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68" r:id="rId14"/>
    <p:sldId id="969" r:id="rId15"/>
    <p:sldId id="973" r:id="rId16"/>
    <p:sldId id="974" r:id="rId17"/>
    <p:sldId id="975" r:id="rId18"/>
    <p:sldId id="977" r:id="rId19"/>
    <p:sldId id="916" r:id="rId20"/>
    <p:sldId id="972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1" autoAdjust="0"/>
    <p:restoredTop sz="92810" autoAdjust="0"/>
  </p:normalViewPr>
  <p:slideViewPr>
    <p:cSldViewPr>
      <p:cViewPr varScale="1">
        <p:scale>
          <a:sx n="75" d="100"/>
          <a:sy n="75" d="100"/>
        </p:scale>
        <p:origin x="91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9/18/2019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802.11-19/0773r6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Operation Framework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2019-07-01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single link association, the link used for association singling exchange is enabled for class 2 and class 3 frame exchange (see </a:t>
            </a:r>
            <a:r>
              <a:rPr lang="en-US" dirty="0"/>
              <a:t>Figure </a:t>
            </a:r>
            <a:r>
              <a:rPr lang="en-US" dirty="0" smtClean="0"/>
              <a:t>11-16 [7])</a:t>
            </a:r>
          </a:p>
          <a:p>
            <a:r>
              <a:rPr lang="en-US" dirty="0" smtClean="0"/>
              <a:t>For multi-link setup, due to the nature of multiple links, different simultaneous operation capability, power save consideration, there is a need to 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  <a:endParaRPr lang="en-US" dirty="0" smtClean="0"/>
          </a:p>
          <a:p>
            <a:pPr lvl="1"/>
            <a:r>
              <a:rPr lang="en-US" dirty="0"/>
              <a:t>A identification for each link may be needed, but details are </a:t>
            </a:r>
            <a:r>
              <a:rPr lang="en-US" dirty="0" smtClean="0"/>
              <a:t>TBD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operation across links provides gains but also corresponding hardware investment</a:t>
            </a:r>
          </a:p>
          <a:p>
            <a:r>
              <a:rPr lang="en-US" dirty="0" smtClean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 smtClean="0"/>
              <a:t>To achieve this goal,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provide multi-link operation follow up to propose </a:t>
            </a:r>
            <a:r>
              <a:rPr lang="en-US" dirty="0"/>
              <a:t>a </a:t>
            </a:r>
            <a:r>
              <a:rPr lang="en-US" dirty="0" smtClean="0"/>
              <a:t>unified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err="1" smtClean="0"/>
              <a:t>aggergation</a:t>
            </a:r>
            <a:r>
              <a:rPr lang="en-US" dirty="0" smtClean="0"/>
              <a:t>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definition</a:t>
            </a:r>
          </a:p>
          <a:p>
            <a:pPr lvl="1"/>
            <a:r>
              <a:rPr lang="en-US" dirty="0" smtClean="0"/>
              <a:t>Multi-link logical entity, </a:t>
            </a:r>
            <a:r>
              <a:rPr lang="en-US" dirty="0"/>
              <a:t>Multi-link </a:t>
            </a:r>
            <a:r>
              <a:rPr lang="en-US" dirty="0" smtClean="0"/>
              <a:t>AP logical entity, and </a:t>
            </a:r>
            <a:r>
              <a:rPr lang="en-US" dirty="0"/>
              <a:t>Multi-link </a:t>
            </a:r>
            <a:r>
              <a:rPr lang="en-US" dirty="0" smtClean="0"/>
              <a:t>non-AP </a:t>
            </a:r>
            <a:r>
              <a:rPr lang="en-US" dirty="0"/>
              <a:t>logical </a:t>
            </a:r>
            <a:r>
              <a:rPr lang="en-US" dirty="0" smtClean="0"/>
              <a:t>entity are defined</a:t>
            </a:r>
          </a:p>
          <a:p>
            <a:r>
              <a:rPr lang="en-US" dirty="0" smtClean="0"/>
              <a:t>We propose to define the basic terminology to facilitate the progress of multi-link topic in 11be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r>
              <a:rPr lang="en-US" dirty="0" smtClean="0"/>
              <a:t>Yes: 54 </a:t>
            </a:r>
          </a:p>
          <a:p>
            <a:r>
              <a:rPr lang="en-US" dirty="0" smtClean="0"/>
              <a:t>No: 17</a:t>
            </a:r>
          </a:p>
          <a:p>
            <a:r>
              <a:rPr lang="en-US" dirty="0" smtClean="0"/>
              <a:t>Abstain: many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affiliated with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affiliated with the multi-link logical entity is a non-AP STA. 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5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 –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</a:t>
            </a:r>
            <a:r>
              <a:rPr lang="en-US" sz="1600" dirty="0" smtClean="0"/>
              <a:t>bidirectional links </a:t>
            </a:r>
            <a:r>
              <a:rPr lang="en-US" sz="1600" dirty="0"/>
              <a:t>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 smtClean="0"/>
              <a:t>NOTE – The link is bidirectional.</a:t>
            </a:r>
          </a:p>
          <a:p>
            <a:pPr lvl="1"/>
            <a:r>
              <a:rPr lang="en-US" sz="1800" dirty="0" smtClean="0"/>
              <a:t>NOTE </a:t>
            </a:r>
            <a:r>
              <a:rPr lang="en-US" sz="1800" dirty="0"/>
              <a:t>- The link identification is TBD</a:t>
            </a:r>
          </a:p>
          <a:p>
            <a:pPr lvl="1"/>
            <a:r>
              <a:rPr lang="en-US" sz="1800" dirty="0"/>
              <a:t>NOTE – Details for non-infrastructure mode of operation </a:t>
            </a:r>
            <a:r>
              <a:rPr lang="en-US" sz="1800" dirty="0" smtClean="0"/>
              <a:t>TBD</a:t>
            </a:r>
          </a:p>
          <a:p>
            <a:pPr lvl="1"/>
            <a:r>
              <a:rPr lang="en-US" sz="1800" b="1" dirty="0" smtClean="0"/>
              <a:t>Yes 59</a:t>
            </a:r>
            <a:endParaRPr lang="en-US" sz="1800" b="1" dirty="0"/>
          </a:p>
          <a:p>
            <a:pPr lvl="1"/>
            <a:r>
              <a:rPr lang="en-US" sz="1800" b="1" dirty="0"/>
              <a:t>No </a:t>
            </a:r>
            <a:r>
              <a:rPr lang="en-US" sz="1800" b="1" dirty="0" smtClean="0"/>
              <a:t>11</a:t>
            </a:r>
            <a:endParaRPr lang="en-US" sz="1800" b="1" dirty="0"/>
          </a:p>
          <a:p>
            <a:pPr lvl="1"/>
            <a:r>
              <a:rPr lang="en-US" sz="1800" b="1" dirty="0" smtClean="0"/>
              <a:t>Abstain 35</a:t>
            </a:r>
            <a:endParaRPr lang="en-US" sz="1800" b="1" dirty="0"/>
          </a:p>
          <a:p>
            <a:pPr lvl="1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 </a:t>
            </a:r>
            <a:r>
              <a:rPr lang="en-US" dirty="0"/>
              <a:t>– Multi-link </a:t>
            </a:r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that 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3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#5 – Link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04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</a:t>
            </a:r>
            <a:r>
              <a:rPr lang="en-US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Move to add the followings to the 11be SFD</a:t>
            </a:r>
            <a:r>
              <a:rPr lang="en-US" sz="2200" dirty="0" smtClean="0"/>
              <a:t>:</a:t>
            </a:r>
            <a:endParaRPr lang="en-US" sz="1800" dirty="0" smtClean="0"/>
          </a:p>
          <a:p>
            <a:pPr lvl="1"/>
            <a:r>
              <a:rPr lang="en-US" sz="1800" dirty="0" smtClean="0"/>
              <a:t>Define </a:t>
            </a:r>
            <a:r>
              <a:rPr lang="en-US" sz="1800" dirty="0"/>
              <a:t>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</a:t>
            </a:r>
            <a:r>
              <a:rPr lang="en-US" sz="1600" dirty="0" smtClean="0"/>
              <a:t>links </a:t>
            </a:r>
            <a:r>
              <a:rPr lang="en-US" sz="1600" dirty="0"/>
              <a:t>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/>
              <a:t>NOTE – The link is bidirectional.</a:t>
            </a:r>
          </a:p>
          <a:p>
            <a:pPr lvl="1"/>
            <a:r>
              <a:rPr lang="en-US" sz="1800" dirty="0"/>
              <a:t>NOTE 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4354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[</a:t>
            </a:r>
            <a:r>
              <a:rPr lang="en-GB" sz="1600" dirty="0"/>
              <a:t>1] 11-18/1231r4 </a:t>
            </a:r>
            <a:r>
              <a:rPr lang="en-US" sz="1600" dirty="0"/>
              <a:t>EHT draft proposed PAR</a:t>
            </a:r>
          </a:p>
          <a:p>
            <a:r>
              <a:rPr lang="en-US" sz="1600" dirty="0"/>
              <a:t>[2] </a:t>
            </a:r>
            <a:r>
              <a:rPr lang="en-US" sz="1600" dirty="0" smtClean="0"/>
              <a:t>11-19/0822r0 </a:t>
            </a:r>
            <a:r>
              <a:rPr lang="en-US" sz="1600" dirty="0"/>
              <a:t>Extremely Efficient Multi-band </a:t>
            </a:r>
            <a:r>
              <a:rPr lang="en-US" sz="1600" dirty="0" smtClean="0"/>
              <a:t>Operation</a:t>
            </a:r>
          </a:p>
          <a:p>
            <a:r>
              <a:rPr lang="en-GB" sz="1600" dirty="0" smtClean="0"/>
              <a:t>[</a:t>
            </a:r>
            <a:r>
              <a:rPr lang="en-GB" sz="1600" dirty="0"/>
              <a:t>3</a:t>
            </a:r>
            <a:r>
              <a:rPr lang="en-GB" sz="1600" dirty="0" smtClean="0"/>
              <a:t>] </a:t>
            </a:r>
            <a:r>
              <a:rPr lang="en-GB" sz="1600" dirty="0"/>
              <a:t>11-19/0731r0 Multi-link </a:t>
            </a:r>
            <a:r>
              <a:rPr lang="en-GB" sz="1600" dirty="0" smtClean="0"/>
              <a:t>Operation</a:t>
            </a:r>
            <a:endParaRPr lang="en-GB" sz="1600" dirty="0"/>
          </a:p>
          <a:p>
            <a:r>
              <a:rPr lang="en-US" sz="1600" dirty="0" smtClean="0"/>
              <a:t>[4] 11-19/0823r0 </a:t>
            </a:r>
            <a:r>
              <a:rPr lang="en-US" sz="1600" dirty="0"/>
              <a:t>Multi-Link </a:t>
            </a:r>
            <a:r>
              <a:rPr lang="en-US" sz="1600" dirty="0" smtClean="0"/>
              <a:t>Aggregation</a:t>
            </a:r>
          </a:p>
          <a:p>
            <a:r>
              <a:rPr lang="en-US" sz="1600" dirty="0" smtClean="0"/>
              <a:t>[5] 11-19/0766r1 </a:t>
            </a:r>
            <a:r>
              <a:rPr lang="en-US" sz="1600" dirty="0"/>
              <a:t>Enhanced Multi-band/Multi-channel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[6] 11-19/0821r0 </a:t>
            </a:r>
            <a:r>
              <a:rPr lang="en-GB" sz="1600" dirty="0" smtClean="0"/>
              <a:t>Multiple </a:t>
            </a:r>
            <a:r>
              <a:rPr lang="en-GB" sz="1600" dirty="0"/>
              <a:t>Band Operation </a:t>
            </a:r>
            <a:r>
              <a:rPr lang="en-GB" sz="1600" dirty="0" smtClean="0"/>
              <a:t>Discussion</a:t>
            </a:r>
          </a:p>
          <a:p>
            <a:r>
              <a:rPr lang="en-GB" sz="1600" dirty="0"/>
              <a:t>[7] Draft </a:t>
            </a:r>
            <a:r>
              <a:rPr lang="en-GB" sz="1600" dirty="0" smtClean="0"/>
              <a:t>P802.11REVmd D2.3</a:t>
            </a:r>
          </a:p>
          <a:p>
            <a:r>
              <a:rPr lang="en-GB" sz="1600" dirty="0" smtClean="0"/>
              <a:t>[8] </a:t>
            </a:r>
            <a:r>
              <a:rPr lang="en-GB" sz="1600" dirty="0"/>
              <a:t>11-19/0818r0 </a:t>
            </a:r>
            <a:r>
              <a:rPr lang="en-US" sz="1600" dirty="0"/>
              <a:t>Discussion on Multi-band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[9] 11-19/0824r3 </a:t>
            </a:r>
            <a:r>
              <a:rPr lang="en-US" sz="1600" dirty="0"/>
              <a:t>Multi-band Operation </a:t>
            </a:r>
            <a:r>
              <a:rPr lang="en-US" sz="1600" dirty="0" smtClean="0"/>
              <a:t>Performance</a:t>
            </a:r>
          </a:p>
          <a:p>
            <a:r>
              <a:rPr lang="en-US" sz="1600" dirty="0" smtClean="0"/>
              <a:t>[10] 11-19/1095r0 </a:t>
            </a:r>
            <a:r>
              <a:rPr lang="en-US" sz="1600" dirty="0"/>
              <a:t>Multi-link requirement </a:t>
            </a:r>
            <a:r>
              <a:rPr lang="en-US" sz="1600" dirty="0" smtClean="0"/>
              <a:t>discussion</a:t>
            </a:r>
          </a:p>
          <a:p>
            <a:r>
              <a:rPr lang="en-US" sz="1600" dirty="0" smtClean="0"/>
              <a:t>[11] 11-19/1128r0 </a:t>
            </a:r>
            <a:r>
              <a:rPr lang="en-US" sz="1600" dirty="0"/>
              <a:t>Multi-link </a:t>
            </a:r>
            <a:r>
              <a:rPr lang="en-US" sz="1600" dirty="0" smtClean="0"/>
              <a:t>transmission</a:t>
            </a:r>
          </a:p>
          <a:p>
            <a:r>
              <a:rPr lang="en-US" sz="1600" dirty="0" smtClean="0"/>
              <a:t>[12] 11-19/1144r0 </a:t>
            </a:r>
            <a:r>
              <a:rPr lang="en-US" sz="1600" dirty="0"/>
              <a:t>Channel Access for Multi-link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[13] 11-19/1213r0 </a:t>
            </a:r>
            <a:r>
              <a:rPr lang="en-US" sz="1600" dirty="0"/>
              <a:t>Discussion on Multi-link Operations </a:t>
            </a:r>
            <a:endParaRPr lang="en-US" sz="1600" dirty="0" smtClean="0"/>
          </a:p>
          <a:p>
            <a:r>
              <a:rPr lang="en-US" sz="1600" dirty="0" smtClean="0"/>
              <a:t>[14] 11-19/1116r0 </a:t>
            </a:r>
            <a:r>
              <a:rPr lang="en-US" altLang="zh-CN" sz="1600" dirty="0"/>
              <a:t>Channel Access in Multi-band operation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Multi-link operation has been discussed in [2-6] for the use cases of load balancing [2,4] and aggregation [3-6]</a:t>
            </a:r>
          </a:p>
          <a:p>
            <a:r>
              <a:rPr lang="en-US" dirty="0" smtClean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3.1 Definitions [7]</a:t>
            </a:r>
            <a:endParaRPr lang="en-US" sz="1800" dirty="0"/>
          </a:p>
          <a:p>
            <a:r>
              <a:rPr lang="en-US" sz="1800" i="1" dirty="0"/>
              <a:t>station (STA): </a:t>
            </a:r>
            <a:r>
              <a:rPr lang="en-US" sz="1800" b="0" i="1" dirty="0"/>
              <a:t>A logical entity that is a singly addressable instance of a medium access control (MAC) </a:t>
            </a:r>
            <a:r>
              <a:rPr lang="en-US" sz="1800" b="0" i="1" dirty="0" smtClean="0"/>
              <a:t>and physical </a:t>
            </a:r>
            <a:r>
              <a:rPr lang="en-US" sz="1800" b="0" i="1" dirty="0"/>
              <a:t>layer (PHY) interface to the wireless medium (WM</a:t>
            </a:r>
            <a:r>
              <a:rPr lang="en-US" sz="1800" b="0" i="1" dirty="0" smtClean="0"/>
              <a:t>).</a:t>
            </a:r>
          </a:p>
          <a:p>
            <a:r>
              <a:rPr lang="en-US" sz="1800" dirty="0"/>
              <a:t>3.2 Definitions specific to IEEE </a:t>
            </a:r>
            <a:r>
              <a:rPr lang="en-US" sz="1800" dirty="0" err="1"/>
              <a:t>Std</a:t>
            </a:r>
            <a:r>
              <a:rPr lang="en-US" sz="1800" dirty="0"/>
              <a:t> </a:t>
            </a:r>
            <a:r>
              <a:rPr lang="en-US" sz="1800" dirty="0" smtClean="0"/>
              <a:t>802.11 [7]</a:t>
            </a:r>
            <a:endParaRPr lang="en-US" sz="1800" b="0" dirty="0" smtClean="0"/>
          </a:p>
          <a:p>
            <a:r>
              <a:rPr lang="en-US" sz="1800" i="1" dirty="0"/>
              <a:t>link: </a:t>
            </a:r>
            <a:r>
              <a:rPr lang="en-US" sz="1800" b="0" i="1" dirty="0"/>
              <a:t>In the context of an IEEE 802.11 medium access control (MAC) entity, a physical path consisting </a:t>
            </a:r>
            <a:r>
              <a:rPr lang="en-US" sz="1800" b="0" i="1" dirty="0" smtClean="0"/>
              <a:t>of exactly </a:t>
            </a:r>
            <a:r>
              <a:rPr lang="en-US" sz="1800" b="0" i="1" dirty="0"/>
              <a:t>one traversal of the wireless medium (WM) that is usable to transfer MAC service data </a:t>
            </a:r>
            <a:r>
              <a:rPr lang="en-US" sz="1800" b="0" i="1" dirty="0" smtClean="0"/>
              <a:t>units (MSDUs</a:t>
            </a:r>
            <a:r>
              <a:rPr lang="en-US" sz="1800" b="0" i="1" dirty="0"/>
              <a:t>) between two stations (STAs</a:t>
            </a:r>
            <a:r>
              <a:rPr lang="en-US" sz="1800" b="0" i="1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20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[2,4]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</a:t>
            </a:r>
            <a:r>
              <a:rPr lang="en-US" b="0" dirty="0"/>
              <a:t>A multi-link logical entity, where </a:t>
            </a:r>
            <a:r>
              <a:rPr lang="en-US" b="0" dirty="0" smtClean="0"/>
              <a:t>each affiliated </a:t>
            </a:r>
            <a:r>
              <a:rPr lang="en-US" b="0" dirty="0"/>
              <a:t>STA </a:t>
            </a:r>
            <a:r>
              <a:rPr lang="en-US" b="0" dirty="0" smtClean="0"/>
              <a:t>is </a:t>
            </a:r>
            <a:r>
              <a:rPr lang="en-US" b="0" dirty="0"/>
              <a:t>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</a:t>
            </a:r>
            <a:r>
              <a:rPr lang="en-US" b="0" dirty="0" smtClean="0"/>
              <a:t>is </a:t>
            </a:r>
            <a:r>
              <a:rPr lang="en-US" b="0" dirty="0"/>
              <a:t>a non-AP STA. </a:t>
            </a:r>
            <a:endParaRPr lang="en-US" b="0" dirty="0" smtClean="0"/>
          </a:p>
          <a:p>
            <a:r>
              <a:rPr lang="en-US" dirty="0"/>
              <a:t>This definition keeps within the current 802.11 architecture and </a:t>
            </a:r>
            <a:r>
              <a:rPr lang="en-US" dirty="0" smtClean="0"/>
              <a:t>definition of STA and link</a:t>
            </a:r>
            <a:endParaRPr lang="en-US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</a:t>
            </a:r>
            <a:r>
              <a:rPr lang="en-US" dirty="0" smtClean="0"/>
              <a:t>Framework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</a:t>
            </a:r>
            <a:r>
              <a:rPr lang="en-US" sz="1600" dirty="0" smtClean="0"/>
              <a:t>non-AP STA </a:t>
            </a:r>
            <a:r>
              <a:rPr lang="en-US" sz="1600" dirty="0"/>
              <a:t>with </a:t>
            </a:r>
            <a:r>
              <a:rPr lang="en-US" sz="1600" dirty="0" smtClean="0"/>
              <a:t>an AP</a:t>
            </a:r>
            <a:endParaRPr lang="en-US" sz="1600" dirty="0"/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 smtClean="0"/>
              <a:t>birdirectional</a:t>
            </a:r>
            <a:r>
              <a:rPr lang="en-US" sz="1600" dirty="0" smtClean="0"/>
              <a:t> link can </a:t>
            </a:r>
            <a:r>
              <a:rPr lang="en-US" sz="1600" dirty="0"/>
              <a:t>be exchanged during the </a:t>
            </a:r>
            <a:r>
              <a:rPr lang="en-US" sz="1600" dirty="0" smtClean="0"/>
              <a:t>association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serves as the interface to the distribution system (DS) for the </a:t>
            </a:r>
            <a:r>
              <a:rPr lang="en-US" sz="1600" dirty="0" smtClean="0"/>
              <a:t>non-AP STA after successful association</a:t>
            </a:r>
          </a:p>
          <a:p>
            <a:r>
              <a:rPr lang="en-US" sz="1800" dirty="0" smtClean="0"/>
              <a:t>For Multi-link setup, an “association” like </a:t>
            </a:r>
            <a:r>
              <a:rPr lang="en-US" sz="1800" dirty="0"/>
              <a:t>multi-link setup </a:t>
            </a:r>
            <a:r>
              <a:rPr lang="en-US" sz="1800" dirty="0" smtClean="0"/>
              <a:t>signaling exchange is needed</a:t>
            </a:r>
            <a:endParaRPr lang="en-US" sz="1800" dirty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xecuted </a:t>
            </a:r>
            <a:r>
              <a:rPr lang="en-US" sz="1600" dirty="0"/>
              <a:t>over one link initiated by a multi-link non-AP logical entity with a multi-link AP logical </a:t>
            </a:r>
            <a:r>
              <a:rPr lang="en-US" sz="1600" dirty="0" smtClean="0"/>
              <a:t>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Single Link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 smtClean="0"/>
              <a:t>t frame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frame for with capability of AP1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 smtClean="0"/>
              <a:t>t frame for multi-link setup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56844</TotalTime>
  <Words>1462</Words>
  <Application>Microsoft Office PowerPoint</Application>
  <PresentationFormat>On-screen Show (4:3)</PresentationFormat>
  <Paragraphs>183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Qualcomm Office Regular</vt:lpstr>
      <vt:lpstr>Qualcomm Regular</vt:lpstr>
      <vt:lpstr>Arial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</vt:lpstr>
      <vt:lpstr>Straw Poll #2</vt:lpstr>
      <vt:lpstr>Straw Poll #3 – Multi-link Setup</vt:lpstr>
      <vt:lpstr>Straw Poll #4 – Multi-link Capability</vt:lpstr>
      <vt:lpstr>Straw Poll #5 – Link Management</vt:lpstr>
      <vt:lpstr>Motion #1</vt:lpstr>
      <vt:lpstr>Reference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1935</cp:revision>
  <cp:lastPrinted>1998-02-10T13:28:06Z</cp:lastPrinted>
  <dcterms:created xsi:type="dcterms:W3CDTF">2004-12-02T14:01:45Z</dcterms:created>
  <dcterms:modified xsi:type="dcterms:W3CDTF">2019-09-18T16:15:58Z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2019-09-18 16:15:58Z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