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31" r:id="rId2"/>
    <p:sldId id="960" r:id="rId3"/>
    <p:sldId id="961" r:id="rId4"/>
    <p:sldId id="947" r:id="rId5"/>
    <p:sldId id="948" r:id="rId6"/>
    <p:sldId id="949" r:id="rId7"/>
    <p:sldId id="962" r:id="rId8"/>
    <p:sldId id="965" r:id="rId9"/>
    <p:sldId id="964" r:id="rId10"/>
    <p:sldId id="963" r:id="rId11"/>
    <p:sldId id="966" r:id="rId12"/>
    <p:sldId id="915" r:id="rId13"/>
    <p:sldId id="968" r:id="rId14"/>
    <p:sldId id="969" r:id="rId15"/>
    <p:sldId id="973" r:id="rId16"/>
    <p:sldId id="974" r:id="rId17"/>
    <p:sldId id="916" r:id="rId18"/>
    <p:sldId id="972" r:id="rId19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9AA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95" autoAdjust="0"/>
    <p:restoredTop sz="92810" autoAdjust="0"/>
  </p:normalViewPr>
  <p:slideViewPr>
    <p:cSldViewPr>
      <p:cViewPr varScale="1">
        <p:scale>
          <a:sx n="75" d="100"/>
          <a:sy n="75" d="100"/>
        </p:scale>
        <p:origin x="908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=""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=""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=""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=""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=""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=""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=""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=""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=""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=""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=""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=""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=""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=""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=""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=""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=""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=""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=""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=""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=""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=""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2255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8EBC1-EEBA-45E0-9D37-89A6A787FB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652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802.11-12/0866r0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Clint Chaplin, Chair (Samsung)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5968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16795" y="1931779"/>
            <a:ext cx="8572500" cy="137576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 lang="en-US" sz="1600" kern="1200" baseline="0" dirty="0">
                <a:solidFill>
                  <a:prstClr val="black">
                    <a:lumMod val="75000"/>
                    <a:lumOff val="25000"/>
                  </a:prstClr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4pPr>
            <a:lvl5pPr marL="1200150" indent="-260604">
              <a:buFont typeface="Qualcomm Regular" pitchFamily="34" charset="0"/>
              <a:buChar char="−"/>
              <a:defRPr/>
            </a:lvl5pPr>
            <a:lvl6pPr marL="1628775" indent="0">
              <a:buNone/>
              <a:defRPr sz="1200"/>
            </a:lvl6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12655" y="740540"/>
            <a:ext cx="8574733" cy="484748"/>
          </a:xfrm>
          <a:prstGeom prst="rect">
            <a:avLst/>
          </a:prstGeom>
        </p:spPr>
        <p:txBody>
          <a:bodyPr vert="horz" wrap="square" lIns="68580" tIns="34290" rIns="68580" bIns="34290" rtlCol="0" anchor="ctr">
            <a:spAutoFit/>
          </a:bodyPr>
          <a:lstStyle>
            <a:lvl1pPr>
              <a:defRPr sz="3600">
                <a:latin typeface="Qualcomm Office Regular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3"/>
          </p:nvPr>
        </p:nvSpPr>
        <p:spPr>
          <a:xfrm>
            <a:off x="212655" y="1426466"/>
            <a:ext cx="8574733" cy="350865"/>
          </a:xfrm>
        </p:spPr>
        <p:txBody>
          <a:bodyPr tIns="0" bIns="0" anchor="t"/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ct val="20000"/>
              </a:spcBef>
              <a:buFontTx/>
              <a:buNone/>
              <a:defRPr lang="en-US" sz="2400" b="0" kern="1200" dirty="0" smtClean="0">
                <a:solidFill>
                  <a:schemeClr val="bg2"/>
                </a:solidFill>
                <a:latin typeface="Qualcomm Office Regular" pitchFamily="34" charset="0"/>
                <a:ea typeface="+mn-ea"/>
                <a:cs typeface="Arial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277773" y="504825"/>
            <a:ext cx="8588453" cy="0"/>
          </a:xfrm>
          <a:prstGeom prst="line">
            <a:avLst/>
          </a:prstGeom>
          <a:ln w="47625">
            <a:gradFill flip="none" rotWithShape="1">
              <a:gsLst>
                <a:gs pos="100000">
                  <a:srgbClr val="004274"/>
                </a:gs>
                <a:gs pos="0">
                  <a:srgbClr val="008E95"/>
                </a:gs>
              </a:gsLst>
              <a:lin ang="1080000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" name="Group 39"/>
          <p:cNvGrpSpPr>
            <a:grpSpLocks noChangeAspect="1"/>
          </p:cNvGrpSpPr>
          <p:nvPr userDrawn="1"/>
        </p:nvGrpSpPr>
        <p:grpSpPr>
          <a:xfrm>
            <a:off x="7716645" y="6546300"/>
            <a:ext cx="721158" cy="157272"/>
            <a:chOff x="187326" y="5085556"/>
            <a:chExt cx="8393112" cy="1830388"/>
          </a:xfrm>
          <a:solidFill>
            <a:schemeClr val="bg1">
              <a:lumMod val="75000"/>
            </a:schemeClr>
          </a:solidFill>
        </p:grpSpPr>
        <p:sp>
          <p:nvSpPr>
            <p:cNvPr id="41" name="Freeform 7"/>
            <p:cNvSpPr>
              <a:spLocks/>
            </p:cNvSpPr>
            <p:nvPr userDrawn="1"/>
          </p:nvSpPr>
          <p:spPr bwMode="auto">
            <a:xfrm>
              <a:off x="3603626" y="5388769"/>
              <a:ext cx="585787" cy="892175"/>
            </a:xfrm>
            <a:custGeom>
              <a:avLst/>
              <a:gdLst>
                <a:gd name="T0" fmla="*/ 0 w 156"/>
                <a:gd name="T1" fmla="*/ 218 h 238"/>
                <a:gd name="T2" fmla="*/ 20 w 156"/>
                <a:gd name="T3" fmla="*/ 238 h 238"/>
                <a:gd name="T4" fmla="*/ 156 w 156"/>
                <a:gd name="T5" fmla="*/ 238 h 238"/>
                <a:gd name="T6" fmla="*/ 126 w 156"/>
                <a:gd name="T7" fmla="*/ 189 h 238"/>
                <a:gd name="T8" fmla="*/ 47 w 156"/>
                <a:gd name="T9" fmla="*/ 189 h 238"/>
                <a:gd name="T10" fmla="*/ 47 w 156"/>
                <a:gd name="T11" fmla="*/ 0 h 238"/>
                <a:gd name="T12" fmla="*/ 0 w 156"/>
                <a:gd name="T13" fmla="*/ 0 h 238"/>
                <a:gd name="T14" fmla="*/ 0 w 156"/>
                <a:gd name="T15" fmla="*/ 21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" h="238">
                  <a:moveTo>
                    <a:pt x="0" y="218"/>
                  </a:moveTo>
                  <a:cubicBezTo>
                    <a:pt x="0" y="227"/>
                    <a:pt x="11" y="238"/>
                    <a:pt x="20" y="238"/>
                  </a:cubicBezTo>
                  <a:cubicBezTo>
                    <a:pt x="156" y="238"/>
                    <a:pt x="156" y="238"/>
                    <a:pt x="156" y="238"/>
                  </a:cubicBezTo>
                  <a:cubicBezTo>
                    <a:pt x="126" y="189"/>
                    <a:pt x="126" y="189"/>
                    <a:pt x="126" y="189"/>
                  </a:cubicBezTo>
                  <a:cubicBezTo>
                    <a:pt x="47" y="189"/>
                    <a:pt x="47" y="189"/>
                    <a:pt x="47" y="189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2" name="Freeform 8"/>
            <p:cNvSpPr>
              <a:spLocks noEditPoints="1"/>
            </p:cNvSpPr>
            <p:nvPr userDrawn="1"/>
          </p:nvSpPr>
          <p:spPr bwMode="auto">
            <a:xfrm>
              <a:off x="187326" y="5085556"/>
              <a:ext cx="1541462" cy="1830388"/>
            </a:xfrm>
            <a:custGeom>
              <a:avLst/>
              <a:gdLst>
                <a:gd name="T0" fmla="*/ 411 w 411"/>
                <a:gd name="T1" fmla="*/ 206 h 488"/>
                <a:gd name="T2" fmla="*/ 206 w 411"/>
                <a:gd name="T3" fmla="*/ 0 h 488"/>
                <a:gd name="T4" fmla="*/ 0 w 411"/>
                <a:gd name="T5" fmla="*/ 206 h 488"/>
                <a:gd name="T6" fmla="*/ 206 w 411"/>
                <a:gd name="T7" fmla="*/ 412 h 488"/>
                <a:gd name="T8" fmla="*/ 241 w 411"/>
                <a:gd name="T9" fmla="*/ 408 h 488"/>
                <a:gd name="T10" fmla="*/ 240 w 411"/>
                <a:gd name="T11" fmla="*/ 488 h 488"/>
                <a:gd name="T12" fmla="*/ 298 w 411"/>
                <a:gd name="T13" fmla="*/ 488 h 488"/>
                <a:gd name="T14" fmla="*/ 298 w 411"/>
                <a:gd name="T15" fmla="*/ 389 h 488"/>
                <a:gd name="T16" fmla="*/ 411 w 411"/>
                <a:gd name="T17" fmla="*/ 206 h 488"/>
                <a:gd name="T18" fmla="*/ 298 w 411"/>
                <a:gd name="T19" fmla="*/ 302 h 488"/>
                <a:gd name="T20" fmla="*/ 298 w 411"/>
                <a:gd name="T21" fmla="*/ 236 h 488"/>
                <a:gd name="T22" fmla="*/ 240 w 411"/>
                <a:gd name="T23" fmla="*/ 252 h 488"/>
                <a:gd name="T24" fmla="*/ 241 w 411"/>
                <a:gd name="T25" fmla="*/ 334 h 488"/>
                <a:gd name="T26" fmla="*/ 206 w 411"/>
                <a:gd name="T27" fmla="*/ 339 h 488"/>
                <a:gd name="T28" fmla="*/ 73 w 411"/>
                <a:gd name="T29" fmla="*/ 206 h 488"/>
                <a:gd name="T30" fmla="*/ 206 w 411"/>
                <a:gd name="T31" fmla="*/ 73 h 488"/>
                <a:gd name="T32" fmla="*/ 339 w 411"/>
                <a:gd name="T33" fmla="*/ 206 h 488"/>
                <a:gd name="T34" fmla="*/ 298 w 411"/>
                <a:gd name="T35" fmla="*/ 302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411" h="488">
                  <a:moveTo>
                    <a:pt x="411" y="206"/>
                  </a:moveTo>
                  <a:cubicBezTo>
                    <a:pt x="411" y="92"/>
                    <a:pt x="319" y="0"/>
                    <a:pt x="206" y="0"/>
                  </a:cubicBezTo>
                  <a:cubicBezTo>
                    <a:pt x="92" y="0"/>
                    <a:pt x="0" y="92"/>
                    <a:pt x="0" y="206"/>
                  </a:cubicBezTo>
                  <a:cubicBezTo>
                    <a:pt x="0" y="319"/>
                    <a:pt x="92" y="412"/>
                    <a:pt x="206" y="412"/>
                  </a:cubicBezTo>
                  <a:cubicBezTo>
                    <a:pt x="218" y="412"/>
                    <a:pt x="229" y="410"/>
                    <a:pt x="241" y="408"/>
                  </a:cubicBezTo>
                  <a:cubicBezTo>
                    <a:pt x="240" y="488"/>
                    <a:pt x="240" y="488"/>
                    <a:pt x="240" y="488"/>
                  </a:cubicBezTo>
                  <a:cubicBezTo>
                    <a:pt x="298" y="488"/>
                    <a:pt x="298" y="488"/>
                    <a:pt x="298" y="488"/>
                  </a:cubicBezTo>
                  <a:cubicBezTo>
                    <a:pt x="298" y="389"/>
                    <a:pt x="298" y="389"/>
                    <a:pt x="298" y="389"/>
                  </a:cubicBezTo>
                  <a:cubicBezTo>
                    <a:pt x="365" y="355"/>
                    <a:pt x="411" y="286"/>
                    <a:pt x="411" y="206"/>
                  </a:cubicBezTo>
                  <a:close/>
                  <a:moveTo>
                    <a:pt x="298" y="302"/>
                  </a:moveTo>
                  <a:cubicBezTo>
                    <a:pt x="298" y="236"/>
                    <a:pt x="298" y="236"/>
                    <a:pt x="298" y="236"/>
                  </a:cubicBezTo>
                  <a:cubicBezTo>
                    <a:pt x="240" y="252"/>
                    <a:pt x="240" y="252"/>
                    <a:pt x="240" y="252"/>
                  </a:cubicBezTo>
                  <a:cubicBezTo>
                    <a:pt x="241" y="334"/>
                    <a:pt x="241" y="334"/>
                    <a:pt x="241" y="334"/>
                  </a:cubicBezTo>
                  <a:cubicBezTo>
                    <a:pt x="229" y="337"/>
                    <a:pt x="218" y="339"/>
                    <a:pt x="206" y="339"/>
                  </a:cubicBezTo>
                  <a:cubicBezTo>
                    <a:pt x="132" y="339"/>
                    <a:pt x="73" y="279"/>
                    <a:pt x="73" y="206"/>
                  </a:cubicBezTo>
                  <a:cubicBezTo>
                    <a:pt x="73" y="132"/>
                    <a:pt x="132" y="73"/>
                    <a:pt x="206" y="73"/>
                  </a:cubicBezTo>
                  <a:cubicBezTo>
                    <a:pt x="279" y="73"/>
                    <a:pt x="339" y="132"/>
                    <a:pt x="339" y="206"/>
                  </a:cubicBezTo>
                  <a:cubicBezTo>
                    <a:pt x="339" y="244"/>
                    <a:pt x="323" y="278"/>
                    <a:pt x="298" y="30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3" name="Freeform 9"/>
            <p:cNvSpPr>
              <a:spLocks/>
            </p:cNvSpPr>
            <p:nvPr userDrawn="1"/>
          </p:nvSpPr>
          <p:spPr bwMode="auto">
            <a:xfrm>
              <a:off x="1863726" y="5388769"/>
              <a:ext cx="652462" cy="892175"/>
            </a:xfrm>
            <a:custGeom>
              <a:avLst/>
              <a:gdLst>
                <a:gd name="T0" fmla="*/ 154 w 174"/>
                <a:gd name="T1" fmla="*/ 238 h 238"/>
                <a:gd name="T2" fmla="*/ 20 w 174"/>
                <a:gd name="T3" fmla="*/ 238 h 238"/>
                <a:gd name="T4" fmla="*/ 0 w 174"/>
                <a:gd name="T5" fmla="*/ 218 h 238"/>
                <a:gd name="T6" fmla="*/ 0 w 174"/>
                <a:gd name="T7" fmla="*/ 0 h 238"/>
                <a:gd name="T8" fmla="*/ 46 w 174"/>
                <a:gd name="T9" fmla="*/ 0 h 238"/>
                <a:gd name="T10" fmla="*/ 46 w 174"/>
                <a:gd name="T11" fmla="*/ 189 h 238"/>
                <a:gd name="T12" fmla="*/ 127 w 174"/>
                <a:gd name="T13" fmla="*/ 189 h 238"/>
                <a:gd name="T14" fmla="*/ 127 w 174"/>
                <a:gd name="T15" fmla="*/ 0 h 238"/>
                <a:gd name="T16" fmla="*/ 174 w 174"/>
                <a:gd name="T17" fmla="*/ 0 h 238"/>
                <a:gd name="T18" fmla="*/ 174 w 174"/>
                <a:gd name="T19" fmla="*/ 218 h 238"/>
                <a:gd name="T20" fmla="*/ 154 w 174"/>
                <a:gd name="T21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4" h="238">
                  <a:moveTo>
                    <a:pt x="154" y="238"/>
                  </a:moveTo>
                  <a:cubicBezTo>
                    <a:pt x="20" y="238"/>
                    <a:pt x="20" y="238"/>
                    <a:pt x="20" y="238"/>
                  </a:cubicBezTo>
                  <a:cubicBezTo>
                    <a:pt x="11" y="238"/>
                    <a:pt x="0" y="228"/>
                    <a:pt x="0" y="21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46" y="189"/>
                    <a:pt x="46" y="189"/>
                    <a:pt x="46" y="189"/>
                  </a:cubicBezTo>
                  <a:cubicBezTo>
                    <a:pt x="127" y="189"/>
                    <a:pt x="127" y="189"/>
                    <a:pt x="127" y="189"/>
                  </a:cubicBezTo>
                  <a:cubicBezTo>
                    <a:pt x="127" y="0"/>
                    <a:pt x="127" y="0"/>
                    <a:pt x="127" y="0"/>
                  </a:cubicBezTo>
                  <a:cubicBezTo>
                    <a:pt x="174" y="0"/>
                    <a:pt x="174" y="0"/>
                    <a:pt x="174" y="0"/>
                  </a:cubicBezTo>
                  <a:cubicBezTo>
                    <a:pt x="174" y="218"/>
                    <a:pt x="174" y="218"/>
                    <a:pt x="174" y="218"/>
                  </a:cubicBezTo>
                  <a:cubicBezTo>
                    <a:pt x="174" y="228"/>
                    <a:pt x="163" y="238"/>
                    <a:pt x="154" y="2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4" name="Freeform 10"/>
            <p:cNvSpPr>
              <a:spLocks/>
            </p:cNvSpPr>
            <p:nvPr userDrawn="1"/>
          </p:nvSpPr>
          <p:spPr bwMode="auto">
            <a:xfrm>
              <a:off x="4079876" y="5358606"/>
              <a:ext cx="712787" cy="946150"/>
            </a:xfrm>
            <a:custGeom>
              <a:avLst/>
              <a:gdLst>
                <a:gd name="T0" fmla="*/ 190 w 190"/>
                <a:gd name="T1" fmla="*/ 17 h 252"/>
                <a:gd name="T2" fmla="*/ 126 w 190"/>
                <a:gd name="T3" fmla="*/ 0 h 252"/>
                <a:gd name="T4" fmla="*/ 0 w 190"/>
                <a:gd name="T5" fmla="*/ 126 h 252"/>
                <a:gd name="T6" fmla="*/ 126 w 190"/>
                <a:gd name="T7" fmla="*/ 252 h 252"/>
                <a:gd name="T8" fmla="*/ 187 w 190"/>
                <a:gd name="T9" fmla="*/ 237 h 252"/>
                <a:gd name="T10" fmla="*/ 164 w 190"/>
                <a:gd name="T11" fmla="*/ 196 h 252"/>
                <a:gd name="T12" fmla="*/ 126 w 190"/>
                <a:gd name="T13" fmla="*/ 205 h 252"/>
                <a:gd name="T14" fmla="*/ 47 w 190"/>
                <a:gd name="T15" fmla="*/ 126 h 252"/>
                <a:gd name="T16" fmla="*/ 126 w 190"/>
                <a:gd name="T17" fmla="*/ 46 h 252"/>
                <a:gd name="T18" fmla="*/ 167 w 190"/>
                <a:gd name="T19" fmla="*/ 58 h 252"/>
                <a:gd name="T20" fmla="*/ 190 w 190"/>
                <a:gd name="T21" fmla="*/ 17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0" h="252">
                  <a:moveTo>
                    <a:pt x="190" y="17"/>
                  </a:moveTo>
                  <a:cubicBezTo>
                    <a:pt x="171" y="6"/>
                    <a:pt x="149" y="0"/>
                    <a:pt x="126" y="0"/>
                  </a:cubicBezTo>
                  <a:cubicBezTo>
                    <a:pt x="57" y="0"/>
                    <a:pt x="0" y="56"/>
                    <a:pt x="0" y="126"/>
                  </a:cubicBezTo>
                  <a:cubicBezTo>
                    <a:pt x="0" y="196"/>
                    <a:pt x="57" y="252"/>
                    <a:pt x="126" y="252"/>
                  </a:cubicBezTo>
                  <a:cubicBezTo>
                    <a:pt x="148" y="252"/>
                    <a:pt x="169" y="246"/>
                    <a:pt x="187" y="237"/>
                  </a:cubicBezTo>
                  <a:cubicBezTo>
                    <a:pt x="164" y="196"/>
                    <a:pt x="164" y="196"/>
                    <a:pt x="164" y="196"/>
                  </a:cubicBezTo>
                  <a:cubicBezTo>
                    <a:pt x="153" y="202"/>
                    <a:pt x="140" y="205"/>
                    <a:pt x="126" y="205"/>
                  </a:cubicBezTo>
                  <a:cubicBezTo>
                    <a:pt x="82" y="205"/>
                    <a:pt x="47" y="170"/>
                    <a:pt x="47" y="126"/>
                  </a:cubicBezTo>
                  <a:cubicBezTo>
                    <a:pt x="47" y="82"/>
                    <a:pt x="82" y="46"/>
                    <a:pt x="126" y="46"/>
                  </a:cubicBezTo>
                  <a:cubicBezTo>
                    <a:pt x="141" y="46"/>
                    <a:pt x="155" y="51"/>
                    <a:pt x="167" y="58"/>
                  </a:cubicBezTo>
                  <a:lnTo>
                    <a:pt x="19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5" name="Freeform 11"/>
            <p:cNvSpPr>
              <a:spLocks noEditPoints="1"/>
            </p:cNvSpPr>
            <p:nvPr userDrawn="1"/>
          </p:nvSpPr>
          <p:spPr bwMode="auto">
            <a:xfrm>
              <a:off x="4725988" y="5358606"/>
              <a:ext cx="944562" cy="949325"/>
            </a:xfrm>
            <a:custGeom>
              <a:avLst/>
              <a:gdLst>
                <a:gd name="T0" fmla="*/ 126 w 252"/>
                <a:gd name="T1" fmla="*/ 0 h 253"/>
                <a:gd name="T2" fmla="*/ 0 w 252"/>
                <a:gd name="T3" fmla="*/ 127 h 253"/>
                <a:gd name="T4" fmla="*/ 126 w 252"/>
                <a:gd name="T5" fmla="*/ 253 h 253"/>
                <a:gd name="T6" fmla="*/ 252 w 252"/>
                <a:gd name="T7" fmla="*/ 127 h 253"/>
                <a:gd name="T8" fmla="*/ 126 w 252"/>
                <a:gd name="T9" fmla="*/ 0 h 253"/>
                <a:gd name="T10" fmla="*/ 126 w 252"/>
                <a:gd name="T11" fmla="*/ 206 h 253"/>
                <a:gd name="T12" fmla="*/ 47 w 252"/>
                <a:gd name="T13" fmla="*/ 127 h 253"/>
                <a:gd name="T14" fmla="*/ 126 w 252"/>
                <a:gd name="T15" fmla="*/ 47 h 253"/>
                <a:gd name="T16" fmla="*/ 206 w 252"/>
                <a:gd name="T17" fmla="*/ 127 h 253"/>
                <a:gd name="T18" fmla="*/ 126 w 252"/>
                <a:gd name="T19" fmla="*/ 206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2" h="253">
                  <a:moveTo>
                    <a:pt x="126" y="0"/>
                  </a:moveTo>
                  <a:cubicBezTo>
                    <a:pt x="56" y="0"/>
                    <a:pt x="0" y="57"/>
                    <a:pt x="0" y="127"/>
                  </a:cubicBezTo>
                  <a:cubicBezTo>
                    <a:pt x="0" y="197"/>
                    <a:pt x="56" y="253"/>
                    <a:pt x="126" y="253"/>
                  </a:cubicBezTo>
                  <a:cubicBezTo>
                    <a:pt x="196" y="253"/>
                    <a:pt x="252" y="196"/>
                    <a:pt x="252" y="127"/>
                  </a:cubicBezTo>
                  <a:cubicBezTo>
                    <a:pt x="252" y="57"/>
                    <a:pt x="196" y="0"/>
                    <a:pt x="126" y="0"/>
                  </a:cubicBezTo>
                  <a:close/>
                  <a:moveTo>
                    <a:pt x="126" y="206"/>
                  </a:moveTo>
                  <a:cubicBezTo>
                    <a:pt x="82" y="206"/>
                    <a:pt x="47" y="171"/>
                    <a:pt x="47" y="127"/>
                  </a:cubicBezTo>
                  <a:cubicBezTo>
                    <a:pt x="47" y="83"/>
                    <a:pt x="82" y="47"/>
                    <a:pt x="126" y="47"/>
                  </a:cubicBezTo>
                  <a:cubicBezTo>
                    <a:pt x="170" y="47"/>
                    <a:pt x="206" y="83"/>
                    <a:pt x="206" y="127"/>
                  </a:cubicBezTo>
                  <a:cubicBezTo>
                    <a:pt x="206" y="170"/>
                    <a:pt x="170" y="206"/>
                    <a:pt x="126" y="20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6" name="Freeform 12"/>
            <p:cNvSpPr>
              <a:spLocks noEditPoints="1"/>
            </p:cNvSpPr>
            <p:nvPr userDrawn="1"/>
          </p:nvSpPr>
          <p:spPr bwMode="auto">
            <a:xfrm>
              <a:off x="2584451" y="5393531"/>
              <a:ext cx="952500" cy="884238"/>
            </a:xfrm>
            <a:custGeom>
              <a:avLst/>
              <a:gdLst>
                <a:gd name="T0" fmla="*/ 354 w 600"/>
                <a:gd name="T1" fmla="*/ 0 h 557"/>
                <a:gd name="T2" fmla="*/ 245 w 600"/>
                <a:gd name="T3" fmla="*/ 0 h 557"/>
                <a:gd name="T4" fmla="*/ 0 w 600"/>
                <a:gd name="T5" fmla="*/ 557 h 557"/>
                <a:gd name="T6" fmla="*/ 115 w 600"/>
                <a:gd name="T7" fmla="*/ 557 h 557"/>
                <a:gd name="T8" fmla="*/ 174 w 600"/>
                <a:gd name="T9" fmla="*/ 434 h 557"/>
                <a:gd name="T10" fmla="*/ 430 w 600"/>
                <a:gd name="T11" fmla="*/ 434 h 557"/>
                <a:gd name="T12" fmla="*/ 434 w 600"/>
                <a:gd name="T13" fmla="*/ 446 h 557"/>
                <a:gd name="T14" fmla="*/ 484 w 600"/>
                <a:gd name="T15" fmla="*/ 557 h 557"/>
                <a:gd name="T16" fmla="*/ 600 w 600"/>
                <a:gd name="T17" fmla="*/ 557 h 557"/>
                <a:gd name="T18" fmla="*/ 354 w 600"/>
                <a:gd name="T19" fmla="*/ 0 h 557"/>
                <a:gd name="T20" fmla="*/ 210 w 600"/>
                <a:gd name="T21" fmla="*/ 342 h 557"/>
                <a:gd name="T22" fmla="*/ 300 w 600"/>
                <a:gd name="T23" fmla="*/ 141 h 557"/>
                <a:gd name="T24" fmla="*/ 389 w 600"/>
                <a:gd name="T25" fmla="*/ 342 h 557"/>
                <a:gd name="T26" fmla="*/ 210 w 600"/>
                <a:gd name="T27" fmla="*/ 342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00" h="557">
                  <a:moveTo>
                    <a:pt x="354" y="0"/>
                  </a:moveTo>
                  <a:lnTo>
                    <a:pt x="245" y="0"/>
                  </a:lnTo>
                  <a:lnTo>
                    <a:pt x="0" y="557"/>
                  </a:lnTo>
                  <a:lnTo>
                    <a:pt x="115" y="557"/>
                  </a:lnTo>
                  <a:lnTo>
                    <a:pt x="174" y="434"/>
                  </a:lnTo>
                  <a:lnTo>
                    <a:pt x="430" y="434"/>
                  </a:lnTo>
                  <a:lnTo>
                    <a:pt x="434" y="446"/>
                  </a:lnTo>
                  <a:lnTo>
                    <a:pt x="484" y="557"/>
                  </a:lnTo>
                  <a:lnTo>
                    <a:pt x="600" y="557"/>
                  </a:lnTo>
                  <a:lnTo>
                    <a:pt x="354" y="0"/>
                  </a:lnTo>
                  <a:close/>
                  <a:moveTo>
                    <a:pt x="210" y="342"/>
                  </a:moveTo>
                  <a:lnTo>
                    <a:pt x="300" y="141"/>
                  </a:lnTo>
                  <a:lnTo>
                    <a:pt x="389" y="342"/>
                  </a:lnTo>
                  <a:lnTo>
                    <a:pt x="210" y="34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7" name="Freeform 13"/>
            <p:cNvSpPr>
              <a:spLocks/>
            </p:cNvSpPr>
            <p:nvPr userDrawn="1"/>
          </p:nvSpPr>
          <p:spPr bwMode="auto">
            <a:xfrm>
              <a:off x="5599113" y="5382419"/>
              <a:ext cx="2932112" cy="966788"/>
            </a:xfrm>
            <a:custGeom>
              <a:avLst/>
              <a:gdLst>
                <a:gd name="T0" fmla="*/ 770 w 782"/>
                <a:gd name="T1" fmla="*/ 211 h 258"/>
                <a:gd name="T2" fmla="*/ 685 w 782"/>
                <a:gd name="T3" fmla="*/ 14 h 258"/>
                <a:gd name="T4" fmla="*/ 658 w 782"/>
                <a:gd name="T5" fmla="*/ 0 h 258"/>
                <a:gd name="T6" fmla="*/ 632 w 782"/>
                <a:gd name="T7" fmla="*/ 14 h 258"/>
                <a:gd name="T8" fmla="*/ 569 w 782"/>
                <a:gd name="T9" fmla="*/ 158 h 258"/>
                <a:gd name="T10" fmla="*/ 506 w 782"/>
                <a:gd name="T11" fmla="*/ 14 h 258"/>
                <a:gd name="T12" fmla="*/ 480 w 782"/>
                <a:gd name="T13" fmla="*/ 0 h 258"/>
                <a:gd name="T14" fmla="*/ 454 w 782"/>
                <a:gd name="T15" fmla="*/ 14 h 258"/>
                <a:gd name="T16" fmla="*/ 391 w 782"/>
                <a:gd name="T17" fmla="*/ 159 h 258"/>
                <a:gd name="T18" fmla="*/ 328 w 782"/>
                <a:gd name="T19" fmla="*/ 14 h 258"/>
                <a:gd name="T20" fmla="*/ 302 w 782"/>
                <a:gd name="T21" fmla="*/ 0 h 258"/>
                <a:gd name="T22" fmla="*/ 276 w 782"/>
                <a:gd name="T23" fmla="*/ 14 h 258"/>
                <a:gd name="T24" fmla="*/ 213 w 782"/>
                <a:gd name="T25" fmla="*/ 158 h 258"/>
                <a:gd name="T26" fmla="*/ 150 w 782"/>
                <a:gd name="T27" fmla="*/ 14 h 258"/>
                <a:gd name="T28" fmla="*/ 124 w 782"/>
                <a:gd name="T29" fmla="*/ 0 h 258"/>
                <a:gd name="T30" fmla="*/ 97 w 782"/>
                <a:gd name="T31" fmla="*/ 14 h 258"/>
                <a:gd name="T32" fmla="*/ 12 w 782"/>
                <a:gd name="T33" fmla="*/ 211 h 258"/>
                <a:gd name="T34" fmla="*/ 56 w 782"/>
                <a:gd name="T35" fmla="*/ 233 h 258"/>
                <a:gd name="T36" fmla="*/ 124 w 782"/>
                <a:gd name="T37" fmla="*/ 76 h 258"/>
                <a:gd name="T38" fmla="*/ 191 w 782"/>
                <a:gd name="T39" fmla="*/ 233 h 258"/>
                <a:gd name="T40" fmla="*/ 235 w 782"/>
                <a:gd name="T41" fmla="*/ 233 h 258"/>
                <a:gd name="T42" fmla="*/ 302 w 782"/>
                <a:gd name="T43" fmla="*/ 76 h 258"/>
                <a:gd name="T44" fmla="*/ 369 w 782"/>
                <a:gd name="T45" fmla="*/ 233 h 258"/>
                <a:gd name="T46" fmla="*/ 388 w 782"/>
                <a:gd name="T47" fmla="*/ 245 h 258"/>
                <a:gd name="T48" fmla="*/ 391 w 782"/>
                <a:gd name="T49" fmla="*/ 245 h 258"/>
                <a:gd name="T50" fmla="*/ 394 w 782"/>
                <a:gd name="T51" fmla="*/ 245 h 258"/>
                <a:gd name="T52" fmla="*/ 413 w 782"/>
                <a:gd name="T53" fmla="*/ 233 h 258"/>
                <a:gd name="T54" fmla="*/ 480 w 782"/>
                <a:gd name="T55" fmla="*/ 76 h 258"/>
                <a:gd name="T56" fmla="*/ 547 w 782"/>
                <a:gd name="T57" fmla="*/ 233 h 258"/>
                <a:gd name="T58" fmla="*/ 591 w 782"/>
                <a:gd name="T59" fmla="*/ 233 h 258"/>
                <a:gd name="T60" fmla="*/ 658 w 782"/>
                <a:gd name="T61" fmla="*/ 76 h 258"/>
                <a:gd name="T62" fmla="*/ 726 w 782"/>
                <a:gd name="T63" fmla="*/ 233 h 258"/>
                <a:gd name="T64" fmla="*/ 770 w 782"/>
                <a:gd name="T65" fmla="*/ 211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82" h="258">
                  <a:moveTo>
                    <a:pt x="770" y="211"/>
                  </a:moveTo>
                  <a:cubicBezTo>
                    <a:pt x="685" y="14"/>
                    <a:pt x="685" y="14"/>
                    <a:pt x="685" y="14"/>
                  </a:cubicBezTo>
                  <a:cubicBezTo>
                    <a:pt x="680" y="4"/>
                    <a:pt x="671" y="0"/>
                    <a:pt x="658" y="0"/>
                  </a:cubicBezTo>
                  <a:cubicBezTo>
                    <a:pt x="646" y="0"/>
                    <a:pt x="637" y="4"/>
                    <a:pt x="632" y="14"/>
                  </a:cubicBezTo>
                  <a:cubicBezTo>
                    <a:pt x="569" y="158"/>
                    <a:pt x="569" y="158"/>
                    <a:pt x="569" y="158"/>
                  </a:cubicBezTo>
                  <a:cubicBezTo>
                    <a:pt x="506" y="14"/>
                    <a:pt x="506" y="14"/>
                    <a:pt x="506" y="14"/>
                  </a:cubicBezTo>
                  <a:cubicBezTo>
                    <a:pt x="501" y="4"/>
                    <a:pt x="493" y="0"/>
                    <a:pt x="480" y="0"/>
                  </a:cubicBezTo>
                  <a:cubicBezTo>
                    <a:pt x="468" y="0"/>
                    <a:pt x="459" y="4"/>
                    <a:pt x="454" y="14"/>
                  </a:cubicBezTo>
                  <a:cubicBezTo>
                    <a:pt x="391" y="159"/>
                    <a:pt x="391" y="159"/>
                    <a:pt x="391" y="159"/>
                  </a:cubicBezTo>
                  <a:cubicBezTo>
                    <a:pt x="328" y="14"/>
                    <a:pt x="328" y="14"/>
                    <a:pt x="328" y="14"/>
                  </a:cubicBezTo>
                  <a:cubicBezTo>
                    <a:pt x="323" y="4"/>
                    <a:pt x="314" y="0"/>
                    <a:pt x="302" y="0"/>
                  </a:cubicBezTo>
                  <a:cubicBezTo>
                    <a:pt x="289" y="0"/>
                    <a:pt x="281" y="4"/>
                    <a:pt x="276" y="14"/>
                  </a:cubicBezTo>
                  <a:cubicBezTo>
                    <a:pt x="213" y="158"/>
                    <a:pt x="213" y="158"/>
                    <a:pt x="213" y="158"/>
                  </a:cubicBezTo>
                  <a:cubicBezTo>
                    <a:pt x="150" y="14"/>
                    <a:pt x="150" y="14"/>
                    <a:pt x="150" y="14"/>
                  </a:cubicBezTo>
                  <a:cubicBezTo>
                    <a:pt x="145" y="4"/>
                    <a:pt x="136" y="0"/>
                    <a:pt x="124" y="0"/>
                  </a:cubicBezTo>
                  <a:cubicBezTo>
                    <a:pt x="111" y="0"/>
                    <a:pt x="102" y="4"/>
                    <a:pt x="97" y="14"/>
                  </a:cubicBezTo>
                  <a:cubicBezTo>
                    <a:pt x="12" y="211"/>
                    <a:pt x="12" y="211"/>
                    <a:pt x="12" y="211"/>
                  </a:cubicBezTo>
                  <a:cubicBezTo>
                    <a:pt x="0" y="242"/>
                    <a:pt x="42" y="258"/>
                    <a:pt x="56" y="233"/>
                  </a:cubicBezTo>
                  <a:cubicBezTo>
                    <a:pt x="124" y="76"/>
                    <a:pt x="124" y="76"/>
                    <a:pt x="124" y="76"/>
                  </a:cubicBezTo>
                  <a:cubicBezTo>
                    <a:pt x="191" y="233"/>
                    <a:pt x="191" y="233"/>
                    <a:pt x="191" y="233"/>
                  </a:cubicBezTo>
                  <a:cubicBezTo>
                    <a:pt x="200" y="249"/>
                    <a:pt x="227" y="248"/>
                    <a:pt x="235" y="233"/>
                  </a:cubicBezTo>
                  <a:cubicBezTo>
                    <a:pt x="302" y="76"/>
                    <a:pt x="302" y="76"/>
                    <a:pt x="302" y="76"/>
                  </a:cubicBezTo>
                  <a:cubicBezTo>
                    <a:pt x="369" y="233"/>
                    <a:pt x="369" y="233"/>
                    <a:pt x="369" y="233"/>
                  </a:cubicBezTo>
                  <a:cubicBezTo>
                    <a:pt x="373" y="241"/>
                    <a:pt x="381" y="244"/>
                    <a:pt x="388" y="245"/>
                  </a:cubicBezTo>
                  <a:cubicBezTo>
                    <a:pt x="389" y="245"/>
                    <a:pt x="390" y="245"/>
                    <a:pt x="391" y="245"/>
                  </a:cubicBezTo>
                  <a:cubicBezTo>
                    <a:pt x="392" y="245"/>
                    <a:pt x="393" y="245"/>
                    <a:pt x="394" y="245"/>
                  </a:cubicBezTo>
                  <a:cubicBezTo>
                    <a:pt x="401" y="244"/>
                    <a:pt x="409" y="241"/>
                    <a:pt x="413" y="233"/>
                  </a:cubicBezTo>
                  <a:cubicBezTo>
                    <a:pt x="480" y="76"/>
                    <a:pt x="480" y="76"/>
                    <a:pt x="480" y="76"/>
                  </a:cubicBezTo>
                  <a:cubicBezTo>
                    <a:pt x="547" y="233"/>
                    <a:pt x="547" y="233"/>
                    <a:pt x="547" y="233"/>
                  </a:cubicBezTo>
                  <a:cubicBezTo>
                    <a:pt x="555" y="248"/>
                    <a:pt x="582" y="249"/>
                    <a:pt x="591" y="233"/>
                  </a:cubicBezTo>
                  <a:cubicBezTo>
                    <a:pt x="658" y="76"/>
                    <a:pt x="658" y="76"/>
                    <a:pt x="658" y="76"/>
                  </a:cubicBezTo>
                  <a:cubicBezTo>
                    <a:pt x="726" y="233"/>
                    <a:pt x="726" y="233"/>
                    <a:pt x="726" y="233"/>
                  </a:cubicBezTo>
                  <a:cubicBezTo>
                    <a:pt x="740" y="258"/>
                    <a:pt x="782" y="242"/>
                    <a:pt x="770" y="21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  <p:sp>
          <p:nvSpPr>
            <p:cNvPr id="48" name="Freeform 14"/>
            <p:cNvSpPr>
              <a:spLocks noEditPoints="1"/>
            </p:cNvSpPr>
            <p:nvPr userDrawn="1"/>
          </p:nvSpPr>
          <p:spPr bwMode="auto">
            <a:xfrm>
              <a:off x="8370888" y="5396706"/>
              <a:ext cx="209550" cy="206375"/>
            </a:xfrm>
            <a:custGeom>
              <a:avLst/>
              <a:gdLst>
                <a:gd name="T0" fmla="*/ 29 w 56"/>
                <a:gd name="T1" fmla="*/ 0 h 55"/>
                <a:gd name="T2" fmla="*/ 0 w 56"/>
                <a:gd name="T3" fmla="*/ 28 h 55"/>
                <a:gd name="T4" fmla="*/ 29 w 56"/>
                <a:gd name="T5" fmla="*/ 55 h 55"/>
                <a:gd name="T6" fmla="*/ 56 w 56"/>
                <a:gd name="T7" fmla="*/ 28 h 55"/>
                <a:gd name="T8" fmla="*/ 29 w 56"/>
                <a:gd name="T9" fmla="*/ 0 h 55"/>
                <a:gd name="T10" fmla="*/ 29 w 56"/>
                <a:gd name="T11" fmla="*/ 51 h 55"/>
                <a:gd name="T12" fmla="*/ 6 w 56"/>
                <a:gd name="T13" fmla="*/ 28 h 55"/>
                <a:gd name="T14" fmla="*/ 29 w 56"/>
                <a:gd name="T15" fmla="*/ 5 h 55"/>
                <a:gd name="T16" fmla="*/ 51 w 56"/>
                <a:gd name="T17" fmla="*/ 28 h 55"/>
                <a:gd name="T18" fmla="*/ 29 w 56"/>
                <a:gd name="T19" fmla="*/ 51 h 55"/>
                <a:gd name="T20" fmla="*/ 41 w 56"/>
                <a:gd name="T21" fmla="*/ 21 h 55"/>
                <a:gd name="T22" fmla="*/ 30 w 56"/>
                <a:gd name="T23" fmla="*/ 12 h 55"/>
                <a:gd name="T24" fmla="*/ 18 w 56"/>
                <a:gd name="T25" fmla="*/ 12 h 55"/>
                <a:gd name="T26" fmla="*/ 18 w 56"/>
                <a:gd name="T27" fmla="*/ 44 h 55"/>
                <a:gd name="T28" fmla="*/ 23 w 56"/>
                <a:gd name="T29" fmla="*/ 44 h 55"/>
                <a:gd name="T30" fmla="*/ 23 w 56"/>
                <a:gd name="T31" fmla="*/ 30 h 55"/>
                <a:gd name="T32" fmla="*/ 28 w 56"/>
                <a:gd name="T33" fmla="*/ 30 h 55"/>
                <a:gd name="T34" fmla="*/ 37 w 56"/>
                <a:gd name="T35" fmla="*/ 44 h 55"/>
                <a:gd name="T36" fmla="*/ 42 w 56"/>
                <a:gd name="T37" fmla="*/ 44 h 55"/>
                <a:gd name="T38" fmla="*/ 33 w 56"/>
                <a:gd name="T39" fmla="*/ 30 h 55"/>
                <a:gd name="T40" fmla="*/ 41 w 56"/>
                <a:gd name="T41" fmla="*/ 21 h 55"/>
                <a:gd name="T42" fmla="*/ 23 w 56"/>
                <a:gd name="T43" fmla="*/ 26 h 55"/>
                <a:gd name="T44" fmla="*/ 23 w 56"/>
                <a:gd name="T45" fmla="*/ 16 h 55"/>
                <a:gd name="T46" fmla="*/ 29 w 56"/>
                <a:gd name="T47" fmla="*/ 16 h 55"/>
                <a:gd name="T48" fmla="*/ 36 w 56"/>
                <a:gd name="T49" fmla="*/ 21 h 55"/>
                <a:gd name="T50" fmla="*/ 28 w 56"/>
                <a:gd name="T51" fmla="*/ 26 h 55"/>
                <a:gd name="T52" fmla="*/ 23 w 56"/>
                <a:gd name="T53" fmla="*/ 26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6" h="55">
                  <a:moveTo>
                    <a:pt x="29" y="0"/>
                  </a:moveTo>
                  <a:cubicBezTo>
                    <a:pt x="13" y="0"/>
                    <a:pt x="0" y="12"/>
                    <a:pt x="0" y="28"/>
                  </a:cubicBezTo>
                  <a:cubicBezTo>
                    <a:pt x="0" y="44"/>
                    <a:pt x="13" y="55"/>
                    <a:pt x="29" y="55"/>
                  </a:cubicBezTo>
                  <a:cubicBezTo>
                    <a:pt x="44" y="55"/>
                    <a:pt x="56" y="44"/>
                    <a:pt x="56" y="28"/>
                  </a:cubicBezTo>
                  <a:cubicBezTo>
                    <a:pt x="56" y="12"/>
                    <a:pt x="44" y="0"/>
                    <a:pt x="29" y="0"/>
                  </a:cubicBezTo>
                  <a:close/>
                  <a:moveTo>
                    <a:pt x="29" y="51"/>
                  </a:moveTo>
                  <a:cubicBezTo>
                    <a:pt x="16" y="51"/>
                    <a:pt x="6" y="41"/>
                    <a:pt x="6" y="28"/>
                  </a:cubicBezTo>
                  <a:cubicBezTo>
                    <a:pt x="6" y="15"/>
                    <a:pt x="16" y="5"/>
                    <a:pt x="29" y="5"/>
                  </a:cubicBezTo>
                  <a:cubicBezTo>
                    <a:pt x="41" y="5"/>
                    <a:pt x="51" y="15"/>
                    <a:pt x="51" y="28"/>
                  </a:cubicBezTo>
                  <a:cubicBezTo>
                    <a:pt x="51" y="41"/>
                    <a:pt x="41" y="51"/>
                    <a:pt x="29" y="51"/>
                  </a:cubicBezTo>
                  <a:close/>
                  <a:moveTo>
                    <a:pt x="41" y="21"/>
                  </a:moveTo>
                  <a:cubicBezTo>
                    <a:pt x="41" y="15"/>
                    <a:pt x="38" y="12"/>
                    <a:pt x="30" y="12"/>
                  </a:cubicBezTo>
                  <a:cubicBezTo>
                    <a:pt x="18" y="12"/>
                    <a:pt x="18" y="12"/>
                    <a:pt x="18" y="12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3" y="44"/>
                    <a:pt x="23" y="44"/>
                    <a:pt x="23" y="44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8" y="30"/>
                    <a:pt x="28" y="30"/>
                    <a:pt x="28" y="30"/>
                  </a:cubicBezTo>
                  <a:cubicBezTo>
                    <a:pt x="37" y="44"/>
                    <a:pt x="37" y="44"/>
                    <a:pt x="37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33" y="30"/>
                    <a:pt x="33" y="30"/>
                    <a:pt x="33" y="30"/>
                  </a:cubicBezTo>
                  <a:cubicBezTo>
                    <a:pt x="38" y="29"/>
                    <a:pt x="41" y="27"/>
                    <a:pt x="41" y="21"/>
                  </a:cubicBezTo>
                  <a:close/>
                  <a:moveTo>
                    <a:pt x="23" y="26"/>
                  </a:moveTo>
                  <a:cubicBezTo>
                    <a:pt x="23" y="16"/>
                    <a:pt x="23" y="16"/>
                    <a:pt x="23" y="16"/>
                  </a:cubicBezTo>
                  <a:cubicBezTo>
                    <a:pt x="29" y="16"/>
                    <a:pt x="29" y="16"/>
                    <a:pt x="29" y="16"/>
                  </a:cubicBezTo>
                  <a:cubicBezTo>
                    <a:pt x="33" y="16"/>
                    <a:pt x="36" y="17"/>
                    <a:pt x="36" y="21"/>
                  </a:cubicBezTo>
                  <a:cubicBezTo>
                    <a:pt x="36" y="26"/>
                    <a:pt x="33" y="26"/>
                    <a:pt x="28" y="26"/>
                  </a:cubicBezTo>
                  <a:lnTo>
                    <a:pt x="23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217485" y="6477716"/>
            <a:ext cx="1946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fld id="{AB307C75-CA2F-4BA6-858A-60F533452F31}" type="datetimeFigureOut">
              <a:rPr lang="en-US" sz="100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pPr marL="0" marR="0" indent="0" algn="l" defTabSz="6858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300"/>
                </a:spcAft>
                <a:buClrTx/>
                <a:buSzTx/>
                <a:buFontTx/>
                <a:buNone/>
                <a:tabLst/>
                <a:defRPr/>
              </a:pPr>
              <a:t>9/13/2019</a:t>
            </a:fld>
            <a:endParaRPr lang="en-US" sz="1000" kern="1200" dirty="0">
              <a:solidFill>
                <a:schemeClr val="bg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 userDrawn="1"/>
        </p:nvSpPr>
        <p:spPr>
          <a:xfrm>
            <a:off x="3221753" y="6477716"/>
            <a:ext cx="27004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en-US" sz="10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Qualcomm Confidential and Proprietary</a:t>
            </a:r>
          </a:p>
        </p:txBody>
      </p:sp>
    </p:spTree>
    <p:extLst>
      <p:ext uri="{BB962C8B-B14F-4D97-AF65-F5344CB8AC3E}">
        <p14:creationId xmlns:p14="http://schemas.microsoft.com/office/powerpoint/2010/main" val="2222375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March 2019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2FBBCEAB-3AB2-4B43-892C-9CC9AB0F99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=""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=""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=""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=""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May 2018</a:t>
            </a:r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Sameer Vermani (Qualcomm)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=""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 smtClean="0"/>
              <a:t>March 2019</a:t>
            </a:r>
            <a:endParaRPr lang="en-GB" alt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=""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4271" y="6475413"/>
            <a:ext cx="13096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Po-Kai Huang (Intel)</a:t>
            </a:r>
            <a:endParaRPr lang="en-GB" dirty="0"/>
          </a:p>
        </p:txBody>
      </p:sp>
      <p:sp>
        <p:nvSpPr>
          <p:cNvPr id="1030" name="Rectangle 6">
            <a:extLst>
              <a:ext uri="{FF2B5EF4-FFF2-40B4-BE49-F238E27FC236}">
                <a16:creationId xmlns=""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=""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802.11-19/0773r3</a:t>
            </a:r>
            <a:endParaRPr lang="en-GB" altLang="en-US" sz="1800" b="1" dirty="0"/>
          </a:p>
        </p:txBody>
      </p:sp>
      <p:sp>
        <p:nvSpPr>
          <p:cNvPr id="1032" name="Line 8">
            <a:extLst>
              <a:ext uri="{FF2B5EF4-FFF2-40B4-BE49-F238E27FC236}">
                <a16:creationId xmlns=""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=""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=""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  <p:sldLayoutId id="214748577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=""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=""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Multi-link Operation Framework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2019-07-01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816006"/>
              </p:ext>
            </p:extLst>
          </p:nvPr>
        </p:nvGraphicFramePr>
        <p:xfrm>
          <a:off x="1152525" y="2998720"/>
          <a:ext cx="7391400" cy="20306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0689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Po-Kai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endParaRPr lang="en-US" sz="1100" dirty="0" smtClean="0"/>
                    </a:p>
                    <a:p>
                      <a:pPr algn="ctr"/>
                      <a:r>
                        <a:rPr lang="en-US" sz="1100" dirty="0" smtClean="0"/>
                        <a:t>Intel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Cariou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Robert Stacey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 Bravo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Arik Klein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Carlos Cordeiro 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34271" y="6475413"/>
            <a:ext cx="1309654" cy="184666"/>
          </a:xfrm>
        </p:spPr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Enable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single link association, the link used for association singling exchange is enabled for class 2 and class 3 frame exchange (see </a:t>
            </a:r>
            <a:r>
              <a:rPr lang="en-US" dirty="0"/>
              <a:t>Figure </a:t>
            </a:r>
            <a:r>
              <a:rPr lang="en-US" dirty="0" smtClean="0"/>
              <a:t>11-16 [7])</a:t>
            </a:r>
          </a:p>
          <a:p>
            <a:r>
              <a:rPr lang="en-US" dirty="0" smtClean="0"/>
              <a:t>For multi-link setup, due to the nature of multiple links, different simultaneous operation capability, power save consideration, there is a need to </a:t>
            </a:r>
            <a:endParaRPr lang="en-US" dirty="0"/>
          </a:p>
          <a:p>
            <a:pPr lvl="1"/>
            <a:r>
              <a:rPr lang="en-US" dirty="0" smtClean="0"/>
              <a:t>Define </a:t>
            </a:r>
            <a:r>
              <a:rPr lang="en-US" dirty="0"/>
              <a:t>a mechanism to determine, during or after successful completion of multi-link setup, which bidirectional link(s) is(are) enabled for class 2 and class 3 frame exchange after multi-link setup </a:t>
            </a:r>
            <a:endParaRPr lang="en-US" dirty="0" smtClean="0"/>
          </a:p>
          <a:p>
            <a:pPr lvl="1"/>
            <a:r>
              <a:rPr lang="en-US" dirty="0"/>
              <a:t>A identification for each link may be needed, but details are </a:t>
            </a:r>
            <a:r>
              <a:rPr lang="en-US" dirty="0" smtClean="0"/>
              <a:t>TBD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2306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Multi-link 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Simultaneous operation across links provides gains but also corresponding hardware investment</a:t>
            </a:r>
          </a:p>
          <a:p>
            <a:r>
              <a:rPr lang="en-US" dirty="0" smtClean="0"/>
              <a:t>We envision that the benefits multi-link operation can be enjoyed by a range of devices that support various capability of simultaneous operation across links </a:t>
            </a:r>
          </a:p>
          <a:p>
            <a:r>
              <a:rPr lang="en-US" dirty="0" smtClean="0"/>
              <a:t>To achieve this goal,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multi-link logical entity can indicate </a:t>
            </a:r>
            <a:r>
              <a:rPr lang="en-US" dirty="0" smtClean="0"/>
              <a:t>capability to </a:t>
            </a:r>
            <a:r>
              <a:rPr lang="en-US" dirty="0"/>
              <a:t>support exchanging frames simultaneously on a set of </a:t>
            </a:r>
            <a:r>
              <a:rPr lang="en-US" dirty="0" smtClean="0"/>
              <a:t>affiliated STAs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436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provide multi-link operation follow up to propose </a:t>
            </a:r>
            <a:r>
              <a:rPr lang="en-US" dirty="0"/>
              <a:t>a </a:t>
            </a:r>
            <a:r>
              <a:rPr lang="en-US" dirty="0" smtClean="0"/>
              <a:t>unified framework </a:t>
            </a:r>
            <a:r>
              <a:rPr lang="en-US" dirty="0"/>
              <a:t>that addresses </a:t>
            </a:r>
            <a:r>
              <a:rPr lang="en-US" dirty="0" smtClean="0"/>
              <a:t>the key use cases (load balancing and </a:t>
            </a:r>
            <a:r>
              <a:rPr lang="en-US" dirty="0" err="1" smtClean="0"/>
              <a:t>aggergation</a:t>
            </a:r>
            <a:r>
              <a:rPr lang="en-US" dirty="0" smtClean="0"/>
              <a:t>) </a:t>
            </a:r>
            <a:r>
              <a:rPr lang="en-US" dirty="0"/>
              <a:t>and keeps </a:t>
            </a:r>
            <a:r>
              <a:rPr lang="en-US" dirty="0" smtClean="0"/>
              <a:t>within </a:t>
            </a:r>
            <a:r>
              <a:rPr lang="en-US" dirty="0"/>
              <a:t>the current 802.11 architecture </a:t>
            </a:r>
            <a:r>
              <a:rPr lang="en-US" dirty="0" smtClean="0"/>
              <a:t>and definition</a:t>
            </a:r>
          </a:p>
          <a:p>
            <a:pPr lvl="1"/>
            <a:r>
              <a:rPr lang="en-US" dirty="0" smtClean="0"/>
              <a:t>Multi-link logical entity, </a:t>
            </a:r>
            <a:r>
              <a:rPr lang="en-US" dirty="0"/>
              <a:t>Multi-link </a:t>
            </a:r>
            <a:r>
              <a:rPr lang="en-US" dirty="0" smtClean="0"/>
              <a:t>AP logical entity, and </a:t>
            </a:r>
            <a:r>
              <a:rPr lang="en-US" dirty="0"/>
              <a:t>Multi-link </a:t>
            </a:r>
            <a:r>
              <a:rPr lang="en-US" dirty="0" smtClean="0"/>
              <a:t>non-AP </a:t>
            </a:r>
            <a:r>
              <a:rPr lang="en-US" dirty="0"/>
              <a:t>logical </a:t>
            </a:r>
            <a:r>
              <a:rPr lang="en-US" dirty="0" smtClean="0"/>
              <a:t>entity are defined</a:t>
            </a:r>
          </a:p>
          <a:p>
            <a:r>
              <a:rPr lang="en-US" dirty="0" smtClean="0"/>
              <a:t>We propose to define the basic terminology to facilitate the progress of multi-link topic in 11be</a:t>
            </a:r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447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 definition:</a:t>
            </a:r>
          </a:p>
          <a:p>
            <a:pPr lvl="1"/>
            <a:r>
              <a:rPr lang="en-US" b="1" dirty="0"/>
              <a:t>Multi-link logical entity: </a:t>
            </a:r>
            <a:r>
              <a:rPr lang="en-US" dirty="0"/>
              <a:t>A logical entity that has one or more affiliated STAs. The logical entity has one MAC data service interface and primitives to the LLC and a single address associated with the interface, which can be used to communicate on the DSM.</a:t>
            </a:r>
          </a:p>
          <a:p>
            <a:pPr lvl="1"/>
            <a:r>
              <a:rPr lang="en-US" dirty="0"/>
              <a:t>NOTE –A Multi-link logical entity allows STAs affiliated with the multi-link logical entity to have the same MAC address</a:t>
            </a:r>
          </a:p>
          <a:p>
            <a:pPr lvl="1"/>
            <a:r>
              <a:rPr lang="en-US" dirty="0"/>
              <a:t>NOTE – The exact name can be changed</a:t>
            </a:r>
          </a:p>
          <a:p>
            <a:r>
              <a:rPr lang="en-US" dirty="0" smtClean="0"/>
              <a:t>Yes: 54 </a:t>
            </a:r>
          </a:p>
          <a:p>
            <a:r>
              <a:rPr lang="en-US" dirty="0" smtClean="0"/>
              <a:t>No: 17</a:t>
            </a:r>
          </a:p>
          <a:p>
            <a:r>
              <a:rPr lang="en-US" dirty="0" smtClean="0"/>
              <a:t>Abstain: many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4448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the following definition:</a:t>
            </a:r>
          </a:p>
          <a:p>
            <a:pPr lvl="1"/>
            <a:r>
              <a:rPr lang="en-US" b="1" dirty="0"/>
              <a:t>Multi-link AP logical entity:</a:t>
            </a:r>
            <a:r>
              <a:rPr lang="en-US" dirty="0"/>
              <a:t> A multi-link logical entity, where each STA affiliated with the multi-link logical entity is an AP. </a:t>
            </a:r>
          </a:p>
          <a:p>
            <a:pPr lvl="1"/>
            <a:r>
              <a:rPr lang="en-US" b="1" dirty="0"/>
              <a:t>Multi-link non-AP logical entity: </a:t>
            </a:r>
            <a:r>
              <a:rPr lang="en-US" dirty="0"/>
              <a:t>A multi-link logical entity, where each STA affiliated with the multi-link logical entity is a non-AP STA.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351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r>
              <a:rPr lang="en-US" dirty="0" smtClean="0"/>
              <a:t>#3 </a:t>
            </a:r>
            <a:r>
              <a:rPr lang="en-US" dirty="0" smtClean="0"/>
              <a:t>– Multi-link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Do you support the following:</a:t>
            </a:r>
          </a:p>
          <a:p>
            <a:pPr lvl="1"/>
            <a:r>
              <a:rPr lang="en-US" sz="1800" dirty="0"/>
              <a:t>Define a multi-link setup signaling exchange executed over one link initiated by a multi-link non-AP logical entity with a multi-link AP logical entity as follows:</a:t>
            </a:r>
          </a:p>
          <a:p>
            <a:pPr lvl="2"/>
            <a:r>
              <a:rPr lang="en-US" sz="1600" dirty="0"/>
              <a:t>Capability for one or more bidirectional links can be exchanged during the multi-link setup</a:t>
            </a:r>
          </a:p>
          <a:p>
            <a:pPr lvl="2"/>
            <a:r>
              <a:rPr lang="en-US" sz="1600" dirty="0"/>
              <a:t>The multi-link AP logical entity serves as the interface to the distribution system (DS) for the multi-link non-AP logical entity after successful multi-link setup </a:t>
            </a:r>
          </a:p>
          <a:p>
            <a:pPr lvl="1"/>
            <a:r>
              <a:rPr lang="en-US" sz="1800" dirty="0"/>
              <a:t>Define a mechanism to determine, during or after successful completion of multi-link setup, which bidirectional link(s) is(are) enabled for class 2 and class 3 frame exchange after multi-link setup </a:t>
            </a:r>
          </a:p>
          <a:p>
            <a:pPr lvl="1"/>
            <a:r>
              <a:rPr lang="en-US" sz="1800" dirty="0"/>
              <a:t>NOTE - The link identification is TBD</a:t>
            </a:r>
          </a:p>
          <a:p>
            <a:pPr lvl="1"/>
            <a:r>
              <a:rPr lang="en-US" sz="1800" dirty="0"/>
              <a:t>NOTE – Details for non-infrastructure mode of operation TBD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467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#4 </a:t>
            </a:r>
            <a:r>
              <a:rPr lang="en-US" dirty="0"/>
              <a:t>– Multi-link </a:t>
            </a:r>
            <a:r>
              <a:rPr lang="en-US" dirty="0" smtClean="0"/>
              <a:t>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Do you support </a:t>
            </a:r>
            <a:r>
              <a:rPr lang="en-US" dirty="0" smtClean="0"/>
              <a:t>that a </a:t>
            </a:r>
            <a:r>
              <a:rPr lang="en-US" dirty="0"/>
              <a:t>multi-link logical entity can indicate </a:t>
            </a:r>
            <a:r>
              <a:rPr lang="en-US" dirty="0" smtClean="0"/>
              <a:t>capability to </a:t>
            </a:r>
            <a:r>
              <a:rPr lang="en-US" dirty="0"/>
              <a:t>support exchanging frames simultaneously on a set of </a:t>
            </a:r>
            <a:r>
              <a:rPr lang="en-US" dirty="0" smtClean="0"/>
              <a:t>affiliated STAs?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1636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600" dirty="0" smtClean="0"/>
              <a:t>[</a:t>
            </a:r>
            <a:r>
              <a:rPr lang="en-GB" sz="1600" dirty="0"/>
              <a:t>1] 11-18/1231r4 </a:t>
            </a:r>
            <a:r>
              <a:rPr lang="en-US" sz="1600" dirty="0"/>
              <a:t>EHT draft proposed PAR</a:t>
            </a:r>
          </a:p>
          <a:p>
            <a:r>
              <a:rPr lang="en-US" sz="1600" dirty="0"/>
              <a:t>[2] </a:t>
            </a:r>
            <a:r>
              <a:rPr lang="en-US" sz="1600" dirty="0" smtClean="0"/>
              <a:t>11-19/0822r0 </a:t>
            </a:r>
            <a:r>
              <a:rPr lang="en-US" sz="1600" dirty="0"/>
              <a:t>Extremely Efficient Multi-band </a:t>
            </a:r>
            <a:r>
              <a:rPr lang="en-US" sz="1600" dirty="0" smtClean="0"/>
              <a:t>Operation</a:t>
            </a:r>
          </a:p>
          <a:p>
            <a:r>
              <a:rPr lang="en-GB" sz="1600" dirty="0" smtClean="0"/>
              <a:t>[</a:t>
            </a:r>
            <a:r>
              <a:rPr lang="en-GB" sz="1600" dirty="0"/>
              <a:t>3</a:t>
            </a:r>
            <a:r>
              <a:rPr lang="en-GB" sz="1600" dirty="0" smtClean="0"/>
              <a:t>] </a:t>
            </a:r>
            <a:r>
              <a:rPr lang="en-GB" sz="1600" dirty="0"/>
              <a:t>11-19/0731r0 Multi-link </a:t>
            </a:r>
            <a:r>
              <a:rPr lang="en-GB" sz="1600" dirty="0" smtClean="0"/>
              <a:t>Operation</a:t>
            </a:r>
            <a:endParaRPr lang="en-GB" sz="1600" dirty="0"/>
          </a:p>
          <a:p>
            <a:r>
              <a:rPr lang="en-US" sz="1600" dirty="0" smtClean="0"/>
              <a:t>[4] 11-19/0823r0 </a:t>
            </a:r>
            <a:r>
              <a:rPr lang="en-US" sz="1600" dirty="0"/>
              <a:t>Multi-Link </a:t>
            </a:r>
            <a:r>
              <a:rPr lang="en-US" sz="1600" dirty="0" smtClean="0"/>
              <a:t>Aggregation</a:t>
            </a:r>
          </a:p>
          <a:p>
            <a:r>
              <a:rPr lang="en-US" sz="1600" dirty="0" smtClean="0"/>
              <a:t>[5] 11-19/0766r1 </a:t>
            </a:r>
            <a:r>
              <a:rPr lang="en-US" sz="1600" dirty="0"/>
              <a:t>Enhanced Multi-band/Multi-channel </a:t>
            </a:r>
            <a:r>
              <a:rPr lang="en-US" sz="1600" dirty="0" smtClean="0"/>
              <a:t>Operation</a:t>
            </a:r>
          </a:p>
          <a:p>
            <a:r>
              <a:rPr lang="en-US" sz="1600" dirty="0" smtClean="0"/>
              <a:t>[6] 11-19/0821r0 </a:t>
            </a:r>
            <a:r>
              <a:rPr lang="en-GB" sz="1600" dirty="0" smtClean="0"/>
              <a:t>Multiple </a:t>
            </a:r>
            <a:r>
              <a:rPr lang="en-GB" sz="1600" dirty="0"/>
              <a:t>Band Operation </a:t>
            </a:r>
            <a:r>
              <a:rPr lang="en-GB" sz="1600" dirty="0" smtClean="0"/>
              <a:t>Discussion</a:t>
            </a:r>
          </a:p>
          <a:p>
            <a:r>
              <a:rPr lang="en-GB" sz="1600" dirty="0"/>
              <a:t>[7] Draft </a:t>
            </a:r>
            <a:r>
              <a:rPr lang="en-GB" sz="1600" dirty="0" smtClean="0"/>
              <a:t>P802.11REVmd D2.3</a:t>
            </a:r>
          </a:p>
          <a:p>
            <a:r>
              <a:rPr lang="en-GB" sz="1600" dirty="0" smtClean="0"/>
              <a:t>[8] </a:t>
            </a:r>
            <a:r>
              <a:rPr lang="en-GB" sz="1600" dirty="0"/>
              <a:t>11-19/0818r0 </a:t>
            </a:r>
            <a:r>
              <a:rPr lang="en-US" sz="1600" dirty="0"/>
              <a:t>Discussion on Multi-band </a:t>
            </a:r>
            <a:r>
              <a:rPr lang="en-US" sz="1600" dirty="0" smtClean="0"/>
              <a:t>operation</a:t>
            </a:r>
          </a:p>
          <a:p>
            <a:r>
              <a:rPr lang="en-US" sz="1600" dirty="0" smtClean="0"/>
              <a:t>[9] 11-19/0824r3 </a:t>
            </a:r>
            <a:r>
              <a:rPr lang="en-US" sz="1600" dirty="0"/>
              <a:t>Multi-band Operation </a:t>
            </a:r>
            <a:r>
              <a:rPr lang="en-US" sz="1600" dirty="0" smtClean="0"/>
              <a:t>Performance</a:t>
            </a:r>
          </a:p>
          <a:p>
            <a:r>
              <a:rPr lang="en-US" sz="1600" dirty="0" smtClean="0"/>
              <a:t>[10] 11-19/1095r0 </a:t>
            </a:r>
            <a:r>
              <a:rPr lang="en-US" sz="1600" dirty="0"/>
              <a:t>Multi-link requirement </a:t>
            </a:r>
            <a:r>
              <a:rPr lang="en-US" sz="1600" dirty="0" smtClean="0"/>
              <a:t>discussion</a:t>
            </a:r>
          </a:p>
          <a:p>
            <a:r>
              <a:rPr lang="en-US" sz="1600" dirty="0" smtClean="0"/>
              <a:t>[11] 11-19/1128r0 </a:t>
            </a:r>
            <a:r>
              <a:rPr lang="en-US" sz="1600" dirty="0"/>
              <a:t>Multi-link </a:t>
            </a:r>
            <a:r>
              <a:rPr lang="en-US" sz="1600" dirty="0" smtClean="0"/>
              <a:t>transmission</a:t>
            </a:r>
          </a:p>
          <a:p>
            <a:r>
              <a:rPr lang="en-US" sz="1600" dirty="0" smtClean="0"/>
              <a:t>[12] 11-19/1144r0 </a:t>
            </a:r>
            <a:r>
              <a:rPr lang="en-US" sz="1600" dirty="0"/>
              <a:t>Channel Access for Multi-link </a:t>
            </a:r>
            <a:r>
              <a:rPr lang="en-US" sz="1600" dirty="0" smtClean="0"/>
              <a:t>Operation</a:t>
            </a:r>
          </a:p>
          <a:p>
            <a:r>
              <a:rPr lang="en-US" sz="1600" dirty="0" smtClean="0"/>
              <a:t>[13] 11-19/1213r0 </a:t>
            </a:r>
            <a:r>
              <a:rPr lang="en-US" sz="1600" dirty="0"/>
              <a:t>Discussion on Multi-link Operations </a:t>
            </a:r>
            <a:endParaRPr lang="en-US" sz="1600" dirty="0" smtClean="0"/>
          </a:p>
          <a:p>
            <a:r>
              <a:rPr lang="en-US" sz="1600" dirty="0" smtClean="0"/>
              <a:t>[14] 11-19/1116r0 </a:t>
            </a:r>
            <a:r>
              <a:rPr lang="en-US" altLang="zh-CN" sz="1600" dirty="0"/>
              <a:t>Channel Access in Multi-band operation</a:t>
            </a:r>
            <a:endParaRPr lang="en-US" sz="1600" dirty="0" smtClean="0"/>
          </a:p>
          <a:p>
            <a:endParaRPr lang="en-US" sz="1800" dirty="0" smtClean="0"/>
          </a:p>
          <a:p>
            <a:endParaRPr lang="en-US" sz="2000" dirty="0" smtClean="0"/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744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3.1 Definitions [7]</a:t>
            </a:r>
            <a:endParaRPr lang="en-US" sz="1800" dirty="0"/>
          </a:p>
          <a:p>
            <a:r>
              <a:rPr lang="en-US" sz="1800" i="1" dirty="0"/>
              <a:t>station (STA): </a:t>
            </a:r>
            <a:r>
              <a:rPr lang="en-US" sz="1800" b="0" i="1" dirty="0"/>
              <a:t>A logical entity that is a singly addressable instance of a medium access control (MAC) </a:t>
            </a:r>
            <a:r>
              <a:rPr lang="en-US" sz="1800" b="0" i="1" dirty="0" smtClean="0"/>
              <a:t>and physical </a:t>
            </a:r>
            <a:r>
              <a:rPr lang="en-US" sz="1800" b="0" i="1" dirty="0"/>
              <a:t>layer (PHY) interface to the wireless medium (WM</a:t>
            </a:r>
            <a:r>
              <a:rPr lang="en-US" sz="1800" b="0" i="1" dirty="0" smtClean="0"/>
              <a:t>).</a:t>
            </a:r>
          </a:p>
          <a:p>
            <a:r>
              <a:rPr lang="en-US" sz="1800" dirty="0"/>
              <a:t>3.2 Definitions specific to IEEE </a:t>
            </a:r>
            <a:r>
              <a:rPr lang="en-US" sz="1800" dirty="0" err="1"/>
              <a:t>Std</a:t>
            </a:r>
            <a:r>
              <a:rPr lang="en-US" sz="1800" dirty="0"/>
              <a:t> </a:t>
            </a:r>
            <a:r>
              <a:rPr lang="en-US" sz="1800" dirty="0" smtClean="0"/>
              <a:t>802.11 [7]</a:t>
            </a:r>
            <a:endParaRPr lang="en-US" sz="1800" b="0" dirty="0" smtClean="0"/>
          </a:p>
          <a:p>
            <a:r>
              <a:rPr lang="en-US" sz="1800" i="1" dirty="0"/>
              <a:t>link: </a:t>
            </a:r>
            <a:r>
              <a:rPr lang="en-US" sz="1800" b="0" i="1" dirty="0"/>
              <a:t>In the context of an IEEE 802.11 medium access control (MAC) entity, a physical path consisting </a:t>
            </a:r>
            <a:r>
              <a:rPr lang="en-US" sz="1800" b="0" i="1" dirty="0" smtClean="0"/>
              <a:t>of exactly </a:t>
            </a:r>
            <a:r>
              <a:rPr lang="en-US" sz="1800" b="0" i="1" dirty="0"/>
              <a:t>one traversal of the wireless medium (WM) that is usable to transfer MAC service data </a:t>
            </a:r>
            <a:r>
              <a:rPr lang="en-US" sz="1800" b="0" i="1" dirty="0" smtClean="0"/>
              <a:t>units (MSDUs</a:t>
            </a:r>
            <a:r>
              <a:rPr lang="en-US" sz="1800" b="0" i="1" dirty="0"/>
              <a:t>) between two stations (STAs</a:t>
            </a:r>
            <a:r>
              <a:rPr lang="en-US" sz="1800" b="0" i="1" dirty="0" smtClean="0"/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6720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Multi-link operation has been discussed in [2-6] for the use cases of load balancing [2,4] and aggregation [3-6]</a:t>
            </a:r>
          </a:p>
          <a:p>
            <a:r>
              <a:rPr lang="en-US" dirty="0" smtClean="0"/>
              <a:t>The presentation provides the follow up for multi-link operation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138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Recap [2,4]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Extremely efficient multi-link operation calls for a new definition of multi-link logical entity with one or more affiliated STAs</a:t>
            </a:r>
          </a:p>
          <a:p>
            <a:pPr lvl="1"/>
            <a:r>
              <a:rPr lang="en-US" b="0" dirty="0" smtClean="0"/>
              <a:t>The </a:t>
            </a:r>
            <a:r>
              <a:rPr lang="en-US" b="0" dirty="0"/>
              <a:t>logical entity has one MAC data service interface and primitives to the LLC and a single address associated with the interface, which can be used to communicate on the DSM.</a:t>
            </a:r>
          </a:p>
          <a:p>
            <a:pPr lvl="1"/>
            <a:r>
              <a:rPr lang="en-US" b="1" dirty="0" smtClean="0"/>
              <a:t>Multi-link </a:t>
            </a:r>
            <a:r>
              <a:rPr lang="en-US" b="1" dirty="0"/>
              <a:t>AP logical entity:</a:t>
            </a:r>
            <a:r>
              <a:rPr lang="en-US" dirty="0"/>
              <a:t> </a:t>
            </a:r>
            <a:r>
              <a:rPr lang="en-US" b="0" dirty="0"/>
              <a:t>A multi-link logical entity, where </a:t>
            </a:r>
            <a:r>
              <a:rPr lang="en-US" b="0" dirty="0" smtClean="0"/>
              <a:t>each affiliated </a:t>
            </a:r>
            <a:r>
              <a:rPr lang="en-US" b="0" dirty="0"/>
              <a:t>STA </a:t>
            </a:r>
            <a:r>
              <a:rPr lang="en-US" b="0" dirty="0" smtClean="0"/>
              <a:t>is </a:t>
            </a:r>
            <a:r>
              <a:rPr lang="en-US" b="0" dirty="0"/>
              <a:t>an AP. </a:t>
            </a:r>
          </a:p>
          <a:p>
            <a:pPr lvl="1"/>
            <a:r>
              <a:rPr lang="en-US" b="1" dirty="0"/>
              <a:t>Multi-link non-AP logical entity: </a:t>
            </a:r>
            <a:r>
              <a:rPr lang="en-US" b="0" dirty="0"/>
              <a:t>A multi-link logical entity, where each STA </a:t>
            </a:r>
            <a:r>
              <a:rPr lang="en-US" b="0" dirty="0" smtClean="0"/>
              <a:t>is </a:t>
            </a:r>
            <a:r>
              <a:rPr lang="en-US" b="0" dirty="0"/>
              <a:t>a non-AP STA. </a:t>
            </a:r>
            <a:endParaRPr lang="en-US" b="0" dirty="0" smtClean="0"/>
          </a:p>
          <a:p>
            <a:r>
              <a:rPr lang="en-US" dirty="0"/>
              <a:t>This definition keeps within the current 802.11 architecture and </a:t>
            </a:r>
            <a:r>
              <a:rPr lang="en-US" dirty="0" smtClean="0"/>
              <a:t>definition of STA and link</a:t>
            </a:r>
            <a:endParaRPr lang="en-US" dirty="0"/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60987" y="6567746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GB" altLang="en-US" dirty="0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5299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Recap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Example 1                                        Example 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sz="1800" dirty="0" smtClean="0"/>
              <a:t>Multi-link AP logical entity/Multi-link non-AP logical entity has </a:t>
            </a:r>
            <a:r>
              <a:rPr lang="en-US" sz="1800" dirty="0"/>
              <a:t>an address to communicate to DSM, which may not be the address used on </a:t>
            </a:r>
            <a:r>
              <a:rPr lang="en-US" sz="1800" dirty="0" smtClean="0"/>
              <a:t>each WM </a:t>
            </a:r>
            <a:endParaRPr lang="en-US" sz="1800" dirty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634940"/>
            <a:ext cx="9144000" cy="2823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85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Steering/load balancing Use Case under the </a:t>
            </a:r>
            <a:r>
              <a:rPr lang="en-US" dirty="0" smtClean="0"/>
              <a:t>Framework 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Left-Right Arrow 6"/>
          <p:cNvSpPr/>
          <p:nvPr/>
        </p:nvSpPr>
        <p:spPr>
          <a:xfrm>
            <a:off x="3628399" y="4149080"/>
            <a:ext cx="1159625" cy="30333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8" name="TextBox 7"/>
          <p:cNvSpPr txBox="1"/>
          <p:nvPr/>
        </p:nvSpPr>
        <p:spPr>
          <a:xfrm>
            <a:off x="3707368" y="3868246"/>
            <a:ext cx="1001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TBD Mechanism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587" y="2743212"/>
            <a:ext cx="9144000" cy="281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0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Aggregation Use case under the Framework </a:t>
            </a:r>
            <a:r>
              <a:rPr lang="en-US" dirty="0" smtClean="0"/>
              <a:t>[2]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>
            <a:off x="3629951" y="4149080"/>
            <a:ext cx="1159625" cy="303338"/>
          </a:xfrm>
          <a:prstGeom prst="left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/>
          </a:p>
        </p:txBody>
      </p:sp>
      <p:sp>
        <p:nvSpPr>
          <p:cNvPr id="6" name="TextBox 5"/>
          <p:cNvSpPr txBox="1"/>
          <p:nvPr/>
        </p:nvSpPr>
        <p:spPr>
          <a:xfrm>
            <a:off x="3708920" y="3861048"/>
            <a:ext cx="100168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TBD Mechanism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12" y="2789866"/>
            <a:ext cx="9144000" cy="2799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62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Traditionally, single link setup is achieved through the functionality of association. </a:t>
            </a:r>
          </a:p>
          <a:p>
            <a:pPr lvl="1"/>
            <a:r>
              <a:rPr lang="en-US" sz="1600" dirty="0"/>
              <a:t>Executed over one link initiated by a </a:t>
            </a:r>
            <a:r>
              <a:rPr lang="en-US" sz="1600" dirty="0" smtClean="0"/>
              <a:t>non-AP STA </a:t>
            </a:r>
            <a:r>
              <a:rPr lang="en-US" sz="1600" dirty="0"/>
              <a:t>with </a:t>
            </a:r>
            <a:r>
              <a:rPr lang="en-US" sz="1600" dirty="0" smtClean="0"/>
              <a:t>an AP</a:t>
            </a:r>
            <a:endParaRPr lang="en-US" sz="1600" dirty="0"/>
          </a:p>
          <a:p>
            <a:pPr lvl="1"/>
            <a:r>
              <a:rPr lang="en-US" sz="1600" dirty="0"/>
              <a:t>Capability for one </a:t>
            </a:r>
            <a:r>
              <a:rPr lang="en-US" sz="1600" dirty="0" err="1" smtClean="0"/>
              <a:t>birdirectional</a:t>
            </a:r>
            <a:r>
              <a:rPr lang="en-US" sz="1600" dirty="0" smtClean="0"/>
              <a:t> link can </a:t>
            </a:r>
            <a:r>
              <a:rPr lang="en-US" sz="1600" dirty="0"/>
              <a:t>be exchanged during the </a:t>
            </a:r>
            <a:r>
              <a:rPr lang="en-US" sz="1600" dirty="0" smtClean="0"/>
              <a:t>association</a:t>
            </a:r>
            <a:endParaRPr lang="en-US" sz="1600" dirty="0"/>
          </a:p>
          <a:p>
            <a:pPr lvl="1"/>
            <a:r>
              <a:rPr lang="en-US" sz="1600" dirty="0"/>
              <a:t>The </a:t>
            </a:r>
            <a:r>
              <a:rPr lang="en-US" sz="1600" dirty="0" smtClean="0"/>
              <a:t>AP </a:t>
            </a:r>
            <a:r>
              <a:rPr lang="en-US" sz="1600" dirty="0"/>
              <a:t>serves as the interface to the distribution system (DS) for the </a:t>
            </a:r>
            <a:r>
              <a:rPr lang="en-US" sz="1600" dirty="0" smtClean="0"/>
              <a:t>non-AP STA after successful association</a:t>
            </a:r>
          </a:p>
          <a:p>
            <a:r>
              <a:rPr lang="en-US" sz="1800" dirty="0" smtClean="0"/>
              <a:t>For Multi-link setup, an “association” like </a:t>
            </a:r>
            <a:r>
              <a:rPr lang="en-US" sz="1800" dirty="0"/>
              <a:t>multi-link setup </a:t>
            </a:r>
            <a:r>
              <a:rPr lang="en-US" sz="1800" dirty="0" smtClean="0"/>
              <a:t>signaling exchange is needed</a:t>
            </a:r>
            <a:endParaRPr lang="en-US" sz="1800" dirty="0"/>
          </a:p>
          <a:p>
            <a:pPr lvl="1"/>
            <a:r>
              <a:rPr lang="en-US" sz="1600" dirty="0"/>
              <a:t>E</a:t>
            </a:r>
            <a:r>
              <a:rPr lang="en-US" sz="1600" dirty="0" smtClean="0"/>
              <a:t>xecuted </a:t>
            </a:r>
            <a:r>
              <a:rPr lang="en-US" sz="1600" dirty="0"/>
              <a:t>over one link initiated by a multi-link non-AP logical entity with a multi-link AP logical </a:t>
            </a:r>
            <a:r>
              <a:rPr lang="en-US" sz="1600" dirty="0" smtClean="0"/>
              <a:t>entity</a:t>
            </a:r>
          </a:p>
          <a:p>
            <a:pPr lvl="1"/>
            <a:r>
              <a:rPr lang="en-US" sz="1600" dirty="0"/>
              <a:t>Capability for one or more bidirectional links can be exchanged during the multi-link setup</a:t>
            </a:r>
          </a:p>
          <a:p>
            <a:pPr lvl="1"/>
            <a:r>
              <a:rPr lang="en-US" sz="1600" dirty="0"/>
              <a:t>The multi-link AP logical entity serves as the interface to the distribution system (DS) for the multi-link non-AP logical entity after successful multi-link setup </a:t>
            </a:r>
            <a:endParaRPr lang="en-US" sz="16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10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Single Link Association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370094" y="2504082"/>
            <a:ext cx="864096" cy="7920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operating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o</a:t>
            </a:r>
            <a:r>
              <a:rPr lang="en-US" dirty="0" smtClean="0"/>
              <a:t>n 2.4 GHz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370094" y="5471243"/>
            <a:ext cx="877014" cy="48197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STA1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6588224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7020272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4875213" y="3653700"/>
            <a:ext cx="1568995" cy="14049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Association Reques</a:t>
            </a:r>
            <a:r>
              <a:rPr lang="en-US" dirty="0" smtClean="0"/>
              <a:t>t frame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with capability of non-AP STA1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05347" y="3645024"/>
            <a:ext cx="1566644" cy="139427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Association Response frame for with capability of AP1</a:t>
            </a:r>
            <a:r>
              <a:rPr lang="en-US" dirty="0" smtClean="0"/>
              <a:t>,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configuration of link 1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08" y="2755793"/>
            <a:ext cx="4756316" cy="2664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5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Multi-link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Po-Kai Huang (Intel)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6370094" y="2504082"/>
            <a:ext cx="864096" cy="79208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AP1 operating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o</a:t>
            </a:r>
            <a:r>
              <a:rPr lang="en-US" dirty="0" smtClean="0"/>
              <a:t>n 2.4 GHz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370094" y="5471243"/>
            <a:ext cx="877014" cy="48197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Non-AP STA1</a:t>
            </a:r>
          </a:p>
        </p:txBody>
      </p:sp>
      <p:cxnSp>
        <p:nvCxnSpPr>
          <p:cNvPr id="24" name="Straight Arrow Connector 23"/>
          <p:cNvCxnSpPr/>
          <p:nvPr/>
        </p:nvCxnSpPr>
        <p:spPr bwMode="auto">
          <a:xfrm flipV="1">
            <a:off x="6588224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>
            <a:off x="7020272" y="3483559"/>
            <a:ext cx="0" cy="18176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4875213" y="3653700"/>
            <a:ext cx="1568995" cy="1404921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Reques</a:t>
            </a:r>
            <a:r>
              <a:rPr lang="en-US" dirty="0" smtClean="0"/>
              <a:t>t frame for multi-link setup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with capability of non-AP STA1/2/3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105347" y="3645024"/>
            <a:ext cx="1566644" cy="1394278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Response frame for multi-link setup with capability of AP1/2/3</a:t>
            </a:r>
            <a:r>
              <a:rPr lang="en-US" dirty="0" smtClean="0"/>
              <a:t>, 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configuration of link 1/2/3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23" y="2780928"/>
            <a:ext cx="4783758" cy="2812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5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56764</TotalTime>
  <Words>1321</Words>
  <Application>Microsoft Office PowerPoint</Application>
  <PresentationFormat>On-screen Show (4:3)</PresentationFormat>
  <Paragraphs>165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Qualcomm Office Regular</vt:lpstr>
      <vt:lpstr>Qualcomm Regular</vt:lpstr>
      <vt:lpstr>Arial</vt:lpstr>
      <vt:lpstr>Times New Roman</vt:lpstr>
      <vt:lpstr>802-11-Submission</vt:lpstr>
      <vt:lpstr>Multi-link Operation Framework</vt:lpstr>
      <vt:lpstr>Abstract</vt:lpstr>
      <vt:lpstr>Terminology Recap [2,4]</vt:lpstr>
      <vt:lpstr>Terminology Recap [2]</vt:lpstr>
      <vt:lpstr>Steering/load balancing Use Case under the Framework [2]</vt:lpstr>
      <vt:lpstr>Aggregation Use case under the Framework [2]</vt:lpstr>
      <vt:lpstr>Multi-link Setup</vt:lpstr>
      <vt:lpstr>Illustration of Single Link Association</vt:lpstr>
      <vt:lpstr>Illustration of Multi-link Setup</vt:lpstr>
      <vt:lpstr>Enable Link</vt:lpstr>
      <vt:lpstr>Multi-link Capability</vt:lpstr>
      <vt:lpstr>Conclusion</vt:lpstr>
      <vt:lpstr>Straw Poll #1</vt:lpstr>
      <vt:lpstr>Straw Poll #2</vt:lpstr>
      <vt:lpstr>Straw Poll #3 – Multi-link Setup</vt:lpstr>
      <vt:lpstr>Straw Poll #4 – Multi-link Capability</vt:lpstr>
      <vt:lpstr>Reference</vt:lpstr>
      <vt:lpstr>Reference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Huang, Po-kai</cp:lastModifiedBy>
  <cp:revision>1915</cp:revision>
  <cp:lastPrinted>1998-02-10T13:28:06Z</cp:lastPrinted>
  <dcterms:created xsi:type="dcterms:W3CDTF">2004-12-02T14:01:45Z</dcterms:created>
  <dcterms:modified xsi:type="dcterms:W3CDTF">2019-09-13T22:52:10Z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383dad52-0e35-4f0a-b546-4bbd7ad1483b</vt:lpwstr>
  </property>
  <property fmtid="{D5CDD505-2E9C-101B-9397-08002B2CF9AE}" pid="4" name="CTP_TimeStamp">
    <vt:lpwstr>2019-09-13 22:52:09Z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