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726" r:id="rId1"/>
  </p:sldMasterIdLst>
  <p:notesMasterIdLst>
    <p:notesMasterId r:id="rId20"/>
  </p:notesMasterIdLst>
  <p:handoutMasterIdLst>
    <p:handoutMasterId r:id="rId21"/>
  </p:handoutMasterIdLst>
  <p:sldIdLst>
    <p:sldId id="820" r:id="rId2"/>
    <p:sldId id="821" r:id="rId3"/>
    <p:sldId id="822" r:id="rId4"/>
    <p:sldId id="858" r:id="rId5"/>
    <p:sldId id="825" r:id="rId6"/>
    <p:sldId id="827" r:id="rId7"/>
    <p:sldId id="835" r:id="rId8"/>
    <p:sldId id="855" r:id="rId9"/>
    <p:sldId id="833" r:id="rId10"/>
    <p:sldId id="863" r:id="rId11"/>
    <p:sldId id="856" r:id="rId12"/>
    <p:sldId id="844" r:id="rId13"/>
    <p:sldId id="857" r:id="rId14"/>
    <p:sldId id="864" r:id="rId15"/>
    <p:sldId id="850" r:id="rId16"/>
    <p:sldId id="860" r:id="rId17"/>
    <p:sldId id="846" r:id="rId18"/>
    <p:sldId id="849" r:id="rId1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orient="horz" pos="1620" userDrawn="1">
          <p15:clr>
            <a:srgbClr val="A4A3A4"/>
          </p15:clr>
        </p15:guide>
        <p15:guide id="7" pos="5470">
          <p15:clr>
            <a:srgbClr val="A4A3A4"/>
          </p15:clr>
        </p15:guide>
        <p15:guide id="8" pos="2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9208"/>
    <a:srgbClr val="0071C5"/>
    <a:srgbClr val="70AD47"/>
    <a:srgbClr val="003C71"/>
    <a:srgbClr val="F83308"/>
    <a:srgbClr val="009FDF"/>
    <a:srgbClr val="F3D54E"/>
    <a:srgbClr val="F0C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057" autoAdjust="0"/>
  </p:normalViewPr>
  <p:slideViewPr>
    <p:cSldViewPr snapToGrid="0">
      <p:cViewPr varScale="1">
        <p:scale>
          <a:sx n="118" d="100"/>
          <a:sy n="118" d="100"/>
        </p:scale>
        <p:origin x="470" y="67"/>
      </p:cViewPr>
      <p:guideLst>
        <p:guide orient="horz" pos="1620"/>
        <p:guide pos="5470"/>
        <p:guide pos="287"/>
      </p:guideLst>
    </p:cSldViewPr>
  </p:slideViewPr>
  <p:outlineViewPr>
    <p:cViewPr>
      <p:scale>
        <a:sx n="33" d="100"/>
        <a:sy n="33" d="100"/>
      </p:scale>
      <p:origin x="0" y="-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notesViewPr>
    <p:cSldViewPr snapToGrid="0" showGuides="1">
      <p:cViewPr varScale="1">
        <p:scale>
          <a:sx n="63" d="100"/>
          <a:sy n="63" d="100"/>
        </p:scale>
        <p:origin x="2285" y="5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FD7B2-88A6-E34E-8EF8-CB0C7BA47ADD}" type="datetimeFigureOut">
              <a:rPr lang="en-US" smtClean="0">
                <a:latin typeface="Arial" panose="020B0604020202020204" pitchFamily="34" charset="0"/>
              </a:rPr>
              <a:pPr/>
              <a:t>6/25/2019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CFA4E-18EB-6D49-8DE2-7A74038C2C1C}" type="slidenum">
              <a:rPr lang="en-US" smtClean="0">
                <a:latin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94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D7FC5FE-6F0D-D34A-8EE6-C95B4F5F4DC8}" type="datetimeFigureOut">
              <a:rPr lang="en-US" smtClean="0"/>
              <a:pPr/>
              <a:t>6/25/2019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61C8689-8455-3546-ADF9-3B7273760F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29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>
                <a:solidFill>
                  <a:srgbClr val="000000"/>
                </a:solidFill>
              </a:rPr>
              <a:t>October 2018</a:t>
            </a:r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>
                <a:solidFill>
                  <a:srgbClr val="000000"/>
                </a:solidFill>
              </a:rPr>
              <a:t>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Page </a:t>
            </a:r>
            <a:fld id="{07FC9C9D-9E8C-45A0-A936-072F1228F988}" type="slidenum">
              <a:rPr lang="en-US" altLang="en-US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733710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845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5D672648-7DCA-4661-B892-3BDB8380A18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222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EA09825-A2EA-4142-A0E2-E50DC4D3D57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167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14350"/>
            <a:ext cx="1943100" cy="4057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7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B24DC951-9CD8-4722-8C76-3302E1A2B8B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21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28pt Arial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203325"/>
            <a:ext cx="8228012" cy="3425825"/>
          </a:xfrm>
        </p:spPr>
        <p:txBody>
          <a:bodyPr/>
          <a:lstStyle>
            <a:lvl1pPr>
              <a:defRPr>
                <a:solidFill>
                  <a:srgbClr val="0071C5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18pt Arial body text</a:t>
            </a:r>
          </a:p>
          <a:p>
            <a:pPr lvl="1"/>
            <a:r>
              <a:rPr lang="en-US" dirty="0" smtClean="0"/>
              <a:t>18pt Arial bullet one</a:t>
            </a:r>
          </a:p>
          <a:p>
            <a:pPr lvl="2"/>
            <a:r>
              <a:rPr lang="en-US" dirty="0" smtClean="0"/>
              <a:t>16pt Arial sub-bullet</a:t>
            </a:r>
          </a:p>
          <a:p>
            <a:pPr lvl="3"/>
            <a:r>
              <a:rPr lang="en-US" dirty="0" smtClean="0"/>
              <a:t>14pt Arial fourth level</a:t>
            </a:r>
          </a:p>
          <a:p>
            <a:pPr lvl="4"/>
            <a:r>
              <a:rPr lang="en-US" dirty="0" smtClean="0"/>
              <a:t>12pt Arial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258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2"/>
            <a:ext cx="726161" cy="20774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69503" y="4856560"/>
            <a:ext cx="2574423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716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69502" y="4856560"/>
            <a:ext cx="2574424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0F6E6CE-8ABD-4955-BA38-BB3D0CE062D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387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35713F2-5C51-482B-BB1A-40C072D1C4D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209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8EC0A8DC-FA10-4FB7-971C-0E8C528A379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854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42DAC82-9FFB-41F8-B85F-AE56342600F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446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CC207694-CE22-4B71-AB21-68A1BA6616A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551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97287725-04B1-4114-BE7C-1DB7341F149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017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79514AE6-3789-4BAA-855F-F1D0C197B3E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66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249452"/>
            <a:ext cx="992323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45631" y="4856560"/>
            <a:ext cx="798295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 smtClean="0">
                <a:solidFill>
                  <a:srgbClr val="000000"/>
                </a:solidFill>
              </a:rPr>
              <a:t>Roya Doostnejad, Intel Corporation</a:t>
            </a:r>
            <a:endParaRPr lang="en-US" altLang="en-US" sz="9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09726" y="4856560"/>
            <a:ext cx="400751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 smtClean="0">
                <a:solidFill>
                  <a:srgbClr val="000000"/>
                </a:solidFill>
              </a:rPr>
              <a:t>Slide </a:t>
            </a:r>
            <a:fld id="{16CD3B3E-E816-4245-A507-039527FD6128}" type="slidenum">
              <a:rPr lang="en-US" altLang="en-US" sz="900" smtClean="0">
                <a:solidFill>
                  <a:srgbClr val="000000"/>
                </a:solidFill>
              </a:rPr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90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67808" y="249452"/>
            <a:ext cx="2577693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350" b="1" dirty="0" smtClean="0">
                <a:solidFill>
                  <a:srgbClr val="000000"/>
                </a:solidFill>
              </a:rPr>
              <a:t>doc.: IEEE </a:t>
            </a:r>
            <a:r>
              <a:rPr lang="en-US" altLang="en-US" sz="1350" b="1" dirty="0" smtClean="0">
                <a:solidFill>
                  <a:srgbClr val="000000"/>
                </a:solidFill>
              </a:rPr>
              <a:t>802.11-19/0772r1</a:t>
            </a:r>
            <a:endParaRPr lang="en-US" altLang="en-US" sz="1350" b="1" dirty="0" smtClean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572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1" y="4856560"/>
            <a:ext cx="538609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485775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05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5631" y="4856560"/>
            <a:ext cx="798295" cy="138499"/>
          </a:xfrm>
          <a:noFill/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Times New Roman" pitchFamily="18" charset="0"/>
              </a:defRPr>
            </a:lvl1pPr>
            <a:lvl2pPr marL="557213" indent="-214313">
              <a:defRPr sz="9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3pPr>
            <a:lvl4pPr marL="12001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4pPr>
            <a:lvl5pPr marL="15430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9726" y="4856560"/>
            <a:ext cx="400751" cy="138499"/>
          </a:xfrm>
          <a:noFill/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Times New Roman" pitchFamily="18" charset="0"/>
              </a:defRPr>
            </a:lvl1pPr>
            <a:lvl2pPr marL="557213" indent="-214313">
              <a:defRPr sz="9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3pPr>
            <a:lvl4pPr marL="12001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4pPr>
            <a:lvl5pPr marL="15430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F53C4008-337E-4BDF-8FF3-BA2CFCA543C3}" type="slidenum">
              <a:rPr lang="en-US" altLang="en-US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73043" y="835772"/>
            <a:ext cx="5829300" cy="800100"/>
          </a:xfrm>
          <a:noFill/>
        </p:spPr>
        <p:txBody>
          <a:bodyPr/>
          <a:lstStyle/>
          <a:p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Multi-AP Collaborative BF </a:t>
            </a:r>
            <a:r>
              <a:rPr lang="en-US" altLang="en-US" dirty="0" smtClean="0"/>
              <a:t>in </a:t>
            </a:r>
            <a:r>
              <a:rPr lang="en-US" altLang="en-US" dirty="0"/>
              <a:t>IEEE </a:t>
            </a:r>
            <a:r>
              <a:rPr lang="en-US" altLang="en-US" dirty="0" smtClean="0"/>
              <a:t>802.11</a:t>
            </a:r>
            <a:br>
              <a:rPr lang="en-US" altLang="en-US" dirty="0" smtClean="0"/>
            </a:br>
            <a:r>
              <a:rPr lang="en-US" altLang="en-US" dirty="0"/>
              <a:t/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84240" y="1953076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1500" dirty="0"/>
              <a:t>Date:</a:t>
            </a:r>
            <a:r>
              <a:rPr lang="en-US" altLang="en-US" sz="1500" b="0" dirty="0"/>
              <a:t> </a:t>
            </a:r>
            <a:r>
              <a:rPr lang="en-US" altLang="en-US" sz="1500" b="0" dirty="0" smtClean="0"/>
              <a:t>2019-5-8</a:t>
            </a:r>
            <a:endParaRPr lang="en-US" altLang="en-US" sz="1500" b="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763688" y="2556030"/>
            <a:ext cx="10858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9056" tIns="34529" rIns="69056" bIns="34529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685800"/>
            <a:r>
              <a:rPr lang="en-US" altLang="en-US" sz="15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7689428"/>
              </p:ext>
            </p:extLst>
          </p:nvPr>
        </p:nvGraphicFramePr>
        <p:xfrm>
          <a:off x="1697038" y="2909888"/>
          <a:ext cx="608965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1" name="Document" r:id="rId4" imgW="9705425" imgH="2808781" progId="Word.Document.8">
                  <p:embed/>
                </p:oleObj>
              </mc:Choice>
              <mc:Fallback>
                <p:oleObj name="Document" r:id="rId4" imgW="9705425" imgH="28087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2909888"/>
                        <a:ext cx="608965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42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36237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CBF versus Single AP and 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50587"/>
            <a:ext cx="7772400" cy="3805973"/>
          </a:xfrm>
        </p:spPr>
        <p:txBody>
          <a:bodyPr/>
          <a:lstStyle/>
          <a:p>
            <a:r>
              <a:rPr lang="en-US" sz="1600" b="0" dirty="0"/>
              <a:t>Example II: 3 AP, 4 </a:t>
            </a:r>
            <a:r>
              <a:rPr lang="en-US" sz="1600" b="0" dirty="0" smtClean="0"/>
              <a:t>STAs</a:t>
            </a:r>
          </a:p>
          <a:p>
            <a:r>
              <a:rPr lang="en-US" sz="1600" b="0" dirty="0">
                <a:solidFill>
                  <a:srgbClr val="FD9208"/>
                </a:solidFill>
              </a:rPr>
              <a:t>(R, D)= (20, 30) m</a:t>
            </a:r>
          </a:p>
          <a:p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12" y="1811560"/>
            <a:ext cx="4055625" cy="3045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9743" y="1811560"/>
            <a:ext cx="4055625" cy="3045000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1893491" y="3252007"/>
            <a:ext cx="1439854" cy="10002"/>
          </a:xfrm>
          <a:prstGeom prst="straightConnector1">
            <a:avLst/>
          </a:prstGeom>
          <a:ln>
            <a:solidFill>
              <a:srgbClr val="70AD47"/>
            </a:solidFill>
            <a:prstDash val="sysDot"/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2289163" y="3098119"/>
                <a:ext cx="324255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i="1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000" b="0" i="0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2.1</m:t>
                      </m:r>
                    </m:oMath>
                  </m:oMathPara>
                </a14:m>
                <a:endParaRPr lang="en-US" sz="1000" dirty="0" smtClean="0">
                  <a:solidFill>
                    <a:srgbClr val="003C71"/>
                  </a:solidFill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9163" y="3098119"/>
                <a:ext cx="324255" cy="153888"/>
              </a:xfrm>
              <a:prstGeom prst="rect">
                <a:avLst/>
              </a:prstGeom>
              <a:blipFill rotWithShape="0">
                <a:blip r:embed="rId4"/>
                <a:stretch>
                  <a:fillRect l="-7547" r="-9434"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0139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46291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CBF versus Single AP and 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195" y="977265"/>
            <a:ext cx="8041005" cy="3879295"/>
          </a:xfrm>
        </p:spPr>
        <p:txBody>
          <a:bodyPr/>
          <a:lstStyle/>
          <a:p>
            <a:r>
              <a:rPr lang="en-US" sz="1500" b="0" dirty="0" smtClean="0"/>
              <a:t>Example II: 3 AP, 4 </a:t>
            </a:r>
            <a:r>
              <a:rPr lang="en-US" sz="1500" b="0" dirty="0" smtClean="0"/>
              <a:t>STAs</a:t>
            </a:r>
          </a:p>
          <a:p>
            <a:r>
              <a:rPr lang="en-US" sz="1500" b="0" dirty="0">
                <a:solidFill>
                  <a:srgbClr val="FD9208"/>
                </a:solidFill>
              </a:rPr>
              <a:t>(R, D)= </a:t>
            </a:r>
            <a:r>
              <a:rPr lang="en-US" sz="1500" b="0" dirty="0" smtClean="0">
                <a:solidFill>
                  <a:srgbClr val="FD9208"/>
                </a:solidFill>
              </a:rPr>
              <a:t>(30, 50) </a:t>
            </a:r>
            <a:r>
              <a:rPr lang="en-US" sz="1500" b="0" dirty="0">
                <a:solidFill>
                  <a:srgbClr val="FD9208"/>
                </a:solidFill>
              </a:rPr>
              <a:t>m</a:t>
            </a:r>
          </a:p>
          <a:p>
            <a:endParaRPr lang="en-US" sz="1600" b="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2043" y="1485964"/>
            <a:ext cx="4466114" cy="33531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349" y="1553756"/>
            <a:ext cx="4352651" cy="3268010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1964827" y="3142087"/>
            <a:ext cx="1125996" cy="6158"/>
          </a:xfrm>
          <a:prstGeom prst="straightConnector1">
            <a:avLst/>
          </a:prstGeom>
          <a:ln>
            <a:solidFill>
              <a:srgbClr val="70AD47"/>
            </a:solidFill>
            <a:prstDash val="sysDot"/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527825" y="2981618"/>
                <a:ext cx="324255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i="1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000" b="0" i="0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1.7</m:t>
                      </m:r>
                    </m:oMath>
                  </m:oMathPara>
                </a14:m>
                <a:endParaRPr lang="en-US" sz="1000" dirty="0" smtClean="0">
                  <a:solidFill>
                    <a:srgbClr val="003C7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7825" y="2981618"/>
                <a:ext cx="324255" cy="153888"/>
              </a:xfrm>
              <a:prstGeom prst="rect">
                <a:avLst/>
              </a:prstGeom>
              <a:blipFill rotWithShape="0">
                <a:blip r:embed="rId4"/>
                <a:stretch>
                  <a:fillRect l="-7547" r="-9434"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49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Example III: Two STAs per AP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115" y="1314450"/>
            <a:ext cx="8146915" cy="3453761"/>
          </a:xfrm>
        </p:spPr>
        <p:txBody>
          <a:bodyPr/>
          <a:lstStyle/>
          <a:p>
            <a:r>
              <a:rPr lang="en-US" b="0" dirty="0" smtClean="0"/>
              <a:t>Two STAs </a:t>
            </a:r>
            <a:r>
              <a:rPr lang="en-US" b="0" dirty="0"/>
              <a:t>(MU-BF) in each </a:t>
            </a:r>
            <a:r>
              <a:rPr lang="en-US" b="0" dirty="0" smtClean="0"/>
              <a:t>cell, ZF nulling towards OBSS STAs </a:t>
            </a:r>
          </a:p>
          <a:p>
            <a:r>
              <a:rPr lang="en-US" b="0" dirty="0" smtClean="0"/>
              <a:t>One </a:t>
            </a:r>
            <a:r>
              <a:rPr lang="en-US" b="0" dirty="0" smtClean="0"/>
              <a:t>SS to each </a:t>
            </a:r>
            <a:r>
              <a:rPr lang="en-US" b="0" dirty="0" smtClean="0"/>
              <a:t>STA</a:t>
            </a:r>
          </a:p>
          <a:p>
            <a:r>
              <a:rPr lang="en-US" b="0" dirty="0" smtClean="0"/>
              <a:t>(R, D)= (30, 45)</a:t>
            </a:r>
          </a:p>
          <a:p>
            <a:r>
              <a:rPr lang="en-US" b="0" dirty="0" smtClean="0"/>
              <a:t>(R, D)= (20, 30)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686807" y="2694453"/>
            <a:ext cx="3336925" cy="1803825"/>
            <a:chOff x="5348288" y="2710792"/>
            <a:chExt cx="3336925" cy="1803825"/>
          </a:xfrm>
        </p:grpSpPr>
        <p:grpSp>
          <p:nvGrpSpPr>
            <p:cNvPr id="7" name="Group 6"/>
            <p:cNvGrpSpPr/>
            <p:nvPr/>
          </p:nvGrpSpPr>
          <p:grpSpPr>
            <a:xfrm>
              <a:off x="5348288" y="2710792"/>
              <a:ext cx="3336925" cy="1803825"/>
              <a:chOff x="5348288" y="2710792"/>
              <a:chExt cx="3336925" cy="1803825"/>
            </a:xfrm>
          </p:grpSpPr>
          <p:sp>
            <p:nvSpPr>
              <p:cNvPr id="9" name="Flowchart: Connector 8"/>
              <p:cNvSpPr/>
              <p:nvPr/>
            </p:nvSpPr>
            <p:spPr>
              <a:xfrm>
                <a:off x="6821907" y="2738316"/>
                <a:ext cx="1863306" cy="1708030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/>
              <p:cNvCxnSpPr>
                <a:stCxn id="24" idx="2"/>
                <a:endCxn id="9" idx="6"/>
              </p:cNvCxnSpPr>
              <p:nvPr/>
            </p:nvCxnSpPr>
            <p:spPr>
              <a:xfrm flipV="1">
                <a:off x="5348288" y="3592331"/>
                <a:ext cx="3336925" cy="23213"/>
              </a:xfrm>
              <a:prstGeom prst="line">
                <a:avLst/>
              </a:prstGeom>
              <a:ln w="3175">
                <a:solidFill>
                  <a:schemeClr val="bg2"/>
                </a:solidFill>
                <a:prstDash val="sys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735154" y="2738316"/>
                <a:ext cx="18406" cy="1776301"/>
              </a:xfrm>
              <a:prstGeom prst="line">
                <a:avLst/>
              </a:prstGeom>
              <a:ln w="6350">
                <a:solidFill>
                  <a:schemeClr val="tx2"/>
                </a:solidFill>
                <a:prstDash val="lgDashDot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Isosceles Triangle 11"/>
              <p:cNvSpPr/>
              <p:nvPr/>
            </p:nvSpPr>
            <p:spPr>
              <a:xfrm>
                <a:off x="7694870" y="3460157"/>
                <a:ext cx="101933" cy="72688"/>
              </a:xfrm>
              <a:prstGeom prst="triangle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618393" y="4176125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STA-3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587319" y="3217138"/>
                <a:ext cx="364066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 smtClean="0"/>
                  <a:t>AP-2</a:t>
                </a: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 flipV="1">
                <a:off x="6321619" y="3497110"/>
                <a:ext cx="1370292" cy="42653"/>
              </a:xfrm>
              <a:prstGeom prst="straightConnector1">
                <a:avLst/>
              </a:prstGeom>
              <a:ln w="9525">
                <a:solidFill>
                  <a:srgbClr val="FD9208"/>
                </a:solidFill>
                <a:headEnd type="triangle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6327614" y="3631404"/>
                <a:ext cx="1359370" cy="512260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endCxn id="27" idx="0"/>
              </p:cNvCxnSpPr>
              <p:nvPr/>
            </p:nvCxnSpPr>
            <p:spPr>
              <a:xfrm flipH="1">
                <a:off x="6313684" y="3542995"/>
                <a:ext cx="1439876" cy="683894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7754467" y="3570451"/>
                <a:ext cx="20409" cy="553007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8053409" y="3825530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STA-4</a:t>
                </a:r>
              </a:p>
            </p:txBody>
          </p:sp>
          <p:grpSp>
            <p:nvGrpSpPr>
              <p:cNvPr id="20" name="Group 19"/>
              <p:cNvGrpSpPr/>
              <p:nvPr/>
            </p:nvGrpSpPr>
            <p:grpSpPr>
              <a:xfrm>
                <a:off x="5348288" y="2710792"/>
                <a:ext cx="1879362" cy="1776301"/>
                <a:chOff x="5821502" y="2665699"/>
                <a:chExt cx="1879362" cy="1776301"/>
              </a:xfrm>
            </p:grpSpPr>
            <p:sp>
              <p:nvSpPr>
                <p:cNvPr id="24" name="Flowchart: Connector 23"/>
                <p:cNvSpPr/>
                <p:nvPr/>
              </p:nvSpPr>
              <p:spPr>
                <a:xfrm>
                  <a:off x="5821502" y="2698902"/>
                  <a:ext cx="1879362" cy="1743098"/>
                </a:xfrm>
                <a:prstGeom prst="flowChartConnector">
                  <a:avLst/>
                </a:prstGeom>
                <a:noFill/>
                <a:ln>
                  <a:solidFill>
                    <a:srgbClr val="003C7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" name="Straight Connector 24"/>
                <p:cNvCxnSpPr>
                  <a:endCxn id="24" idx="4"/>
                </p:cNvCxnSpPr>
                <p:nvPr/>
              </p:nvCxnSpPr>
              <p:spPr>
                <a:xfrm>
                  <a:off x="6742777" y="2665699"/>
                  <a:ext cx="18406" cy="1776301"/>
                </a:xfrm>
                <a:prstGeom prst="line">
                  <a:avLst/>
                </a:prstGeom>
                <a:ln w="6350">
                  <a:solidFill>
                    <a:schemeClr val="tx2"/>
                  </a:solidFill>
                  <a:prstDash val="lgDashDotDot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Isosceles Triangle 25"/>
                <p:cNvSpPr/>
                <p:nvPr/>
              </p:nvSpPr>
              <p:spPr>
                <a:xfrm>
                  <a:off x="6713272" y="3467256"/>
                  <a:ext cx="59007" cy="78006"/>
                </a:xfrm>
                <a:prstGeom prst="triangle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6604865" y="4181796"/>
                  <a:ext cx="364066" cy="123111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800" b="1" dirty="0" smtClean="0">
                      <a:solidFill>
                        <a:schemeClr val="accent5">
                          <a:lumMod val="50000"/>
                        </a:schemeClr>
                      </a:solidFill>
                    </a:rPr>
                    <a:t>STA-1</a:t>
                  </a: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6639234" y="3178957"/>
                  <a:ext cx="364066" cy="153888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1000" b="1" dirty="0" smtClean="0"/>
                    <a:t>AP-1</a:t>
                  </a: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6940315" y="3334265"/>
                  <a:ext cx="364066" cy="153888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1000" b="1" dirty="0" smtClean="0">
                      <a:solidFill>
                        <a:schemeClr val="accent4">
                          <a:lumMod val="50000"/>
                        </a:schemeClr>
                      </a:solidFill>
                    </a:rPr>
                    <a:t>D</a:t>
                  </a:r>
                  <a:endParaRPr lang="en-US" sz="1000" b="1" dirty="0" smtClean="0">
                    <a:solidFill>
                      <a:schemeClr val="accent4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6935584" y="3717809"/>
                  <a:ext cx="254000" cy="169277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1100" dirty="0" smtClean="0">
                      <a:solidFill>
                        <a:srgbClr val="C00000"/>
                      </a:solidFill>
                    </a:rPr>
                    <a:t>Int.</a:t>
                  </a: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6290360" y="3936806"/>
                  <a:ext cx="364066" cy="123111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800" b="1" dirty="0" smtClean="0">
                      <a:solidFill>
                        <a:schemeClr val="accent5">
                          <a:lumMod val="50000"/>
                        </a:schemeClr>
                      </a:solidFill>
                    </a:rPr>
                    <a:t>STA-2</a:t>
                  </a:r>
                </a:p>
              </p:txBody>
            </p:sp>
            <p:cxnSp>
              <p:nvCxnSpPr>
                <p:cNvPr id="32" name="Straight Arrow Connector 31"/>
                <p:cNvCxnSpPr/>
                <p:nvPr/>
              </p:nvCxnSpPr>
              <p:spPr>
                <a:xfrm flipH="1">
                  <a:off x="6510047" y="3583739"/>
                  <a:ext cx="209124" cy="271405"/>
                </a:xfrm>
                <a:prstGeom prst="straightConnector1">
                  <a:avLst/>
                </a:prstGeom>
                <a:ln w="31750">
                  <a:solidFill>
                    <a:schemeClr val="tx2"/>
                  </a:solidFill>
                  <a:tailEnd type="triangl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" name="Straight Arrow Connector 20"/>
              <p:cNvCxnSpPr/>
              <p:nvPr/>
            </p:nvCxnSpPr>
            <p:spPr>
              <a:xfrm>
                <a:off x="7806960" y="3592331"/>
                <a:ext cx="331493" cy="195922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>
                <a:endCxn id="31" idx="0"/>
              </p:cNvCxnSpPr>
              <p:nvPr/>
            </p:nvCxnSpPr>
            <p:spPr>
              <a:xfrm flipH="1">
                <a:off x="5999179" y="3590657"/>
                <a:ext cx="1677595" cy="391242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>
                <a:off x="6283561" y="3628645"/>
                <a:ext cx="19913" cy="393769"/>
              </a:xfrm>
              <a:prstGeom prst="straightConnector1">
                <a:avLst/>
              </a:prstGeom>
              <a:ln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Arrow Connector 7"/>
            <p:cNvCxnSpPr>
              <a:endCxn id="19" idx="1"/>
            </p:cNvCxnSpPr>
            <p:nvPr/>
          </p:nvCxnSpPr>
          <p:spPr>
            <a:xfrm>
              <a:off x="6092861" y="3590657"/>
              <a:ext cx="1960548" cy="296429"/>
            </a:xfrm>
            <a:prstGeom prst="straightConnector1">
              <a:avLst/>
            </a:prstGeom>
            <a:ln w="6350">
              <a:solidFill>
                <a:schemeClr val="accent5"/>
              </a:solidFill>
              <a:prstDash val="dashDot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/>
          <p:cNvCxnSpPr/>
          <p:nvPr/>
        </p:nvCxnSpPr>
        <p:spPr>
          <a:xfrm flipV="1">
            <a:off x="7208840" y="3538092"/>
            <a:ext cx="807007" cy="5042"/>
          </a:xfrm>
          <a:prstGeom prst="straightConnector1">
            <a:avLst/>
          </a:prstGeom>
          <a:ln w="9525">
            <a:solidFill>
              <a:srgbClr val="FD9208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499255" y="3387317"/>
            <a:ext cx="364066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800" b="1" dirty="0" smtClean="0">
                <a:solidFill>
                  <a:schemeClr val="accent4">
                    <a:lumMod val="50000"/>
                  </a:schemeClr>
                </a:solidFill>
              </a:rPr>
              <a:t>R</a:t>
            </a:r>
            <a:endParaRPr lang="en-US" sz="8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3" name="Date Placeholder 3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64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498291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CBF versus Single AP and 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12641"/>
            <a:ext cx="7772400" cy="3843919"/>
          </a:xfrm>
        </p:spPr>
        <p:txBody>
          <a:bodyPr/>
          <a:lstStyle/>
          <a:p>
            <a:r>
              <a:rPr lang="en-US" b="0" dirty="0"/>
              <a:t>Example </a:t>
            </a:r>
            <a:r>
              <a:rPr lang="en-US" b="0" dirty="0" smtClean="0"/>
              <a:t>III: 2 AP (4 and 8 antennas), </a:t>
            </a:r>
            <a:r>
              <a:rPr lang="en-US" b="0" dirty="0"/>
              <a:t>4 </a:t>
            </a:r>
            <a:r>
              <a:rPr lang="en-US" b="0" dirty="0" smtClean="0"/>
              <a:t>STAs</a:t>
            </a:r>
          </a:p>
          <a:p>
            <a:r>
              <a:rPr lang="en-US" sz="1400" b="0" dirty="0">
                <a:solidFill>
                  <a:srgbClr val="FD9208"/>
                </a:solidFill>
              </a:rPr>
              <a:t>(R, D)= (30, </a:t>
            </a:r>
            <a:r>
              <a:rPr lang="en-US" sz="1400" b="0" dirty="0" smtClean="0">
                <a:solidFill>
                  <a:srgbClr val="FD9208"/>
                </a:solidFill>
              </a:rPr>
              <a:t>45)m</a:t>
            </a:r>
            <a:endParaRPr lang="en-US" sz="1400" b="0" dirty="0">
              <a:solidFill>
                <a:srgbClr val="FD9208"/>
              </a:solidFill>
            </a:endParaRPr>
          </a:p>
          <a:p>
            <a:pPr marL="0" indent="0">
              <a:buNone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1425" y="1740420"/>
            <a:ext cx="4055625" cy="3045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700" y="1775990"/>
            <a:ext cx="4055625" cy="3045000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2826327" y="2690301"/>
            <a:ext cx="7934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AD47"/>
            </a:solidFill>
            <a:prstDash val="sysDot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60943" y="2518628"/>
                <a:ext cx="324255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i="1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000" b="0" i="0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1.4</m:t>
                      </m:r>
                    </m:oMath>
                  </m:oMathPara>
                </a14:m>
                <a:endParaRPr lang="en-US" sz="1000" dirty="0" smtClean="0">
                  <a:solidFill>
                    <a:srgbClr val="003C7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0943" y="2518628"/>
                <a:ext cx="324255" cy="153888"/>
              </a:xfrm>
              <a:prstGeom prst="rect">
                <a:avLst/>
              </a:prstGeom>
              <a:blipFill rotWithShape="0">
                <a:blip r:embed="rId4"/>
                <a:stretch>
                  <a:fillRect l="-5660" r="-11321"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 bwMode="auto">
          <a:xfrm flipV="1">
            <a:off x="6226988" y="3182767"/>
            <a:ext cx="1724261" cy="214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AD47"/>
            </a:solidFill>
            <a:prstDash val="sysDot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089118" y="3204179"/>
                <a:ext cx="324255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i="1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000" b="0" i="0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1.8</m:t>
                      </m:r>
                    </m:oMath>
                  </m:oMathPara>
                </a14:m>
                <a:endParaRPr lang="en-US" sz="1000" dirty="0" smtClean="0">
                  <a:solidFill>
                    <a:srgbClr val="003C7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9118" y="3204179"/>
                <a:ext cx="324255" cy="153888"/>
              </a:xfrm>
              <a:prstGeom prst="rect">
                <a:avLst/>
              </a:prstGeom>
              <a:blipFill rotWithShape="0">
                <a:blip r:embed="rId5"/>
                <a:stretch>
                  <a:fillRect l="-7547" r="-9434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39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374883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CBF versus Single AP and 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46382"/>
            <a:ext cx="7772400" cy="3843732"/>
          </a:xfrm>
        </p:spPr>
        <p:txBody>
          <a:bodyPr/>
          <a:lstStyle/>
          <a:p>
            <a:pPr lvl="0"/>
            <a:r>
              <a:rPr lang="en-US" b="0" dirty="0">
                <a:solidFill>
                  <a:srgbClr val="000000"/>
                </a:solidFill>
              </a:rPr>
              <a:t>Example III: 2 AP (4 and 8 antennas), 4 </a:t>
            </a:r>
            <a:r>
              <a:rPr lang="en-US" b="0" dirty="0" smtClean="0">
                <a:solidFill>
                  <a:srgbClr val="000000"/>
                </a:solidFill>
              </a:rPr>
              <a:t>STAs</a:t>
            </a:r>
          </a:p>
          <a:p>
            <a:r>
              <a:rPr lang="en-US" sz="1400" b="0" dirty="0">
                <a:solidFill>
                  <a:srgbClr val="FD9208"/>
                </a:solidFill>
              </a:rPr>
              <a:t>(R, D)= </a:t>
            </a:r>
            <a:r>
              <a:rPr lang="en-US" sz="1400" b="0" dirty="0" smtClean="0">
                <a:solidFill>
                  <a:srgbClr val="FD9208"/>
                </a:solidFill>
              </a:rPr>
              <a:t>(20, 30)m</a:t>
            </a:r>
            <a:endParaRPr lang="en-US" sz="1400" b="0" dirty="0">
              <a:solidFill>
                <a:srgbClr val="FD9208"/>
              </a:solidFill>
            </a:endParaRPr>
          </a:p>
          <a:p>
            <a:pPr lvl="0"/>
            <a:endParaRPr lang="en-US" b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817" y="1655325"/>
            <a:ext cx="4175215" cy="3134789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>
            <a:off x="4143983" y="3145277"/>
            <a:ext cx="630181" cy="54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AD47"/>
            </a:solidFill>
            <a:prstDash val="sysDot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285846" y="2958166"/>
                <a:ext cx="324255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i="1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000" b="0" i="0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1.4</m:t>
                      </m:r>
                    </m:oMath>
                  </m:oMathPara>
                </a14:m>
                <a:endParaRPr lang="en-US" sz="1000" dirty="0" smtClean="0">
                  <a:solidFill>
                    <a:srgbClr val="003C71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5846" y="2958166"/>
                <a:ext cx="324255" cy="153888"/>
              </a:xfrm>
              <a:prstGeom prst="rect">
                <a:avLst/>
              </a:prstGeom>
              <a:blipFill rotWithShape="0">
                <a:blip r:embed="rId3"/>
                <a:stretch>
                  <a:fillRect l="-5660" r="-11321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35564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234" y="1485900"/>
            <a:ext cx="8346332" cy="3319564"/>
          </a:xfrm>
        </p:spPr>
        <p:txBody>
          <a:bodyPr/>
          <a:lstStyle/>
          <a:p>
            <a:r>
              <a:rPr lang="en-US" dirty="0" smtClean="0"/>
              <a:t>Multi-AP Collaborative BF provides major Sum Throughput gain over single AP and </a:t>
            </a:r>
            <a:r>
              <a:rPr lang="en-US" dirty="0"/>
              <a:t>C</a:t>
            </a:r>
            <a:r>
              <a:rPr lang="en-US" dirty="0" smtClean="0"/>
              <a:t>oordinated SR </a:t>
            </a:r>
            <a:endParaRPr lang="en-US" dirty="0" smtClean="0"/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Un-used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spatial dimensions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each AP is used to null interference to OBSS STAs</a:t>
            </a:r>
            <a:endParaRPr lang="en-US" dirty="0" smtClean="0"/>
          </a:p>
          <a:p>
            <a:r>
              <a:rPr lang="en-US" dirty="0" smtClean="0"/>
              <a:t>Enabling CBF, each individual AP may require channel sounding for OBSS STAs</a:t>
            </a:r>
          </a:p>
          <a:p>
            <a:r>
              <a:rPr lang="en-US" dirty="0" smtClean="0"/>
              <a:t>In CBF, Resolvable LTFs across APs in collaborative set, improves channel estimation and interference suppression at MMSE Receiver.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35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 smtClean="0"/>
              <a:t>[1]: </a:t>
            </a:r>
            <a:r>
              <a:rPr lang="en-GB" altLang="en-US" b="0" dirty="0"/>
              <a:t>Terminology for AP </a:t>
            </a:r>
            <a:r>
              <a:rPr lang="en-GB" altLang="en-US" b="0" dirty="0" smtClean="0"/>
              <a:t>Coordination, doc.: IEEE 802.11-18/1926r2</a:t>
            </a:r>
          </a:p>
          <a:p>
            <a:pPr marL="0" indent="0">
              <a:buNone/>
            </a:pPr>
            <a:r>
              <a:rPr lang="en-GB" b="0" dirty="0" smtClean="0"/>
              <a:t>[2]: </a:t>
            </a:r>
            <a:r>
              <a:rPr lang="en-US" b="0" dirty="0"/>
              <a:t>Considerations on AP </a:t>
            </a:r>
            <a:r>
              <a:rPr lang="en-US" b="0" dirty="0" smtClean="0"/>
              <a:t>Coordination, doc.: IEEE 802.11-18/1576</a:t>
            </a:r>
          </a:p>
          <a:p>
            <a:pPr marL="0" indent="0">
              <a:buNone/>
            </a:pPr>
            <a:r>
              <a:rPr lang="en-US" b="0" dirty="0" smtClean="0"/>
              <a:t>[3</a:t>
            </a:r>
            <a:r>
              <a:rPr lang="en-US" b="0" dirty="0"/>
              <a:t>]: Implicit Channel </a:t>
            </a:r>
            <a:r>
              <a:rPr lang="en-US" b="0" dirty="0" smtClean="0"/>
              <a:t>Sounding in </a:t>
            </a:r>
            <a:r>
              <a:rPr lang="en-US" b="0" dirty="0"/>
              <a:t>IEEE </a:t>
            </a:r>
            <a:r>
              <a:rPr lang="en-US" b="0" dirty="0" smtClean="0"/>
              <a:t>802.11, doc.: IEEE802.11-19/0768r0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05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Back Up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10F6E6CE-8ABD-4955-BA38-BB3D0CE062DF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47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456300"/>
          </a:xfrm>
        </p:spPr>
        <p:txBody>
          <a:bodyPr/>
          <a:lstStyle/>
          <a:p>
            <a:r>
              <a:rPr lang="en-US" dirty="0" smtClean="0"/>
              <a:t>CBF/ </a:t>
            </a:r>
            <a:r>
              <a:rPr lang="en-US" b="0" dirty="0" smtClean="0"/>
              <a:t>Resolvable LTFs for MMSE Rx</a:t>
            </a:r>
            <a:endParaRPr lang="en-US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970650"/>
                <a:ext cx="7772400" cy="3885910"/>
              </a:xfrm>
            </p:spPr>
            <p:txBody>
              <a:bodyPr/>
              <a:lstStyle/>
              <a:p>
                <a:r>
                  <a:rPr lang="en-US" dirty="0" smtClean="0"/>
                  <a:t>Example: 2 APs, 2 STAs/ AP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2060"/>
                    </a:solidFill>
                  </a:rPr>
                  <a:t> is BF vector for STA-</a:t>
                </a:r>
                <a:r>
                  <a:rPr lang="en-US" dirty="0" err="1" smtClean="0">
                    <a:solidFill>
                      <a:srgbClr val="002060"/>
                    </a:solidFill>
                  </a:rPr>
                  <a:t>i</a:t>
                </a:r>
                <a:endParaRPr lang="en-US" dirty="0" smtClean="0">
                  <a:solidFill>
                    <a:srgbClr val="00206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𝒊𝒋</m:t>
                        </m:r>
                      </m:sub>
                    </m:sSub>
                    <m:r>
                      <a:rPr lang="en-US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dirty="0" smtClean="0">
                    <a:solidFill>
                      <a:srgbClr val="002060"/>
                    </a:solidFill>
                  </a:rPr>
                  <a:t>Channel between AP-j and </a:t>
                </a:r>
                <a:r>
                  <a:rPr lang="en-US" dirty="0">
                    <a:solidFill>
                      <a:srgbClr val="002060"/>
                    </a:solidFill>
                  </a:rPr>
                  <a:t>S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TA-</a:t>
                </a:r>
                <a:r>
                  <a:rPr lang="en-US" dirty="0" err="1" smtClean="0">
                    <a:solidFill>
                      <a:srgbClr val="002060"/>
                    </a:solidFill>
                  </a:rPr>
                  <a:t>i</a:t>
                </a:r>
                <a:endParaRPr lang="en-US" dirty="0" smtClean="0">
                  <a:solidFill>
                    <a:srgbClr val="002060"/>
                  </a:solidFill>
                </a:endParaRPr>
              </a:p>
              <a:p>
                <a:r>
                  <a:rPr lang="en-US" sz="1600" b="0" dirty="0" smtClean="0"/>
                  <a:t>Received Signal at STA-1: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. </m:t>
                      </m:r>
                      <m:sSub>
                        <m:sSubPr>
                          <m:ctrlPr>
                            <a:rPr lang="en-US" sz="1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. 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. 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sSub>
                        <m:sSubPr>
                          <m:ctrlPr>
                            <a:rPr lang="en-US" sz="1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US" sz="1600" b="0" dirty="0" smtClean="0"/>
              </a:p>
              <a:p>
                <a:endParaRPr lang="en-US" sz="800" b="0" dirty="0" smtClean="0"/>
              </a:p>
              <a:p>
                <a:r>
                  <a:rPr lang="en-US" sz="1600" b="0" dirty="0" smtClean="0"/>
                  <a:t>If ideal nulling is enforced, then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.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1600" dirty="0" smtClean="0"/>
                  <a:t>=0;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𝟏𝟐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.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sz="1600" dirty="0" smtClean="0"/>
                  <a:t>=0</a:t>
                </a:r>
              </a:p>
              <a:p>
                <a:r>
                  <a:rPr lang="en-US" sz="1600" b="0" dirty="0" smtClean="0"/>
                  <a:t>If there is a residual interference,</a:t>
                </a:r>
                <a:r>
                  <a:rPr lang="en-US" sz="1600" b="0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1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1600" b="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1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1600" b="0" dirty="0" smtClean="0"/>
                  <a:t> should be resolvable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1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1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en-US" sz="1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𝑎𝑛𝑑</m:t>
                        </m:r>
                        <m:r>
                          <a:rPr lang="en-US" sz="1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1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sz="1600" b="0" dirty="0" smtClean="0"/>
                  <a:t> for Channel estimation/ </a:t>
                </a:r>
                <a:r>
                  <a:rPr lang="en-US" sz="1600" b="0" dirty="0" err="1" smtClean="0"/>
                  <a:t>Interference+noise</a:t>
                </a:r>
                <a:r>
                  <a:rPr lang="en-US" sz="1600" b="0" dirty="0" smtClean="0"/>
                  <a:t> estimation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970650"/>
                <a:ext cx="7772400" cy="3885910"/>
              </a:xfrm>
              <a:blipFill rotWithShape="0">
                <a:blip r:embed="rId2"/>
                <a:stretch>
                  <a:fillRect l="-549" t="-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391638" y="3300919"/>
            <a:ext cx="2833098" cy="1346516"/>
            <a:chOff x="4942545" y="2715138"/>
            <a:chExt cx="3742668" cy="1799479"/>
          </a:xfrm>
        </p:grpSpPr>
        <p:grpSp>
          <p:nvGrpSpPr>
            <p:cNvPr id="7" name="Group 6"/>
            <p:cNvGrpSpPr/>
            <p:nvPr/>
          </p:nvGrpSpPr>
          <p:grpSpPr>
            <a:xfrm>
              <a:off x="4942545" y="2715138"/>
              <a:ext cx="3742668" cy="1799479"/>
              <a:chOff x="4942545" y="2715138"/>
              <a:chExt cx="3742668" cy="1799479"/>
            </a:xfrm>
          </p:grpSpPr>
          <p:sp>
            <p:nvSpPr>
              <p:cNvPr id="9" name="Flowchart: Connector 8"/>
              <p:cNvSpPr/>
              <p:nvPr/>
            </p:nvSpPr>
            <p:spPr>
              <a:xfrm>
                <a:off x="6821907" y="2738316"/>
                <a:ext cx="1863306" cy="1708030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/>
              <p:cNvCxnSpPr>
                <a:stCxn id="24" idx="2"/>
                <a:endCxn id="9" idx="6"/>
              </p:cNvCxnSpPr>
              <p:nvPr/>
            </p:nvCxnSpPr>
            <p:spPr>
              <a:xfrm flipV="1">
                <a:off x="4942545" y="3592331"/>
                <a:ext cx="3742668" cy="27559"/>
              </a:xfrm>
              <a:prstGeom prst="line">
                <a:avLst/>
              </a:prstGeom>
              <a:ln w="3175">
                <a:solidFill>
                  <a:schemeClr val="bg2"/>
                </a:solidFill>
                <a:prstDash val="sys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7735154" y="2738316"/>
                <a:ext cx="18406" cy="1776301"/>
              </a:xfrm>
              <a:prstGeom prst="line">
                <a:avLst/>
              </a:prstGeom>
              <a:ln w="6350">
                <a:solidFill>
                  <a:schemeClr val="tx2"/>
                </a:solidFill>
                <a:prstDash val="lgDashDot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Isosceles Triangle 11"/>
              <p:cNvSpPr/>
              <p:nvPr/>
            </p:nvSpPr>
            <p:spPr>
              <a:xfrm>
                <a:off x="7694870" y="3460157"/>
                <a:ext cx="101933" cy="72688"/>
              </a:xfrm>
              <a:prstGeom prst="triangle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519471" y="4157426"/>
                <a:ext cx="462988" cy="164525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STA-3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519471" y="3217138"/>
                <a:ext cx="431914" cy="205655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 smtClean="0"/>
                  <a:t>AP-2</a:t>
                </a:r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 flipV="1">
                <a:off x="5942310" y="3497109"/>
                <a:ext cx="1749601" cy="44297"/>
              </a:xfrm>
              <a:prstGeom prst="straightConnector1">
                <a:avLst/>
              </a:prstGeom>
              <a:ln w="9525">
                <a:solidFill>
                  <a:schemeClr val="accent4">
                    <a:lumMod val="50000"/>
                  </a:schemeClr>
                </a:solidFill>
                <a:headEnd type="triangle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>
                <a:stCxn id="26" idx="3"/>
              </p:cNvCxnSpPr>
              <p:nvPr/>
            </p:nvCxnSpPr>
            <p:spPr>
              <a:xfrm>
                <a:off x="5859424" y="3615544"/>
                <a:ext cx="1758969" cy="541882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endCxn id="27" idx="0"/>
              </p:cNvCxnSpPr>
              <p:nvPr/>
            </p:nvCxnSpPr>
            <p:spPr>
              <a:xfrm flipH="1">
                <a:off x="5988003" y="3553989"/>
                <a:ext cx="1713501" cy="544118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7754467" y="3570451"/>
                <a:ext cx="20409" cy="553007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8053408" y="3762902"/>
                <a:ext cx="504664" cy="164525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STA-4</a:t>
                </a:r>
              </a:p>
            </p:txBody>
          </p:sp>
          <p:grpSp>
            <p:nvGrpSpPr>
              <p:cNvPr id="20" name="Group 19"/>
              <p:cNvGrpSpPr/>
              <p:nvPr/>
            </p:nvGrpSpPr>
            <p:grpSpPr>
              <a:xfrm>
                <a:off x="4942545" y="2715138"/>
                <a:ext cx="1888622" cy="1776301"/>
                <a:chOff x="5415759" y="2670045"/>
                <a:chExt cx="1888622" cy="1776301"/>
              </a:xfrm>
            </p:grpSpPr>
            <p:sp>
              <p:nvSpPr>
                <p:cNvPr id="24" name="Flowchart: Connector 23"/>
                <p:cNvSpPr/>
                <p:nvPr/>
              </p:nvSpPr>
              <p:spPr>
                <a:xfrm>
                  <a:off x="5415759" y="2703248"/>
                  <a:ext cx="1879362" cy="1743098"/>
                </a:xfrm>
                <a:prstGeom prst="flowChartConnector">
                  <a:avLst/>
                </a:prstGeom>
                <a:noFill/>
                <a:ln>
                  <a:solidFill>
                    <a:srgbClr val="003C7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" name="Straight Connector 24"/>
                <p:cNvCxnSpPr>
                  <a:endCxn id="24" idx="4"/>
                </p:cNvCxnSpPr>
                <p:nvPr/>
              </p:nvCxnSpPr>
              <p:spPr>
                <a:xfrm>
                  <a:off x="6337034" y="2670045"/>
                  <a:ext cx="18406" cy="1776301"/>
                </a:xfrm>
                <a:prstGeom prst="line">
                  <a:avLst/>
                </a:prstGeom>
                <a:ln w="6350">
                  <a:solidFill>
                    <a:schemeClr val="tx2"/>
                  </a:solidFill>
                  <a:prstDash val="lgDashDotDot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Isosceles Triangle 25"/>
                <p:cNvSpPr/>
                <p:nvPr/>
              </p:nvSpPr>
              <p:spPr>
                <a:xfrm>
                  <a:off x="6290035" y="3460156"/>
                  <a:ext cx="85205" cy="110295"/>
                </a:xfrm>
                <a:prstGeom prst="triangle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6233490" y="4053014"/>
                  <a:ext cx="455452" cy="164525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800" b="1" dirty="0" smtClean="0">
                      <a:solidFill>
                        <a:schemeClr val="accent5">
                          <a:lumMod val="50000"/>
                        </a:schemeClr>
                      </a:solidFill>
                    </a:rPr>
                    <a:t>STA-1</a:t>
                  </a: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6070312" y="3240475"/>
                  <a:ext cx="474245" cy="205655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1000" b="1" dirty="0" smtClean="0"/>
                    <a:t>AP-1</a:t>
                  </a: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6940315" y="3334265"/>
                  <a:ext cx="364066" cy="123111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800" b="1" dirty="0">
                      <a:solidFill>
                        <a:schemeClr val="accent4">
                          <a:lumMod val="50000"/>
                        </a:schemeClr>
                      </a:solidFill>
                    </a:rPr>
                    <a:t>4</a:t>
                  </a:r>
                  <a:r>
                    <a:rPr lang="en-US" sz="800" b="1" dirty="0" smtClean="0">
                      <a:solidFill>
                        <a:schemeClr val="accent4">
                          <a:lumMod val="50000"/>
                        </a:schemeClr>
                      </a:solidFill>
                    </a:rPr>
                    <a:t>0 m</a:t>
                  </a: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6935584" y="3717809"/>
                  <a:ext cx="254000" cy="169277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1100" dirty="0" smtClean="0">
                      <a:solidFill>
                        <a:srgbClr val="C00000"/>
                      </a:solidFill>
                    </a:rPr>
                    <a:t>Int.</a:t>
                  </a: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5717960" y="3932857"/>
                  <a:ext cx="422501" cy="164525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800" b="1" dirty="0" smtClean="0">
                      <a:solidFill>
                        <a:schemeClr val="accent5">
                          <a:lumMod val="50000"/>
                        </a:schemeClr>
                      </a:solidFill>
                    </a:rPr>
                    <a:t>STA-2</a:t>
                  </a:r>
                </a:p>
              </p:txBody>
            </p:sp>
            <p:cxnSp>
              <p:nvCxnSpPr>
                <p:cNvPr id="32" name="Straight Arrow Connector 31"/>
                <p:cNvCxnSpPr/>
                <p:nvPr/>
              </p:nvCxnSpPr>
              <p:spPr>
                <a:xfrm flipH="1">
                  <a:off x="6064087" y="3598078"/>
                  <a:ext cx="209124" cy="271405"/>
                </a:xfrm>
                <a:prstGeom prst="straightConnector1">
                  <a:avLst/>
                </a:prstGeom>
                <a:ln w="31750">
                  <a:solidFill>
                    <a:schemeClr val="tx2"/>
                  </a:solidFill>
                  <a:tailEnd type="triangl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" name="Straight Arrow Connector 20"/>
              <p:cNvCxnSpPr/>
              <p:nvPr/>
            </p:nvCxnSpPr>
            <p:spPr>
              <a:xfrm>
                <a:off x="7806960" y="3592331"/>
                <a:ext cx="331493" cy="195922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flipH="1">
                <a:off x="5604625" y="3546261"/>
                <a:ext cx="1978943" cy="422350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>
                <a:off x="5860081" y="3674863"/>
                <a:ext cx="19913" cy="393769"/>
              </a:xfrm>
              <a:prstGeom prst="straightConnector1">
                <a:avLst/>
              </a:prstGeom>
              <a:ln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Arrow Connector 7"/>
            <p:cNvCxnSpPr>
              <a:stCxn id="26" idx="4"/>
            </p:cNvCxnSpPr>
            <p:nvPr/>
          </p:nvCxnSpPr>
          <p:spPr>
            <a:xfrm>
              <a:off x="5902026" y="3615544"/>
              <a:ext cx="2132688" cy="270941"/>
            </a:xfrm>
            <a:prstGeom prst="straightConnector1">
              <a:avLst/>
            </a:prstGeom>
            <a:ln w="6350">
              <a:solidFill>
                <a:schemeClr val="accent5"/>
              </a:solidFill>
              <a:prstDash val="dashDot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Date Placeholder 3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13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683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139800"/>
            <a:ext cx="8193024" cy="371676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Collaborative BF (CBF):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APs transmit in the same time/frequency (each to their own STAs)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of Each STA is sent from a Single AP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joint Data Processing across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Multi-AP Coordination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Timing/Synchronization across APs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Interference awareness/ Interference Cancellation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Spatial Reuse Enhancement through Multi-AP Coordination and interference cancellation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Enabling simultaneous connectivity for several devices where interference is a concern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Area Throughput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concept was also introduced in [1] and [2].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187116" y="1376901"/>
            <a:ext cx="2271084" cy="1573944"/>
            <a:chOff x="6141054" y="1297578"/>
            <a:chExt cx="2271084" cy="1573944"/>
          </a:xfrm>
        </p:grpSpPr>
        <p:sp>
          <p:nvSpPr>
            <p:cNvPr id="26" name="Flowchart: Connector 25"/>
            <p:cNvSpPr/>
            <p:nvPr/>
          </p:nvSpPr>
          <p:spPr>
            <a:xfrm>
              <a:off x="6581179" y="1297578"/>
              <a:ext cx="1178157" cy="1049296"/>
            </a:xfrm>
            <a:prstGeom prst="flowChartConnector">
              <a:avLst/>
            </a:prstGeom>
            <a:noFill/>
            <a:ln w="9525" cap="flat" cmpd="sng" algn="ctr">
              <a:solidFill>
                <a:srgbClr val="003C71"/>
              </a:solidFill>
              <a:prstDash val="dashDot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" name="Flowchart: Connector 26"/>
            <p:cNvSpPr/>
            <p:nvPr/>
          </p:nvSpPr>
          <p:spPr>
            <a:xfrm>
              <a:off x="7233981" y="1822226"/>
              <a:ext cx="1178157" cy="1049296"/>
            </a:xfrm>
            <a:prstGeom prst="flowChartConnector">
              <a:avLst/>
            </a:prstGeom>
            <a:noFill/>
            <a:ln w="9525" cap="flat" cmpd="sng" algn="ctr">
              <a:solidFill>
                <a:srgbClr val="003C71"/>
              </a:solidFill>
              <a:prstDash val="dashDot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Flowchart: Connector 27"/>
            <p:cNvSpPr/>
            <p:nvPr/>
          </p:nvSpPr>
          <p:spPr>
            <a:xfrm>
              <a:off x="6141054" y="1822226"/>
              <a:ext cx="1178157" cy="1049296"/>
            </a:xfrm>
            <a:prstGeom prst="flowChartConnector">
              <a:avLst/>
            </a:prstGeom>
            <a:noFill/>
            <a:ln w="9525" cap="flat" cmpd="sng" algn="ctr">
              <a:solidFill>
                <a:srgbClr val="003C71"/>
              </a:solidFill>
              <a:prstDash val="dashDot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" name="Flowchart: Merge 28"/>
            <p:cNvSpPr/>
            <p:nvPr/>
          </p:nvSpPr>
          <p:spPr>
            <a:xfrm>
              <a:off x="7170257" y="1740585"/>
              <a:ext cx="56605" cy="106677"/>
            </a:xfrm>
            <a:prstGeom prst="flowChartMerge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" name="Flowchart: Merge 29"/>
            <p:cNvSpPr/>
            <p:nvPr/>
          </p:nvSpPr>
          <p:spPr>
            <a:xfrm>
              <a:off x="7805987" y="2274214"/>
              <a:ext cx="56605" cy="106677"/>
            </a:xfrm>
            <a:prstGeom prst="flowChartMerge">
              <a:avLst/>
            </a:prstGeom>
            <a:solidFill>
              <a:srgbClr val="003C71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1" name="Diamond 30"/>
            <p:cNvSpPr/>
            <p:nvPr/>
          </p:nvSpPr>
          <p:spPr>
            <a:xfrm>
              <a:off x="8055429" y="1963783"/>
              <a:ext cx="104502" cy="117566"/>
            </a:xfrm>
            <a:prstGeom prst="diamond">
              <a:avLst/>
            </a:prstGeom>
            <a:solidFill>
              <a:srgbClr val="C3D600">
                <a:lumMod val="50000"/>
              </a:srgbClr>
            </a:solidFill>
            <a:ln w="9525" cap="flat" cmpd="sng" algn="ctr">
              <a:solidFill>
                <a:srgbClr val="C3D600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" name="Diamond 31"/>
            <p:cNvSpPr/>
            <p:nvPr/>
          </p:nvSpPr>
          <p:spPr>
            <a:xfrm>
              <a:off x="8222404" y="2400212"/>
              <a:ext cx="104502" cy="117566"/>
            </a:xfrm>
            <a:prstGeom prst="diamond">
              <a:avLst/>
            </a:prstGeom>
            <a:solidFill>
              <a:srgbClr val="C3D600">
                <a:lumMod val="50000"/>
              </a:srgbClr>
            </a:solidFill>
            <a:ln w="9525" cap="flat" cmpd="sng" algn="ctr">
              <a:solidFill>
                <a:srgbClr val="C3D600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3" name="Diamond 32"/>
            <p:cNvSpPr/>
            <p:nvPr/>
          </p:nvSpPr>
          <p:spPr>
            <a:xfrm>
              <a:off x="6573554" y="2026921"/>
              <a:ext cx="104502" cy="117566"/>
            </a:xfrm>
            <a:prstGeom prst="diamond">
              <a:avLst/>
            </a:prstGeom>
            <a:solidFill>
              <a:srgbClr val="C3D600">
                <a:lumMod val="50000"/>
              </a:srgbClr>
            </a:solidFill>
            <a:ln w="9525" cap="flat" cmpd="sng" algn="ctr">
              <a:solidFill>
                <a:srgbClr val="C3D600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4" name="Diamond 33"/>
            <p:cNvSpPr/>
            <p:nvPr/>
          </p:nvSpPr>
          <p:spPr>
            <a:xfrm>
              <a:off x="6226286" y="2470367"/>
              <a:ext cx="104502" cy="117566"/>
            </a:xfrm>
            <a:prstGeom prst="diamond">
              <a:avLst/>
            </a:prstGeom>
            <a:solidFill>
              <a:srgbClr val="C3D600">
                <a:lumMod val="50000"/>
              </a:srgbClr>
            </a:solidFill>
            <a:ln w="9525" cap="flat" cmpd="sng" algn="ctr">
              <a:solidFill>
                <a:srgbClr val="C3D600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5" name="Diamond 34"/>
            <p:cNvSpPr/>
            <p:nvPr/>
          </p:nvSpPr>
          <p:spPr>
            <a:xfrm>
              <a:off x="6539474" y="2643051"/>
              <a:ext cx="104502" cy="117566"/>
            </a:xfrm>
            <a:prstGeom prst="diamond">
              <a:avLst/>
            </a:prstGeom>
            <a:solidFill>
              <a:srgbClr val="C3D600">
                <a:lumMod val="50000"/>
              </a:srgbClr>
            </a:solidFill>
            <a:ln w="9525" cap="flat" cmpd="sng" algn="ctr">
              <a:solidFill>
                <a:srgbClr val="C3D600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" name="Diamond 35"/>
            <p:cNvSpPr/>
            <p:nvPr/>
          </p:nvSpPr>
          <p:spPr>
            <a:xfrm>
              <a:off x="7288561" y="2020861"/>
              <a:ext cx="104502" cy="117566"/>
            </a:xfrm>
            <a:prstGeom prst="diamond">
              <a:avLst/>
            </a:prstGeom>
            <a:solidFill>
              <a:srgbClr val="C3D600">
                <a:lumMod val="50000"/>
              </a:srgbClr>
            </a:solidFill>
            <a:ln w="9525" cap="flat" cmpd="sng" algn="ctr">
              <a:solidFill>
                <a:srgbClr val="C3D600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7909216" y="2072641"/>
              <a:ext cx="169186" cy="220894"/>
            </a:xfrm>
            <a:prstGeom prst="straightConnector1">
              <a:avLst/>
            </a:prstGeom>
            <a:noFill/>
            <a:ln w="25400" cap="flat" cmpd="sng" algn="ctr">
              <a:solidFill>
                <a:srgbClr val="C3D600"/>
              </a:solidFill>
              <a:prstDash val="solid"/>
              <a:tailEnd type="triangle"/>
            </a:ln>
            <a:effectLst/>
          </p:spPr>
        </p:cxnSp>
        <p:cxnSp>
          <p:nvCxnSpPr>
            <p:cNvPr id="38" name="Straight Arrow Connector 37"/>
            <p:cNvCxnSpPr>
              <a:endCxn id="32" idx="1"/>
            </p:cNvCxnSpPr>
            <p:nvPr/>
          </p:nvCxnSpPr>
          <p:spPr>
            <a:xfrm>
              <a:off x="7875136" y="2336659"/>
              <a:ext cx="347268" cy="122336"/>
            </a:xfrm>
            <a:prstGeom prst="straightConnector1">
              <a:avLst/>
            </a:prstGeom>
            <a:noFill/>
            <a:ln w="25400" cap="flat" cmpd="sng" algn="ctr">
              <a:solidFill>
                <a:srgbClr val="C3D600"/>
              </a:solidFill>
              <a:prstDash val="solid"/>
              <a:tailEnd type="triangle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>
            <a:xfrm>
              <a:off x="7220708" y="1847262"/>
              <a:ext cx="80215" cy="211399"/>
            </a:xfrm>
            <a:prstGeom prst="straightConnector1">
              <a:avLst/>
            </a:prstGeom>
            <a:noFill/>
            <a:ln w="25400" cap="flat" cmpd="sng" algn="ctr">
              <a:solidFill>
                <a:srgbClr val="C3D600"/>
              </a:solidFill>
              <a:prstDash val="solid"/>
              <a:tailEnd type="triangle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>
            <a:xfrm flipH="1">
              <a:off x="6312914" y="2412585"/>
              <a:ext cx="392596" cy="89263"/>
            </a:xfrm>
            <a:prstGeom prst="straightConnector1">
              <a:avLst/>
            </a:prstGeom>
            <a:noFill/>
            <a:ln w="25400" cap="flat" cmpd="sng" algn="ctr">
              <a:solidFill>
                <a:srgbClr val="C3D600"/>
              </a:solidFill>
              <a:prstDash val="solid"/>
              <a:tailEnd type="triangle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>
            <a:xfrm flipH="1">
              <a:off x="6625805" y="2435466"/>
              <a:ext cx="68563" cy="207585"/>
            </a:xfrm>
            <a:prstGeom prst="straightConnector1">
              <a:avLst/>
            </a:prstGeom>
            <a:noFill/>
            <a:ln w="25400" cap="flat" cmpd="sng" algn="ctr">
              <a:solidFill>
                <a:srgbClr val="C3D600"/>
              </a:solidFill>
              <a:prstDash val="solid"/>
              <a:tailEnd type="triangle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>
            <a:xfrm flipH="1" flipV="1">
              <a:off x="6636844" y="2175790"/>
              <a:ext cx="57470" cy="246067"/>
            </a:xfrm>
            <a:prstGeom prst="straightConnector1">
              <a:avLst/>
            </a:prstGeom>
            <a:noFill/>
            <a:ln w="25400" cap="flat" cmpd="sng" algn="ctr">
              <a:solidFill>
                <a:srgbClr val="C3D600"/>
              </a:solidFill>
              <a:prstDash val="solid"/>
              <a:tailEnd type="triangle"/>
            </a:ln>
            <a:effectLst/>
          </p:spPr>
        </p:cxnSp>
      </p:grpSp>
      <p:sp>
        <p:nvSpPr>
          <p:cNvPr id="43" name="Flowchart: Merge 42"/>
          <p:cNvSpPr/>
          <p:nvPr/>
        </p:nvSpPr>
        <p:spPr>
          <a:xfrm>
            <a:off x="6758724" y="2444760"/>
            <a:ext cx="56605" cy="106677"/>
          </a:xfrm>
          <a:prstGeom prst="flowChartMerge">
            <a:avLst/>
          </a:prstGeom>
          <a:solidFill>
            <a:srgbClr val="003C7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10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462384"/>
          </a:xfrm>
        </p:spPr>
        <p:txBody>
          <a:bodyPr/>
          <a:lstStyle/>
          <a:p>
            <a:r>
              <a:rPr lang="en-US" dirty="0" smtClean="0"/>
              <a:t>Collaborative BF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533" y="1037617"/>
            <a:ext cx="8657616" cy="3818943"/>
          </a:xfrm>
        </p:spPr>
        <p:txBody>
          <a:bodyPr/>
          <a:lstStyle/>
          <a:p>
            <a:r>
              <a:rPr lang="en-US" sz="1600" dirty="0" smtClean="0"/>
              <a:t>Key: Coordination and Interference Cancellation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1500" dirty="0" smtClean="0"/>
              <a:t>Transmitter: Transmit Nulling/ ZF and Scheduling at each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Multi-AP Channel Sounding to provide some information on interference channel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Number of transmit antennas at each AP&gt;=number of interfering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Ideal interference nulling may not be enforced.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500" dirty="0" smtClean="0"/>
              <a:t>Non-ideal Channel Information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500" dirty="0" smtClean="0"/>
              <a:t>Multiuser/Multi-Cell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esidual interference at STA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sz="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/>
              <a:t>Receiver: MMSE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Resolvable LTFs across coordinated multi-AP to enable interference suppression at the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Spatial multiplexing (Matrix-P) may be applied across multiple APs to orthogonalize LTFs (improve channel estimation in presence of interference)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Training signals for channel estimation at STA are beam-formed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424415" y="2010381"/>
            <a:ext cx="2491202" cy="1569396"/>
            <a:chOff x="6508721" y="1134893"/>
            <a:chExt cx="2491202" cy="1569396"/>
          </a:xfrm>
        </p:grpSpPr>
        <p:cxnSp>
          <p:nvCxnSpPr>
            <p:cNvPr id="34" name="Straight Connector 33"/>
            <p:cNvCxnSpPr>
              <a:stCxn id="10" idx="3"/>
            </p:cNvCxnSpPr>
            <p:nvPr/>
          </p:nvCxnSpPr>
          <p:spPr>
            <a:xfrm flipH="1">
              <a:off x="6727748" y="1845155"/>
              <a:ext cx="1662489" cy="591746"/>
            </a:xfrm>
            <a:prstGeom prst="line">
              <a:avLst/>
            </a:prstGeom>
            <a:ln w="6350">
              <a:solidFill>
                <a:srgbClr val="F83308">
                  <a:alpha val="84000"/>
                </a:srgbClr>
              </a:solidFill>
              <a:prstDash val="dashDot"/>
              <a:headEnd type="non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oup 28"/>
            <p:cNvGrpSpPr/>
            <p:nvPr/>
          </p:nvGrpSpPr>
          <p:grpSpPr>
            <a:xfrm>
              <a:off x="6508721" y="1134893"/>
              <a:ext cx="2491202" cy="1569396"/>
              <a:chOff x="6508721" y="1134893"/>
              <a:chExt cx="2491202" cy="1569396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6508721" y="1134893"/>
                <a:ext cx="2491202" cy="1569396"/>
                <a:chOff x="2559177" y="2042159"/>
                <a:chExt cx="3456051" cy="1565858"/>
              </a:xfrm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3023616" y="2042159"/>
                  <a:ext cx="2356104" cy="31122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chemeClr val="bg2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0"/>
                  <a:r>
                    <a:rPr lang="en-US" sz="1100" b="1" dirty="0" smtClean="0">
                      <a:solidFill>
                        <a:srgbClr val="003C71"/>
                      </a:solidFill>
                      <a:latin typeface="Neo Sans Intel" panose="020B0504020202020204" pitchFamily="34" charset="0"/>
                    </a:rPr>
                    <a:t>                  </a:t>
                  </a:r>
                  <a:endParaRPr lang="en-US" sz="1100" b="1" dirty="0">
                    <a:solidFill>
                      <a:srgbClr val="003C71"/>
                    </a:solidFill>
                    <a:latin typeface="Neo Sans Intel" panose="020B0504020202020204" pitchFamily="34" charset="0"/>
                  </a:endParaRPr>
                </a:p>
              </p:txBody>
            </p:sp>
            <p:sp>
              <p:nvSpPr>
                <p:cNvPr id="9" name="Isosceles Triangle 8"/>
                <p:cNvSpPr/>
                <p:nvPr/>
              </p:nvSpPr>
              <p:spPr>
                <a:xfrm>
                  <a:off x="3154680" y="2545080"/>
                  <a:ext cx="265176" cy="205740"/>
                </a:xfrm>
                <a:prstGeom prst="triangle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900" dirty="0"/>
                </a:p>
              </p:txBody>
            </p:sp>
            <p:sp>
              <p:nvSpPr>
                <p:cNvPr id="10" name="Isosceles Triangle 9"/>
                <p:cNvSpPr/>
                <p:nvPr/>
              </p:nvSpPr>
              <p:spPr>
                <a:xfrm>
                  <a:off x="5036820" y="2545080"/>
                  <a:ext cx="265176" cy="205740"/>
                </a:xfrm>
                <a:prstGeom prst="triangle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900" dirty="0"/>
                </a:p>
              </p:txBody>
            </p: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5169408" y="2353388"/>
                  <a:ext cx="0" cy="191692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3287268" y="2353388"/>
                  <a:ext cx="0" cy="191692"/>
                </a:xfrm>
                <a:prstGeom prst="line">
                  <a:avLst/>
                </a:prstGeom>
                <a:ln>
                  <a:solidFill>
                    <a:schemeClr val="tx2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Oval 12"/>
                <p:cNvSpPr/>
                <p:nvPr/>
              </p:nvSpPr>
              <p:spPr>
                <a:xfrm>
                  <a:off x="2792730" y="3314700"/>
                  <a:ext cx="99060" cy="9144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3574542" y="3314700"/>
                  <a:ext cx="99060" cy="9144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4872990" y="3314700"/>
                  <a:ext cx="99060" cy="9144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5449062" y="3314700"/>
                  <a:ext cx="99060" cy="9144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7" name="TextBox 16"/>
                    <p:cNvSpPr txBox="1"/>
                    <p:nvPr/>
                  </p:nvSpPr>
                  <p:spPr>
                    <a:xfrm>
                      <a:off x="3298698" y="2383497"/>
                      <a:ext cx="275844" cy="161583"/>
                    </a:xfrm>
                    <a:prstGeom prst="rect">
                      <a:avLst/>
                    </a:prstGeom>
                    <a:noFill/>
                  </p:spPr>
                  <p:txBody>
                    <a:bodyPr vert="horz"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050" b="1" i="1" smtClean="0">
                                    <a:solidFill>
                                      <a:srgbClr val="003C7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050" b="1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𝑨𝑷</m:t>
                                </m:r>
                              </m:e>
                              <m:sub>
                                <m:r>
                                  <a:rPr lang="en-US" sz="1050" b="1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𝒊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050" b="1" dirty="0" smtClean="0">
                        <a:solidFill>
                          <a:srgbClr val="003C7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5" name="TextBox 1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298698" y="2383497"/>
                      <a:ext cx="275844" cy="161583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 l="-6667" r="-4444" b="-1111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8" name="TextBox 17"/>
                    <p:cNvSpPr txBox="1"/>
                    <p:nvPr/>
                  </p:nvSpPr>
                  <p:spPr>
                    <a:xfrm>
                      <a:off x="5173218" y="2401765"/>
                      <a:ext cx="275844" cy="176908"/>
                    </a:xfrm>
                    <a:prstGeom prst="rect">
                      <a:avLst/>
                    </a:prstGeom>
                    <a:noFill/>
                  </p:spPr>
                  <p:txBody>
                    <a:bodyPr vert="horz"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050" b="1" i="1" smtClean="0">
                                    <a:solidFill>
                                      <a:srgbClr val="003C7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050" b="1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𝑨𝑷</m:t>
                                </m:r>
                              </m:e>
                              <m:sub>
                                <m:r>
                                  <a:rPr lang="en-US" sz="1050" b="1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𝒋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050" b="1" dirty="0" smtClean="0">
                        <a:solidFill>
                          <a:srgbClr val="003C7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6" name="TextBox 1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173218" y="2401765"/>
                      <a:ext cx="275844" cy="176908"/>
                    </a:xfrm>
                    <a:prstGeom prst="rect">
                      <a:avLst/>
                    </a:prstGeom>
                    <a:blipFill rotWithShape="1">
                      <a:blip r:embed="rId4"/>
                      <a:stretch>
                        <a:fillRect l="-8889" r="-4444" b="-2069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" name="TextBox 18"/>
                    <p:cNvSpPr txBox="1"/>
                    <p:nvPr/>
                  </p:nvSpPr>
                  <p:spPr>
                    <a:xfrm>
                      <a:off x="2559177" y="3407851"/>
                      <a:ext cx="467106" cy="153888"/>
                    </a:xfrm>
                    <a:prstGeom prst="rect">
                      <a:avLst/>
                    </a:prstGeom>
                    <a:noFill/>
                  </p:spPr>
                  <p:txBody>
                    <a:bodyPr vert="horz"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000" i="1" smtClean="0">
                                    <a:solidFill>
                                      <a:srgbClr val="003C7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000" b="1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𝑺𝑻𝑨</m:t>
                                </m:r>
                              </m:e>
                              <m:sub>
                                <m:r>
                                  <a:rPr lang="en-US" sz="1000" b="0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sz="1000" b="0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000" dirty="0" err="1" smtClean="0">
                        <a:solidFill>
                          <a:srgbClr val="003C7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7" name="TextBox 16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559177" y="3407851"/>
                      <a:ext cx="467106" cy="153888"/>
                    </a:xfrm>
                    <a:prstGeom prst="rect">
                      <a:avLst/>
                    </a:prstGeom>
                    <a:blipFill rotWithShape="1">
                      <a:blip r:embed="rId5"/>
                      <a:stretch>
                        <a:fillRect b="-20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TextBox 19"/>
                    <p:cNvSpPr txBox="1"/>
                    <p:nvPr/>
                  </p:nvSpPr>
                  <p:spPr>
                    <a:xfrm>
                      <a:off x="4639437" y="3441753"/>
                      <a:ext cx="467106" cy="166264"/>
                    </a:xfrm>
                    <a:prstGeom prst="rect">
                      <a:avLst/>
                    </a:prstGeom>
                    <a:noFill/>
                  </p:spPr>
                  <p:txBody>
                    <a:bodyPr vert="horz"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000" i="1" smtClean="0">
                                    <a:solidFill>
                                      <a:srgbClr val="003C7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000" b="1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𝑺𝑻𝑨</m:t>
                                </m:r>
                              </m:e>
                              <m:sub>
                                <m:r>
                                  <a:rPr lang="en-US" sz="1000" b="0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lang="en-US" sz="1000" b="0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000" dirty="0" err="1" smtClean="0">
                        <a:solidFill>
                          <a:srgbClr val="003C7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8" name="TextBox 1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639437" y="3441753"/>
                      <a:ext cx="467106" cy="166264"/>
                    </a:xfrm>
                    <a:prstGeom prst="rect">
                      <a:avLst/>
                    </a:prstGeom>
                    <a:blipFill rotWithShape="1">
                      <a:blip r:embed="rId6"/>
                      <a:stretch>
                        <a:fillRect b="-2222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1" name="TextBox 20"/>
                    <p:cNvSpPr txBox="1"/>
                    <p:nvPr/>
                  </p:nvSpPr>
                  <p:spPr>
                    <a:xfrm>
                      <a:off x="5548122" y="3415471"/>
                      <a:ext cx="467106" cy="166264"/>
                    </a:xfrm>
                    <a:prstGeom prst="rect">
                      <a:avLst/>
                    </a:prstGeom>
                    <a:noFill/>
                  </p:spPr>
                  <p:txBody>
                    <a:bodyPr vert="horz"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000" i="1" smtClean="0">
                                    <a:solidFill>
                                      <a:srgbClr val="003C7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000" b="1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𝑺𝑻𝑨</m:t>
                                </m:r>
                              </m:e>
                              <m:sub>
                                <m:r>
                                  <a:rPr lang="en-US" sz="1000" b="0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𝑗</m:t>
                                </m:r>
                                <m:r>
                                  <a:rPr lang="en-US" sz="1000" b="0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000" dirty="0" err="1" smtClean="0">
                        <a:solidFill>
                          <a:srgbClr val="003C7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9" name="TextBox 1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548122" y="3415471"/>
                      <a:ext cx="467106" cy="166264"/>
                    </a:xfrm>
                    <a:prstGeom prst="rect">
                      <a:avLst/>
                    </a:prstGeom>
                    <a:blipFill rotWithShape="1">
                      <a:blip r:embed="rId7"/>
                      <a:stretch>
                        <a:fillRect b="-2142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2" name="TextBox 21"/>
                    <p:cNvSpPr txBox="1"/>
                    <p:nvPr/>
                  </p:nvSpPr>
                  <p:spPr>
                    <a:xfrm>
                      <a:off x="3390519" y="3432422"/>
                      <a:ext cx="467106" cy="153888"/>
                    </a:xfrm>
                    <a:prstGeom prst="rect">
                      <a:avLst/>
                    </a:prstGeom>
                    <a:noFill/>
                  </p:spPr>
                  <p:txBody>
                    <a:bodyPr vert="horz"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000" i="1" smtClean="0">
                                    <a:solidFill>
                                      <a:srgbClr val="003C7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000" b="1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𝑺𝑻𝑨</m:t>
                                </m:r>
                              </m:e>
                              <m:sub>
                                <m:r>
                                  <a:rPr lang="en-US" sz="1000" b="0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sz="1000" b="0" i="1" smtClean="0">
                                    <a:solidFill>
                                      <a:srgbClr val="003C7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000" dirty="0" err="1" smtClean="0">
                        <a:solidFill>
                          <a:srgbClr val="003C7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0" name="TextBox 1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390519" y="3432422"/>
                      <a:ext cx="467106" cy="153888"/>
                    </a:xfrm>
                    <a:prstGeom prst="rect">
                      <a:avLst/>
                    </a:prstGeom>
                    <a:blipFill rotWithShape="1">
                      <a:blip r:embed="rId8"/>
                      <a:stretch>
                        <a:fillRect b="-20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23" name="Straight Connector 22"/>
                <p:cNvCxnSpPr>
                  <a:endCxn id="14" idx="0"/>
                </p:cNvCxnSpPr>
                <p:nvPr/>
              </p:nvCxnSpPr>
              <p:spPr>
                <a:xfrm>
                  <a:off x="3275425" y="2750820"/>
                  <a:ext cx="348647" cy="56388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>
                  <a:endCxn id="16" idx="0"/>
                </p:cNvCxnSpPr>
                <p:nvPr/>
              </p:nvCxnSpPr>
              <p:spPr>
                <a:xfrm>
                  <a:off x="5197189" y="2750820"/>
                  <a:ext cx="301403" cy="56388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>
                  <a:endCxn id="15" idx="7"/>
                </p:cNvCxnSpPr>
                <p:nvPr/>
              </p:nvCxnSpPr>
              <p:spPr>
                <a:xfrm flipH="1">
                  <a:off x="4957543" y="2750820"/>
                  <a:ext cx="184814" cy="577271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>
                  <a:endCxn id="13" idx="0"/>
                </p:cNvCxnSpPr>
                <p:nvPr/>
              </p:nvCxnSpPr>
              <p:spPr>
                <a:xfrm flipH="1">
                  <a:off x="2842260" y="2750820"/>
                  <a:ext cx="423259" cy="56388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  <a:tailEnd type="arrow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flipH="1">
                  <a:off x="3673602" y="2750820"/>
                  <a:ext cx="1432941" cy="577271"/>
                </a:xfrm>
                <a:prstGeom prst="line">
                  <a:avLst/>
                </a:prstGeom>
                <a:ln w="6350">
                  <a:solidFill>
                    <a:srgbClr val="F83308">
                      <a:alpha val="84000"/>
                    </a:srgbClr>
                  </a:solidFill>
                  <a:prstDash val="dashDot"/>
                  <a:headEnd type="none"/>
                  <a:tailEnd type="triangle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" name="TextBox 27"/>
                <p:cNvSpPr txBox="1"/>
                <p:nvPr/>
              </p:nvSpPr>
              <p:spPr>
                <a:xfrm>
                  <a:off x="3999871" y="2664227"/>
                  <a:ext cx="1020186" cy="245666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r>
                    <a:rPr lang="en-US" sz="800" dirty="0" smtClean="0">
                      <a:solidFill>
                        <a:srgbClr val="C00000"/>
                      </a:solidFill>
                      <a:latin typeface="Neo Sans Intel" panose="020B0504020202020204" pitchFamily="34" charset="0"/>
                    </a:rPr>
                    <a:t>Interference channel</a:t>
                  </a:r>
                </a:p>
              </p:txBody>
            </p:sp>
          </p:grpSp>
          <p:cxnSp>
            <p:nvCxnSpPr>
              <p:cNvPr id="35" name="Straight Connector 34"/>
              <p:cNvCxnSpPr/>
              <p:nvPr/>
            </p:nvCxnSpPr>
            <p:spPr>
              <a:xfrm>
                <a:off x="7019361" y="1858452"/>
                <a:ext cx="1169265" cy="551857"/>
              </a:xfrm>
              <a:prstGeom prst="line">
                <a:avLst/>
              </a:prstGeom>
              <a:ln w="6350">
                <a:solidFill>
                  <a:srgbClr val="F83308">
                    <a:alpha val="84000"/>
                  </a:srgbClr>
                </a:solidFill>
                <a:prstDash val="dashDot"/>
                <a:headEnd type="none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>
                <a:stCxn id="9" idx="2"/>
                <a:endCxn id="16" idx="0"/>
              </p:cNvCxnSpPr>
              <p:nvPr/>
            </p:nvCxnSpPr>
            <p:spPr>
              <a:xfrm>
                <a:off x="6937973" y="1845155"/>
                <a:ext cx="1689547" cy="565154"/>
              </a:xfrm>
              <a:prstGeom prst="line">
                <a:avLst/>
              </a:prstGeom>
              <a:ln w="6350">
                <a:solidFill>
                  <a:srgbClr val="F83308">
                    <a:alpha val="84000"/>
                  </a:srgbClr>
                </a:solidFill>
                <a:prstDash val="dashDot"/>
                <a:headEnd type="none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40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999" y="544868"/>
            <a:ext cx="7772400" cy="396797"/>
          </a:xfrm>
        </p:spPr>
        <p:txBody>
          <a:bodyPr/>
          <a:lstStyle/>
          <a:p>
            <a:r>
              <a:rPr lang="en-US" sz="2000" dirty="0">
                <a:solidFill>
                  <a:srgbClr val="000000"/>
                </a:solidFill>
              </a:rPr>
              <a:t>Collaborative BF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017" y="1029332"/>
            <a:ext cx="8242570" cy="37920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Multi-AP Channel </a:t>
            </a:r>
            <a:r>
              <a:rPr lang="en-US" sz="1600" dirty="0" smtClean="0"/>
              <a:t>Sounding: </a:t>
            </a:r>
            <a:r>
              <a:rPr lang="en-US" sz="1600" b="0" dirty="0" smtClean="0"/>
              <a:t>Each AP may </a:t>
            </a:r>
            <a:r>
              <a:rPr lang="en-US" sz="1600" b="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 channel information </a:t>
            </a:r>
            <a:r>
              <a:rPr lang="en-US" sz="1600" b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1600" b="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STAs </a:t>
            </a:r>
            <a:r>
              <a:rPr lang="en-US" sz="1600" b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600" b="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OBSS for the sake of interference cancellation.</a:t>
            </a:r>
            <a:endParaRPr lang="en-US" sz="16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Explicit Feedback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0000"/>
                </a:solidFill>
              </a:rPr>
              <a:t>Extending 802.11ax sounding sequence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0000"/>
                </a:solidFill>
              </a:rPr>
              <a:t>NDP transmission from APs in </a:t>
            </a:r>
            <a:r>
              <a:rPr lang="en-US" sz="1400" dirty="0" smtClean="0">
                <a:solidFill>
                  <a:srgbClr val="000000"/>
                </a:solidFill>
              </a:rPr>
              <a:t>downlink</a:t>
            </a:r>
            <a:endParaRPr lang="en-US" sz="1400" dirty="0">
              <a:solidFill>
                <a:srgbClr val="000000"/>
              </a:solidFill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000000"/>
                </a:solidFill>
              </a:rPr>
              <a:t>The STAs may be directed to send feedback reports on </a:t>
            </a:r>
            <a:r>
              <a:rPr lang="en-US" sz="1400" dirty="0" smtClean="0">
                <a:solidFill>
                  <a:srgbClr val="000000"/>
                </a:solidFill>
              </a:rPr>
              <a:t>channel of each </a:t>
            </a:r>
            <a:r>
              <a:rPr lang="en-US" sz="1400" dirty="0">
                <a:solidFill>
                  <a:srgbClr val="000000"/>
                </a:solidFill>
              </a:rPr>
              <a:t>individual </a:t>
            </a:r>
            <a:r>
              <a:rPr lang="en-US" sz="1400" dirty="0" smtClean="0">
                <a:solidFill>
                  <a:srgbClr val="000000"/>
                </a:solidFill>
              </a:rPr>
              <a:t>AP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Implicit Feedback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 smtClean="0"/>
              <a:t>A proposal for single AP/802.11be is presented in [3].</a:t>
            </a:r>
            <a:endParaRPr lang="en-US" sz="1400" b="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 smtClean="0"/>
              <a:t>Training fields are transmitted in the uplink from the required STAs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 smtClean="0"/>
              <a:t>All APs </a:t>
            </a:r>
            <a:r>
              <a:rPr lang="en-US" sz="1400" dirty="0"/>
              <a:t>in coordinated set will be able to measure the channel for all STAs in </a:t>
            </a:r>
            <a:r>
              <a:rPr lang="en-US" sz="1400" dirty="0" smtClean="0"/>
              <a:t>OBSS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 smtClean="0"/>
              <a:t>Reduce network overhead significantly</a:t>
            </a:r>
          </a:p>
          <a:p>
            <a:pPr marL="642938" lvl="2" indent="0">
              <a:buNone/>
            </a:pPr>
            <a:endParaRPr lang="en-US" sz="8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0000"/>
                </a:solidFill>
              </a:rPr>
              <a:t>Multi-AP Trigger frame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en-US" sz="1400" b="0" dirty="0">
                <a:solidFill>
                  <a:srgbClr val="000000"/>
                </a:solidFill>
              </a:rPr>
              <a:t>is transmitted </a:t>
            </a:r>
            <a:r>
              <a:rPr lang="en-US" sz="1400" b="0" dirty="0" smtClean="0">
                <a:solidFill>
                  <a:srgbClr val="000000"/>
                </a:solidFill>
              </a:rPr>
              <a:t>by </a:t>
            </a:r>
            <a:r>
              <a:rPr lang="en-US" sz="1400" b="0" dirty="0">
                <a:solidFill>
                  <a:srgbClr val="000000"/>
                </a:solidFill>
              </a:rPr>
              <a:t>initiating AP to enable </a:t>
            </a:r>
            <a:r>
              <a:rPr lang="en-US" sz="1400" b="0" dirty="0" smtClean="0">
                <a:solidFill>
                  <a:srgbClr val="000000"/>
                </a:solidFill>
              </a:rPr>
              <a:t>synchronization/time alignment </a:t>
            </a:r>
            <a:r>
              <a:rPr lang="en-US" sz="1400" b="0" dirty="0">
                <a:solidFill>
                  <a:srgbClr val="000000"/>
                </a:solidFill>
              </a:rPr>
              <a:t>and initiate Multi-AP data transmission to the scheduled STAs.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342900" lvl="1" indent="0">
              <a:buNone/>
            </a:pPr>
            <a:endParaRPr lang="en-US" sz="1400" dirty="0" smtClean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42900" lvl="1" indent="0">
              <a:buNone/>
            </a:pPr>
            <a:endParaRPr lang="en-US" sz="16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42900" lvl="1" indent="0">
              <a:buNone/>
            </a:pPr>
            <a:endParaRPr lang="en-US" sz="1200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n-US" sz="13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3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Simulation Results</a:t>
            </a: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10F6E6CE-8ABD-4955-BA38-BB3D0CE062DF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50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525661"/>
            <a:ext cx="8229600" cy="520833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CBF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versus Single AP and Coordinated SR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536548" y="1108952"/>
            <a:ext cx="8214487" cy="3747607"/>
          </a:xfrm>
        </p:spPr>
        <p:txBody>
          <a:bodyPr/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 examples are considered for evaluation of  Collaborative BF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Set up:</a:t>
            </a:r>
            <a:endParaRPr lang="en-US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400" b="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MATLAB </a:t>
            </a:r>
            <a:r>
              <a:rPr lang="en-US" sz="1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Simulator/IEEE Channel model D (BW=80 </a:t>
            </a:r>
            <a:r>
              <a:rPr lang="en-US" sz="1400" b="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MHz)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400" b="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 </a:t>
            </a:r>
            <a:r>
              <a:rPr lang="en-US" sz="1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1400" b="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4/8 </a:t>
            </a:r>
            <a:r>
              <a:rPr lang="en-US" sz="1400" b="0" kern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Tx</a:t>
            </a:r>
            <a:r>
              <a:rPr lang="en-US" sz="1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antennas transmitting at 24 </a:t>
            </a:r>
            <a:r>
              <a:rPr lang="en-US" sz="1400" b="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dBm</a:t>
            </a:r>
            <a:r>
              <a:rPr lang="en-US" sz="14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STA with 2 Receive </a:t>
            </a:r>
            <a:r>
              <a:rPr lang="en-US" sz="14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antennas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400" b="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Noise </a:t>
            </a:r>
            <a:r>
              <a:rPr lang="en-US" sz="1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floor of -89.9 </a:t>
            </a:r>
            <a:r>
              <a:rPr lang="en-US" sz="1400" b="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dBm</a:t>
            </a:r>
            <a:endPara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400" b="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Ideal </a:t>
            </a:r>
            <a:r>
              <a:rPr lang="en-US" sz="1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 Estimation/ Uncompressed BF </a:t>
            </a:r>
            <a:r>
              <a:rPr lang="en-US" sz="1400" b="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feedback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400" b="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Receiver</a:t>
            </a:r>
            <a:r>
              <a:rPr lang="en-US" sz="14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b="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MMSE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4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Path Loss Model: </a:t>
            </a:r>
            <a:r>
              <a:rPr lang="en-US" sz="1400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 D (NLOS)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400" b="1" kern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Coordinated Spatial Reuse (SR):</a:t>
            </a:r>
            <a:r>
              <a:rPr lang="en-US" sz="1400" kern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Multi-AP transmission is allowed, MU ZF/Eigen BF is performed in each AP (for in-cell STAs), No interference Cancellation across APs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400" b="1" kern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CBF:</a:t>
            </a:r>
            <a:r>
              <a:rPr lang="en-US" sz="1400" b="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Nulling /ZF  is performed in each AP, considering BF reports from OBSS STAs, to combat interference across APs</a:t>
            </a:r>
          </a:p>
          <a:p>
            <a:pPr marL="842963" lvl="2" indent="-285750">
              <a:buFont typeface="Arial" panose="020B0604020202020204" pitchFamily="34" charset="0"/>
              <a:buChar char="•"/>
            </a:pPr>
            <a:r>
              <a:rPr lang="en-US" sz="14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Perfect Channel estimation at each STA /residual interference estimation at each STA </a:t>
            </a:r>
            <a:endParaRPr lang="en-US" sz="1400" b="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Single-AP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same dimensionality as each AP in CBF and Coordinated 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SR, TDMA for Multi-AP</a:t>
            </a:r>
            <a:endParaRPr lang="en-US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859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600434"/>
          </a:xfrm>
        </p:spPr>
        <p:txBody>
          <a:bodyPr/>
          <a:lstStyle/>
          <a:p>
            <a:r>
              <a:rPr lang="en-US" sz="2000" dirty="0" smtClean="0"/>
              <a:t>Example I:Two Single-user Cells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323" y="1186774"/>
            <a:ext cx="7945877" cy="3605720"/>
          </a:xfrm>
        </p:spPr>
        <p:txBody>
          <a:bodyPr/>
          <a:lstStyle/>
          <a:p>
            <a:r>
              <a:rPr lang="en-US" sz="1600" b="0" dirty="0" smtClean="0">
                <a:solidFill>
                  <a:srgbClr val="002060"/>
                </a:solidFill>
              </a:rPr>
              <a:t>AP: 4 antennas</a:t>
            </a:r>
          </a:p>
          <a:p>
            <a:r>
              <a:rPr lang="en-US" sz="1600" b="0" dirty="0" smtClean="0">
                <a:solidFill>
                  <a:srgbClr val="002060"/>
                </a:solidFill>
              </a:rPr>
              <a:t>STA: 2 </a:t>
            </a:r>
            <a:r>
              <a:rPr lang="en-US" sz="1600" b="0" dirty="0" smtClean="0">
                <a:solidFill>
                  <a:srgbClr val="002060"/>
                </a:solidFill>
              </a:rPr>
              <a:t>antennas</a:t>
            </a:r>
          </a:p>
          <a:p>
            <a:r>
              <a:rPr lang="en-US" sz="1600" b="0" dirty="0">
                <a:solidFill>
                  <a:srgbClr val="002060"/>
                </a:solidFill>
              </a:rPr>
              <a:t>Data for each STA is transmitted in </a:t>
            </a:r>
            <a:r>
              <a:rPr lang="en-US" sz="1600" b="0" dirty="0" smtClean="0">
                <a:solidFill>
                  <a:srgbClr val="002060"/>
                </a:solidFill>
              </a:rPr>
              <a:t>null-space of </a:t>
            </a:r>
            <a:r>
              <a:rPr lang="en-US" sz="1600" b="0" dirty="0">
                <a:solidFill>
                  <a:srgbClr val="002060"/>
                </a:solidFill>
              </a:rPr>
              <a:t>other STA (OBSS</a:t>
            </a:r>
            <a:r>
              <a:rPr lang="en-US" sz="1600" b="0" dirty="0" smtClean="0">
                <a:solidFill>
                  <a:srgbClr val="002060"/>
                </a:solidFill>
              </a:rPr>
              <a:t>)</a:t>
            </a:r>
          </a:p>
          <a:p>
            <a:pPr lvl="1"/>
            <a:r>
              <a:rPr lang="en-US" sz="1300" b="0" dirty="0">
                <a:solidFill>
                  <a:srgbClr val="002060"/>
                </a:solidFill>
              </a:rPr>
              <a:t>Null-space dimension for each STA is </a:t>
            </a:r>
            <a:r>
              <a:rPr lang="en-US" sz="1300" b="0" dirty="0" smtClean="0">
                <a:solidFill>
                  <a:srgbClr val="002060"/>
                </a:solidFill>
              </a:rPr>
              <a:t>two</a:t>
            </a:r>
            <a:endParaRPr lang="en-US" sz="1300" b="0" dirty="0" smtClean="0">
              <a:solidFill>
                <a:srgbClr val="002060"/>
              </a:solidFill>
            </a:endParaRPr>
          </a:p>
          <a:p>
            <a:r>
              <a:rPr lang="en-US" sz="1600" b="0" dirty="0">
                <a:solidFill>
                  <a:srgbClr val="002060"/>
                </a:solidFill>
              </a:rPr>
              <a:t>2 Overlapping Cells, distance between </a:t>
            </a:r>
            <a:r>
              <a:rPr lang="en-US" sz="1600" b="0" dirty="0" smtClean="0">
                <a:solidFill>
                  <a:srgbClr val="002060"/>
                </a:solidFill>
              </a:rPr>
              <a:t>APs=45 m</a:t>
            </a:r>
          </a:p>
          <a:p>
            <a:r>
              <a:rPr lang="en-US" sz="1600" b="0" dirty="0">
                <a:solidFill>
                  <a:srgbClr val="002060"/>
                </a:solidFill>
              </a:rPr>
              <a:t>O</a:t>
            </a:r>
            <a:r>
              <a:rPr lang="en-US" sz="1600" b="0" dirty="0" smtClean="0">
                <a:solidFill>
                  <a:srgbClr val="002060"/>
                </a:solidFill>
              </a:rPr>
              <a:t>ne STA </a:t>
            </a:r>
            <a:r>
              <a:rPr lang="en-US" sz="1600" b="0" dirty="0">
                <a:solidFill>
                  <a:srgbClr val="002060"/>
                </a:solidFill>
              </a:rPr>
              <a:t>in each cell. </a:t>
            </a:r>
            <a:endParaRPr lang="en-US" sz="1600" b="0" dirty="0" smtClean="0">
              <a:solidFill>
                <a:srgbClr val="002060"/>
              </a:solidFill>
            </a:endParaRPr>
          </a:p>
          <a:p>
            <a:r>
              <a:rPr lang="en-US" sz="1600" b="0" dirty="0" smtClean="0">
                <a:solidFill>
                  <a:srgbClr val="002060"/>
                </a:solidFill>
              </a:rPr>
              <a:t>STA’s </a:t>
            </a:r>
            <a:r>
              <a:rPr lang="en-US" sz="1600" b="0" dirty="0">
                <a:solidFill>
                  <a:srgbClr val="002060"/>
                </a:solidFill>
              </a:rPr>
              <a:t>distance from in-cell AP changes (1: </a:t>
            </a:r>
            <a:r>
              <a:rPr lang="en-US" sz="1600" b="0" dirty="0" smtClean="0">
                <a:solidFill>
                  <a:srgbClr val="002060"/>
                </a:solidFill>
              </a:rPr>
              <a:t>30 </a:t>
            </a:r>
            <a:r>
              <a:rPr lang="en-US" sz="1600" b="0" dirty="0">
                <a:solidFill>
                  <a:srgbClr val="002060"/>
                </a:solidFill>
              </a:rPr>
              <a:t>m</a:t>
            </a:r>
            <a:r>
              <a:rPr lang="en-US" sz="1600" b="0" dirty="0" smtClean="0">
                <a:solidFill>
                  <a:srgbClr val="002060"/>
                </a:solidFill>
              </a:rPr>
              <a:t>)</a:t>
            </a:r>
          </a:p>
          <a:p>
            <a:endParaRPr lang="en-US" sz="1600" dirty="0">
              <a:solidFill>
                <a:srgbClr val="003C71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864278" y="2734912"/>
            <a:ext cx="3439699" cy="1947335"/>
            <a:chOff x="635023" y="2738316"/>
            <a:chExt cx="3284869" cy="1846745"/>
          </a:xfrm>
        </p:grpSpPr>
        <p:grpSp>
          <p:nvGrpSpPr>
            <p:cNvPr id="7" name="Group 6"/>
            <p:cNvGrpSpPr/>
            <p:nvPr/>
          </p:nvGrpSpPr>
          <p:grpSpPr>
            <a:xfrm>
              <a:off x="635023" y="2738316"/>
              <a:ext cx="3284869" cy="1846745"/>
              <a:chOff x="4885290" y="2137183"/>
              <a:chExt cx="3284869" cy="1846745"/>
            </a:xfrm>
          </p:grpSpPr>
          <p:sp>
            <p:nvSpPr>
              <p:cNvPr id="10" name="Flowchart: Connector 9"/>
              <p:cNvSpPr/>
              <p:nvPr/>
            </p:nvSpPr>
            <p:spPr>
              <a:xfrm>
                <a:off x="6306853" y="2207627"/>
                <a:ext cx="1863306" cy="1708030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lowchart: Connector 10"/>
              <p:cNvSpPr/>
              <p:nvPr/>
            </p:nvSpPr>
            <p:spPr>
              <a:xfrm>
                <a:off x="4885290" y="2170386"/>
                <a:ext cx="1879362" cy="1743098"/>
              </a:xfrm>
              <a:prstGeom prst="flowChartConnector">
                <a:avLst/>
              </a:prstGeom>
              <a:noFill/>
              <a:ln>
                <a:solidFill>
                  <a:srgbClr val="003C7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Connector 11"/>
              <p:cNvCxnSpPr>
                <a:stCxn id="11" idx="2"/>
                <a:endCxn id="10" idx="6"/>
              </p:cNvCxnSpPr>
              <p:nvPr/>
            </p:nvCxnSpPr>
            <p:spPr>
              <a:xfrm>
                <a:off x="4885290" y="3041935"/>
                <a:ext cx="3284869" cy="19707"/>
              </a:xfrm>
              <a:prstGeom prst="line">
                <a:avLst/>
              </a:prstGeom>
              <a:ln w="3175">
                <a:solidFill>
                  <a:schemeClr val="bg2"/>
                </a:solidFill>
                <a:prstDash val="sys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>
                <a:endCxn id="11" idx="4"/>
              </p:cNvCxnSpPr>
              <p:nvPr/>
            </p:nvCxnSpPr>
            <p:spPr>
              <a:xfrm>
                <a:off x="5806565" y="2137183"/>
                <a:ext cx="18406" cy="1776301"/>
              </a:xfrm>
              <a:prstGeom prst="line">
                <a:avLst/>
              </a:prstGeom>
              <a:ln w="6350">
                <a:solidFill>
                  <a:schemeClr val="tx2"/>
                </a:solidFill>
                <a:prstDash val="lgDashDot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7220100" y="2207627"/>
                <a:ext cx="18406" cy="1776301"/>
              </a:xfrm>
              <a:prstGeom prst="line">
                <a:avLst/>
              </a:prstGeom>
              <a:ln w="6350">
                <a:solidFill>
                  <a:schemeClr val="tx2"/>
                </a:solidFill>
                <a:prstDash val="lgDashDot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Isosceles Triangle 14"/>
              <p:cNvSpPr/>
              <p:nvPr/>
            </p:nvSpPr>
            <p:spPr>
              <a:xfrm>
                <a:off x="5774981" y="2929467"/>
                <a:ext cx="85205" cy="110295"/>
              </a:xfrm>
              <a:prstGeom prst="triangle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Isosceles Triangle 15"/>
              <p:cNvSpPr/>
              <p:nvPr/>
            </p:nvSpPr>
            <p:spPr>
              <a:xfrm>
                <a:off x="7179816" y="2929468"/>
                <a:ext cx="101933" cy="72688"/>
              </a:xfrm>
              <a:prstGeom prst="triangle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718437" y="3522325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STA-1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103339" y="3645436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STA-2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665437" y="2709786"/>
                <a:ext cx="364066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 smtClean="0"/>
                  <a:t>AP-1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7072265" y="2686449"/>
                <a:ext cx="364066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 smtClean="0"/>
                  <a:t>AP-2</a:t>
                </a: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>
              <a:xfrm>
                <a:off x="5900470" y="2940273"/>
                <a:ext cx="1279346" cy="0"/>
              </a:xfrm>
              <a:prstGeom prst="straightConnector1">
                <a:avLst/>
              </a:prstGeom>
              <a:ln w="9525">
                <a:solidFill>
                  <a:schemeClr val="accent4">
                    <a:lumMod val="50000"/>
                  </a:schemeClr>
                </a:solidFill>
                <a:headEnd type="triangle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6400586" y="2753108"/>
                <a:ext cx="364066" cy="14593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 smtClean="0">
                    <a:solidFill>
                      <a:schemeClr val="accent4">
                        <a:lumMod val="50000"/>
                      </a:schemeClr>
                    </a:solidFill>
                  </a:rPr>
                  <a:t>45 m</a:t>
                </a:r>
              </a:p>
            </p:txBody>
          </p:sp>
          <p:cxnSp>
            <p:nvCxnSpPr>
              <p:cNvPr id="23" name="Straight Arrow Connector 22"/>
              <p:cNvCxnSpPr>
                <a:stCxn id="15" idx="3"/>
              </p:cNvCxnSpPr>
              <p:nvPr/>
            </p:nvCxnSpPr>
            <p:spPr>
              <a:xfrm>
                <a:off x="5817584" y="3039762"/>
                <a:ext cx="1362232" cy="544118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>
                <a:endCxn id="17" idx="0"/>
              </p:cNvCxnSpPr>
              <p:nvPr/>
            </p:nvCxnSpPr>
            <p:spPr>
              <a:xfrm flipH="1">
                <a:off x="5900470" y="3063710"/>
                <a:ext cx="1277759" cy="458615"/>
              </a:xfrm>
              <a:prstGeom prst="straightConnector1">
                <a:avLst/>
              </a:prstGeom>
              <a:ln w="6350">
                <a:solidFill>
                  <a:schemeClr val="accent5"/>
                </a:solidFill>
                <a:prstDash val="dashDot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6420530" y="3187120"/>
                <a:ext cx="254000" cy="169277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100" dirty="0" smtClean="0">
                    <a:solidFill>
                      <a:srgbClr val="C00000"/>
                    </a:solidFill>
                  </a:rPr>
                  <a:t>Int</a:t>
                </a:r>
                <a:r>
                  <a:rPr lang="en-US" sz="1100" dirty="0" smtClean="0">
                    <a:solidFill>
                      <a:srgbClr val="003C71"/>
                    </a:solidFill>
                  </a:rPr>
                  <a:t>.</a:t>
                </a:r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>
                <a:off x="5824971" y="3091545"/>
                <a:ext cx="7387" cy="316635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>
                <a:off x="7239413" y="3039762"/>
                <a:ext cx="14315" cy="458564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Arrow Connector 7"/>
            <p:cNvCxnSpPr/>
            <p:nvPr/>
          </p:nvCxnSpPr>
          <p:spPr>
            <a:xfrm>
              <a:off x="3100403" y="3585747"/>
              <a:ext cx="718064" cy="0"/>
            </a:xfrm>
            <a:prstGeom prst="straightConnector1">
              <a:avLst/>
            </a:prstGeom>
            <a:ln w="9525">
              <a:solidFill>
                <a:schemeClr val="accent4">
                  <a:lumMod val="50000"/>
                </a:schemeClr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445080" y="3442666"/>
              <a:ext cx="364066" cy="145939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1000" b="1" dirty="0" smtClean="0">
                  <a:solidFill>
                    <a:schemeClr val="accent4">
                      <a:lumMod val="50000"/>
                    </a:schemeClr>
                  </a:solidFill>
                </a:rPr>
                <a:t>30 m</a:t>
              </a:r>
            </a:p>
          </p:txBody>
        </p:sp>
      </p:grp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06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6497"/>
            <a:ext cx="7772400" cy="45187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CBF versus Single AP and 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35" y="938375"/>
            <a:ext cx="8154029" cy="391818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cs typeface="Times New Roman" panose="02020603050405020304" pitchFamily="18" charset="0"/>
              </a:rPr>
              <a:t>Example I: </a:t>
            </a:r>
            <a:r>
              <a:rPr lang="en-US" sz="1400" b="0" dirty="0"/>
              <a:t>Two AP/ Two STAs, </a:t>
            </a:r>
            <a:r>
              <a:rPr lang="en-US" sz="1400" b="0" dirty="0" smtClean="0"/>
              <a:t>One and Two </a:t>
            </a:r>
            <a:r>
              <a:rPr lang="en-US" sz="1400" b="0" dirty="0"/>
              <a:t>spatial </a:t>
            </a:r>
            <a:r>
              <a:rPr lang="en-US" sz="1400" b="0" dirty="0" smtClean="0"/>
              <a:t>stream (SS) </a:t>
            </a:r>
            <a:r>
              <a:rPr lang="en-US" sz="1400" b="0" dirty="0"/>
              <a:t>per STA</a:t>
            </a:r>
            <a:endParaRPr lang="en-US" sz="1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CBF (2-AP) provides 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about 2x </a:t>
            </a:r>
            <a:r>
              <a:rPr lang="en-US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Throughput gain compared with 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Single AP and major improvement over Coordinated SR .</a:t>
            </a:r>
            <a:endParaRPr lang="en-US" sz="1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120" y="1803351"/>
            <a:ext cx="3889722" cy="292600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5426" y="1814300"/>
            <a:ext cx="3823483" cy="2870706"/>
          </a:xfrm>
          <a:prstGeom prst="rect">
            <a:avLst/>
          </a:prstGeom>
        </p:spPr>
      </p:pic>
      <p:cxnSp>
        <p:nvCxnSpPr>
          <p:cNvPr id="18" name="Straight Arrow Connector 17"/>
          <p:cNvCxnSpPr/>
          <p:nvPr/>
        </p:nvCxnSpPr>
        <p:spPr bwMode="auto">
          <a:xfrm>
            <a:off x="6461450" y="3170748"/>
            <a:ext cx="1257130" cy="1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>
                <a:alpha val="97000"/>
              </a:schemeClr>
            </a:solidFill>
            <a:prstDash val="sysDot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461450" y="3023416"/>
                <a:ext cx="324255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" i="1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800" b="0" i="0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1.9</m:t>
                      </m:r>
                    </m:oMath>
                  </m:oMathPara>
                </a14:m>
                <a:endParaRPr lang="en-US" sz="800" dirty="0" smtClean="0">
                  <a:solidFill>
                    <a:srgbClr val="003C7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1450" y="3023416"/>
                <a:ext cx="324255" cy="123111"/>
              </a:xfrm>
              <a:prstGeom prst="rect">
                <a:avLst/>
              </a:prstGeom>
              <a:blipFill rotWithShape="0"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 bwMode="auto">
          <a:xfrm>
            <a:off x="2567939" y="2947012"/>
            <a:ext cx="882138" cy="10197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>
                <a:alpha val="97000"/>
              </a:schemeClr>
            </a:solidFill>
            <a:prstDash val="sysDot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2846880" y="2798003"/>
                <a:ext cx="324255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" i="1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800" b="0" i="0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</m:t>
                      </m:r>
                      <m:r>
                        <a:rPr lang="en-US" sz="800" b="0" i="0" smtClean="0">
                          <a:solidFill>
                            <a:srgbClr val="003C7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sz="800" dirty="0" smtClean="0">
                  <a:solidFill>
                    <a:srgbClr val="003C71"/>
                  </a:solidFill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6880" y="2798003"/>
                <a:ext cx="324255" cy="123111"/>
              </a:xfrm>
              <a:prstGeom prst="rect">
                <a:avLst/>
              </a:prstGeom>
              <a:blipFill rotWithShape="0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73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582182"/>
            <a:ext cx="8229600" cy="595346"/>
          </a:xfrm>
        </p:spPr>
        <p:txBody>
          <a:bodyPr/>
          <a:lstStyle/>
          <a:p>
            <a:r>
              <a:rPr lang="en-US" sz="2000" b="1" dirty="0" smtClean="0"/>
              <a:t>Example II: 3 APs</a:t>
            </a: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203325"/>
            <a:ext cx="8228012" cy="355025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3 overlapping APs: Single user/ AP1 and AP3, Two STAs/ MU MIMO/AP2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One SS to each </a:t>
            </a:r>
            <a:r>
              <a:rPr lang="en-US" b="0" dirty="0" smtClean="0">
                <a:solidFill>
                  <a:schemeClr val="tx1"/>
                </a:solidFill>
              </a:rPr>
              <a:t>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(R, D)= (20, 30) 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000000"/>
                </a:solidFill>
              </a:rPr>
              <a:t>(R</a:t>
            </a:r>
            <a:r>
              <a:rPr lang="en-US" b="0" dirty="0">
                <a:solidFill>
                  <a:srgbClr val="000000"/>
                </a:solidFill>
              </a:rPr>
              <a:t>, D</a:t>
            </a:r>
            <a:r>
              <a:rPr lang="en-US" b="0" dirty="0" smtClean="0">
                <a:solidFill>
                  <a:srgbClr val="000000"/>
                </a:solidFill>
              </a:rPr>
              <a:t>)= (30, 50) m</a:t>
            </a:r>
            <a:endParaRPr lang="en-US" b="0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/>
          <p:cNvCxnSpPr>
            <a:endCxn id="32" idx="6"/>
          </p:cNvCxnSpPr>
          <p:nvPr/>
        </p:nvCxnSpPr>
        <p:spPr>
          <a:xfrm flipV="1">
            <a:off x="-92279" y="3517323"/>
            <a:ext cx="3742668" cy="27559"/>
          </a:xfrm>
          <a:prstGeom prst="line">
            <a:avLst/>
          </a:prstGeom>
          <a:ln w="3175">
            <a:solidFill>
              <a:schemeClr val="bg2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0" name="Group 89"/>
          <p:cNvGrpSpPr/>
          <p:nvPr/>
        </p:nvGrpSpPr>
        <p:grpSpPr>
          <a:xfrm>
            <a:off x="1787083" y="2595037"/>
            <a:ext cx="5083234" cy="1869758"/>
            <a:chOff x="1787083" y="2192960"/>
            <a:chExt cx="5083234" cy="1869758"/>
          </a:xfrm>
        </p:grpSpPr>
        <p:sp>
          <p:nvSpPr>
            <p:cNvPr id="8" name="Flowchart: Connector 7"/>
            <p:cNvSpPr/>
            <p:nvPr/>
          </p:nvSpPr>
          <p:spPr>
            <a:xfrm>
              <a:off x="5007011" y="2261231"/>
              <a:ext cx="1863306" cy="170803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>
              <a:stCxn id="32" idx="2"/>
              <a:endCxn id="8" idx="6"/>
            </p:cNvCxnSpPr>
            <p:nvPr/>
          </p:nvCxnSpPr>
          <p:spPr>
            <a:xfrm>
              <a:off x="1787083" y="3115246"/>
              <a:ext cx="5083234" cy="0"/>
            </a:xfrm>
            <a:prstGeom prst="line">
              <a:avLst/>
            </a:prstGeom>
            <a:ln w="3175">
              <a:solidFill>
                <a:schemeClr val="bg2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5906748" y="2254654"/>
              <a:ext cx="18406" cy="1776301"/>
            </a:xfrm>
            <a:prstGeom prst="line">
              <a:avLst/>
            </a:prstGeom>
            <a:ln w="6350">
              <a:solidFill>
                <a:schemeClr val="tx2"/>
              </a:solidFill>
              <a:prstDash val="lgDashDot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Isosceles Triangle 10"/>
            <p:cNvSpPr/>
            <p:nvPr/>
          </p:nvSpPr>
          <p:spPr>
            <a:xfrm>
              <a:off x="5863720" y="3021190"/>
              <a:ext cx="101933" cy="72688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20802" y="3673115"/>
              <a:ext cx="364066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800" b="1" dirty="0" smtClean="0">
                  <a:solidFill>
                    <a:schemeClr val="accent5">
                      <a:lumMod val="50000"/>
                    </a:schemeClr>
                  </a:solidFill>
                </a:rPr>
                <a:t>STA-4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57104" y="2853702"/>
              <a:ext cx="364066" cy="153888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1000" b="1" dirty="0" smtClean="0"/>
                <a:t>AP-3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4353344" y="3079130"/>
              <a:ext cx="1506201" cy="10185"/>
            </a:xfrm>
            <a:prstGeom prst="straightConnector1">
              <a:avLst/>
            </a:prstGeom>
            <a:ln w="9525">
              <a:solidFill>
                <a:srgbClr val="FD9208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5925154" y="3104287"/>
              <a:ext cx="20409" cy="553007"/>
            </a:xfrm>
            <a:prstGeom prst="straightConnector1">
              <a:avLst/>
            </a:prstGeom>
            <a:ln w="31750"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oup 18"/>
            <p:cNvGrpSpPr/>
            <p:nvPr/>
          </p:nvGrpSpPr>
          <p:grpSpPr>
            <a:xfrm>
              <a:off x="3366664" y="2192960"/>
              <a:ext cx="2251897" cy="1776301"/>
              <a:chOff x="5415759" y="2670045"/>
              <a:chExt cx="2251897" cy="1776301"/>
            </a:xfrm>
          </p:grpSpPr>
          <p:sp>
            <p:nvSpPr>
              <p:cNvPr id="23" name="Flowchart: Connector 22"/>
              <p:cNvSpPr/>
              <p:nvPr/>
            </p:nvSpPr>
            <p:spPr>
              <a:xfrm>
                <a:off x="5415759" y="2703248"/>
                <a:ext cx="1879362" cy="1743098"/>
              </a:xfrm>
              <a:prstGeom prst="flowChartConnector">
                <a:avLst/>
              </a:prstGeom>
              <a:noFill/>
              <a:ln>
                <a:solidFill>
                  <a:srgbClr val="003C7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" name="Straight Connector 23"/>
              <p:cNvCxnSpPr>
                <a:endCxn id="23" idx="4"/>
              </p:cNvCxnSpPr>
              <p:nvPr/>
            </p:nvCxnSpPr>
            <p:spPr>
              <a:xfrm>
                <a:off x="6337034" y="2670045"/>
                <a:ext cx="18406" cy="1776301"/>
              </a:xfrm>
              <a:prstGeom prst="line">
                <a:avLst/>
              </a:prstGeom>
              <a:ln w="6350">
                <a:solidFill>
                  <a:schemeClr val="tx2"/>
                </a:solidFill>
                <a:prstDash val="lgDashDot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Isosceles Triangle 24"/>
              <p:cNvSpPr/>
              <p:nvPr/>
            </p:nvSpPr>
            <p:spPr>
              <a:xfrm>
                <a:off x="6290035" y="3460156"/>
                <a:ext cx="85205" cy="110295"/>
              </a:xfrm>
              <a:prstGeom prst="triangle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6653148" y="3993308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STA-3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180491" y="3240475"/>
                <a:ext cx="364066" cy="153888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000" b="1" dirty="0" smtClean="0"/>
                  <a:t>AP-2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6940315" y="3359573"/>
                <a:ext cx="727341" cy="184666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1200" b="1" dirty="0" smtClean="0">
                    <a:solidFill>
                      <a:schemeClr val="accent4">
                        <a:lumMod val="50000"/>
                      </a:schemeClr>
                    </a:solidFill>
                  </a:rPr>
                  <a:t>D</a:t>
                </a:r>
                <a:endParaRPr lang="en-US" sz="1200" b="1" dirty="0" smtClean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776395" y="3929903"/>
                <a:ext cx="364066" cy="123111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r>
                  <a:rPr lang="en-US" sz="8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STA-2</a:t>
                </a:r>
              </a:p>
            </p:txBody>
          </p:sp>
          <p:cxnSp>
            <p:nvCxnSpPr>
              <p:cNvPr id="31" name="Straight Arrow Connector 30"/>
              <p:cNvCxnSpPr/>
              <p:nvPr/>
            </p:nvCxnSpPr>
            <p:spPr>
              <a:xfrm flipH="1">
                <a:off x="6064087" y="3598078"/>
                <a:ext cx="209124" cy="271405"/>
              </a:xfrm>
              <a:prstGeom prst="straightConnector1">
                <a:avLst/>
              </a:prstGeom>
              <a:ln w="31750">
                <a:solidFill>
                  <a:schemeClr val="tx2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Arrow Connector 21"/>
            <p:cNvCxnSpPr/>
            <p:nvPr/>
          </p:nvCxnSpPr>
          <p:spPr>
            <a:xfrm>
              <a:off x="4329850" y="3128259"/>
              <a:ext cx="304626" cy="338841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Flowchart: Connector 31"/>
            <p:cNvSpPr/>
            <p:nvPr/>
          </p:nvSpPr>
          <p:spPr>
            <a:xfrm>
              <a:off x="1787083" y="2261231"/>
              <a:ext cx="1863306" cy="170803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2719911" y="2286417"/>
              <a:ext cx="18406" cy="1776301"/>
            </a:xfrm>
            <a:prstGeom prst="line">
              <a:avLst/>
            </a:prstGeom>
            <a:ln w="6350">
              <a:solidFill>
                <a:schemeClr val="tx2"/>
              </a:solidFill>
              <a:prstDash val="lgDashDot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Isosceles Triangle 34"/>
            <p:cNvSpPr/>
            <p:nvPr/>
          </p:nvSpPr>
          <p:spPr>
            <a:xfrm>
              <a:off x="2655896" y="2968882"/>
              <a:ext cx="132758" cy="104616"/>
            </a:xfrm>
            <a:prstGeom prst="triangle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594080" y="3715645"/>
              <a:ext cx="364066" cy="123111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800" b="1" dirty="0" smtClean="0">
                  <a:solidFill>
                    <a:schemeClr val="accent5">
                      <a:lumMod val="50000"/>
                    </a:schemeClr>
                  </a:solidFill>
                </a:rPr>
                <a:t>STA-1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558170" y="2766717"/>
              <a:ext cx="364066" cy="153888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1000" b="1" dirty="0" smtClean="0"/>
                <a:t>AP-1</a:t>
              </a: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2719651" y="3104288"/>
              <a:ext cx="20409" cy="553007"/>
            </a:xfrm>
            <a:prstGeom prst="straightConnector1">
              <a:avLst/>
            </a:prstGeom>
            <a:ln w="31750">
              <a:solidFill>
                <a:schemeClr val="tx2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5976031" y="3142448"/>
              <a:ext cx="831557" cy="4097"/>
            </a:xfrm>
            <a:prstGeom prst="straightConnector1">
              <a:avLst/>
            </a:prstGeom>
            <a:ln w="9525">
              <a:solidFill>
                <a:srgbClr val="FD9208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6360916" y="3150559"/>
              <a:ext cx="364066" cy="184666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1200" b="1" dirty="0" smtClean="0">
                  <a:solidFill>
                    <a:schemeClr val="accent4">
                      <a:lumMod val="50000"/>
                    </a:schemeClr>
                  </a:solidFill>
                </a:rPr>
                <a:t>R</a:t>
              </a:r>
              <a:endParaRPr lang="en-US" sz="1200" b="1" dirty="0" smtClean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592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1098</Words>
  <Application>Microsoft Office PowerPoint</Application>
  <PresentationFormat>On-screen Show (16:9)</PresentationFormat>
  <Paragraphs>217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Malgun Gothic</vt:lpstr>
      <vt:lpstr>Arial</vt:lpstr>
      <vt:lpstr>Cambria Math</vt:lpstr>
      <vt:lpstr>Courier New</vt:lpstr>
      <vt:lpstr>Neo Sans Intel</vt:lpstr>
      <vt:lpstr>Times New Roman</vt:lpstr>
      <vt:lpstr>Wingdings</vt:lpstr>
      <vt:lpstr>802-11-Submission</vt:lpstr>
      <vt:lpstr>Document</vt:lpstr>
      <vt:lpstr> Multi-AP Collaborative BF in IEEE 802.11  </vt:lpstr>
      <vt:lpstr>Introduction</vt:lpstr>
      <vt:lpstr>Collaborative BF</vt:lpstr>
      <vt:lpstr>Collaborative BF</vt:lpstr>
      <vt:lpstr>PowerPoint Presentation</vt:lpstr>
      <vt:lpstr>CBF versus Single AP and Coordinated SR </vt:lpstr>
      <vt:lpstr>Example I:Two Single-user Cells</vt:lpstr>
      <vt:lpstr>CBF versus Single AP and SR</vt:lpstr>
      <vt:lpstr>Example II: 3 APs</vt:lpstr>
      <vt:lpstr>CBF versus Single AP and SR</vt:lpstr>
      <vt:lpstr>CBF versus Single AP and SR</vt:lpstr>
      <vt:lpstr>Example III: Two STAs per AP</vt:lpstr>
      <vt:lpstr>CBF versus Single AP and SR</vt:lpstr>
      <vt:lpstr>CBF versus Single AP and SR</vt:lpstr>
      <vt:lpstr>Conclusion</vt:lpstr>
      <vt:lpstr>References</vt:lpstr>
      <vt:lpstr>PowerPoint Presentation</vt:lpstr>
      <vt:lpstr>CBF/ Resolvable LTFs for MMSE Rx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CTPClassification=CTP_IC:VisualMarkings=, CTPClassification=CTP_IC</cp:keywords>
  <cp:lastModifiedBy/>
  <cp:revision>1</cp:revision>
  <dcterms:created xsi:type="dcterms:W3CDTF">2015-05-06T16:36:39Z</dcterms:created>
  <dcterms:modified xsi:type="dcterms:W3CDTF">2019-06-26T22:19:33Z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8a750f4c-0f1a-4c34-afbe-5e06312becd9</vt:lpwstr>
  </property>
  <property fmtid="{D5CDD505-2E9C-101B-9397-08002B2CF9AE}" pid="3" name="CTP_BU">
    <vt:lpwstr>INTEL LABS GRP</vt:lpwstr>
  </property>
  <property fmtid="{D5CDD505-2E9C-101B-9397-08002B2CF9AE}" pid="4" name="CTP_TimeStamp">
    <vt:lpwstr>2018-10-22 16:12:30Z</vt:lpwstr>
  </property>
  <property fmtid="{D5CDD505-2E9C-101B-9397-08002B2CF9AE}" pid="5" name="CTPClassification">
    <vt:lpwstr>CTP_IC</vt:lpwstr>
  </property>
</Properties>
</file>