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 autoCompressPictures="0">
  <p:sldMasterIdLst>
    <p:sldMasterId id="2147483726" r:id="rId1"/>
  </p:sldMasterIdLst>
  <p:notesMasterIdLst>
    <p:notesMasterId r:id="rId20"/>
  </p:notesMasterIdLst>
  <p:handoutMasterIdLst>
    <p:handoutMasterId r:id="rId21"/>
  </p:handoutMasterIdLst>
  <p:sldIdLst>
    <p:sldId id="820" r:id="rId2"/>
    <p:sldId id="821" r:id="rId3"/>
    <p:sldId id="822" r:id="rId4"/>
    <p:sldId id="858" r:id="rId5"/>
    <p:sldId id="825" r:id="rId6"/>
    <p:sldId id="827" r:id="rId7"/>
    <p:sldId id="835" r:id="rId8"/>
    <p:sldId id="855" r:id="rId9"/>
    <p:sldId id="833" r:id="rId10"/>
    <p:sldId id="863" r:id="rId11"/>
    <p:sldId id="856" r:id="rId12"/>
    <p:sldId id="844" r:id="rId13"/>
    <p:sldId id="857" r:id="rId14"/>
    <p:sldId id="864" r:id="rId15"/>
    <p:sldId id="850" r:id="rId16"/>
    <p:sldId id="860" r:id="rId17"/>
    <p:sldId id="846" r:id="rId18"/>
    <p:sldId id="849" r:id="rId19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6" orient="horz" pos="1620" userDrawn="1">
          <p15:clr>
            <a:srgbClr val="A4A3A4"/>
          </p15:clr>
        </p15:guide>
        <p15:guide id="7" pos="5470">
          <p15:clr>
            <a:srgbClr val="A4A3A4"/>
          </p15:clr>
        </p15:guide>
        <p15:guide id="8" pos="28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9208"/>
    <a:srgbClr val="0071C5"/>
    <a:srgbClr val="70AD47"/>
    <a:srgbClr val="003C71"/>
    <a:srgbClr val="F83308"/>
    <a:srgbClr val="009FDF"/>
    <a:srgbClr val="F3D54E"/>
    <a:srgbClr val="F0CE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31" autoAdjust="0"/>
    <p:restoredTop sz="94057" autoAdjust="0"/>
  </p:normalViewPr>
  <p:slideViewPr>
    <p:cSldViewPr snapToGrid="0">
      <p:cViewPr varScale="1">
        <p:scale>
          <a:sx n="118" d="100"/>
          <a:sy n="118" d="100"/>
        </p:scale>
        <p:origin x="470" y="67"/>
      </p:cViewPr>
      <p:guideLst>
        <p:guide orient="horz" pos="1620"/>
        <p:guide pos="5470"/>
        <p:guide pos="287"/>
      </p:guideLst>
    </p:cSldViewPr>
  </p:slideViewPr>
  <p:outlineViewPr>
    <p:cViewPr>
      <p:scale>
        <a:sx n="33" d="100"/>
        <a:sy n="33" d="100"/>
      </p:scale>
      <p:origin x="0" y="-2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6" d="100"/>
        <a:sy n="86" d="100"/>
      </p:scale>
      <p:origin x="0" y="0"/>
    </p:cViewPr>
  </p:sorterViewPr>
  <p:notesViewPr>
    <p:cSldViewPr snapToGrid="0" showGuides="1">
      <p:cViewPr varScale="1">
        <p:scale>
          <a:sx n="63" d="100"/>
          <a:sy n="63" d="100"/>
        </p:scale>
        <p:origin x="2285" y="53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CFD7B2-88A6-E34E-8EF8-CB0C7BA47ADD}" type="datetimeFigureOut">
              <a:rPr lang="en-US" smtClean="0">
                <a:latin typeface="Arial" panose="020B0604020202020204" pitchFamily="34" charset="0"/>
              </a:rPr>
              <a:pPr/>
              <a:t>6/25/2019</a:t>
            </a:fld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6CFA4E-18EB-6D49-8DE2-7A74038C2C1C}" type="slidenum">
              <a:rPr lang="en-US" smtClean="0">
                <a:latin typeface="Arial" panose="020B0604020202020204" pitchFamily="34" charset="0"/>
              </a:rPr>
              <a:pPr/>
              <a:t>‹#›</a:t>
            </a:fld>
            <a:endParaRPr 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299412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ED7FC5FE-6F0D-D34A-8EE6-C95B4F5F4DC8}" type="datetimeFigureOut">
              <a:rPr lang="en-US" smtClean="0"/>
              <a:pPr/>
              <a:t>6/25/2019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D61C8689-8455-3546-ADF9-3B7273760F6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842922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400" smtClean="0">
                <a:solidFill>
                  <a:srgbClr val="000000"/>
                </a:solidFill>
              </a:rPr>
              <a:t>October 2018</a:t>
            </a:r>
            <a:endParaRPr lang="en-US" altLang="en-US" sz="1400">
              <a:solidFill>
                <a:srgbClr val="000000"/>
              </a:solidFill>
            </a:endParaRPr>
          </a:p>
        </p:txBody>
      </p:sp>
      <p:sp>
        <p:nvSpPr>
          <p:cNvPr id="1229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altLang="en-US" smtClean="0">
                <a:solidFill>
                  <a:srgbClr val="000000"/>
                </a:solidFill>
              </a:rPr>
              <a:t>Intel Corporation</a:t>
            </a: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22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>
                <a:solidFill>
                  <a:srgbClr val="000000"/>
                </a:solidFill>
              </a:rPr>
              <a:t>Page </a:t>
            </a:r>
            <a:fld id="{07FC9C9D-9E8C-45A0-A936-072F1228F988}" type="slidenum">
              <a:rPr lang="en-US" altLang="en-US">
                <a:solidFill>
                  <a:srgbClr val="000000"/>
                </a:solidFill>
              </a:rPr>
              <a:pPr/>
              <a:t>1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22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1229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 smtClean="0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doc.: IEEE 802.11-16/XXXXr0</a:t>
            </a:r>
          </a:p>
        </p:txBody>
      </p:sp>
    </p:spTree>
    <p:extLst>
      <p:ext uri="{BB962C8B-B14F-4D97-AF65-F5344CB8AC3E}">
        <p14:creationId xmlns:p14="http://schemas.microsoft.com/office/powerpoint/2010/main" val="7337109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1C8689-8455-3546-ADF9-3B7273760F66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08451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342900" indent="0" algn="ctr">
              <a:buNone/>
              <a:defRPr/>
            </a:lvl2pPr>
            <a:lvl3pPr marL="685800" indent="0" algn="ctr">
              <a:buNone/>
              <a:defRPr/>
            </a:lvl3pPr>
            <a:lvl4pPr marL="1028700" indent="0" algn="ctr">
              <a:buNone/>
              <a:defRPr/>
            </a:lvl4pPr>
            <a:lvl5pPr marL="1371600" indent="0" algn="ctr">
              <a:buNone/>
              <a:defRPr/>
            </a:lvl5pPr>
            <a:lvl6pPr marL="1714500" indent="0" algn="ctr">
              <a:buNone/>
              <a:defRPr/>
            </a:lvl6pPr>
            <a:lvl7pPr marL="2057400" indent="0" algn="ctr">
              <a:buNone/>
              <a:defRPr/>
            </a:lvl7pPr>
            <a:lvl8pPr marL="2400300" indent="0" algn="ctr">
              <a:buNone/>
              <a:defRPr/>
            </a:lvl8pPr>
            <a:lvl9pPr marL="27432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>
                <a:solidFill>
                  <a:srgbClr val="000000"/>
                </a:solidFill>
              </a:rPr>
              <a:t>May 2019</a:t>
            </a: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47335" y="4856560"/>
            <a:ext cx="159659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>
                <a:solidFill>
                  <a:srgbClr val="000000"/>
                </a:solidFill>
              </a:rPr>
              <a:t>Roya Doostnejad, Intel Corporation</a:t>
            </a: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209351" y="4856560"/>
            <a:ext cx="80150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Slide </a:t>
            </a:r>
            <a:fld id="{5D672648-7DCA-4661-B892-3BDB8380A188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32226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>
                <a:solidFill>
                  <a:srgbClr val="000000"/>
                </a:solidFill>
              </a:rPr>
              <a:t>May 2019</a:t>
            </a: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47335" y="4856560"/>
            <a:ext cx="159659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>
                <a:solidFill>
                  <a:srgbClr val="000000"/>
                </a:solidFill>
              </a:rPr>
              <a:t>Roya Doostnejad, Intel Corporation</a:t>
            </a: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209351" y="4856560"/>
            <a:ext cx="80150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Slide </a:t>
            </a:r>
            <a:fld id="{DEA09825-A2EA-4142-A0E2-E50DC4D3D576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51673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514350"/>
            <a:ext cx="1943100" cy="40576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14350"/>
            <a:ext cx="5676900" cy="40576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>
                <a:solidFill>
                  <a:srgbClr val="000000"/>
                </a:solidFill>
              </a:rPr>
              <a:t>May 2019</a:t>
            </a: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47335" y="4856560"/>
            <a:ext cx="159659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>
                <a:solidFill>
                  <a:srgbClr val="000000"/>
                </a:solidFill>
              </a:rPr>
              <a:t>Roya Doostnejad, Intel Corporation</a:t>
            </a: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209351" y="4856560"/>
            <a:ext cx="80150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Slide </a:t>
            </a:r>
            <a:fld id="{B24DC951-9CD8-4722-8C76-3302E1A2B8B9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10217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308848"/>
            <a:ext cx="8229600" cy="868680"/>
          </a:xfrm>
        </p:spPr>
        <p:txBody>
          <a:bodyPr/>
          <a:lstStyle>
            <a:lvl1pPr>
              <a:defRPr b="0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28pt Arial Headline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203325"/>
            <a:ext cx="8228012" cy="3425825"/>
          </a:xfrm>
        </p:spPr>
        <p:txBody>
          <a:bodyPr/>
          <a:lstStyle>
            <a:lvl1pPr>
              <a:defRPr>
                <a:solidFill>
                  <a:srgbClr val="0071C5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2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18pt Arial body text</a:t>
            </a:r>
          </a:p>
          <a:p>
            <a:pPr lvl="1"/>
            <a:r>
              <a:rPr lang="en-US" dirty="0" smtClean="0"/>
              <a:t>18pt Arial bullet one</a:t>
            </a:r>
          </a:p>
          <a:p>
            <a:pPr lvl="2"/>
            <a:r>
              <a:rPr lang="en-US" dirty="0" smtClean="0"/>
              <a:t>16pt Arial sub-bullet</a:t>
            </a:r>
          </a:p>
          <a:p>
            <a:pPr lvl="3"/>
            <a:r>
              <a:rPr lang="en-US" dirty="0" smtClean="0"/>
              <a:t>14pt Arial fourth level</a:t>
            </a:r>
          </a:p>
          <a:p>
            <a:pPr lvl="4"/>
            <a:r>
              <a:rPr lang="en-US" dirty="0" smtClean="0"/>
              <a:t>12pt Arial 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0258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4" y="249452"/>
            <a:ext cx="726161" cy="20774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>
                <a:solidFill>
                  <a:srgbClr val="000000"/>
                </a:solidFill>
              </a:rPr>
              <a:t>May 2019</a:t>
            </a:r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969503" y="4856560"/>
            <a:ext cx="2574423" cy="215444"/>
          </a:xfrm>
          <a:ln/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r>
              <a:rPr lang="en-US" altLang="en-US" dirty="0" smtClean="0">
                <a:solidFill>
                  <a:srgbClr val="000000"/>
                </a:solidFill>
              </a:rPr>
              <a:t>Roya Doostnejad, Intel Corporation</a:t>
            </a:r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209351" y="4856560"/>
            <a:ext cx="80150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Slide </a:t>
            </a:r>
            <a:fld id="{0391809B-2015-42AC-9A4A-427CE29EAC4D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67164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>
                <a:solidFill>
                  <a:srgbClr val="000000"/>
                </a:solidFill>
              </a:rPr>
              <a:t>May 2019</a:t>
            </a: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969502" y="4856560"/>
            <a:ext cx="2574424" cy="215444"/>
          </a:xfrm>
          <a:ln/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r>
              <a:rPr lang="en-US" altLang="en-US" dirty="0" smtClean="0">
                <a:solidFill>
                  <a:srgbClr val="000000"/>
                </a:solidFill>
              </a:rPr>
              <a:t>Roya Doostnejad, Intel Corporation</a:t>
            </a:r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209351" y="4856560"/>
            <a:ext cx="80150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Slide </a:t>
            </a:r>
            <a:fld id="{10F6E6CE-8ABD-4955-BA38-BB3D0CE062DF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83877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485900"/>
            <a:ext cx="3810000" cy="30861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5900"/>
            <a:ext cx="3810000" cy="30861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>
                <a:solidFill>
                  <a:srgbClr val="000000"/>
                </a:solidFill>
              </a:rPr>
              <a:t>May 2019</a:t>
            </a: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47335" y="4856560"/>
            <a:ext cx="159659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>
                <a:solidFill>
                  <a:srgbClr val="000000"/>
                </a:solidFill>
              </a:rPr>
              <a:t>Roya Doostnejad, Intel Corporation</a:t>
            </a: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209351" y="4856560"/>
            <a:ext cx="80150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Slide </a:t>
            </a:r>
            <a:fld id="{D35713F2-5C51-482B-BB1A-40C072D1C4D2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92094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>
                <a:solidFill>
                  <a:srgbClr val="000000"/>
                </a:solidFill>
              </a:rPr>
              <a:t>May 2019</a:t>
            </a: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47335" y="4856560"/>
            <a:ext cx="159659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>
                <a:solidFill>
                  <a:srgbClr val="000000"/>
                </a:solidFill>
              </a:rPr>
              <a:t>Roya Doostnejad, Intel Corporation</a:t>
            </a: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209351" y="4856560"/>
            <a:ext cx="80150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Slide </a:t>
            </a:r>
            <a:fld id="{8EC0A8DC-FA10-4FB7-971C-0E8C528A3795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68543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>
                <a:solidFill>
                  <a:srgbClr val="000000"/>
                </a:solidFill>
              </a:rPr>
              <a:t>May 2019</a:t>
            </a: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47335" y="4856560"/>
            <a:ext cx="159659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>
                <a:solidFill>
                  <a:srgbClr val="000000"/>
                </a:solidFill>
              </a:rPr>
              <a:t>Roya Doostnejad, Intel Corporation</a:t>
            </a: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209351" y="4856560"/>
            <a:ext cx="80150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Slide </a:t>
            </a:r>
            <a:fld id="{D42DAC82-9FFB-41F8-B85F-AE56342600F6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74460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>
                <a:solidFill>
                  <a:srgbClr val="000000"/>
                </a:solidFill>
              </a:rPr>
              <a:t>May 2019</a:t>
            </a: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47335" y="4856560"/>
            <a:ext cx="159659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>
                <a:solidFill>
                  <a:srgbClr val="000000"/>
                </a:solidFill>
              </a:rPr>
              <a:t>Roya Doostnejad, Intel Corporation</a:t>
            </a: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209351" y="4856560"/>
            <a:ext cx="80150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Slide </a:t>
            </a:r>
            <a:fld id="{CC207694-CE22-4B71-AB21-68A1BA6616AD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15512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>
                <a:solidFill>
                  <a:srgbClr val="000000"/>
                </a:solidFill>
              </a:rPr>
              <a:t>May 2019</a:t>
            </a: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47335" y="4856560"/>
            <a:ext cx="159659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>
                <a:solidFill>
                  <a:srgbClr val="000000"/>
                </a:solidFill>
              </a:rPr>
              <a:t>Roya Doostnejad, Intel Corporation</a:t>
            </a: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209351" y="4856560"/>
            <a:ext cx="80150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Slide </a:t>
            </a:r>
            <a:fld id="{97287725-04B1-4114-BE7C-1DB7341F149F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50177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>
                <a:solidFill>
                  <a:srgbClr val="000000"/>
                </a:solidFill>
              </a:rPr>
              <a:t>May 2019</a:t>
            </a: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47335" y="4856560"/>
            <a:ext cx="159659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>
                <a:solidFill>
                  <a:srgbClr val="000000"/>
                </a:solidFill>
              </a:rPr>
              <a:t>Roya Doostnejad, Intel Corporation</a:t>
            </a: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209351" y="4856560"/>
            <a:ext cx="80150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Slide </a:t>
            </a:r>
            <a:fld id="{79514AE6-3789-4BAA-855F-F1D0C197B3ED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85661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14350"/>
            <a:ext cx="7772400" cy="800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85900"/>
            <a:ext cx="7772400" cy="308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4" y="249452"/>
            <a:ext cx="992323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350" b="1" smtClean="0"/>
            </a:lvl1pPr>
          </a:lstStyle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mtClean="0">
                <a:solidFill>
                  <a:srgbClr val="000000"/>
                </a:solidFill>
              </a:rPr>
              <a:t>May 2019</a:t>
            </a:r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745631" y="4856560"/>
            <a:ext cx="798295" cy="1384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900" smtClean="0">
                <a:solidFill>
                  <a:srgbClr val="000000"/>
                </a:solidFill>
              </a:rPr>
              <a:t>Roya Doostnejad, Intel Corporation</a:t>
            </a:r>
            <a:endParaRPr lang="en-US" altLang="en-US" sz="90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409726" y="4856560"/>
            <a:ext cx="400751" cy="1384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mtClean="0"/>
            </a:lvl1pPr>
          </a:lstStyle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900" smtClean="0">
                <a:solidFill>
                  <a:srgbClr val="000000"/>
                </a:solidFill>
              </a:rPr>
              <a:t>Slide </a:t>
            </a:r>
            <a:fld id="{16CD3B3E-E816-4245-A507-039527FD6128}" type="slidenum">
              <a:rPr lang="en-US" altLang="en-US" sz="900" smtClean="0">
                <a:solidFill>
                  <a:srgbClr val="000000"/>
                </a:solidFill>
              </a:rPr>
              <a:pPr defTabSz="68580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 sz="900">
              <a:solidFill>
                <a:srgbClr val="000000"/>
              </a:solidFill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867808" y="249452"/>
            <a:ext cx="2577693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143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3429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 defTabSz="6858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350" b="1" dirty="0" smtClean="0">
                <a:solidFill>
                  <a:srgbClr val="000000"/>
                </a:solidFill>
              </a:rPr>
              <a:t>doc.: IEEE </a:t>
            </a:r>
            <a:r>
              <a:rPr lang="en-US" altLang="en-US" sz="1350" b="1" dirty="0" smtClean="0">
                <a:solidFill>
                  <a:srgbClr val="000000"/>
                </a:solidFill>
              </a:rPr>
              <a:t>802.11-19/0772r1</a:t>
            </a:r>
            <a:endParaRPr lang="en-US" altLang="en-US" sz="1350" b="1" dirty="0" smtClean="0">
              <a:solidFill>
                <a:srgbClr val="000000"/>
              </a:solidFill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4572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900">
              <a:solidFill>
                <a:srgbClr val="000000"/>
              </a:solidFill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1" y="4856560"/>
            <a:ext cx="538609" cy="1384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9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485775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9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50502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  <p:sldLayoutId id="2147483738" r:id="rId1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Times New Roman" pitchFamily="18" charset="0"/>
        </a:defRPr>
      </a:lvl5pPr>
      <a:lvl6pPr marL="3429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Times New Roman" pitchFamily="18" charset="0"/>
        </a:defRPr>
      </a:lvl6pPr>
      <a:lvl7pPr marL="685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Times New Roman" pitchFamily="18" charset="0"/>
        </a:defRPr>
      </a:lvl7pPr>
      <a:lvl8pPr marL="10287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Times New Roman" pitchFamily="18" charset="0"/>
        </a:defRPr>
      </a:lvl8pPr>
      <a:lvl9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Times New Roman" pitchFamily="18" charset="0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Char char="•"/>
        <a:defRPr sz="1800" b="1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Char char="–"/>
        <a:defRPr sz="1500">
          <a:solidFill>
            <a:schemeClr val="tx1"/>
          </a:solidFill>
          <a:latin typeface="+mn-lt"/>
        </a:defRPr>
      </a:lvl2pPr>
      <a:lvl3pPr marL="814388" indent="-17145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071563" indent="-171450" algn="l" rtl="0" eaLnBrk="1" fontAlgn="base" hangingPunct="1">
        <a:spcBef>
          <a:spcPct val="20000"/>
        </a:spcBef>
        <a:spcAft>
          <a:spcPct val="0"/>
        </a:spcAft>
        <a:buChar char="–"/>
        <a:defRPr sz="1200">
          <a:solidFill>
            <a:schemeClr val="tx1"/>
          </a:solidFill>
          <a:latin typeface="+mn-lt"/>
        </a:defRPr>
      </a:lvl4pPr>
      <a:lvl5pPr marL="1328738" indent="-171450" algn="l" rtl="0" eaLnBrk="1" fontAlgn="base" hangingPunct="1">
        <a:spcBef>
          <a:spcPct val="20000"/>
        </a:spcBef>
        <a:spcAft>
          <a:spcPct val="0"/>
        </a:spcAft>
        <a:buChar char="•"/>
        <a:defRPr sz="1200">
          <a:solidFill>
            <a:schemeClr val="tx1"/>
          </a:solidFill>
          <a:latin typeface="+mn-lt"/>
        </a:defRPr>
      </a:lvl5pPr>
      <a:lvl6pPr marL="1671638" indent="-171450" algn="l" rtl="0" eaLnBrk="1" fontAlgn="base" hangingPunct="1">
        <a:spcBef>
          <a:spcPct val="20000"/>
        </a:spcBef>
        <a:spcAft>
          <a:spcPct val="0"/>
        </a:spcAft>
        <a:buChar char="•"/>
        <a:defRPr sz="1200">
          <a:solidFill>
            <a:schemeClr val="tx1"/>
          </a:solidFill>
          <a:latin typeface="+mn-lt"/>
        </a:defRPr>
      </a:lvl6pPr>
      <a:lvl7pPr marL="2014538" indent="-171450" algn="l" rtl="0" eaLnBrk="1" fontAlgn="base" hangingPunct="1">
        <a:spcBef>
          <a:spcPct val="20000"/>
        </a:spcBef>
        <a:spcAft>
          <a:spcPct val="0"/>
        </a:spcAft>
        <a:buChar char="•"/>
        <a:defRPr sz="1200">
          <a:solidFill>
            <a:schemeClr val="tx1"/>
          </a:solidFill>
          <a:latin typeface="+mn-lt"/>
        </a:defRPr>
      </a:lvl7pPr>
      <a:lvl8pPr marL="2357438" indent="-171450" algn="l" rtl="0" eaLnBrk="1" fontAlgn="base" hangingPunct="1">
        <a:spcBef>
          <a:spcPct val="20000"/>
        </a:spcBef>
        <a:spcAft>
          <a:spcPct val="0"/>
        </a:spcAft>
        <a:buChar char="•"/>
        <a:defRPr sz="1200">
          <a:solidFill>
            <a:schemeClr val="tx1"/>
          </a:solidFill>
          <a:latin typeface="+mn-lt"/>
        </a:defRPr>
      </a:lvl8pPr>
      <a:lvl9pPr marL="2700338" indent="-171450" algn="l" rtl="0" eaLnBrk="1" fontAlgn="base" hangingPunct="1">
        <a:spcBef>
          <a:spcPct val="20000"/>
        </a:spcBef>
        <a:spcAft>
          <a:spcPct val="0"/>
        </a:spcAft>
        <a:buChar char="•"/>
        <a:defRPr sz="1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png"/><Relationship Id="rId3" Type="http://schemas.openxmlformats.org/officeDocument/2006/relationships/image" Target="../media/image23.png"/><Relationship Id="rId7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5631" y="4856560"/>
            <a:ext cx="798295" cy="138499"/>
          </a:xfrm>
          <a:noFill/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Times New Roman" pitchFamily="18" charset="0"/>
              </a:defRPr>
            </a:lvl1pPr>
            <a:lvl2pPr marL="557213" indent="-214313">
              <a:defRPr sz="900">
                <a:solidFill>
                  <a:schemeClr val="tx1"/>
                </a:solidFill>
                <a:latin typeface="Times New Roman" pitchFamily="18" charset="0"/>
              </a:defRPr>
            </a:lvl2pPr>
            <a:lvl3pPr marL="857250" indent="-171450">
              <a:defRPr sz="900">
                <a:solidFill>
                  <a:schemeClr val="tx1"/>
                </a:solidFill>
                <a:latin typeface="Times New Roman" pitchFamily="18" charset="0"/>
              </a:defRPr>
            </a:lvl3pPr>
            <a:lvl4pPr marL="1200150" indent="-171450">
              <a:defRPr sz="900">
                <a:solidFill>
                  <a:schemeClr val="tx1"/>
                </a:solidFill>
                <a:latin typeface="Times New Roman" pitchFamily="18" charset="0"/>
              </a:defRPr>
            </a:lvl4pPr>
            <a:lvl5pPr marL="1543050" indent="-171450">
              <a:defRPr sz="900">
                <a:solidFill>
                  <a:schemeClr val="tx1"/>
                </a:solidFill>
                <a:latin typeface="Times New Roman" pitchFamily="18" charset="0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Times New Roman" pitchFamily="18" charset="0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Times New Roman" pitchFamily="18" charset="0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Times New Roman" pitchFamily="18" charset="0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mtClean="0">
                <a:solidFill>
                  <a:srgbClr val="000000"/>
                </a:solidFill>
              </a:rPr>
              <a:t>Roya Doostnejad, Intel Corporation</a:t>
            </a: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409726" y="4856560"/>
            <a:ext cx="400751" cy="138499"/>
          </a:xfrm>
          <a:noFill/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Times New Roman" pitchFamily="18" charset="0"/>
              </a:defRPr>
            </a:lvl1pPr>
            <a:lvl2pPr marL="557213" indent="-214313">
              <a:defRPr sz="900">
                <a:solidFill>
                  <a:schemeClr val="tx1"/>
                </a:solidFill>
                <a:latin typeface="Times New Roman" pitchFamily="18" charset="0"/>
              </a:defRPr>
            </a:lvl2pPr>
            <a:lvl3pPr marL="857250" indent="-171450">
              <a:defRPr sz="900">
                <a:solidFill>
                  <a:schemeClr val="tx1"/>
                </a:solidFill>
                <a:latin typeface="Times New Roman" pitchFamily="18" charset="0"/>
              </a:defRPr>
            </a:lvl3pPr>
            <a:lvl4pPr marL="1200150" indent="-171450">
              <a:defRPr sz="900">
                <a:solidFill>
                  <a:schemeClr val="tx1"/>
                </a:solidFill>
                <a:latin typeface="Times New Roman" pitchFamily="18" charset="0"/>
              </a:defRPr>
            </a:lvl4pPr>
            <a:lvl5pPr marL="1543050" indent="-171450">
              <a:defRPr sz="900">
                <a:solidFill>
                  <a:schemeClr val="tx1"/>
                </a:solidFill>
                <a:latin typeface="Times New Roman" pitchFamily="18" charset="0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Times New Roman" pitchFamily="18" charset="0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Times New Roman" pitchFamily="18" charset="0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Times New Roman" pitchFamily="18" charset="0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>
                <a:solidFill>
                  <a:srgbClr val="000000"/>
                </a:solidFill>
              </a:rPr>
              <a:t>Slide </a:t>
            </a:r>
            <a:fld id="{F53C4008-337E-4BDF-8FF3-BA2CFCA543C3}" type="slidenum">
              <a:rPr lang="en-US" altLang="en-US">
                <a:solidFill>
                  <a:srgbClr val="000000"/>
                </a:solidFill>
              </a:rPr>
              <a:pPr/>
              <a:t>1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xfrm>
            <a:off x="1573043" y="835772"/>
            <a:ext cx="5829300" cy="800100"/>
          </a:xfrm>
          <a:noFill/>
        </p:spPr>
        <p:txBody>
          <a:bodyPr/>
          <a:lstStyle/>
          <a:p>
            <a:r>
              <a:rPr lang="en-US" altLang="en-US" dirty="0"/>
              <a:t/>
            </a:r>
            <a:br>
              <a:rPr lang="en-US" altLang="en-US" dirty="0"/>
            </a:br>
            <a:r>
              <a:rPr lang="en-US" altLang="en-US" dirty="0"/>
              <a:t>Multi-AP Collaborative BF </a:t>
            </a:r>
            <a:r>
              <a:rPr lang="en-US" altLang="en-US" dirty="0" smtClean="0"/>
              <a:t>in </a:t>
            </a:r>
            <a:r>
              <a:rPr lang="en-US" altLang="en-US" dirty="0"/>
              <a:t>IEEE </a:t>
            </a:r>
            <a:r>
              <a:rPr lang="en-US" altLang="en-US" dirty="0" smtClean="0"/>
              <a:t>802.11</a:t>
            </a:r>
            <a:br>
              <a:rPr lang="en-US" altLang="en-US" dirty="0" smtClean="0"/>
            </a:br>
            <a:r>
              <a:rPr lang="en-US" altLang="en-US" dirty="0"/>
              <a:t/>
            </a:r>
            <a:br>
              <a:rPr lang="en-US" altLang="en-US" dirty="0"/>
            </a:br>
            <a:endParaRPr lang="en-US" altLang="en-US" dirty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1584240" y="1953076"/>
            <a:ext cx="5829300" cy="28575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altLang="en-US" sz="1500" dirty="0"/>
              <a:t>Date:</a:t>
            </a:r>
            <a:r>
              <a:rPr lang="en-US" altLang="en-US" sz="1500" b="0" dirty="0"/>
              <a:t> </a:t>
            </a:r>
            <a:r>
              <a:rPr lang="en-US" altLang="en-US" sz="1500" b="0" dirty="0" smtClean="0"/>
              <a:t>2019-5-8</a:t>
            </a:r>
            <a:endParaRPr lang="en-US" altLang="en-US" sz="1500" b="0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763688" y="2556030"/>
            <a:ext cx="1085850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9056" tIns="34529" rIns="69056" bIns="34529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defTabSz="685800"/>
            <a:r>
              <a:rPr lang="en-US" altLang="en-US" sz="1500" b="1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67689428"/>
              </p:ext>
            </p:extLst>
          </p:nvPr>
        </p:nvGraphicFramePr>
        <p:xfrm>
          <a:off x="1697038" y="2909888"/>
          <a:ext cx="6089650" cy="175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71" name="Document" r:id="rId4" imgW="9705425" imgH="2808781" progId="Word.Document.8">
                  <p:embed/>
                </p:oleObj>
              </mc:Choice>
              <mc:Fallback>
                <p:oleObj name="Document" r:id="rId4" imgW="9705425" imgH="2808781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7038" y="2909888"/>
                        <a:ext cx="6089650" cy="175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>
                <a:solidFill>
                  <a:srgbClr val="000000"/>
                </a:solidFill>
              </a:rPr>
              <a:t>May 2019</a:t>
            </a:r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9421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0"/>
            <a:ext cx="7772400" cy="536237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CBF versus Single AP and SR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50587"/>
            <a:ext cx="7772400" cy="3805973"/>
          </a:xfrm>
        </p:spPr>
        <p:txBody>
          <a:bodyPr/>
          <a:lstStyle/>
          <a:p>
            <a:r>
              <a:rPr lang="en-US" sz="1600" b="0" dirty="0"/>
              <a:t>Example II: 3 AP, 4 </a:t>
            </a:r>
            <a:r>
              <a:rPr lang="en-US" sz="1600" b="0" dirty="0" smtClean="0"/>
              <a:t>STAs</a:t>
            </a:r>
          </a:p>
          <a:p>
            <a:r>
              <a:rPr lang="en-US" sz="1600" b="0" dirty="0">
                <a:solidFill>
                  <a:srgbClr val="FD9208"/>
                </a:solidFill>
              </a:rPr>
              <a:t>(R, D)= (20, 30) m</a:t>
            </a:r>
          </a:p>
          <a:p>
            <a:endParaRPr lang="en-US" b="0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>
                <a:solidFill>
                  <a:srgbClr val="000000"/>
                </a:solidFill>
              </a:rPr>
              <a:t>May 2019</a:t>
            </a:r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>
                <a:solidFill>
                  <a:srgbClr val="000000"/>
                </a:solidFill>
              </a:rPr>
              <a:t>Roya Doostnejad, Intel Corporation</a:t>
            </a:r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>
                <a:solidFill>
                  <a:srgbClr val="000000"/>
                </a:solidFill>
              </a:rPr>
              <a:t>Slide </a:t>
            </a:r>
            <a:fld id="{0391809B-2015-42AC-9A4A-427CE29EAC4D}" type="slidenum">
              <a:rPr lang="en-US" altLang="en-US" smtClean="0">
                <a:solidFill>
                  <a:srgbClr val="000000"/>
                </a:solidFill>
              </a:rPr>
              <a:pPr>
                <a:defRPr/>
              </a:pPr>
              <a:t>10</a:t>
            </a:fld>
            <a:endParaRPr lang="en-US" altLang="en-US" dirty="0">
              <a:solidFill>
                <a:srgbClr val="000000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12" y="1811560"/>
            <a:ext cx="4055625" cy="30450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89743" y="1811560"/>
            <a:ext cx="4055625" cy="3045000"/>
          </a:xfrm>
          <a:prstGeom prst="rect">
            <a:avLst/>
          </a:prstGeom>
        </p:spPr>
      </p:pic>
      <p:cxnSp>
        <p:nvCxnSpPr>
          <p:cNvPr id="11" name="Straight Arrow Connector 10"/>
          <p:cNvCxnSpPr/>
          <p:nvPr/>
        </p:nvCxnSpPr>
        <p:spPr>
          <a:xfrm>
            <a:off x="1893491" y="3252007"/>
            <a:ext cx="1439854" cy="10002"/>
          </a:xfrm>
          <a:prstGeom prst="straightConnector1">
            <a:avLst/>
          </a:prstGeom>
          <a:ln>
            <a:solidFill>
              <a:srgbClr val="70AD47"/>
            </a:solidFill>
            <a:prstDash val="sysDot"/>
            <a:headEnd type="triangl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/>
              <p:cNvSpPr txBox="1"/>
              <p:nvPr/>
            </p:nvSpPr>
            <p:spPr>
              <a:xfrm>
                <a:off x="2289163" y="3098119"/>
                <a:ext cx="324255" cy="153888"/>
              </a:xfrm>
              <a:prstGeom prst="rect">
                <a:avLst/>
              </a:prstGeom>
              <a:noFill/>
            </p:spPr>
            <p:txBody>
              <a:bodyPr vert="horz"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000" i="1" smtClean="0">
                          <a:solidFill>
                            <a:srgbClr val="003C7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US" sz="1000" b="0" i="0" smtClean="0">
                          <a:solidFill>
                            <a:srgbClr val="003C7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2.1</m:t>
                      </m:r>
                    </m:oMath>
                  </m:oMathPara>
                </a14:m>
                <a:endParaRPr lang="en-US" sz="1000" dirty="0" smtClean="0">
                  <a:solidFill>
                    <a:srgbClr val="003C71"/>
                  </a:solidFill>
                </a:endParaRPr>
              </a:p>
            </p:txBody>
          </p:sp>
        </mc:Choice>
        <mc:Fallback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9163" y="3098119"/>
                <a:ext cx="324255" cy="153888"/>
              </a:xfrm>
              <a:prstGeom prst="rect">
                <a:avLst/>
              </a:prstGeom>
              <a:blipFill rotWithShape="0">
                <a:blip r:embed="rId4"/>
                <a:stretch>
                  <a:fillRect l="-7547" r="-9434" b="-12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601393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0"/>
            <a:ext cx="7772400" cy="462915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CBF versus Single AP and SR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7195" y="977265"/>
            <a:ext cx="8041005" cy="3879295"/>
          </a:xfrm>
        </p:spPr>
        <p:txBody>
          <a:bodyPr/>
          <a:lstStyle/>
          <a:p>
            <a:r>
              <a:rPr lang="en-US" sz="1500" b="0" dirty="0" smtClean="0"/>
              <a:t>Example II: 3 AP, 4 </a:t>
            </a:r>
            <a:r>
              <a:rPr lang="en-US" sz="1500" b="0" dirty="0" smtClean="0"/>
              <a:t>STAs</a:t>
            </a:r>
          </a:p>
          <a:p>
            <a:r>
              <a:rPr lang="en-US" sz="1500" b="0" dirty="0">
                <a:solidFill>
                  <a:srgbClr val="FD9208"/>
                </a:solidFill>
              </a:rPr>
              <a:t>(R, D)= </a:t>
            </a:r>
            <a:r>
              <a:rPr lang="en-US" sz="1500" b="0" dirty="0" smtClean="0">
                <a:solidFill>
                  <a:srgbClr val="FD9208"/>
                </a:solidFill>
              </a:rPr>
              <a:t>(30, 50) </a:t>
            </a:r>
            <a:r>
              <a:rPr lang="en-US" sz="1500" b="0" dirty="0">
                <a:solidFill>
                  <a:srgbClr val="FD9208"/>
                </a:solidFill>
              </a:rPr>
              <a:t>m</a:t>
            </a:r>
          </a:p>
          <a:p>
            <a:endParaRPr lang="en-US" sz="1600" b="0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>
                <a:solidFill>
                  <a:srgbClr val="000000"/>
                </a:solidFill>
              </a:rPr>
              <a:t>Roya Doostnejad, Intel Corporation</a:t>
            </a: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>
                <a:solidFill>
                  <a:srgbClr val="000000"/>
                </a:solidFill>
              </a:rPr>
              <a:t>Slide </a:t>
            </a:r>
            <a:fld id="{0391809B-2015-42AC-9A4A-427CE29EAC4D}" type="slidenum">
              <a:rPr lang="en-US" altLang="en-US" smtClean="0">
                <a:solidFill>
                  <a:srgbClr val="000000"/>
                </a:solidFill>
              </a:rPr>
              <a:pPr>
                <a:defRPr/>
              </a:pPr>
              <a:t>11</a:t>
            </a:fld>
            <a:endParaRPr lang="en-US" altLang="en-US">
              <a:solidFill>
                <a:srgbClr val="000000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2043" y="1485964"/>
            <a:ext cx="4466114" cy="335319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9349" y="1553756"/>
            <a:ext cx="4352651" cy="3268010"/>
          </a:xfrm>
          <a:prstGeom prst="rect">
            <a:avLst/>
          </a:prstGeom>
        </p:spPr>
      </p:pic>
      <p:cxnSp>
        <p:nvCxnSpPr>
          <p:cNvPr id="9" name="Straight Arrow Connector 8"/>
          <p:cNvCxnSpPr/>
          <p:nvPr/>
        </p:nvCxnSpPr>
        <p:spPr>
          <a:xfrm flipV="1">
            <a:off x="1964827" y="3142087"/>
            <a:ext cx="1125996" cy="6158"/>
          </a:xfrm>
          <a:prstGeom prst="straightConnector1">
            <a:avLst/>
          </a:prstGeom>
          <a:ln>
            <a:solidFill>
              <a:srgbClr val="70AD47"/>
            </a:solidFill>
            <a:prstDash val="sysDot"/>
            <a:headEnd type="triangl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2527825" y="2981618"/>
                <a:ext cx="324255" cy="153888"/>
              </a:xfrm>
              <a:prstGeom prst="rect">
                <a:avLst/>
              </a:prstGeom>
              <a:noFill/>
            </p:spPr>
            <p:txBody>
              <a:bodyPr vert="horz"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000" i="1" smtClean="0">
                          <a:solidFill>
                            <a:srgbClr val="003C7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US" sz="1000" b="0" i="0" smtClean="0">
                          <a:solidFill>
                            <a:srgbClr val="003C7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1.7</m:t>
                      </m:r>
                    </m:oMath>
                  </m:oMathPara>
                </a14:m>
                <a:endParaRPr lang="en-US" sz="1000" dirty="0" smtClean="0">
                  <a:solidFill>
                    <a:srgbClr val="003C71"/>
                  </a:solidFill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27825" y="2981618"/>
                <a:ext cx="324255" cy="153888"/>
              </a:xfrm>
              <a:prstGeom prst="rect">
                <a:avLst/>
              </a:prstGeom>
              <a:blipFill rotWithShape="0">
                <a:blip r:embed="rId4"/>
                <a:stretch>
                  <a:fillRect l="-7547" r="-9434" b="-12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>
                <a:solidFill>
                  <a:srgbClr val="000000"/>
                </a:solidFill>
              </a:rPr>
              <a:t>May 2019</a:t>
            </a:r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7498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 smtClean="0"/>
              <a:t>Example III: Two STAs per AP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3115" y="1314450"/>
            <a:ext cx="8146915" cy="3453761"/>
          </a:xfrm>
        </p:spPr>
        <p:txBody>
          <a:bodyPr/>
          <a:lstStyle/>
          <a:p>
            <a:r>
              <a:rPr lang="en-US" b="0" dirty="0" smtClean="0"/>
              <a:t>Two STAs </a:t>
            </a:r>
            <a:r>
              <a:rPr lang="en-US" b="0" dirty="0"/>
              <a:t>(MU-BF) in each </a:t>
            </a:r>
            <a:r>
              <a:rPr lang="en-US" b="0" dirty="0" smtClean="0"/>
              <a:t>cell, ZF nulling towards OBSS STAs </a:t>
            </a:r>
          </a:p>
          <a:p>
            <a:r>
              <a:rPr lang="en-US" b="0" dirty="0" smtClean="0"/>
              <a:t>One </a:t>
            </a:r>
            <a:r>
              <a:rPr lang="en-US" b="0" dirty="0" smtClean="0"/>
              <a:t>SS to each </a:t>
            </a:r>
            <a:r>
              <a:rPr lang="en-US" b="0" dirty="0" smtClean="0"/>
              <a:t>STA</a:t>
            </a:r>
          </a:p>
          <a:p>
            <a:r>
              <a:rPr lang="en-US" b="0" dirty="0" smtClean="0"/>
              <a:t>(R, D)= (30, 45)</a:t>
            </a:r>
          </a:p>
          <a:p>
            <a:r>
              <a:rPr lang="en-US" b="0" dirty="0" smtClean="0"/>
              <a:t>(R, D)= (20, 30)</a:t>
            </a:r>
            <a:endParaRPr lang="en-US" b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>
                <a:solidFill>
                  <a:srgbClr val="000000"/>
                </a:solidFill>
              </a:rPr>
              <a:t>Roya Doostnejad, Intel Corporation</a:t>
            </a: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>
                <a:solidFill>
                  <a:srgbClr val="000000"/>
                </a:solidFill>
              </a:rPr>
              <a:t>Slide </a:t>
            </a:r>
            <a:fld id="{0391809B-2015-42AC-9A4A-427CE29EAC4D}" type="slidenum">
              <a:rPr lang="en-US" altLang="en-US" smtClean="0">
                <a:solidFill>
                  <a:srgbClr val="000000"/>
                </a:solidFill>
              </a:rPr>
              <a:pPr>
                <a:defRPr/>
              </a:pPr>
              <a:t>12</a:t>
            </a:fld>
            <a:endParaRPr lang="en-US" altLang="en-US">
              <a:solidFill>
                <a:srgbClr val="000000"/>
              </a:solidFill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4686807" y="2694453"/>
            <a:ext cx="3336925" cy="1803825"/>
            <a:chOff x="5348288" y="2710792"/>
            <a:chExt cx="3336925" cy="1803825"/>
          </a:xfrm>
        </p:grpSpPr>
        <p:grpSp>
          <p:nvGrpSpPr>
            <p:cNvPr id="7" name="Group 6"/>
            <p:cNvGrpSpPr/>
            <p:nvPr/>
          </p:nvGrpSpPr>
          <p:grpSpPr>
            <a:xfrm>
              <a:off x="5348288" y="2710792"/>
              <a:ext cx="3336925" cy="1803825"/>
              <a:chOff x="5348288" y="2710792"/>
              <a:chExt cx="3336925" cy="1803825"/>
            </a:xfrm>
          </p:grpSpPr>
          <p:sp>
            <p:nvSpPr>
              <p:cNvPr id="9" name="Flowchart: Connector 8"/>
              <p:cNvSpPr/>
              <p:nvPr/>
            </p:nvSpPr>
            <p:spPr>
              <a:xfrm>
                <a:off x="6821907" y="2738316"/>
                <a:ext cx="1863306" cy="1708030"/>
              </a:xfrm>
              <a:prstGeom prst="flowChartConnector">
                <a:avLst/>
              </a:prstGeom>
              <a:solidFill>
                <a:schemeClr val="bg1"/>
              </a:solidFill>
              <a:ln>
                <a:solidFill>
                  <a:schemeClr val="bg2">
                    <a:lumMod val="50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0" name="Straight Connector 9"/>
              <p:cNvCxnSpPr>
                <a:stCxn id="24" idx="2"/>
                <a:endCxn id="9" idx="6"/>
              </p:cNvCxnSpPr>
              <p:nvPr/>
            </p:nvCxnSpPr>
            <p:spPr>
              <a:xfrm flipV="1">
                <a:off x="5348288" y="3592331"/>
                <a:ext cx="3336925" cy="23213"/>
              </a:xfrm>
              <a:prstGeom prst="line">
                <a:avLst/>
              </a:prstGeom>
              <a:ln w="3175">
                <a:solidFill>
                  <a:schemeClr val="bg2"/>
                </a:solidFill>
                <a:prstDash val="sysDot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>
                <a:off x="7735154" y="2738316"/>
                <a:ext cx="18406" cy="1776301"/>
              </a:xfrm>
              <a:prstGeom prst="line">
                <a:avLst/>
              </a:prstGeom>
              <a:ln w="6350">
                <a:solidFill>
                  <a:schemeClr val="tx2"/>
                </a:solidFill>
                <a:prstDash val="lgDashDotDot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" name="Isosceles Triangle 11"/>
              <p:cNvSpPr/>
              <p:nvPr/>
            </p:nvSpPr>
            <p:spPr>
              <a:xfrm>
                <a:off x="7694870" y="3460157"/>
                <a:ext cx="101933" cy="72688"/>
              </a:xfrm>
              <a:prstGeom prst="triangle">
                <a:avLst/>
              </a:prstGeom>
              <a:solidFill>
                <a:schemeClr val="tx2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7618393" y="4176125"/>
                <a:ext cx="364066" cy="123111"/>
              </a:xfrm>
              <a:prstGeom prst="rect">
                <a:avLst/>
              </a:prstGeom>
              <a:noFill/>
            </p:spPr>
            <p:txBody>
              <a:bodyPr vert="horz" wrap="square" lIns="0" tIns="0" rIns="0" bIns="0" rtlCol="0">
                <a:spAutoFit/>
              </a:bodyPr>
              <a:lstStyle/>
              <a:p>
                <a:r>
                  <a:rPr lang="en-US" sz="800" b="1" dirty="0" smtClean="0">
                    <a:solidFill>
                      <a:schemeClr val="accent5">
                        <a:lumMod val="50000"/>
                      </a:schemeClr>
                    </a:solidFill>
                  </a:rPr>
                  <a:t>STA-3</a:t>
                </a:r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7587319" y="3217138"/>
                <a:ext cx="364066" cy="153888"/>
              </a:xfrm>
              <a:prstGeom prst="rect">
                <a:avLst/>
              </a:prstGeom>
              <a:noFill/>
            </p:spPr>
            <p:txBody>
              <a:bodyPr vert="horz" wrap="square" lIns="0" tIns="0" rIns="0" bIns="0" rtlCol="0">
                <a:spAutoFit/>
              </a:bodyPr>
              <a:lstStyle/>
              <a:p>
                <a:r>
                  <a:rPr lang="en-US" sz="1000" b="1" dirty="0" smtClean="0"/>
                  <a:t>AP-2</a:t>
                </a:r>
              </a:p>
            </p:txBody>
          </p:sp>
          <p:cxnSp>
            <p:nvCxnSpPr>
              <p:cNvPr id="15" name="Straight Arrow Connector 14"/>
              <p:cNvCxnSpPr/>
              <p:nvPr/>
            </p:nvCxnSpPr>
            <p:spPr>
              <a:xfrm flipV="1">
                <a:off x="6321619" y="3497110"/>
                <a:ext cx="1370292" cy="42653"/>
              </a:xfrm>
              <a:prstGeom prst="straightConnector1">
                <a:avLst/>
              </a:prstGeom>
              <a:ln w="9525">
                <a:solidFill>
                  <a:srgbClr val="FD9208"/>
                </a:solidFill>
                <a:headEnd type="triangle"/>
                <a:tailEnd type="triangle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Arrow Connector 15"/>
              <p:cNvCxnSpPr/>
              <p:nvPr/>
            </p:nvCxnSpPr>
            <p:spPr>
              <a:xfrm>
                <a:off x="6327614" y="3631404"/>
                <a:ext cx="1359370" cy="512260"/>
              </a:xfrm>
              <a:prstGeom prst="straightConnector1">
                <a:avLst/>
              </a:prstGeom>
              <a:ln w="6350">
                <a:solidFill>
                  <a:schemeClr val="accent5"/>
                </a:solidFill>
                <a:prstDash val="dashDot"/>
                <a:tailEnd type="triangle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Arrow Connector 16"/>
              <p:cNvCxnSpPr>
                <a:endCxn id="27" idx="0"/>
              </p:cNvCxnSpPr>
              <p:nvPr/>
            </p:nvCxnSpPr>
            <p:spPr>
              <a:xfrm flipH="1">
                <a:off x="6313684" y="3542995"/>
                <a:ext cx="1439876" cy="683894"/>
              </a:xfrm>
              <a:prstGeom prst="straightConnector1">
                <a:avLst/>
              </a:prstGeom>
              <a:ln w="6350">
                <a:solidFill>
                  <a:schemeClr val="accent5"/>
                </a:solidFill>
                <a:prstDash val="dashDot"/>
                <a:tailEnd type="triangle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Arrow Connector 17"/>
              <p:cNvCxnSpPr/>
              <p:nvPr/>
            </p:nvCxnSpPr>
            <p:spPr>
              <a:xfrm>
                <a:off x="7754467" y="3570451"/>
                <a:ext cx="20409" cy="553007"/>
              </a:xfrm>
              <a:prstGeom prst="straightConnector1">
                <a:avLst/>
              </a:prstGeom>
              <a:ln w="31750">
                <a:solidFill>
                  <a:schemeClr val="tx2"/>
                </a:solidFill>
                <a:tailEnd type="triangle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9" name="TextBox 18"/>
              <p:cNvSpPr txBox="1"/>
              <p:nvPr/>
            </p:nvSpPr>
            <p:spPr>
              <a:xfrm>
                <a:off x="8053409" y="3825530"/>
                <a:ext cx="364066" cy="123111"/>
              </a:xfrm>
              <a:prstGeom prst="rect">
                <a:avLst/>
              </a:prstGeom>
              <a:noFill/>
            </p:spPr>
            <p:txBody>
              <a:bodyPr vert="horz" wrap="square" lIns="0" tIns="0" rIns="0" bIns="0" rtlCol="0">
                <a:spAutoFit/>
              </a:bodyPr>
              <a:lstStyle/>
              <a:p>
                <a:r>
                  <a:rPr lang="en-US" sz="800" b="1" dirty="0" smtClean="0">
                    <a:solidFill>
                      <a:schemeClr val="accent5">
                        <a:lumMod val="50000"/>
                      </a:schemeClr>
                    </a:solidFill>
                  </a:rPr>
                  <a:t>STA-4</a:t>
                </a:r>
              </a:p>
            </p:txBody>
          </p:sp>
          <p:grpSp>
            <p:nvGrpSpPr>
              <p:cNvPr id="20" name="Group 19"/>
              <p:cNvGrpSpPr/>
              <p:nvPr/>
            </p:nvGrpSpPr>
            <p:grpSpPr>
              <a:xfrm>
                <a:off x="5348288" y="2710792"/>
                <a:ext cx="1879362" cy="1776301"/>
                <a:chOff x="5821502" y="2665699"/>
                <a:chExt cx="1879362" cy="1776301"/>
              </a:xfrm>
            </p:grpSpPr>
            <p:sp>
              <p:nvSpPr>
                <p:cNvPr id="24" name="Flowchart: Connector 23"/>
                <p:cNvSpPr/>
                <p:nvPr/>
              </p:nvSpPr>
              <p:spPr>
                <a:xfrm>
                  <a:off x="5821502" y="2698902"/>
                  <a:ext cx="1879362" cy="1743098"/>
                </a:xfrm>
                <a:prstGeom prst="flowChartConnector">
                  <a:avLst/>
                </a:prstGeom>
                <a:noFill/>
                <a:ln>
                  <a:solidFill>
                    <a:srgbClr val="003C7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25" name="Straight Connector 24"/>
                <p:cNvCxnSpPr>
                  <a:endCxn id="24" idx="4"/>
                </p:cNvCxnSpPr>
                <p:nvPr/>
              </p:nvCxnSpPr>
              <p:spPr>
                <a:xfrm>
                  <a:off x="6742777" y="2665699"/>
                  <a:ext cx="18406" cy="1776301"/>
                </a:xfrm>
                <a:prstGeom prst="line">
                  <a:avLst/>
                </a:prstGeom>
                <a:ln w="6350">
                  <a:solidFill>
                    <a:schemeClr val="tx2"/>
                  </a:solidFill>
                  <a:prstDash val="lgDashDotDot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6" name="Isosceles Triangle 25"/>
                <p:cNvSpPr/>
                <p:nvPr/>
              </p:nvSpPr>
              <p:spPr>
                <a:xfrm>
                  <a:off x="6713272" y="3467256"/>
                  <a:ext cx="59007" cy="78006"/>
                </a:xfrm>
                <a:prstGeom prst="triangle">
                  <a:avLst/>
                </a:prstGeom>
                <a:solidFill>
                  <a:schemeClr val="tx2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7" name="TextBox 26"/>
                <p:cNvSpPr txBox="1"/>
                <p:nvPr/>
              </p:nvSpPr>
              <p:spPr>
                <a:xfrm>
                  <a:off x="6604865" y="4181796"/>
                  <a:ext cx="364066" cy="123111"/>
                </a:xfrm>
                <a:prstGeom prst="rect">
                  <a:avLst/>
                </a:prstGeom>
                <a:noFill/>
              </p:spPr>
              <p:txBody>
                <a:bodyPr vert="horz" wrap="square" lIns="0" tIns="0" rIns="0" bIns="0" rtlCol="0">
                  <a:spAutoFit/>
                </a:bodyPr>
                <a:lstStyle/>
                <a:p>
                  <a:r>
                    <a:rPr lang="en-US" sz="800" b="1" dirty="0" smtClean="0">
                      <a:solidFill>
                        <a:schemeClr val="accent5">
                          <a:lumMod val="50000"/>
                        </a:schemeClr>
                      </a:solidFill>
                    </a:rPr>
                    <a:t>STA-1</a:t>
                  </a:r>
                </a:p>
              </p:txBody>
            </p:sp>
            <p:sp>
              <p:nvSpPr>
                <p:cNvPr id="28" name="TextBox 27"/>
                <p:cNvSpPr txBox="1"/>
                <p:nvPr/>
              </p:nvSpPr>
              <p:spPr>
                <a:xfrm>
                  <a:off x="6639234" y="3178957"/>
                  <a:ext cx="364066" cy="153888"/>
                </a:xfrm>
                <a:prstGeom prst="rect">
                  <a:avLst/>
                </a:prstGeom>
                <a:noFill/>
              </p:spPr>
              <p:txBody>
                <a:bodyPr vert="horz" wrap="square" lIns="0" tIns="0" rIns="0" bIns="0" rtlCol="0">
                  <a:spAutoFit/>
                </a:bodyPr>
                <a:lstStyle/>
                <a:p>
                  <a:r>
                    <a:rPr lang="en-US" sz="1000" b="1" dirty="0" smtClean="0"/>
                    <a:t>AP-1</a:t>
                  </a:r>
                </a:p>
              </p:txBody>
            </p:sp>
            <p:sp>
              <p:nvSpPr>
                <p:cNvPr id="29" name="TextBox 28"/>
                <p:cNvSpPr txBox="1"/>
                <p:nvPr/>
              </p:nvSpPr>
              <p:spPr>
                <a:xfrm>
                  <a:off x="6940315" y="3334265"/>
                  <a:ext cx="364066" cy="153888"/>
                </a:xfrm>
                <a:prstGeom prst="rect">
                  <a:avLst/>
                </a:prstGeom>
                <a:noFill/>
              </p:spPr>
              <p:txBody>
                <a:bodyPr vert="horz" wrap="square" lIns="0" tIns="0" rIns="0" bIns="0" rtlCol="0">
                  <a:spAutoFit/>
                </a:bodyPr>
                <a:lstStyle/>
                <a:p>
                  <a:r>
                    <a:rPr lang="en-US" sz="1000" b="1" dirty="0" smtClean="0">
                      <a:solidFill>
                        <a:schemeClr val="accent4">
                          <a:lumMod val="50000"/>
                        </a:schemeClr>
                      </a:solidFill>
                    </a:rPr>
                    <a:t>D</a:t>
                  </a:r>
                  <a:endParaRPr lang="en-US" sz="1000" b="1" dirty="0" smtClean="0">
                    <a:solidFill>
                      <a:schemeClr val="accent4">
                        <a:lumMod val="50000"/>
                      </a:schemeClr>
                    </a:solidFill>
                  </a:endParaRPr>
                </a:p>
              </p:txBody>
            </p:sp>
            <p:sp>
              <p:nvSpPr>
                <p:cNvPr id="30" name="TextBox 29"/>
                <p:cNvSpPr txBox="1"/>
                <p:nvPr/>
              </p:nvSpPr>
              <p:spPr>
                <a:xfrm>
                  <a:off x="6935584" y="3717809"/>
                  <a:ext cx="254000" cy="169277"/>
                </a:xfrm>
                <a:prstGeom prst="rect">
                  <a:avLst/>
                </a:prstGeom>
                <a:noFill/>
              </p:spPr>
              <p:txBody>
                <a:bodyPr vert="horz" wrap="square" lIns="0" tIns="0" rIns="0" bIns="0" rtlCol="0">
                  <a:spAutoFit/>
                </a:bodyPr>
                <a:lstStyle/>
                <a:p>
                  <a:r>
                    <a:rPr lang="en-US" sz="1100" dirty="0" smtClean="0">
                      <a:solidFill>
                        <a:srgbClr val="C00000"/>
                      </a:solidFill>
                    </a:rPr>
                    <a:t>Int.</a:t>
                  </a:r>
                </a:p>
              </p:txBody>
            </p:sp>
            <p:sp>
              <p:nvSpPr>
                <p:cNvPr id="31" name="TextBox 30"/>
                <p:cNvSpPr txBox="1"/>
                <p:nvPr/>
              </p:nvSpPr>
              <p:spPr>
                <a:xfrm>
                  <a:off x="6290360" y="3936806"/>
                  <a:ext cx="364066" cy="123111"/>
                </a:xfrm>
                <a:prstGeom prst="rect">
                  <a:avLst/>
                </a:prstGeom>
                <a:noFill/>
              </p:spPr>
              <p:txBody>
                <a:bodyPr vert="horz" wrap="square" lIns="0" tIns="0" rIns="0" bIns="0" rtlCol="0">
                  <a:spAutoFit/>
                </a:bodyPr>
                <a:lstStyle/>
                <a:p>
                  <a:r>
                    <a:rPr lang="en-US" sz="800" b="1" dirty="0" smtClean="0">
                      <a:solidFill>
                        <a:schemeClr val="accent5">
                          <a:lumMod val="50000"/>
                        </a:schemeClr>
                      </a:solidFill>
                    </a:rPr>
                    <a:t>STA-2</a:t>
                  </a:r>
                </a:p>
              </p:txBody>
            </p:sp>
            <p:cxnSp>
              <p:nvCxnSpPr>
                <p:cNvPr id="32" name="Straight Arrow Connector 31"/>
                <p:cNvCxnSpPr/>
                <p:nvPr/>
              </p:nvCxnSpPr>
              <p:spPr>
                <a:xfrm flipH="1">
                  <a:off x="6510047" y="3583739"/>
                  <a:ext cx="209124" cy="271405"/>
                </a:xfrm>
                <a:prstGeom prst="straightConnector1">
                  <a:avLst/>
                </a:prstGeom>
                <a:ln w="31750">
                  <a:solidFill>
                    <a:schemeClr val="tx2"/>
                  </a:solidFill>
                  <a:tailEnd type="triangle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1" name="Straight Arrow Connector 20"/>
              <p:cNvCxnSpPr/>
              <p:nvPr/>
            </p:nvCxnSpPr>
            <p:spPr>
              <a:xfrm>
                <a:off x="7806960" y="3592331"/>
                <a:ext cx="331493" cy="195922"/>
              </a:xfrm>
              <a:prstGeom prst="straightConnector1">
                <a:avLst/>
              </a:prstGeom>
              <a:ln w="31750">
                <a:solidFill>
                  <a:schemeClr val="tx2"/>
                </a:solidFill>
                <a:tailEnd type="triangle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Arrow Connector 21"/>
              <p:cNvCxnSpPr>
                <a:endCxn id="31" idx="0"/>
              </p:cNvCxnSpPr>
              <p:nvPr/>
            </p:nvCxnSpPr>
            <p:spPr>
              <a:xfrm flipH="1">
                <a:off x="5999179" y="3590657"/>
                <a:ext cx="1677595" cy="391242"/>
              </a:xfrm>
              <a:prstGeom prst="straightConnector1">
                <a:avLst/>
              </a:prstGeom>
              <a:ln w="6350">
                <a:solidFill>
                  <a:schemeClr val="accent5"/>
                </a:solidFill>
                <a:prstDash val="dashDot"/>
                <a:tailEnd type="triangle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Arrow Connector 22"/>
              <p:cNvCxnSpPr/>
              <p:nvPr/>
            </p:nvCxnSpPr>
            <p:spPr>
              <a:xfrm>
                <a:off x="6283561" y="3628645"/>
                <a:ext cx="19913" cy="393769"/>
              </a:xfrm>
              <a:prstGeom prst="straightConnector1">
                <a:avLst/>
              </a:prstGeom>
              <a:ln>
                <a:solidFill>
                  <a:schemeClr val="tx2"/>
                </a:solidFill>
                <a:tailEnd type="triangle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8" name="Straight Arrow Connector 7"/>
            <p:cNvCxnSpPr>
              <a:endCxn id="19" idx="1"/>
            </p:cNvCxnSpPr>
            <p:nvPr/>
          </p:nvCxnSpPr>
          <p:spPr>
            <a:xfrm>
              <a:off x="6092861" y="3590657"/>
              <a:ext cx="1960548" cy="296429"/>
            </a:xfrm>
            <a:prstGeom prst="straightConnector1">
              <a:avLst/>
            </a:prstGeom>
            <a:ln w="6350">
              <a:solidFill>
                <a:schemeClr val="accent5"/>
              </a:solidFill>
              <a:prstDash val="dashDot"/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7" name="Straight Arrow Connector 36"/>
          <p:cNvCxnSpPr/>
          <p:nvPr/>
        </p:nvCxnSpPr>
        <p:spPr>
          <a:xfrm flipV="1">
            <a:off x="7208840" y="3538092"/>
            <a:ext cx="807007" cy="5042"/>
          </a:xfrm>
          <a:prstGeom prst="straightConnector1">
            <a:avLst/>
          </a:prstGeom>
          <a:ln w="9525">
            <a:solidFill>
              <a:srgbClr val="FD9208"/>
            </a:solidFill>
            <a:headEnd type="triangl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7499255" y="3387317"/>
            <a:ext cx="364066" cy="123111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r>
              <a:rPr lang="en-US" sz="800" b="1" dirty="0" smtClean="0">
                <a:solidFill>
                  <a:schemeClr val="accent4">
                    <a:lumMod val="50000"/>
                  </a:schemeClr>
                </a:solidFill>
              </a:rPr>
              <a:t>R</a:t>
            </a:r>
            <a:endParaRPr lang="en-US" sz="800" b="1" dirty="0" smtClean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3" name="Date Placeholder 3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>
                <a:solidFill>
                  <a:srgbClr val="000000"/>
                </a:solidFill>
              </a:rPr>
              <a:t>May 2019</a:t>
            </a:r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6648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0"/>
            <a:ext cx="7772400" cy="498291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CBF versus Single AP and SR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12641"/>
            <a:ext cx="7772400" cy="3843919"/>
          </a:xfrm>
        </p:spPr>
        <p:txBody>
          <a:bodyPr/>
          <a:lstStyle/>
          <a:p>
            <a:r>
              <a:rPr lang="en-US" b="0" dirty="0"/>
              <a:t>Example </a:t>
            </a:r>
            <a:r>
              <a:rPr lang="en-US" b="0" dirty="0" smtClean="0"/>
              <a:t>III: 2 AP (4 and 8 antennas), </a:t>
            </a:r>
            <a:r>
              <a:rPr lang="en-US" b="0" dirty="0"/>
              <a:t>4 </a:t>
            </a:r>
            <a:r>
              <a:rPr lang="en-US" b="0" dirty="0" smtClean="0"/>
              <a:t>STAs</a:t>
            </a:r>
          </a:p>
          <a:p>
            <a:r>
              <a:rPr lang="en-US" sz="1400" b="0" dirty="0">
                <a:solidFill>
                  <a:srgbClr val="FD9208"/>
                </a:solidFill>
              </a:rPr>
              <a:t>(R, D)= (30, </a:t>
            </a:r>
            <a:r>
              <a:rPr lang="en-US" sz="1400" b="0" dirty="0" smtClean="0">
                <a:solidFill>
                  <a:srgbClr val="FD9208"/>
                </a:solidFill>
              </a:rPr>
              <a:t>45)m</a:t>
            </a:r>
            <a:endParaRPr lang="en-US" sz="1400" b="0" dirty="0">
              <a:solidFill>
                <a:srgbClr val="FD9208"/>
              </a:solidFill>
            </a:endParaRPr>
          </a:p>
          <a:p>
            <a:pPr marL="0" indent="0">
              <a:buNone/>
            </a:pPr>
            <a:endParaRPr lang="en-US" b="0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>
                <a:solidFill>
                  <a:srgbClr val="000000"/>
                </a:solidFill>
              </a:rPr>
              <a:t>Roya Doostnejad, Intel Corporation</a:t>
            </a: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>
                <a:solidFill>
                  <a:srgbClr val="000000"/>
                </a:solidFill>
              </a:rPr>
              <a:t>Slide </a:t>
            </a:r>
            <a:fld id="{0391809B-2015-42AC-9A4A-427CE29EAC4D}" type="slidenum">
              <a:rPr lang="en-US" altLang="en-US" smtClean="0">
                <a:solidFill>
                  <a:srgbClr val="000000"/>
                </a:solidFill>
              </a:rPr>
              <a:pPr>
                <a:defRPr/>
              </a:pPr>
              <a:t>13</a:t>
            </a:fld>
            <a:endParaRPr lang="en-US" altLang="en-US">
              <a:solidFill>
                <a:srgbClr val="000000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41425" y="1740420"/>
            <a:ext cx="4055625" cy="30450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8700" y="1775990"/>
            <a:ext cx="4055625" cy="3045000"/>
          </a:xfrm>
          <a:prstGeom prst="rect">
            <a:avLst/>
          </a:prstGeom>
        </p:spPr>
      </p:pic>
      <p:cxnSp>
        <p:nvCxnSpPr>
          <p:cNvPr id="9" name="Straight Arrow Connector 8"/>
          <p:cNvCxnSpPr/>
          <p:nvPr/>
        </p:nvCxnSpPr>
        <p:spPr bwMode="auto">
          <a:xfrm>
            <a:off x="2826327" y="2690301"/>
            <a:ext cx="793488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70AD47"/>
            </a:solidFill>
            <a:prstDash val="sysDot"/>
            <a:round/>
            <a:headEnd type="triangle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3060943" y="2518628"/>
                <a:ext cx="324255" cy="153888"/>
              </a:xfrm>
              <a:prstGeom prst="rect">
                <a:avLst/>
              </a:prstGeom>
              <a:noFill/>
            </p:spPr>
            <p:txBody>
              <a:bodyPr vert="horz"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000" i="1" smtClean="0">
                          <a:solidFill>
                            <a:srgbClr val="003C7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US" sz="1000" b="0" i="0" smtClean="0">
                          <a:solidFill>
                            <a:srgbClr val="003C7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1.4</m:t>
                      </m:r>
                    </m:oMath>
                  </m:oMathPara>
                </a14:m>
                <a:endParaRPr lang="en-US" sz="1000" dirty="0" smtClean="0">
                  <a:solidFill>
                    <a:srgbClr val="003C71"/>
                  </a:solidFill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60943" y="2518628"/>
                <a:ext cx="324255" cy="153888"/>
              </a:xfrm>
              <a:prstGeom prst="rect">
                <a:avLst/>
              </a:prstGeom>
              <a:blipFill rotWithShape="0">
                <a:blip r:embed="rId4"/>
                <a:stretch>
                  <a:fillRect l="-5660" r="-11321" b="-12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" name="Straight Arrow Connector 11"/>
          <p:cNvCxnSpPr/>
          <p:nvPr/>
        </p:nvCxnSpPr>
        <p:spPr bwMode="auto">
          <a:xfrm flipV="1">
            <a:off x="6226988" y="3182767"/>
            <a:ext cx="1724261" cy="2141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70AD47"/>
            </a:solidFill>
            <a:prstDash val="sysDot"/>
            <a:round/>
            <a:headEnd type="triangle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7089118" y="3204179"/>
                <a:ext cx="324255" cy="153888"/>
              </a:xfrm>
              <a:prstGeom prst="rect">
                <a:avLst/>
              </a:prstGeom>
              <a:noFill/>
            </p:spPr>
            <p:txBody>
              <a:bodyPr vert="horz"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000" i="1" smtClean="0">
                          <a:solidFill>
                            <a:srgbClr val="003C7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US" sz="1000" b="0" i="0" smtClean="0">
                          <a:solidFill>
                            <a:srgbClr val="003C7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1.8</m:t>
                      </m:r>
                    </m:oMath>
                  </m:oMathPara>
                </a14:m>
                <a:endParaRPr lang="en-US" sz="1000" dirty="0" smtClean="0">
                  <a:solidFill>
                    <a:srgbClr val="003C71"/>
                  </a:solidFill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89118" y="3204179"/>
                <a:ext cx="324255" cy="153888"/>
              </a:xfrm>
              <a:prstGeom prst="rect">
                <a:avLst/>
              </a:prstGeom>
              <a:blipFill rotWithShape="0">
                <a:blip r:embed="rId5"/>
                <a:stretch>
                  <a:fillRect l="-7547" r="-9434" b="-8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>
                <a:solidFill>
                  <a:srgbClr val="000000"/>
                </a:solidFill>
              </a:rPr>
              <a:t>May 2019</a:t>
            </a:r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3399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0"/>
            <a:ext cx="7772400" cy="374883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CBF versus Single AP and SR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46382"/>
            <a:ext cx="7772400" cy="3843732"/>
          </a:xfrm>
        </p:spPr>
        <p:txBody>
          <a:bodyPr/>
          <a:lstStyle/>
          <a:p>
            <a:pPr lvl="0"/>
            <a:r>
              <a:rPr lang="en-US" b="0" dirty="0">
                <a:solidFill>
                  <a:srgbClr val="000000"/>
                </a:solidFill>
              </a:rPr>
              <a:t>Example III: 2 AP (4 and 8 antennas), 4 </a:t>
            </a:r>
            <a:r>
              <a:rPr lang="en-US" b="0" dirty="0" smtClean="0">
                <a:solidFill>
                  <a:srgbClr val="000000"/>
                </a:solidFill>
              </a:rPr>
              <a:t>STAs</a:t>
            </a:r>
          </a:p>
          <a:p>
            <a:r>
              <a:rPr lang="en-US" sz="1400" b="0" dirty="0">
                <a:solidFill>
                  <a:srgbClr val="FD9208"/>
                </a:solidFill>
              </a:rPr>
              <a:t>(R, D)= </a:t>
            </a:r>
            <a:r>
              <a:rPr lang="en-US" sz="1400" b="0" dirty="0" smtClean="0">
                <a:solidFill>
                  <a:srgbClr val="FD9208"/>
                </a:solidFill>
              </a:rPr>
              <a:t>(20, 30)m</a:t>
            </a:r>
            <a:endParaRPr lang="en-US" sz="1400" b="0" dirty="0">
              <a:solidFill>
                <a:srgbClr val="FD9208"/>
              </a:solidFill>
            </a:endParaRPr>
          </a:p>
          <a:p>
            <a:pPr lvl="0"/>
            <a:endParaRPr lang="en-US" b="0" dirty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>
                <a:solidFill>
                  <a:srgbClr val="000000"/>
                </a:solidFill>
              </a:rPr>
              <a:t>May 2019</a:t>
            </a:r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>
                <a:solidFill>
                  <a:srgbClr val="000000"/>
                </a:solidFill>
              </a:rPr>
              <a:t>Roya Doostnejad, Intel Corporation</a:t>
            </a:r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>
                <a:solidFill>
                  <a:srgbClr val="000000"/>
                </a:solidFill>
              </a:rPr>
              <a:t>Slide </a:t>
            </a:r>
            <a:fld id="{0391809B-2015-42AC-9A4A-427CE29EAC4D}" type="slidenum">
              <a:rPr lang="en-US" altLang="en-US" smtClean="0">
                <a:solidFill>
                  <a:srgbClr val="000000"/>
                </a:solidFill>
              </a:rPr>
              <a:pPr>
                <a:defRPr/>
              </a:pPr>
              <a:t>14</a:t>
            </a:fld>
            <a:endParaRPr lang="en-US" altLang="en-US">
              <a:solidFill>
                <a:srgbClr val="000000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56817" y="1655325"/>
            <a:ext cx="4175215" cy="3134789"/>
          </a:xfrm>
          <a:prstGeom prst="rect">
            <a:avLst/>
          </a:prstGeom>
        </p:spPr>
      </p:pic>
      <p:cxnSp>
        <p:nvCxnSpPr>
          <p:cNvPr id="8" name="Straight Arrow Connector 7"/>
          <p:cNvCxnSpPr/>
          <p:nvPr/>
        </p:nvCxnSpPr>
        <p:spPr bwMode="auto">
          <a:xfrm>
            <a:off x="4143983" y="3145277"/>
            <a:ext cx="630181" cy="546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70AD47"/>
            </a:solidFill>
            <a:prstDash val="sysDot"/>
            <a:round/>
            <a:headEnd type="triangle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/>
              <p:cNvSpPr txBox="1"/>
              <p:nvPr/>
            </p:nvSpPr>
            <p:spPr>
              <a:xfrm>
                <a:off x="4285846" y="2958166"/>
                <a:ext cx="324255" cy="153888"/>
              </a:xfrm>
              <a:prstGeom prst="rect">
                <a:avLst/>
              </a:prstGeom>
              <a:noFill/>
            </p:spPr>
            <p:txBody>
              <a:bodyPr vert="horz"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000" i="1" smtClean="0">
                          <a:solidFill>
                            <a:srgbClr val="003C7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US" sz="1000" b="0" i="0" smtClean="0">
                          <a:solidFill>
                            <a:srgbClr val="003C7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1.4</m:t>
                      </m:r>
                    </m:oMath>
                  </m:oMathPara>
                </a14:m>
                <a:endParaRPr lang="en-US" sz="1000" dirty="0" smtClean="0">
                  <a:solidFill>
                    <a:srgbClr val="003C71"/>
                  </a:solidFill>
                </a:endParaRPr>
              </a:p>
            </p:txBody>
          </p:sp>
        </mc:Choice>
        <mc:Fallback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85846" y="2958166"/>
                <a:ext cx="324255" cy="153888"/>
              </a:xfrm>
              <a:prstGeom prst="rect">
                <a:avLst/>
              </a:prstGeom>
              <a:blipFill rotWithShape="0">
                <a:blip r:embed="rId3"/>
                <a:stretch>
                  <a:fillRect l="-5660" r="-11321" b="-76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735564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1234" y="1485900"/>
            <a:ext cx="8346332" cy="3319564"/>
          </a:xfrm>
        </p:spPr>
        <p:txBody>
          <a:bodyPr/>
          <a:lstStyle/>
          <a:p>
            <a:r>
              <a:rPr lang="en-US" dirty="0" smtClean="0"/>
              <a:t>Multi-AP Collaborative BF provides major Sum Throughput gain over single AP and </a:t>
            </a:r>
            <a:r>
              <a:rPr lang="en-US" dirty="0"/>
              <a:t>C</a:t>
            </a:r>
            <a:r>
              <a:rPr lang="en-US" dirty="0" smtClean="0"/>
              <a:t>oordinated SR </a:t>
            </a:r>
            <a:endParaRPr lang="en-US" dirty="0" smtClean="0"/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Un-used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spatial dimensions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 each AP is used to null interference to OBSS STAs</a:t>
            </a:r>
            <a:endParaRPr lang="en-US" dirty="0" smtClean="0"/>
          </a:p>
          <a:p>
            <a:r>
              <a:rPr lang="en-US" dirty="0" smtClean="0"/>
              <a:t>Enabling CBF, each individual AP may require channel sounding for OBSS STAs</a:t>
            </a:r>
          </a:p>
          <a:p>
            <a:r>
              <a:rPr lang="en-US" dirty="0" smtClean="0"/>
              <a:t>In CBF, Resolvable LTFs across APs in collaborative set, improves channel estimation and interference suppression at MMSE Receiver.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>
                <a:solidFill>
                  <a:srgbClr val="000000"/>
                </a:solidFill>
              </a:rPr>
              <a:t>Roya Doostnejad, Intel Corporation</a:t>
            </a: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>
                <a:solidFill>
                  <a:srgbClr val="000000"/>
                </a:solidFill>
              </a:rPr>
              <a:t>Slide </a:t>
            </a:r>
            <a:fld id="{0391809B-2015-42AC-9A4A-427CE29EAC4D}" type="slidenum">
              <a:rPr lang="en-US" altLang="en-US" smtClean="0">
                <a:solidFill>
                  <a:srgbClr val="000000"/>
                </a:solidFill>
              </a:rPr>
              <a:pPr>
                <a:defRPr/>
              </a:pPr>
              <a:t>15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>
                <a:solidFill>
                  <a:srgbClr val="000000"/>
                </a:solidFill>
              </a:rPr>
              <a:t>May 2019</a:t>
            </a:r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9358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0" dirty="0" smtClean="0"/>
              <a:t>[1]: </a:t>
            </a:r>
            <a:r>
              <a:rPr lang="en-GB" altLang="en-US" b="0" dirty="0"/>
              <a:t>Terminology for AP </a:t>
            </a:r>
            <a:r>
              <a:rPr lang="en-GB" altLang="en-US" b="0" dirty="0" smtClean="0"/>
              <a:t>Coordination, doc.: IEEE 802.11-18/1926r2</a:t>
            </a:r>
          </a:p>
          <a:p>
            <a:pPr marL="0" indent="0">
              <a:buNone/>
            </a:pPr>
            <a:r>
              <a:rPr lang="en-GB" b="0" dirty="0" smtClean="0"/>
              <a:t>[2]: </a:t>
            </a:r>
            <a:r>
              <a:rPr lang="en-US" b="0" dirty="0"/>
              <a:t>Considerations on AP </a:t>
            </a:r>
            <a:r>
              <a:rPr lang="en-US" b="0" dirty="0" smtClean="0"/>
              <a:t>Coordination, doc.: IEEE 802.11-18/1576</a:t>
            </a:r>
          </a:p>
          <a:p>
            <a:pPr marL="0" indent="0">
              <a:buNone/>
            </a:pPr>
            <a:r>
              <a:rPr lang="en-US" b="0" dirty="0" smtClean="0"/>
              <a:t>[3</a:t>
            </a:r>
            <a:r>
              <a:rPr lang="en-US" b="0" dirty="0"/>
              <a:t>]: Implicit Channel </a:t>
            </a:r>
            <a:r>
              <a:rPr lang="en-US" b="0" dirty="0" smtClean="0"/>
              <a:t>Sounding in </a:t>
            </a:r>
            <a:r>
              <a:rPr lang="en-US" b="0" dirty="0"/>
              <a:t>IEEE </a:t>
            </a:r>
            <a:r>
              <a:rPr lang="en-US" b="0" dirty="0" smtClean="0"/>
              <a:t>802.11, doc.: IEEE802.11-19/0768r0</a:t>
            </a:r>
            <a:endParaRPr lang="en-US" b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>
                <a:solidFill>
                  <a:srgbClr val="000000"/>
                </a:solidFill>
              </a:rPr>
              <a:t>Roya Doostnejad, Intel Corporation</a:t>
            </a: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>
                <a:solidFill>
                  <a:srgbClr val="000000"/>
                </a:solidFill>
              </a:rPr>
              <a:t>Slide </a:t>
            </a:r>
            <a:fld id="{0391809B-2015-42AC-9A4A-427CE29EAC4D}" type="slidenum">
              <a:rPr lang="en-US" altLang="en-US" smtClean="0">
                <a:solidFill>
                  <a:srgbClr val="000000"/>
                </a:solidFill>
              </a:rPr>
              <a:pPr>
                <a:defRPr/>
              </a:pPr>
              <a:t>16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>
                <a:solidFill>
                  <a:srgbClr val="000000"/>
                </a:solidFill>
              </a:rPr>
              <a:t>May 2019</a:t>
            </a:r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220511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 smtClean="0"/>
              <a:t>Back Up</a:t>
            </a: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>
                <a:solidFill>
                  <a:srgbClr val="000000"/>
                </a:solidFill>
              </a:rPr>
              <a:t>Roya Doostnejad, Intel Corporation</a:t>
            </a: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>
                <a:solidFill>
                  <a:srgbClr val="000000"/>
                </a:solidFill>
              </a:rPr>
              <a:t>Slide </a:t>
            </a:r>
            <a:fld id="{10F6E6CE-8ABD-4955-BA38-BB3D0CE062DF}" type="slidenum">
              <a:rPr lang="en-US" altLang="en-US" smtClean="0">
                <a:solidFill>
                  <a:srgbClr val="000000"/>
                </a:solidFill>
              </a:rPr>
              <a:pPr>
                <a:defRPr/>
              </a:pPr>
              <a:t>17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>
                <a:solidFill>
                  <a:srgbClr val="000000"/>
                </a:solidFill>
              </a:rPr>
              <a:t>May 2019</a:t>
            </a:r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3470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0"/>
            <a:ext cx="7772400" cy="456300"/>
          </a:xfrm>
        </p:spPr>
        <p:txBody>
          <a:bodyPr/>
          <a:lstStyle/>
          <a:p>
            <a:r>
              <a:rPr lang="en-US" dirty="0" smtClean="0"/>
              <a:t>CBF/ </a:t>
            </a:r>
            <a:r>
              <a:rPr lang="en-US" b="0" dirty="0" smtClean="0"/>
              <a:t>Resolvable LTFs for MMSE Rx</a:t>
            </a:r>
            <a:endParaRPr lang="en-US" b="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85800" y="970650"/>
                <a:ext cx="7772400" cy="3885910"/>
              </a:xfrm>
            </p:spPr>
            <p:txBody>
              <a:bodyPr/>
              <a:lstStyle/>
              <a:p>
                <a:r>
                  <a:rPr lang="en-US" dirty="0" smtClean="0"/>
                  <a:t>Example: 2 APs, 2 STAs/ AP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𝒃</m:t>
                        </m:r>
                      </m:e>
                      <m:sub>
                        <m:r>
                          <a:rPr lang="en-US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𝒊</m:t>
                        </m:r>
                      </m:sub>
                    </m:sSub>
                  </m:oMath>
                </a14:m>
                <a:r>
                  <a:rPr lang="en-US" dirty="0" smtClean="0">
                    <a:solidFill>
                      <a:srgbClr val="002060"/>
                    </a:solidFill>
                  </a:rPr>
                  <a:t> is BF vector for STA-</a:t>
                </a:r>
                <a:r>
                  <a:rPr lang="en-US" dirty="0" err="1" smtClean="0">
                    <a:solidFill>
                      <a:srgbClr val="002060"/>
                    </a:solidFill>
                  </a:rPr>
                  <a:t>i</a:t>
                </a:r>
                <a:endParaRPr lang="en-US" dirty="0" smtClean="0">
                  <a:solidFill>
                    <a:srgbClr val="002060"/>
                  </a:solidFill>
                </a:endParaRP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𝑯</m:t>
                        </m:r>
                      </m:e>
                      <m:sub>
                        <m:r>
                          <a:rPr lang="en-US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𝒊𝒋</m:t>
                        </m:r>
                      </m:sub>
                    </m:sSub>
                    <m:r>
                      <a:rPr lang="en-US" b="0" i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= </m:t>
                    </m:r>
                  </m:oMath>
                </a14:m>
                <a:r>
                  <a:rPr lang="en-US" dirty="0" smtClean="0">
                    <a:solidFill>
                      <a:srgbClr val="002060"/>
                    </a:solidFill>
                  </a:rPr>
                  <a:t>Channel between AP-j and </a:t>
                </a:r>
                <a:r>
                  <a:rPr lang="en-US" dirty="0">
                    <a:solidFill>
                      <a:srgbClr val="002060"/>
                    </a:solidFill>
                  </a:rPr>
                  <a:t>S</a:t>
                </a:r>
                <a:r>
                  <a:rPr lang="en-US" dirty="0" smtClean="0">
                    <a:solidFill>
                      <a:srgbClr val="002060"/>
                    </a:solidFill>
                  </a:rPr>
                  <a:t>TA-</a:t>
                </a:r>
                <a:r>
                  <a:rPr lang="en-US" dirty="0" err="1" smtClean="0">
                    <a:solidFill>
                      <a:srgbClr val="002060"/>
                    </a:solidFill>
                  </a:rPr>
                  <a:t>i</a:t>
                </a:r>
                <a:endParaRPr lang="en-US" dirty="0" smtClean="0">
                  <a:solidFill>
                    <a:srgbClr val="002060"/>
                  </a:solidFill>
                </a:endParaRPr>
              </a:p>
              <a:p>
                <a:r>
                  <a:rPr lang="en-US" sz="1600" b="0" dirty="0" smtClean="0"/>
                  <a:t>Received Signal at STA-1: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𝒚</m:t>
                          </m:r>
                        </m:e>
                        <m:sub>
                          <m:r>
                            <a:rPr lang="en-US" sz="16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en-US" sz="1600" b="1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160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𝑯</m:t>
                          </m:r>
                        </m:e>
                        <m:sub>
                          <m:r>
                            <a:rPr lang="en-US" sz="16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𝟏𝟏</m:t>
                          </m:r>
                        </m:sub>
                      </m:sSub>
                      <m:r>
                        <a:rPr lang="en-US" sz="1600" b="1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sSub>
                        <m:sSubPr>
                          <m:ctrlPr>
                            <a:rPr lang="en-US" sz="160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𝒃</m:t>
                          </m:r>
                        </m:e>
                        <m:sub>
                          <m:r>
                            <a:rPr lang="en-US" sz="16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en-US" sz="1600" b="1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. </m:t>
                      </m:r>
                      <m:sSub>
                        <m:sSubPr>
                          <m:ctrlPr>
                            <a:rPr lang="en-US" sz="160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𝒓</m:t>
                          </m:r>
                        </m:e>
                        <m:sub>
                          <m:r>
                            <a:rPr lang="en-US" sz="16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en-US" sz="1600" b="1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16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1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𝑯</m:t>
                          </m:r>
                        </m:e>
                        <m:sub>
                          <m:r>
                            <a:rPr lang="en-US" sz="1600" b="1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𝟏𝟏</m:t>
                          </m:r>
                        </m:sub>
                      </m:sSub>
                      <m:r>
                        <a:rPr lang="en-US" sz="1600" b="1" i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sSub>
                        <m:sSubPr>
                          <m:ctrlPr>
                            <a:rPr lang="en-US" sz="16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1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𝒃</m:t>
                          </m:r>
                        </m:e>
                        <m:sub>
                          <m:r>
                            <a:rPr lang="en-US" sz="16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en-US" sz="1600" b="1" i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. </m:t>
                      </m:r>
                      <m:sSub>
                        <m:sSubPr>
                          <m:ctrlPr>
                            <a:rPr lang="en-US" sz="16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1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𝒓</m:t>
                          </m:r>
                        </m:e>
                        <m:sub>
                          <m:r>
                            <a:rPr lang="en-US" sz="16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en-US" sz="1600" b="1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16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1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𝑯</m:t>
                          </m:r>
                        </m:e>
                        <m:sub>
                          <m:r>
                            <a:rPr lang="en-US" sz="1600" b="1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en-US" sz="16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en-US" sz="1600" b="1" i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sSub>
                        <m:sSubPr>
                          <m:ctrlPr>
                            <a:rPr lang="en-US" sz="16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1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𝒃</m:t>
                          </m:r>
                        </m:e>
                        <m:sub>
                          <m:r>
                            <a:rPr lang="en-US" sz="16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sub>
                      </m:sSub>
                      <m:r>
                        <a:rPr lang="en-US" sz="1600" b="1" i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. </m:t>
                      </m:r>
                      <m:sSub>
                        <m:sSubPr>
                          <m:ctrlPr>
                            <a:rPr lang="en-US" sz="16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1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𝒓</m:t>
                          </m:r>
                        </m:e>
                        <m:sub>
                          <m:r>
                            <a:rPr lang="en-US" sz="16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sub>
                      </m:sSub>
                      <m:r>
                        <a:rPr lang="en-US" sz="1600" b="1" i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16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1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𝑯</m:t>
                          </m:r>
                        </m:e>
                        <m:sub>
                          <m:r>
                            <a:rPr lang="en-US" sz="1600" b="1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𝟏𝟐</m:t>
                          </m:r>
                        </m:sub>
                      </m:sSub>
                      <m:r>
                        <a:rPr lang="en-US" sz="1600" b="1" i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sSub>
                        <m:sSubPr>
                          <m:ctrlPr>
                            <a:rPr lang="en-US" sz="16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1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𝒃</m:t>
                          </m:r>
                        </m:e>
                        <m:sub>
                          <m:r>
                            <a:rPr lang="en-US" sz="16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</m:sub>
                      </m:sSub>
                      <m:sSub>
                        <m:sSubPr>
                          <m:ctrlPr>
                            <a:rPr lang="en-US" sz="16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en-US" sz="1600" b="1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𝒓</m:t>
                          </m:r>
                        </m:e>
                        <m:sub>
                          <m:r>
                            <a:rPr lang="en-US" sz="16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</m:sub>
                      </m:sSub>
                      <m:r>
                        <a:rPr lang="en-US" sz="1600" b="1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600" b="1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𝒏</m:t>
                      </m:r>
                    </m:oMath>
                  </m:oMathPara>
                </a14:m>
                <a:endParaRPr lang="en-US" sz="1600" b="0" dirty="0" smtClean="0"/>
              </a:p>
              <a:p>
                <a:endParaRPr lang="en-US" sz="800" b="0" dirty="0" smtClean="0"/>
              </a:p>
              <a:p>
                <a:r>
                  <a:rPr lang="en-US" sz="1600" b="0" dirty="0" smtClean="0"/>
                  <a:t>If ideal nulling is enforced, then</a:t>
                </a:r>
                <a:r>
                  <a:rPr lang="en-US" sz="1600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𝑯</m:t>
                        </m:r>
                      </m:e>
                      <m:sub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𝟏𝟐</m:t>
                        </m:r>
                      </m:sub>
                    </m:sSub>
                    <m:r>
                      <a:rPr lang="en-US" sz="1600" i="1">
                        <a:latin typeface="Cambria Math" panose="02040503050406030204" pitchFamily="18" charset="0"/>
                      </a:rPr>
                      <m:t>.</m:t>
                    </m:r>
                    <m:sSub>
                      <m:sSubPr>
                        <m:ctrlPr>
                          <a:rPr lang="en-US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𝒃</m:t>
                        </m:r>
                      </m:e>
                      <m:sub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𝟑</m:t>
                        </m:r>
                      </m:sub>
                    </m:sSub>
                  </m:oMath>
                </a14:m>
                <a:r>
                  <a:rPr lang="en-US" sz="1600" dirty="0" smtClean="0"/>
                  <a:t>=0;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𝑯</m:t>
                        </m:r>
                      </m:e>
                      <m:sub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𝟏𝟐</m:t>
                        </m:r>
                      </m:sub>
                    </m:sSub>
                    <m:r>
                      <a:rPr lang="en-US" sz="1600" i="1">
                        <a:latin typeface="Cambria Math" panose="02040503050406030204" pitchFamily="18" charset="0"/>
                      </a:rPr>
                      <m:t>.</m:t>
                    </m:r>
                    <m:sSub>
                      <m:sSubPr>
                        <m:ctrlPr>
                          <a:rPr lang="en-US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𝒃</m:t>
                        </m:r>
                      </m:e>
                      <m:sub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𝟒</m:t>
                        </m:r>
                      </m:sub>
                    </m:sSub>
                  </m:oMath>
                </a14:m>
                <a:r>
                  <a:rPr lang="en-US" sz="1600" dirty="0" smtClean="0"/>
                  <a:t>=0</a:t>
                </a:r>
              </a:p>
              <a:p>
                <a:r>
                  <a:rPr lang="en-US" sz="1600" b="0" dirty="0" smtClean="0"/>
                  <a:t>If there is a residual interference,</a:t>
                </a:r>
                <a:r>
                  <a:rPr lang="en-US" sz="1600" b="0" dirty="0" smtClean="0">
                    <a:solidFill>
                      <a:srgbClr val="002060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𝒓</m:t>
                        </m:r>
                      </m:e>
                      <m:sub>
                        <m:r>
                          <a:rPr lang="en-US" sz="16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en-US" sz="1600" b="0" dirty="0" smtClean="0"/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𝒓</m:t>
                        </m:r>
                      </m:e>
                      <m:sub>
                        <m:r>
                          <a:rPr lang="en-US" sz="16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</m:oMath>
                </a14:m>
                <a:r>
                  <a:rPr lang="en-US" sz="1600" b="0" dirty="0" smtClean="0"/>
                  <a:t> should be resolvable from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𝒓</m:t>
                        </m:r>
                      </m:e>
                      <m:sub>
                        <m:r>
                          <a:rPr lang="en-US" sz="16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  <m:r>
                          <a:rPr lang="en-US" sz="16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sub>
                    </m:sSub>
                    <m:sSub>
                      <m:sSubPr>
                        <m:ctrlPr>
                          <a:rPr lang="en-US" sz="16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𝑎𝑛𝑑</m:t>
                        </m:r>
                        <m:r>
                          <a:rPr lang="en-US" sz="16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16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𝒓</m:t>
                        </m:r>
                      </m:e>
                      <m:sub>
                        <m:r>
                          <a:rPr lang="en-US" sz="16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sub>
                    </m:sSub>
                  </m:oMath>
                </a14:m>
                <a:r>
                  <a:rPr lang="en-US" sz="1600" b="0" dirty="0" smtClean="0"/>
                  <a:t> for Channel estimation/ </a:t>
                </a:r>
                <a:r>
                  <a:rPr lang="en-US" sz="1600" b="0" dirty="0" err="1" smtClean="0"/>
                  <a:t>Interference+noise</a:t>
                </a:r>
                <a:r>
                  <a:rPr lang="en-US" sz="1600" b="0" dirty="0" smtClean="0"/>
                  <a:t> estimation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5800" y="970650"/>
                <a:ext cx="7772400" cy="3885910"/>
              </a:xfrm>
              <a:blipFill rotWithShape="0">
                <a:blip r:embed="rId2"/>
                <a:stretch>
                  <a:fillRect l="-549" t="-78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>
                <a:solidFill>
                  <a:srgbClr val="000000"/>
                </a:solidFill>
              </a:rPr>
              <a:t>Roya Doostnejad, Intel Corporation</a:t>
            </a: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>
                <a:solidFill>
                  <a:srgbClr val="000000"/>
                </a:solidFill>
              </a:rPr>
              <a:t>Slide </a:t>
            </a:r>
            <a:fld id="{0391809B-2015-42AC-9A4A-427CE29EAC4D}" type="slidenum">
              <a:rPr lang="en-US" altLang="en-US" smtClean="0">
                <a:solidFill>
                  <a:srgbClr val="000000"/>
                </a:solidFill>
              </a:rPr>
              <a:pPr>
                <a:defRPr/>
              </a:pPr>
              <a:t>18</a:t>
            </a:fld>
            <a:endParaRPr lang="en-US" altLang="en-US">
              <a:solidFill>
                <a:srgbClr val="000000"/>
              </a:solidFill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5391638" y="3300919"/>
            <a:ext cx="2833098" cy="1346516"/>
            <a:chOff x="4942545" y="2715138"/>
            <a:chExt cx="3742668" cy="1799479"/>
          </a:xfrm>
        </p:grpSpPr>
        <p:grpSp>
          <p:nvGrpSpPr>
            <p:cNvPr id="7" name="Group 6"/>
            <p:cNvGrpSpPr/>
            <p:nvPr/>
          </p:nvGrpSpPr>
          <p:grpSpPr>
            <a:xfrm>
              <a:off x="4942545" y="2715138"/>
              <a:ext cx="3742668" cy="1799479"/>
              <a:chOff x="4942545" y="2715138"/>
              <a:chExt cx="3742668" cy="1799479"/>
            </a:xfrm>
          </p:grpSpPr>
          <p:sp>
            <p:nvSpPr>
              <p:cNvPr id="9" name="Flowchart: Connector 8"/>
              <p:cNvSpPr/>
              <p:nvPr/>
            </p:nvSpPr>
            <p:spPr>
              <a:xfrm>
                <a:off x="6821907" y="2738316"/>
                <a:ext cx="1863306" cy="1708030"/>
              </a:xfrm>
              <a:prstGeom prst="flowChartConnector">
                <a:avLst/>
              </a:prstGeom>
              <a:solidFill>
                <a:schemeClr val="bg1"/>
              </a:solidFill>
              <a:ln>
                <a:solidFill>
                  <a:schemeClr val="bg2">
                    <a:lumMod val="50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0" name="Straight Connector 9"/>
              <p:cNvCxnSpPr>
                <a:stCxn id="24" idx="2"/>
                <a:endCxn id="9" idx="6"/>
              </p:cNvCxnSpPr>
              <p:nvPr/>
            </p:nvCxnSpPr>
            <p:spPr>
              <a:xfrm flipV="1">
                <a:off x="4942545" y="3592331"/>
                <a:ext cx="3742668" cy="27559"/>
              </a:xfrm>
              <a:prstGeom prst="line">
                <a:avLst/>
              </a:prstGeom>
              <a:ln w="3175">
                <a:solidFill>
                  <a:schemeClr val="bg2"/>
                </a:solidFill>
                <a:prstDash val="sysDot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>
                <a:off x="7735154" y="2738316"/>
                <a:ext cx="18406" cy="1776301"/>
              </a:xfrm>
              <a:prstGeom prst="line">
                <a:avLst/>
              </a:prstGeom>
              <a:ln w="6350">
                <a:solidFill>
                  <a:schemeClr val="tx2"/>
                </a:solidFill>
                <a:prstDash val="lgDashDotDot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" name="Isosceles Triangle 11"/>
              <p:cNvSpPr/>
              <p:nvPr/>
            </p:nvSpPr>
            <p:spPr>
              <a:xfrm>
                <a:off x="7694870" y="3460157"/>
                <a:ext cx="101933" cy="72688"/>
              </a:xfrm>
              <a:prstGeom prst="triangle">
                <a:avLst/>
              </a:prstGeom>
              <a:solidFill>
                <a:schemeClr val="tx2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7519471" y="4157426"/>
                <a:ext cx="462988" cy="164525"/>
              </a:xfrm>
              <a:prstGeom prst="rect">
                <a:avLst/>
              </a:prstGeom>
              <a:noFill/>
            </p:spPr>
            <p:txBody>
              <a:bodyPr vert="horz" wrap="square" lIns="0" tIns="0" rIns="0" bIns="0" rtlCol="0">
                <a:spAutoFit/>
              </a:bodyPr>
              <a:lstStyle/>
              <a:p>
                <a:r>
                  <a:rPr lang="en-US" sz="800" b="1" dirty="0" smtClean="0">
                    <a:solidFill>
                      <a:schemeClr val="accent5">
                        <a:lumMod val="50000"/>
                      </a:schemeClr>
                    </a:solidFill>
                  </a:rPr>
                  <a:t>STA-3</a:t>
                </a:r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7519471" y="3217138"/>
                <a:ext cx="431914" cy="205655"/>
              </a:xfrm>
              <a:prstGeom prst="rect">
                <a:avLst/>
              </a:prstGeom>
              <a:noFill/>
            </p:spPr>
            <p:txBody>
              <a:bodyPr vert="horz" wrap="square" lIns="0" tIns="0" rIns="0" bIns="0" rtlCol="0">
                <a:spAutoFit/>
              </a:bodyPr>
              <a:lstStyle/>
              <a:p>
                <a:r>
                  <a:rPr lang="en-US" sz="1000" b="1" dirty="0" smtClean="0"/>
                  <a:t>AP-2</a:t>
                </a:r>
              </a:p>
            </p:txBody>
          </p:sp>
          <p:cxnSp>
            <p:nvCxnSpPr>
              <p:cNvPr id="15" name="Straight Arrow Connector 14"/>
              <p:cNvCxnSpPr/>
              <p:nvPr/>
            </p:nvCxnSpPr>
            <p:spPr>
              <a:xfrm flipV="1">
                <a:off x="5942310" y="3497109"/>
                <a:ext cx="1749601" cy="44297"/>
              </a:xfrm>
              <a:prstGeom prst="straightConnector1">
                <a:avLst/>
              </a:prstGeom>
              <a:ln w="9525">
                <a:solidFill>
                  <a:schemeClr val="accent4">
                    <a:lumMod val="50000"/>
                  </a:schemeClr>
                </a:solidFill>
                <a:headEnd type="triangle"/>
                <a:tailEnd type="triangle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Arrow Connector 15"/>
              <p:cNvCxnSpPr>
                <a:stCxn id="26" idx="3"/>
              </p:cNvCxnSpPr>
              <p:nvPr/>
            </p:nvCxnSpPr>
            <p:spPr>
              <a:xfrm>
                <a:off x="5859424" y="3615544"/>
                <a:ext cx="1758969" cy="541882"/>
              </a:xfrm>
              <a:prstGeom prst="straightConnector1">
                <a:avLst/>
              </a:prstGeom>
              <a:ln w="6350">
                <a:solidFill>
                  <a:schemeClr val="accent5"/>
                </a:solidFill>
                <a:prstDash val="dashDot"/>
                <a:tailEnd type="triangle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Arrow Connector 16"/>
              <p:cNvCxnSpPr>
                <a:endCxn id="27" idx="0"/>
              </p:cNvCxnSpPr>
              <p:nvPr/>
            </p:nvCxnSpPr>
            <p:spPr>
              <a:xfrm flipH="1">
                <a:off x="5988003" y="3553989"/>
                <a:ext cx="1713501" cy="544118"/>
              </a:xfrm>
              <a:prstGeom prst="straightConnector1">
                <a:avLst/>
              </a:prstGeom>
              <a:ln w="6350">
                <a:solidFill>
                  <a:schemeClr val="accent5"/>
                </a:solidFill>
                <a:prstDash val="dashDot"/>
                <a:tailEnd type="triangle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Arrow Connector 17"/>
              <p:cNvCxnSpPr/>
              <p:nvPr/>
            </p:nvCxnSpPr>
            <p:spPr>
              <a:xfrm>
                <a:off x="7754467" y="3570451"/>
                <a:ext cx="20409" cy="553007"/>
              </a:xfrm>
              <a:prstGeom prst="straightConnector1">
                <a:avLst/>
              </a:prstGeom>
              <a:ln w="31750">
                <a:solidFill>
                  <a:schemeClr val="tx2"/>
                </a:solidFill>
                <a:tailEnd type="triangle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9" name="TextBox 18"/>
              <p:cNvSpPr txBox="1"/>
              <p:nvPr/>
            </p:nvSpPr>
            <p:spPr>
              <a:xfrm>
                <a:off x="8053408" y="3762902"/>
                <a:ext cx="504664" cy="164525"/>
              </a:xfrm>
              <a:prstGeom prst="rect">
                <a:avLst/>
              </a:prstGeom>
              <a:noFill/>
            </p:spPr>
            <p:txBody>
              <a:bodyPr vert="horz" wrap="square" lIns="0" tIns="0" rIns="0" bIns="0" rtlCol="0">
                <a:spAutoFit/>
              </a:bodyPr>
              <a:lstStyle/>
              <a:p>
                <a:r>
                  <a:rPr lang="en-US" sz="800" b="1" dirty="0" smtClean="0">
                    <a:solidFill>
                      <a:schemeClr val="accent5">
                        <a:lumMod val="50000"/>
                      </a:schemeClr>
                    </a:solidFill>
                  </a:rPr>
                  <a:t>STA-4</a:t>
                </a:r>
              </a:p>
            </p:txBody>
          </p:sp>
          <p:grpSp>
            <p:nvGrpSpPr>
              <p:cNvPr id="20" name="Group 19"/>
              <p:cNvGrpSpPr/>
              <p:nvPr/>
            </p:nvGrpSpPr>
            <p:grpSpPr>
              <a:xfrm>
                <a:off x="4942545" y="2715138"/>
                <a:ext cx="1888622" cy="1776301"/>
                <a:chOff x="5415759" y="2670045"/>
                <a:chExt cx="1888622" cy="1776301"/>
              </a:xfrm>
            </p:grpSpPr>
            <p:sp>
              <p:nvSpPr>
                <p:cNvPr id="24" name="Flowchart: Connector 23"/>
                <p:cNvSpPr/>
                <p:nvPr/>
              </p:nvSpPr>
              <p:spPr>
                <a:xfrm>
                  <a:off x="5415759" y="2703248"/>
                  <a:ext cx="1879362" cy="1743098"/>
                </a:xfrm>
                <a:prstGeom prst="flowChartConnector">
                  <a:avLst/>
                </a:prstGeom>
                <a:noFill/>
                <a:ln>
                  <a:solidFill>
                    <a:srgbClr val="003C7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25" name="Straight Connector 24"/>
                <p:cNvCxnSpPr>
                  <a:endCxn id="24" idx="4"/>
                </p:cNvCxnSpPr>
                <p:nvPr/>
              </p:nvCxnSpPr>
              <p:spPr>
                <a:xfrm>
                  <a:off x="6337034" y="2670045"/>
                  <a:ext cx="18406" cy="1776301"/>
                </a:xfrm>
                <a:prstGeom prst="line">
                  <a:avLst/>
                </a:prstGeom>
                <a:ln w="6350">
                  <a:solidFill>
                    <a:schemeClr val="tx2"/>
                  </a:solidFill>
                  <a:prstDash val="lgDashDotDot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6" name="Isosceles Triangle 25"/>
                <p:cNvSpPr/>
                <p:nvPr/>
              </p:nvSpPr>
              <p:spPr>
                <a:xfrm>
                  <a:off x="6290035" y="3460156"/>
                  <a:ext cx="85205" cy="110295"/>
                </a:xfrm>
                <a:prstGeom prst="triangle">
                  <a:avLst/>
                </a:prstGeom>
                <a:solidFill>
                  <a:schemeClr val="tx2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7" name="TextBox 26"/>
                <p:cNvSpPr txBox="1"/>
                <p:nvPr/>
              </p:nvSpPr>
              <p:spPr>
                <a:xfrm>
                  <a:off x="6233490" y="4053014"/>
                  <a:ext cx="455452" cy="164525"/>
                </a:xfrm>
                <a:prstGeom prst="rect">
                  <a:avLst/>
                </a:prstGeom>
                <a:noFill/>
              </p:spPr>
              <p:txBody>
                <a:bodyPr vert="horz" wrap="square" lIns="0" tIns="0" rIns="0" bIns="0" rtlCol="0">
                  <a:spAutoFit/>
                </a:bodyPr>
                <a:lstStyle/>
                <a:p>
                  <a:r>
                    <a:rPr lang="en-US" sz="800" b="1" dirty="0" smtClean="0">
                      <a:solidFill>
                        <a:schemeClr val="accent5">
                          <a:lumMod val="50000"/>
                        </a:schemeClr>
                      </a:solidFill>
                    </a:rPr>
                    <a:t>STA-1</a:t>
                  </a:r>
                </a:p>
              </p:txBody>
            </p:sp>
            <p:sp>
              <p:nvSpPr>
                <p:cNvPr id="28" name="TextBox 27"/>
                <p:cNvSpPr txBox="1"/>
                <p:nvPr/>
              </p:nvSpPr>
              <p:spPr>
                <a:xfrm>
                  <a:off x="6070312" y="3240475"/>
                  <a:ext cx="474245" cy="205655"/>
                </a:xfrm>
                <a:prstGeom prst="rect">
                  <a:avLst/>
                </a:prstGeom>
                <a:noFill/>
              </p:spPr>
              <p:txBody>
                <a:bodyPr vert="horz" wrap="square" lIns="0" tIns="0" rIns="0" bIns="0" rtlCol="0">
                  <a:spAutoFit/>
                </a:bodyPr>
                <a:lstStyle/>
                <a:p>
                  <a:r>
                    <a:rPr lang="en-US" sz="1000" b="1" dirty="0" smtClean="0"/>
                    <a:t>AP-1</a:t>
                  </a:r>
                </a:p>
              </p:txBody>
            </p:sp>
            <p:sp>
              <p:nvSpPr>
                <p:cNvPr id="29" name="TextBox 28"/>
                <p:cNvSpPr txBox="1"/>
                <p:nvPr/>
              </p:nvSpPr>
              <p:spPr>
                <a:xfrm>
                  <a:off x="6940315" y="3334265"/>
                  <a:ext cx="364066" cy="123111"/>
                </a:xfrm>
                <a:prstGeom prst="rect">
                  <a:avLst/>
                </a:prstGeom>
                <a:noFill/>
              </p:spPr>
              <p:txBody>
                <a:bodyPr vert="horz" wrap="square" lIns="0" tIns="0" rIns="0" bIns="0" rtlCol="0">
                  <a:spAutoFit/>
                </a:bodyPr>
                <a:lstStyle/>
                <a:p>
                  <a:r>
                    <a:rPr lang="en-US" sz="800" b="1" dirty="0">
                      <a:solidFill>
                        <a:schemeClr val="accent4">
                          <a:lumMod val="50000"/>
                        </a:schemeClr>
                      </a:solidFill>
                    </a:rPr>
                    <a:t>4</a:t>
                  </a:r>
                  <a:r>
                    <a:rPr lang="en-US" sz="800" b="1" dirty="0" smtClean="0">
                      <a:solidFill>
                        <a:schemeClr val="accent4">
                          <a:lumMod val="50000"/>
                        </a:schemeClr>
                      </a:solidFill>
                    </a:rPr>
                    <a:t>0 m</a:t>
                  </a:r>
                </a:p>
              </p:txBody>
            </p:sp>
            <p:sp>
              <p:nvSpPr>
                <p:cNvPr id="30" name="TextBox 29"/>
                <p:cNvSpPr txBox="1"/>
                <p:nvPr/>
              </p:nvSpPr>
              <p:spPr>
                <a:xfrm>
                  <a:off x="6935584" y="3717809"/>
                  <a:ext cx="254000" cy="169277"/>
                </a:xfrm>
                <a:prstGeom prst="rect">
                  <a:avLst/>
                </a:prstGeom>
                <a:noFill/>
              </p:spPr>
              <p:txBody>
                <a:bodyPr vert="horz" wrap="square" lIns="0" tIns="0" rIns="0" bIns="0" rtlCol="0">
                  <a:spAutoFit/>
                </a:bodyPr>
                <a:lstStyle/>
                <a:p>
                  <a:r>
                    <a:rPr lang="en-US" sz="1100" dirty="0" smtClean="0">
                      <a:solidFill>
                        <a:srgbClr val="C00000"/>
                      </a:solidFill>
                    </a:rPr>
                    <a:t>Int.</a:t>
                  </a:r>
                </a:p>
              </p:txBody>
            </p:sp>
            <p:sp>
              <p:nvSpPr>
                <p:cNvPr id="31" name="TextBox 30"/>
                <p:cNvSpPr txBox="1"/>
                <p:nvPr/>
              </p:nvSpPr>
              <p:spPr>
                <a:xfrm>
                  <a:off x="5717960" y="3932857"/>
                  <a:ext cx="422501" cy="164525"/>
                </a:xfrm>
                <a:prstGeom prst="rect">
                  <a:avLst/>
                </a:prstGeom>
                <a:noFill/>
              </p:spPr>
              <p:txBody>
                <a:bodyPr vert="horz" wrap="square" lIns="0" tIns="0" rIns="0" bIns="0" rtlCol="0">
                  <a:spAutoFit/>
                </a:bodyPr>
                <a:lstStyle/>
                <a:p>
                  <a:r>
                    <a:rPr lang="en-US" sz="800" b="1" dirty="0" smtClean="0">
                      <a:solidFill>
                        <a:schemeClr val="accent5">
                          <a:lumMod val="50000"/>
                        </a:schemeClr>
                      </a:solidFill>
                    </a:rPr>
                    <a:t>STA-2</a:t>
                  </a:r>
                </a:p>
              </p:txBody>
            </p:sp>
            <p:cxnSp>
              <p:nvCxnSpPr>
                <p:cNvPr id="32" name="Straight Arrow Connector 31"/>
                <p:cNvCxnSpPr/>
                <p:nvPr/>
              </p:nvCxnSpPr>
              <p:spPr>
                <a:xfrm flipH="1">
                  <a:off x="6064087" y="3598078"/>
                  <a:ext cx="209124" cy="271405"/>
                </a:xfrm>
                <a:prstGeom prst="straightConnector1">
                  <a:avLst/>
                </a:prstGeom>
                <a:ln w="31750">
                  <a:solidFill>
                    <a:schemeClr val="tx2"/>
                  </a:solidFill>
                  <a:tailEnd type="triangle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1" name="Straight Arrow Connector 20"/>
              <p:cNvCxnSpPr/>
              <p:nvPr/>
            </p:nvCxnSpPr>
            <p:spPr>
              <a:xfrm>
                <a:off x="7806960" y="3592331"/>
                <a:ext cx="331493" cy="195922"/>
              </a:xfrm>
              <a:prstGeom prst="straightConnector1">
                <a:avLst/>
              </a:prstGeom>
              <a:ln w="31750">
                <a:solidFill>
                  <a:schemeClr val="tx2"/>
                </a:solidFill>
                <a:tailEnd type="triangle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Arrow Connector 21"/>
              <p:cNvCxnSpPr/>
              <p:nvPr/>
            </p:nvCxnSpPr>
            <p:spPr>
              <a:xfrm flipH="1">
                <a:off x="5604625" y="3546261"/>
                <a:ext cx="1978943" cy="422350"/>
              </a:xfrm>
              <a:prstGeom prst="straightConnector1">
                <a:avLst/>
              </a:prstGeom>
              <a:ln w="6350">
                <a:solidFill>
                  <a:schemeClr val="accent5"/>
                </a:solidFill>
                <a:prstDash val="dashDot"/>
                <a:tailEnd type="triangle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Arrow Connector 22"/>
              <p:cNvCxnSpPr/>
              <p:nvPr/>
            </p:nvCxnSpPr>
            <p:spPr>
              <a:xfrm>
                <a:off x="5860081" y="3674863"/>
                <a:ext cx="19913" cy="393769"/>
              </a:xfrm>
              <a:prstGeom prst="straightConnector1">
                <a:avLst/>
              </a:prstGeom>
              <a:ln>
                <a:solidFill>
                  <a:schemeClr val="tx2"/>
                </a:solidFill>
                <a:tailEnd type="triangle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8" name="Straight Arrow Connector 7"/>
            <p:cNvCxnSpPr>
              <a:stCxn id="26" idx="4"/>
            </p:cNvCxnSpPr>
            <p:nvPr/>
          </p:nvCxnSpPr>
          <p:spPr>
            <a:xfrm>
              <a:off x="5902026" y="3615544"/>
              <a:ext cx="2132688" cy="270941"/>
            </a:xfrm>
            <a:prstGeom prst="straightConnector1">
              <a:avLst/>
            </a:prstGeom>
            <a:ln w="6350">
              <a:solidFill>
                <a:schemeClr val="accent5"/>
              </a:solidFill>
              <a:prstDash val="dashDot"/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3" name="Date Placeholder 3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>
                <a:solidFill>
                  <a:srgbClr val="000000"/>
                </a:solidFill>
              </a:rPr>
              <a:t>May 2019</a:t>
            </a:r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3138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0"/>
            <a:ext cx="7772400" cy="568300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8640" y="1139800"/>
            <a:ext cx="8193024" cy="3716760"/>
          </a:xfrm>
        </p:spPr>
        <p:txBody>
          <a:bodyPr/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Collaborative BF (CBF): </a:t>
            </a:r>
            <a:endParaRPr lang="en-US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Multiple APs transmit in the same time/frequency (each to their own STAs)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sz="1400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Data of Each STA is sent from a Single AP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 joint Data Processing across APs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Multi-AP Coordination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Timing/Synchronization across APs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Interference awareness/ Interference Cancellation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Spatial Reuse Enhancement through Multi-AP Coordination and interference cancellation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Enabling simultaneous connectivity for several devices where interference is a concern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Increasing Area Throughput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concept was also introduced in [1] and [2].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>
                <a:solidFill>
                  <a:srgbClr val="000000"/>
                </a:solidFill>
              </a:rPr>
              <a:t>Roya Doostnejad, Intel Corporation</a:t>
            </a: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>
                <a:solidFill>
                  <a:srgbClr val="000000"/>
                </a:solidFill>
              </a:rPr>
              <a:t>Slide </a:t>
            </a:r>
            <a:fld id="{0391809B-2015-42AC-9A4A-427CE29EAC4D}" type="slidenum">
              <a:rPr lang="en-US" altLang="en-US" smtClean="0">
                <a:solidFill>
                  <a:srgbClr val="000000"/>
                </a:solidFill>
              </a:rPr>
              <a:pPr>
                <a:defRPr/>
              </a:pPr>
              <a:t>2</a:t>
            </a:fld>
            <a:endParaRPr lang="en-US" altLang="en-US">
              <a:solidFill>
                <a:srgbClr val="000000"/>
              </a:solidFill>
            </a:endParaRPr>
          </a:p>
        </p:txBody>
      </p:sp>
      <p:grpSp>
        <p:nvGrpSpPr>
          <p:cNvPr id="25" name="Group 24"/>
          <p:cNvGrpSpPr/>
          <p:nvPr/>
        </p:nvGrpSpPr>
        <p:grpSpPr>
          <a:xfrm>
            <a:off x="6187116" y="1376901"/>
            <a:ext cx="2271084" cy="1573944"/>
            <a:chOff x="6141054" y="1297578"/>
            <a:chExt cx="2271084" cy="1573944"/>
          </a:xfrm>
        </p:grpSpPr>
        <p:sp>
          <p:nvSpPr>
            <p:cNvPr id="26" name="Flowchart: Connector 25"/>
            <p:cNvSpPr/>
            <p:nvPr/>
          </p:nvSpPr>
          <p:spPr>
            <a:xfrm>
              <a:off x="6581179" y="1297578"/>
              <a:ext cx="1178157" cy="1049296"/>
            </a:xfrm>
            <a:prstGeom prst="flowChartConnector">
              <a:avLst/>
            </a:prstGeom>
            <a:noFill/>
            <a:ln w="9525" cap="flat" cmpd="sng" algn="ctr">
              <a:solidFill>
                <a:srgbClr val="003C71"/>
              </a:solidFill>
              <a:prstDash val="dashDot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7" name="Flowchart: Connector 26"/>
            <p:cNvSpPr/>
            <p:nvPr/>
          </p:nvSpPr>
          <p:spPr>
            <a:xfrm>
              <a:off x="7233981" y="1822226"/>
              <a:ext cx="1178157" cy="1049296"/>
            </a:xfrm>
            <a:prstGeom prst="flowChartConnector">
              <a:avLst/>
            </a:prstGeom>
            <a:noFill/>
            <a:ln w="9525" cap="flat" cmpd="sng" algn="ctr">
              <a:solidFill>
                <a:srgbClr val="003C71"/>
              </a:solidFill>
              <a:prstDash val="dashDot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8" name="Flowchart: Connector 27"/>
            <p:cNvSpPr/>
            <p:nvPr/>
          </p:nvSpPr>
          <p:spPr>
            <a:xfrm>
              <a:off x="6141054" y="1822226"/>
              <a:ext cx="1178157" cy="1049296"/>
            </a:xfrm>
            <a:prstGeom prst="flowChartConnector">
              <a:avLst/>
            </a:prstGeom>
            <a:noFill/>
            <a:ln w="9525" cap="flat" cmpd="sng" algn="ctr">
              <a:solidFill>
                <a:srgbClr val="003C71"/>
              </a:solidFill>
              <a:prstDash val="dashDot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9" name="Flowchart: Merge 28"/>
            <p:cNvSpPr/>
            <p:nvPr/>
          </p:nvSpPr>
          <p:spPr>
            <a:xfrm>
              <a:off x="7170257" y="1740585"/>
              <a:ext cx="56605" cy="106677"/>
            </a:xfrm>
            <a:prstGeom prst="flowChartMerge">
              <a:avLst/>
            </a:prstGeom>
            <a:solidFill>
              <a:srgbClr val="003C71"/>
            </a:solidFill>
            <a:ln w="952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30" name="Flowchart: Merge 29"/>
            <p:cNvSpPr/>
            <p:nvPr/>
          </p:nvSpPr>
          <p:spPr>
            <a:xfrm>
              <a:off x="7805987" y="2274214"/>
              <a:ext cx="56605" cy="106677"/>
            </a:xfrm>
            <a:prstGeom prst="flowChartMerge">
              <a:avLst/>
            </a:prstGeom>
            <a:solidFill>
              <a:srgbClr val="003C71"/>
            </a:solidFill>
            <a:ln w="952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31" name="Diamond 30"/>
            <p:cNvSpPr/>
            <p:nvPr/>
          </p:nvSpPr>
          <p:spPr>
            <a:xfrm>
              <a:off x="8055429" y="1963783"/>
              <a:ext cx="104502" cy="117566"/>
            </a:xfrm>
            <a:prstGeom prst="diamond">
              <a:avLst/>
            </a:prstGeom>
            <a:solidFill>
              <a:srgbClr val="C3D600">
                <a:lumMod val="50000"/>
              </a:srgbClr>
            </a:solidFill>
            <a:ln w="9525" cap="flat" cmpd="sng" algn="ctr">
              <a:solidFill>
                <a:srgbClr val="C3D600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32" name="Diamond 31"/>
            <p:cNvSpPr/>
            <p:nvPr/>
          </p:nvSpPr>
          <p:spPr>
            <a:xfrm>
              <a:off x="8222404" y="2400212"/>
              <a:ext cx="104502" cy="117566"/>
            </a:xfrm>
            <a:prstGeom prst="diamond">
              <a:avLst/>
            </a:prstGeom>
            <a:solidFill>
              <a:srgbClr val="C3D600">
                <a:lumMod val="50000"/>
              </a:srgbClr>
            </a:solidFill>
            <a:ln w="9525" cap="flat" cmpd="sng" algn="ctr">
              <a:solidFill>
                <a:srgbClr val="C3D600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33" name="Diamond 32"/>
            <p:cNvSpPr/>
            <p:nvPr/>
          </p:nvSpPr>
          <p:spPr>
            <a:xfrm>
              <a:off x="6573554" y="2026921"/>
              <a:ext cx="104502" cy="117566"/>
            </a:xfrm>
            <a:prstGeom prst="diamond">
              <a:avLst/>
            </a:prstGeom>
            <a:solidFill>
              <a:srgbClr val="C3D600">
                <a:lumMod val="50000"/>
              </a:srgbClr>
            </a:solidFill>
            <a:ln w="9525" cap="flat" cmpd="sng" algn="ctr">
              <a:solidFill>
                <a:srgbClr val="C3D600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34" name="Diamond 33"/>
            <p:cNvSpPr/>
            <p:nvPr/>
          </p:nvSpPr>
          <p:spPr>
            <a:xfrm>
              <a:off x="6226286" y="2470367"/>
              <a:ext cx="104502" cy="117566"/>
            </a:xfrm>
            <a:prstGeom prst="diamond">
              <a:avLst/>
            </a:prstGeom>
            <a:solidFill>
              <a:srgbClr val="C3D600">
                <a:lumMod val="50000"/>
              </a:srgbClr>
            </a:solidFill>
            <a:ln w="9525" cap="flat" cmpd="sng" algn="ctr">
              <a:solidFill>
                <a:srgbClr val="C3D600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35" name="Diamond 34"/>
            <p:cNvSpPr/>
            <p:nvPr/>
          </p:nvSpPr>
          <p:spPr>
            <a:xfrm>
              <a:off x="6539474" y="2643051"/>
              <a:ext cx="104502" cy="117566"/>
            </a:xfrm>
            <a:prstGeom prst="diamond">
              <a:avLst/>
            </a:prstGeom>
            <a:solidFill>
              <a:srgbClr val="C3D600">
                <a:lumMod val="50000"/>
              </a:srgbClr>
            </a:solidFill>
            <a:ln w="9525" cap="flat" cmpd="sng" algn="ctr">
              <a:solidFill>
                <a:srgbClr val="C3D600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36" name="Diamond 35"/>
            <p:cNvSpPr/>
            <p:nvPr/>
          </p:nvSpPr>
          <p:spPr>
            <a:xfrm>
              <a:off x="7288561" y="2020861"/>
              <a:ext cx="104502" cy="117566"/>
            </a:xfrm>
            <a:prstGeom prst="diamond">
              <a:avLst/>
            </a:prstGeom>
            <a:solidFill>
              <a:srgbClr val="C3D600">
                <a:lumMod val="50000"/>
              </a:srgbClr>
            </a:solidFill>
            <a:ln w="9525" cap="flat" cmpd="sng" algn="ctr">
              <a:solidFill>
                <a:srgbClr val="C3D600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cxnSp>
          <p:nvCxnSpPr>
            <p:cNvPr id="37" name="Straight Arrow Connector 36"/>
            <p:cNvCxnSpPr/>
            <p:nvPr/>
          </p:nvCxnSpPr>
          <p:spPr>
            <a:xfrm flipV="1">
              <a:off x="7909216" y="2072641"/>
              <a:ext cx="169186" cy="220894"/>
            </a:xfrm>
            <a:prstGeom prst="straightConnector1">
              <a:avLst/>
            </a:prstGeom>
            <a:noFill/>
            <a:ln w="25400" cap="flat" cmpd="sng" algn="ctr">
              <a:solidFill>
                <a:srgbClr val="C3D600"/>
              </a:solidFill>
              <a:prstDash val="solid"/>
              <a:tailEnd type="triangle"/>
            </a:ln>
            <a:effectLst/>
          </p:spPr>
        </p:cxnSp>
        <p:cxnSp>
          <p:nvCxnSpPr>
            <p:cNvPr id="38" name="Straight Arrow Connector 37"/>
            <p:cNvCxnSpPr>
              <a:endCxn id="32" idx="1"/>
            </p:cNvCxnSpPr>
            <p:nvPr/>
          </p:nvCxnSpPr>
          <p:spPr>
            <a:xfrm>
              <a:off x="7875136" y="2336659"/>
              <a:ext cx="347268" cy="122336"/>
            </a:xfrm>
            <a:prstGeom prst="straightConnector1">
              <a:avLst/>
            </a:prstGeom>
            <a:noFill/>
            <a:ln w="25400" cap="flat" cmpd="sng" algn="ctr">
              <a:solidFill>
                <a:srgbClr val="C3D600"/>
              </a:solidFill>
              <a:prstDash val="solid"/>
              <a:tailEnd type="triangle"/>
            </a:ln>
            <a:effectLst/>
          </p:spPr>
        </p:cxnSp>
        <p:cxnSp>
          <p:nvCxnSpPr>
            <p:cNvPr id="39" name="Straight Arrow Connector 38"/>
            <p:cNvCxnSpPr/>
            <p:nvPr/>
          </p:nvCxnSpPr>
          <p:spPr>
            <a:xfrm>
              <a:off x="7220708" y="1847262"/>
              <a:ext cx="80215" cy="211399"/>
            </a:xfrm>
            <a:prstGeom prst="straightConnector1">
              <a:avLst/>
            </a:prstGeom>
            <a:noFill/>
            <a:ln w="25400" cap="flat" cmpd="sng" algn="ctr">
              <a:solidFill>
                <a:srgbClr val="C3D600"/>
              </a:solidFill>
              <a:prstDash val="solid"/>
              <a:tailEnd type="triangle"/>
            </a:ln>
            <a:effectLst/>
          </p:spPr>
        </p:cxnSp>
        <p:cxnSp>
          <p:nvCxnSpPr>
            <p:cNvPr id="40" name="Straight Arrow Connector 39"/>
            <p:cNvCxnSpPr/>
            <p:nvPr/>
          </p:nvCxnSpPr>
          <p:spPr>
            <a:xfrm flipH="1">
              <a:off x="6312914" y="2412585"/>
              <a:ext cx="392596" cy="89263"/>
            </a:xfrm>
            <a:prstGeom prst="straightConnector1">
              <a:avLst/>
            </a:prstGeom>
            <a:noFill/>
            <a:ln w="25400" cap="flat" cmpd="sng" algn="ctr">
              <a:solidFill>
                <a:srgbClr val="C3D600"/>
              </a:solidFill>
              <a:prstDash val="solid"/>
              <a:tailEnd type="triangle"/>
            </a:ln>
            <a:effectLst/>
          </p:spPr>
        </p:cxnSp>
        <p:cxnSp>
          <p:nvCxnSpPr>
            <p:cNvPr id="41" name="Straight Arrow Connector 40"/>
            <p:cNvCxnSpPr/>
            <p:nvPr/>
          </p:nvCxnSpPr>
          <p:spPr>
            <a:xfrm flipH="1">
              <a:off x="6625805" y="2435466"/>
              <a:ext cx="68563" cy="207585"/>
            </a:xfrm>
            <a:prstGeom prst="straightConnector1">
              <a:avLst/>
            </a:prstGeom>
            <a:noFill/>
            <a:ln w="25400" cap="flat" cmpd="sng" algn="ctr">
              <a:solidFill>
                <a:srgbClr val="C3D600"/>
              </a:solidFill>
              <a:prstDash val="solid"/>
              <a:tailEnd type="triangle"/>
            </a:ln>
            <a:effectLst/>
          </p:spPr>
        </p:cxnSp>
        <p:cxnSp>
          <p:nvCxnSpPr>
            <p:cNvPr id="42" name="Straight Arrow Connector 41"/>
            <p:cNvCxnSpPr/>
            <p:nvPr/>
          </p:nvCxnSpPr>
          <p:spPr>
            <a:xfrm flipH="1" flipV="1">
              <a:off x="6636844" y="2175790"/>
              <a:ext cx="57470" cy="246067"/>
            </a:xfrm>
            <a:prstGeom prst="straightConnector1">
              <a:avLst/>
            </a:prstGeom>
            <a:noFill/>
            <a:ln w="25400" cap="flat" cmpd="sng" algn="ctr">
              <a:solidFill>
                <a:srgbClr val="C3D600"/>
              </a:solidFill>
              <a:prstDash val="solid"/>
              <a:tailEnd type="triangle"/>
            </a:ln>
            <a:effectLst/>
          </p:spPr>
        </p:cxnSp>
      </p:grpSp>
      <p:sp>
        <p:nvSpPr>
          <p:cNvPr id="43" name="Flowchart: Merge 42"/>
          <p:cNvSpPr/>
          <p:nvPr/>
        </p:nvSpPr>
        <p:spPr>
          <a:xfrm>
            <a:off x="6758724" y="2444760"/>
            <a:ext cx="56605" cy="106677"/>
          </a:xfrm>
          <a:prstGeom prst="flowChartMerge">
            <a:avLst/>
          </a:prstGeom>
          <a:solidFill>
            <a:srgbClr val="003C71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>
                <a:solidFill>
                  <a:srgbClr val="000000"/>
                </a:solidFill>
              </a:rPr>
              <a:t>May 2019</a:t>
            </a:r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2100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0"/>
            <a:ext cx="7772400" cy="462384"/>
          </a:xfrm>
        </p:spPr>
        <p:txBody>
          <a:bodyPr/>
          <a:lstStyle/>
          <a:p>
            <a:r>
              <a:rPr lang="en-US" dirty="0" smtClean="0"/>
              <a:t>Collaborative BF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533" y="1037617"/>
            <a:ext cx="8657616" cy="3818943"/>
          </a:xfrm>
        </p:spPr>
        <p:txBody>
          <a:bodyPr/>
          <a:lstStyle/>
          <a:p>
            <a:r>
              <a:rPr lang="en-US" sz="1600" dirty="0" smtClean="0"/>
              <a:t>Key: Coordination and Interference Cancellation</a:t>
            </a:r>
            <a:endParaRPr lang="en-US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sz="1500" dirty="0" smtClean="0"/>
              <a:t>Transmitter: Transmit Nulling/ ZF and Scheduling at each AP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accent2"/>
                </a:solidFill>
              </a:rPr>
              <a:t>Multi-AP Channel Sounding to provide some information on interference channel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Number of transmit antennas at each AP&gt;=number of interfering STAs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Ideal interference nulling may not be enforced. 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sz="1500" dirty="0" smtClean="0"/>
              <a:t>Non-ideal Channel Information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sz="1500" dirty="0" smtClean="0"/>
              <a:t>Multiuser/Multi-Cell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R</a:t>
            </a:r>
            <a:r>
              <a:rPr lang="en-US" dirty="0" smtClean="0"/>
              <a:t>esidual interference at STA</a:t>
            </a:r>
          </a:p>
          <a:p>
            <a:pPr lvl="2">
              <a:buFont typeface="Courier New" panose="02070309020205020404" pitchFamily="49" charset="0"/>
              <a:buChar char="o"/>
            </a:pPr>
            <a:endParaRPr lang="en-US" sz="8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1600" dirty="0" smtClean="0"/>
              <a:t>Receiver: MMSE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accent2"/>
                </a:solidFill>
              </a:rPr>
              <a:t>Resolvable LTFs across coordinated multi-AP to enable interference suppression at the receiver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Spatial multiplexing (Matrix-P) may be applied across multiple APs to orthogonalize LTFs (improve channel estimation in presence of interference)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Training signals for channel estimation at STA are beam-formed  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>
                <a:solidFill>
                  <a:srgbClr val="000000"/>
                </a:solidFill>
              </a:rPr>
              <a:t>Roya Doostnejad, Intel Corporation</a:t>
            </a: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>
                <a:solidFill>
                  <a:srgbClr val="000000"/>
                </a:solidFill>
              </a:rPr>
              <a:t>Slide </a:t>
            </a:r>
            <a:fld id="{0391809B-2015-42AC-9A4A-427CE29EAC4D}" type="slidenum">
              <a:rPr lang="en-US" altLang="en-US" smtClean="0">
                <a:solidFill>
                  <a:srgbClr val="000000"/>
                </a:solidFill>
              </a:rPr>
              <a:pPr>
                <a:defRPr/>
              </a:pPr>
              <a:t>3</a:t>
            </a:fld>
            <a:endParaRPr lang="en-US" altLang="en-US">
              <a:solidFill>
                <a:srgbClr val="000000"/>
              </a:solidFill>
            </a:endParaRPr>
          </a:p>
        </p:txBody>
      </p:sp>
      <p:grpSp>
        <p:nvGrpSpPr>
          <p:cNvPr id="30" name="Group 29"/>
          <p:cNvGrpSpPr/>
          <p:nvPr/>
        </p:nvGrpSpPr>
        <p:grpSpPr>
          <a:xfrm>
            <a:off x="6424415" y="2010381"/>
            <a:ext cx="2491202" cy="1569396"/>
            <a:chOff x="6508721" y="1134893"/>
            <a:chExt cx="2491202" cy="1569396"/>
          </a:xfrm>
        </p:grpSpPr>
        <p:cxnSp>
          <p:nvCxnSpPr>
            <p:cNvPr id="34" name="Straight Connector 33"/>
            <p:cNvCxnSpPr>
              <a:stCxn id="10" idx="3"/>
            </p:cNvCxnSpPr>
            <p:nvPr/>
          </p:nvCxnSpPr>
          <p:spPr>
            <a:xfrm flipH="1">
              <a:off x="6727748" y="1845155"/>
              <a:ext cx="1662489" cy="591746"/>
            </a:xfrm>
            <a:prstGeom prst="line">
              <a:avLst/>
            </a:prstGeom>
            <a:ln w="6350">
              <a:solidFill>
                <a:srgbClr val="F83308">
                  <a:alpha val="84000"/>
                </a:srgbClr>
              </a:solidFill>
              <a:prstDash val="dashDot"/>
              <a:headEnd type="none"/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9" name="Group 28"/>
            <p:cNvGrpSpPr/>
            <p:nvPr/>
          </p:nvGrpSpPr>
          <p:grpSpPr>
            <a:xfrm>
              <a:off x="6508721" y="1134893"/>
              <a:ext cx="2491202" cy="1569396"/>
              <a:chOff x="6508721" y="1134893"/>
              <a:chExt cx="2491202" cy="1569396"/>
            </a:xfrm>
          </p:grpSpPr>
          <p:grpSp>
            <p:nvGrpSpPr>
              <p:cNvPr id="7" name="Group 6"/>
              <p:cNvGrpSpPr/>
              <p:nvPr/>
            </p:nvGrpSpPr>
            <p:grpSpPr>
              <a:xfrm>
                <a:off x="6508721" y="1134893"/>
                <a:ext cx="2491202" cy="1569396"/>
                <a:chOff x="2559177" y="2042159"/>
                <a:chExt cx="3456051" cy="1565858"/>
              </a:xfrm>
            </p:grpSpPr>
            <p:sp>
              <p:nvSpPr>
                <p:cNvPr id="8" name="Rectangle 7"/>
                <p:cNvSpPr/>
                <p:nvPr/>
              </p:nvSpPr>
              <p:spPr>
                <a:xfrm>
                  <a:off x="3023616" y="2042159"/>
                  <a:ext cx="2356104" cy="311229"/>
                </a:xfrm>
                <a:prstGeom prst="rect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solidFill>
                    <a:schemeClr val="bg2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lvl="0"/>
                  <a:r>
                    <a:rPr lang="en-US" sz="1100" b="1" dirty="0" smtClean="0">
                      <a:solidFill>
                        <a:srgbClr val="003C71"/>
                      </a:solidFill>
                      <a:latin typeface="Neo Sans Intel" panose="020B0504020202020204" pitchFamily="34" charset="0"/>
                    </a:rPr>
                    <a:t>                  </a:t>
                  </a:r>
                  <a:endParaRPr lang="en-US" sz="1100" b="1" dirty="0">
                    <a:solidFill>
                      <a:srgbClr val="003C71"/>
                    </a:solidFill>
                    <a:latin typeface="Neo Sans Intel" panose="020B0504020202020204" pitchFamily="34" charset="0"/>
                  </a:endParaRPr>
                </a:p>
              </p:txBody>
            </p:sp>
            <p:sp>
              <p:nvSpPr>
                <p:cNvPr id="9" name="Isosceles Triangle 8"/>
                <p:cNvSpPr/>
                <p:nvPr/>
              </p:nvSpPr>
              <p:spPr>
                <a:xfrm>
                  <a:off x="3154680" y="2545080"/>
                  <a:ext cx="265176" cy="205740"/>
                </a:xfrm>
                <a:prstGeom prst="triangle">
                  <a:avLst/>
                </a:prstGeom>
                <a:solidFill>
                  <a:schemeClr val="tx2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900" dirty="0"/>
                </a:p>
              </p:txBody>
            </p:sp>
            <p:sp>
              <p:nvSpPr>
                <p:cNvPr id="10" name="Isosceles Triangle 9"/>
                <p:cNvSpPr/>
                <p:nvPr/>
              </p:nvSpPr>
              <p:spPr>
                <a:xfrm>
                  <a:off x="5036820" y="2545080"/>
                  <a:ext cx="265176" cy="205740"/>
                </a:xfrm>
                <a:prstGeom prst="triangle">
                  <a:avLst/>
                </a:prstGeom>
                <a:solidFill>
                  <a:schemeClr val="tx2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900" dirty="0"/>
                </a:p>
              </p:txBody>
            </p:sp>
            <p:cxnSp>
              <p:nvCxnSpPr>
                <p:cNvPr id="11" name="Straight Connector 10"/>
                <p:cNvCxnSpPr/>
                <p:nvPr/>
              </p:nvCxnSpPr>
              <p:spPr>
                <a:xfrm>
                  <a:off x="5169408" y="2353388"/>
                  <a:ext cx="0" cy="191692"/>
                </a:xfrm>
                <a:prstGeom prst="line">
                  <a:avLst/>
                </a:prstGeom>
                <a:ln>
                  <a:solidFill>
                    <a:schemeClr val="tx2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" name="Straight Connector 11"/>
                <p:cNvCxnSpPr/>
                <p:nvPr/>
              </p:nvCxnSpPr>
              <p:spPr>
                <a:xfrm>
                  <a:off x="3287268" y="2353388"/>
                  <a:ext cx="0" cy="191692"/>
                </a:xfrm>
                <a:prstGeom prst="line">
                  <a:avLst/>
                </a:prstGeom>
                <a:ln>
                  <a:solidFill>
                    <a:schemeClr val="tx2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3" name="Oval 12"/>
                <p:cNvSpPr/>
                <p:nvPr/>
              </p:nvSpPr>
              <p:spPr>
                <a:xfrm>
                  <a:off x="2792730" y="3314700"/>
                  <a:ext cx="99060" cy="91440"/>
                </a:xfrm>
                <a:prstGeom prst="ellipse">
                  <a:avLst/>
                </a:prstGeom>
                <a:solidFill>
                  <a:schemeClr val="tx2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" name="Oval 13"/>
                <p:cNvSpPr/>
                <p:nvPr/>
              </p:nvSpPr>
              <p:spPr>
                <a:xfrm>
                  <a:off x="3574542" y="3314700"/>
                  <a:ext cx="99060" cy="91440"/>
                </a:xfrm>
                <a:prstGeom prst="ellipse">
                  <a:avLst/>
                </a:prstGeom>
                <a:solidFill>
                  <a:schemeClr val="tx2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" name="Oval 14"/>
                <p:cNvSpPr/>
                <p:nvPr/>
              </p:nvSpPr>
              <p:spPr>
                <a:xfrm>
                  <a:off x="4872990" y="3314700"/>
                  <a:ext cx="99060" cy="91440"/>
                </a:xfrm>
                <a:prstGeom prst="ellipse">
                  <a:avLst/>
                </a:prstGeom>
                <a:solidFill>
                  <a:schemeClr val="tx2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" name="Oval 15"/>
                <p:cNvSpPr/>
                <p:nvPr/>
              </p:nvSpPr>
              <p:spPr>
                <a:xfrm>
                  <a:off x="5449062" y="3314700"/>
                  <a:ext cx="99060" cy="91440"/>
                </a:xfrm>
                <a:prstGeom prst="ellipse">
                  <a:avLst/>
                </a:prstGeom>
                <a:solidFill>
                  <a:schemeClr val="tx2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17" name="TextBox 16"/>
                    <p:cNvSpPr txBox="1"/>
                    <p:nvPr/>
                  </p:nvSpPr>
                  <p:spPr>
                    <a:xfrm>
                      <a:off x="3298698" y="2383497"/>
                      <a:ext cx="275844" cy="161583"/>
                    </a:xfrm>
                    <a:prstGeom prst="rect">
                      <a:avLst/>
                    </a:prstGeom>
                    <a:noFill/>
                  </p:spPr>
                  <p:txBody>
                    <a:bodyPr vert="horz" wrap="square" lIns="0" tIns="0" rIns="0" bIns="0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sSub>
                              <m:sSubPr>
                                <m:ctrlPr>
                                  <a:rPr lang="en-US" sz="1050" b="1" i="1" smtClean="0">
                                    <a:solidFill>
                                      <a:srgbClr val="003C7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050" b="1" i="1" smtClean="0">
                                    <a:solidFill>
                                      <a:srgbClr val="003C71"/>
                                    </a:solidFill>
                                    <a:latin typeface="Cambria Math"/>
                                  </a:rPr>
                                  <m:t>𝑨𝑷</m:t>
                                </m:r>
                              </m:e>
                              <m:sub>
                                <m:r>
                                  <a:rPr lang="en-US" sz="1050" b="1" i="1" smtClean="0">
                                    <a:solidFill>
                                      <a:srgbClr val="003C71"/>
                                    </a:solidFill>
                                    <a:latin typeface="Cambria Math"/>
                                  </a:rPr>
                                  <m:t>𝒊</m:t>
                                </m:r>
                              </m:sub>
                            </m:sSub>
                          </m:oMath>
                        </m:oMathPara>
                      </a14:m>
                      <a:endParaRPr lang="en-US" sz="1050" b="1" dirty="0" smtClean="0">
                        <a:solidFill>
                          <a:srgbClr val="003C71"/>
                        </a:solidFill>
                      </a:endParaRPr>
                    </a:p>
                  </p:txBody>
                </p:sp>
              </mc:Choice>
              <mc:Fallback xmlns="">
                <p:sp>
                  <p:nvSpPr>
                    <p:cNvPr id="15" name="TextBox 14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3298698" y="2383497"/>
                      <a:ext cx="275844" cy="161583"/>
                    </a:xfrm>
                    <a:prstGeom prst="rect">
                      <a:avLst/>
                    </a:prstGeom>
                    <a:blipFill rotWithShape="1">
                      <a:blip r:embed="rId3"/>
                      <a:stretch>
                        <a:fillRect l="-6667" r="-4444" b="-11111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18" name="TextBox 17"/>
                    <p:cNvSpPr txBox="1"/>
                    <p:nvPr/>
                  </p:nvSpPr>
                  <p:spPr>
                    <a:xfrm>
                      <a:off x="5173218" y="2401765"/>
                      <a:ext cx="275844" cy="176908"/>
                    </a:xfrm>
                    <a:prstGeom prst="rect">
                      <a:avLst/>
                    </a:prstGeom>
                    <a:noFill/>
                  </p:spPr>
                  <p:txBody>
                    <a:bodyPr vert="horz" wrap="square" lIns="0" tIns="0" rIns="0" bIns="0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sSub>
                              <m:sSubPr>
                                <m:ctrlPr>
                                  <a:rPr lang="en-US" sz="1050" b="1" i="1" smtClean="0">
                                    <a:solidFill>
                                      <a:srgbClr val="003C7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050" b="1" i="1" smtClean="0">
                                    <a:solidFill>
                                      <a:srgbClr val="003C71"/>
                                    </a:solidFill>
                                    <a:latin typeface="Cambria Math"/>
                                  </a:rPr>
                                  <m:t>𝑨𝑷</m:t>
                                </m:r>
                              </m:e>
                              <m:sub>
                                <m:r>
                                  <a:rPr lang="en-US" sz="1050" b="1" i="1" smtClean="0">
                                    <a:solidFill>
                                      <a:srgbClr val="003C71"/>
                                    </a:solidFill>
                                    <a:latin typeface="Cambria Math"/>
                                  </a:rPr>
                                  <m:t>𝒋</m:t>
                                </m:r>
                              </m:sub>
                            </m:sSub>
                          </m:oMath>
                        </m:oMathPara>
                      </a14:m>
                      <a:endParaRPr lang="en-US" sz="1050" b="1" dirty="0" smtClean="0">
                        <a:solidFill>
                          <a:srgbClr val="003C71"/>
                        </a:solidFill>
                      </a:endParaRPr>
                    </a:p>
                  </p:txBody>
                </p:sp>
              </mc:Choice>
              <mc:Fallback xmlns="">
                <p:sp>
                  <p:nvSpPr>
                    <p:cNvPr id="16" name="TextBox 15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5173218" y="2401765"/>
                      <a:ext cx="275844" cy="176908"/>
                    </a:xfrm>
                    <a:prstGeom prst="rect">
                      <a:avLst/>
                    </a:prstGeom>
                    <a:blipFill rotWithShape="1">
                      <a:blip r:embed="rId4"/>
                      <a:stretch>
                        <a:fillRect l="-8889" r="-4444" b="-20690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19" name="TextBox 18"/>
                    <p:cNvSpPr txBox="1"/>
                    <p:nvPr/>
                  </p:nvSpPr>
                  <p:spPr>
                    <a:xfrm>
                      <a:off x="2559177" y="3407851"/>
                      <a:ext cx="467106" cy="153888"/>
                    </a:xfrm>
                    <a:prstGeom prst="rect">
                      <a:avLst/>
                    </a:prstGeom>
                    <a:noFill/>
                  </p:spPr>
                  <p:txBody>
                    <a:bodyPr vert="horz" wrap="square" lIns="0" tIns="0" rIns="0" bIns="0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sSub>
                              <m:sSubPr>
                                <m:ctrlPr>
                                  <a:rPr lang="en-US" sz="1000" i="1" smtClean="0">
                                    <a:solidFill>
                                      <a:srgbClr val="003C7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000" b="1" i="1" smtClean="0">
                                    <a:solidFill>
                                      <a:srgbClr val="003C71"/>
                                    </a:solidFill>
                                    <a:latin typeface="Cambria Math"/>
                                  </a:rPr>
                                  <m:t>𝑺𝑻𝑨</m:t>
                                </m:r>
                              </m:e>
                              <m:sub>
                                <m:r>
                                  <a:rPr lang="en-US" sz="1000" b="0" i="1" smtClean="0">
                                    <a:solidFill>
                                      <a:srgbClr val="003C71"/>
                                    </a:solidFill>
                                    <a:latin typeface="Cambria Math"/>
                                  </a:rPr>
                                  <m:t>𝑖</m:t>
                                </m:r>
                                <m:r>
                                  <a:rPr lang="en-US" sz="1000" b="0" i="1" smtClean="0">
                                    <a:solidFill>
                                      <a:srgbClr val="003C71"/>
                                    </a:solidFill>
                                    <a:latin typeface="Cambria Math"/>
                                  </a:rPr>
                                  <m:t>1</m:t>
                                </m:r>
                              </m:sub>
                            </m:sSub>
                          </m:oMath>
                        </m:oMathPara>
                      </a14:m>
                      <a:endParaRPr lang="en-US" sz="1000" dirty="0" err="1" smtClean="0">
                        <a:solidFill>
                          <a:srgbClr val="003C71"/>
                        </a:solidFill>
                      </a:endParaRPr>
                    </a:p>
                  </p:txBody>
                </p:sp>
              </mc:Choice>
              <mc:Fallback xmlns="">
                <p:sp>
                  <p:nvSpPr>
                    <p:cNvPr id="17" name="TextBox 16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2559177" y="3407851"/>
                      <a:ext cx="467106" cy="153888"/>
                    </a:xfrm>
                    <a:prstGeom prst="rect">
                      <a:avLst/>
                    </a:prstGeom>
                    <a:blipFill rotWithShape="1">
                      <a:blip r:embed="rId5"/>
                      <a:stretch>
                        <a:fillRect b="-20000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20" name="TextBox 19"/>
                    <p:cNvSpPr txBox="1"/>
                    <p:nvPr/>
                  </p:nvSpPr>
                  <p:spPr>
                    <a:xfrm>
                      <a:off x="4639437" y="3441753"/>
                      <a:ext cx="467106" cy="166264"/>
                    </a:xfrm>
                    <a:prstGeom prst="rect">
                      <a:avLst/>
                    </a:prstGeom>
                    <a:noFill/>
                  </p:spPr>
                  <p:txBody>
                    <a:bodyPr vert="horz" wrap="square" lIns="0" tIns="0" rIns="0" bIns="0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sSub>
                              <m:sSubPr>
                                <m:ctrlPr>
                                  <a:rPr lang="en-US" sz="1000" i="1" smtClean="0">
                                    <a:solidFill>
                                      <a:srgbClr val="003C7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000" b="1" i="1" smtClean="0">
                                    <a:solidFill>
                                      <a:srgbClr val="003C71"/>
                                    </a:solidFill>
                                    <a:latin typeface="Cambria Math"/>
                                  </a:rPr>
                                  <m:t>𝑺𝑻𝑨</m:t>
                                </m:r>
                              </m:e>
                              <m:sub>
                                <m:r>
                                  <a:rPr lang="en-US" sz="1000" b="0" i="1" smtClean="0">
                                    <a:solidFill>
                                      <a:srgbClr val="003C71"/>
                                    </a:solidFill>
                                    <a:latin typeface="Cambria Math"/>
                                  </a:rPr>
                                  <m:t>𝑗</m:t>
                                </m:r>
                                <m:r>
                                  <a:rPr lang="en-US" sz="1000" b="0" i="1" smtClean="0">
                                    <a:solidFill>
                                      <a:srgbClr val="003C71"/>
                                    </a:solidFill>
                                    <a:latin typeface="Cambria Math"/>
                                  </a:rPr>
                                  <m:t>1</m:t>
                                </m:r>
                              </m:sub>
                            </m:sSub>
                          </m:oMath>
                        </m:oMathPara>
                      </a14:m>
                      <a:endParaRPr lang="en-US" sz="1000" dirty="0" err="1" smtClean="0">
                        <a:solidFill>
                          <a:srgbClr val="003C71"/>
                        </a:solidFill>
                      </a:endParaRPr>
                    </a:p>
                  </p:txBody>
                </p:sp>
              </mc:Choice>
              <mc:Fallback xmlns="">
                <p:sp>
                  <p:nvSpPr>
                    <p:cNvPr id="18" name="TextBox 17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4639437" y="3441753"/>
                      <a:ext cx="467106" cy="166264"/>
                    </a:xfrm>
                    <a:prstGeom prst="rect">
                      <a:avLst/>
                    </a:prstGeom>
                    <a:blipFill rotWithShape="1">
                      <a:blip r:embed="rId6"/>
                      <a:stretch>
                        <a:fillRect b="-22222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21" name="TextBox 20"/>
                    <p:cNvSpPr txBox="1"/>
                    <p:nvPr/>
                  </p:nvSpPr>
                  <p:spPr>
                    <a:xfrm>
                      <a:off x="5548122" y="3415471"/>
                      <a:ext cx="467106" cy="166264"/>
                    </a:xfrm>
                    <a:prstGeom prst="rect">
                      <a:avLst/>
                    </a:prstGeom>
                    <a:noFill/>
                  </p:spPr>
                  <p:txBody>
                    <a:bodyPr vert="horz" wrap="square" lIns="0" tIns="0" rIns="0" bIns="0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sSub>
                              <m:sSubPr>
                                <m:ctrlPr>
                                  <a:rPr lang="en-US" sz="1000" i="1" smtClean="0">
                                    <a:solidFill>
                                      <a:srgbClr val="003C7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000" b="1" i="1" smtClean="0">
                                    <a:solidFill>
                                      <a:srgbClr val="003C71"/>
                                    </a:solidFill>
                                    <a:latin typeface="Cambria Math"/>
                                  </a:rPr>
                                  <m:t>𝑺𝑻𝑨</m:t>
                                </m:r>
                              </m:e>
                              <m:sub>
                                <m:r>
                                  <a:rPr lang="en-US" sz="1000" b="0" i="1" smtClean="0">
                                    <a:solidFill>
                                      <a:srgbClr val="003C71"/>
                                    </a:solidFill>
                                    <a:latin typeface="Cambria Math"/>
                                  </a:rPr>
                                  <m:t>𝑗</m:t>
                                </m:r>
                                <m:r>
                                  <a:rPr lang="en-US" sz="1000" b="0" i="1" smtClean="0">
                                    <a:solidFill>
                                      <a:srgbClr val="003C71"/>
                                    </a:solidFill>
                                    <a:latin typeface="Cambria Math"/>
                                  </a:rPr>
                                  <m:t>2</m:t>
                                </m:r>
                              </m:sub>
                            </m:sSub>
                          </m:oMath>
                        </m:oMathPara>
                      </a14:m>
                      <a:endParaRPr lang="en-US" sz="1000" dirty="0" err="1" smtClean="0">
                        <a:solidFill>
                          <a:srgbClr val="003C71"/>
                        </a:solidFill>
                      </a:endParaRPr>
                    </a:p>
                  </p:txBody>
                </p:sp>
              </mc:Choice>
              <mc:Fallback xmlns="">
                <p:sp>
                  <p:nvSpPr>
                    <p:cNvPr id="19" name="TextBox 18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5548122" y="3415471"/>
                      <a:ext cx="467106" cy="166264"/>
                    </a:xfrm>
                    <a:prstGeom prst="rect">
                      <a:avLst/>
                    </a:prstGeom>
                    <a:blipFill rotWithShape="1">
                      <a:blip r:embed="rId7"/>
                      <a:stretch>
                        <a:fillRect b="-21429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22" name="TextBox 21"/>
                    <p:cNvSpPr txBox="1"/>
                    <p:nvPr/>
                  </p:nvSpPr>
                  <p:spPr>
                    <a:xfrm>
                      <a:off x="3390519" y="3432422"/>
                      <a:ext cx="467106" cy="153888"/>
                    </a:xfrm>
                    <a:prstGeom prst="rect">
                      <a:avLst/>
                    </a:prstGeom>
                    <a:noFill/>
                  </p:spPr>
                  <p:txBody>
                    <a:bodyPr vert="horz" wrap="square" lIns="0" tIns="0" rIns="0" bIns="0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sSub>
                              <m:sSubPr>
                                <m:ctrlPr>
                                  <a:rPr lang="en-US" sz="1000" i="1" smtClean="0">
                                    <a:solidFill>
                                      <a:srgbClr val="003C7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000" b="1" i="1" smtClean="0">
                                    <a:solidFill>
                                      <a:srgbClr val="003C71"/>
                                    </a:solidFill>
                                    <a:latin typeface="Cambria Math"/>
                                  </a:rPr>
                                  <m:t>𝑺𝑻𝑨</m:t>
                                </m:r>
                              </m:e>
                              <m:sub>
                                <m:r>
                                  <a:rPr lang="en-US" sz="1000" b="0" i="1" smtClean="0">
                                    <a:solidFill>
                                      <a:srgbClr val="003C71"/>
                                    </a:solidFill>
                                    <a:latin typeface="Cambria Math"/>
                                  </a:rPr>
                                  <m:t>𝑖</m:t>
                                </m:r>
                                <m:r>
                                  <a:rPr lang="en-US" sz="1000" b="0" i="1" smtClean="0">
                                    <a:solidFill>
                                      <a:srgbClr val="003C71"/>
                                    </a:solidFill>
                                    <a:latin typeface="Cambria Math"/>
                                  </a:rPr>
                                  <m:t>2</m:t>
                                </m:r>
                              </m:sub>
                            </m:sSub>
                          </m:oMath>
                        </m:oMathPara>
                      </a14:m>
                      <a:endParaRPr lang="en-US" sz="1000" dirty="0" err="1" smtClean="0">
                        <a:solidFill>
                          <a:srgbClr val="003C71"/>
                        </a:solidFill>
                      </a:endParaRPr>
                    </a:p>
                  </p:txBody>
                </p:sp>
              </mc:Choice>
              <mc:Fallback xmlns="">
                <p:sp>
                  <p:nvSpPr>
                    <p:cNvPr id="20" name="TextBox 19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3390519" y="3432422"/>
                      <a:ext cx="467106" cy="153888"/>
                    </a:xfrm>
                    <a:prstGeom prst="rect">
                      <a:avLst/>
                    </a:prstGeom>
                    <a:blipFill rotWithShape="1">
                      <a:blip r:embed="rId8"/>
                      <a:stretch>
                        <a:fillRect b="-20000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p:cxnSp>
              <p:nvCxnSpPr>
                <p:cNvPr id="23" name="Straight Connector 22"/>
                <p:cNvCxnSpPr>
                  <a:endCxn id="14" idx="0"/>
                </p:cNvCxnSpPr>
                <p:nvPr/>
              </p:nvCxnSpPr>
              <p:spPr>
                <a:xfrm>
                  <a:off x="3275425" y="2750820"/>
                  <a:ext cx="348647" cy="563880"/>
                </a:xfrm>
                <a:prstGeom prst="line">
                  <a:avLst/>
                </a:prstGeom>
                <a:ln>
                  <a:solidFill>
                    <a:srgbClr val="00B050"/>
                  </a:solidFill>
                  <a:tailEnd type="arrow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Straight Connector 23"/>
                <p:cNvCxnSpPr>
                  <a:endCxn id="16" idx="0"/>
                </p:cNvCxnSpPr>
                <p:nvPr/>
              </p:nvCxnSpPr>
              <p:spPr>
                <a:xfrm>
                  <a:off x="5197189" y="2750820"/>
                  <a:ext cx="301403" cy="563880"/>
                </a:xfrm>
                <a:prstGeom prst="line">
                  <a:avLst/>
                </a:prstGeom>
                <a:ln>
                  <a:solidFill>
                    <a:srgbClr val="00B050"/>
                  </a:solidFill>
                  <a:tailEnd type="arrow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Straight Connector 24"/>
                <p:cNvCxnSpPr>
                  <a:endCxn id="15" idx="7"/>
                </p:cNvCxnSpPr>
                <p:nvPr/>
              </p:nvCxnSpPr>
              <p:spPr>
                <a:xfrm flipH="1">
                  <a:off x="4957543" y="2750820"/>
                  <a:ext cx="184814" cy="577271"/>
                </a:xfrm>
                <a:prstGeom prst="line">
                  <a:avLst/>
                </a:prstGeom>
                <a:ln>
                  <a:solidFill>
                    <a:srgbClr val="00B050"/>
                  </a:solidFill>
                  <a:tailEnd type="arrow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" name="Straight Connector 25"/>
                <p:cNvCxnSpPr>
                  <a:endCxn id="13" idx="0"/>
                </p:cNvCxnSpPr>
                <p:nvPr/>
              </p:nvCxnSpPr>
              <p:spPr>
                <a:xfrm flipH="1">
                  <a:off x="2842260" y="2750820"/>
                  <a:ext cx="423259" cy="563880"/>
                </a:xfrm>
                <a:prstGeom prst="line">
                  <a:avLst/>
                </a:prstGeom>
                <a:ln>
                  <a:solidFill>
                    <a:srgbClr val="00B050"/>
                  </a:solidFill>
                  <a:tailEnd type="arrow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Straight Connector 26"/>
                <p:cNvCxnSpPr/>
                <p:nvPr/>
              </p:nvCxnSpPr>
              <p:spPr>
                <a:xfrm flipH="1">
                  <a:off x="3673602" y="2750820"/>
                  <a:ext cx="1432941" cy="577271"/>
                </a:xfrm>
                <a:prstGeom prst="line">
                  <a:avLst/>
                </a:prstGeom>
                <a:ln w="6350">
                  <a:solidFill>
                    <a:srgbClr val="F83308">
                      <a:alpha val="84000"/>
                    </a:srgbClr>
                  </a:solidFill>
                  <a:prstDash val="dashDot"/>
                  <a:headEnd type="none"/>
                  <a:tailEnd type="triangle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8" name="TextBox 27"/>
                <p:cNvSpPr txBox="1"/>
                <p:nvPr/>
              </p:nvSpPr>
              <p:spPr>
                <a:xfrm>
                  <a:off x="3999871" y="2664227"/>
                  <a:ext cx="1020186" cy="245666"/>
                </a:xfrm>
                <a:prstGeom prst="rect">
                  <a:avLst/>
                </a:prstGeom>
                <a:noFill/>
              </p:spPr>
              <p:txBody>
                <a:bodyPr vert="horz" wrap="square" lIns="0" tIns="0" rIns="0" bIns="0" rtlCol="0">
                  <a:spAutoFit/>
                </a:bodyPr>
                <a:lstStyle/>
                <a:p>
                  <a:r>
                    <a:rPr lang="en-US" sz="800" dirty="0" smtClean="0">
                      <a:solidFill>
                        <a:srgbClr val="C00000"/>
                      </a:solidFill>
                      <a:latin typeface="Neo Sans Intel" panose="020B0504020202020204" pitchFamily="34" charset="0"/>
                    </a:rPr>
                    <a:t>Interference channel</a:t>
                  </a:r>
                </a:p>
              </p:txBody>
            </p:sp>
          </p:grpSp>
          <p:cxnSp>
            <p:nvCxnSpPr>
              <p:cNvPr id="35" name="Straight Connector 34"/>
              <p:cNvCxnSpPr/>
              <p:nvPr/>
            </p:nvCxnSpPr>
            <p:spPr>
              <a:xfrm>
                <a:off x="7019361" y="1858452"/>
                <a:ext cx="1169265" cy="551857"/>
              </a:xfrm>
              <a:prstGeom prst="line">
                <a:avLst/>
              </a:prstGeom>
              <a:ln w="6350">
                <a:solidFill>
                  <a:srgbClr val="F83308">
                    <a:alpha val="84000"/>
                  </a:srgbClr>
                </a:solidFill>
                <a:prstDash val="dashDot"/>
                <a:headEnd type="none"/>
                <a:tailEnd type="triangle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/>
              <p:cNvCxnSpPr>
                <a:stCxn id="9" idx="2"/>
                <a:endCxn id="16" idx="0"/>
              </p:cNvCxnSpPr>
              <p:nvPr/>
            </p:nvCxnSpPr>
            <p:spPr>
              <a:xfrm>
                <a:off x="6937973" y="1845155"/>
                <a:ext cx="1689547" cy="565154"/>
              </a:xfrm>
              <a:prstGeom prst="line">
                <a:avLst/>
              </a:prstGeom>
              <a:ln w="6350">
                <a:solidFill>
                  <a:srgbClr val="F83308">
                    <a:alpha val="84000"/>
                  </a:srgbClr>
                </a:solidFill>
                <a:prstDash val="dashDot"/>
                <a:headEnd type="none"/>
                <a:tailEnd type="triangle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>
                <a:solidFill>
                  <a:srgbClr val="000000"/>
                </a:solidFill>
              </a:rPr>
              <a:t>May 2019</a:t>
            </a:r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5401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999" y="544868"/>
            <a:ext cx="7772400" cy="396797"/>
          </a:xfrm>
        </p:spPr>
        <p:txBody>
          <a:bodyPr/>
          <a:lstStyle/>
          <a:p>
            <a:r>
              <a:rPr lang="en-US" sz="2000" dirty="0">
                <a:solidFill>
                  <a:srgbClr val="000000"/>
                </a:solidFill>
              </a:rPr>
              <a:t>Collaborative BF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017" y="1029332"/>
            <a:ext cx="8242570" cy="3792050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1600" dirty="0"/>
              <a:t>Multi-AP Channel </a:t>
            </a:r>
            <a:r>
              <a:rPr lang="en-US" sz="1600" dirty="0" smtClean="0"/>
              <a:t>Sounding: </a:t>
            </a:r>
            <a:r>
              <a:rPr lang="en-US" sz="1600" b="0" dirty="0" smtClean="0"/>
              <a:t>Each AP may </a:t>
            </a:r>
            <a:r>
              <a:rPr lang="en-US" sz="1600" b="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require channel information </a:t>
            </a:r>
            <a:r>
              <a:rPr lang="en-US" sz="1600" b="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</a:t>
            </a:r>
            <a:r>
              <a:rPr lang="en-US" sz="1600" b="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STAs </a:t>
            </a:r>
            <a:r>
              <a:rPr lang="en-US" sz="1600" b="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en-US" sz="1600" b="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OBSS for the sake of interference cancellation.</a:t>
            </a:r>
            <a:endParaRPr lang="en-US" sz="1600" b="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0000"/>
                </a:solidFill>
              </a:rPr>
              <a:t>Explicit Feedback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sz="1400" dirty="0">
                <a:solidFill>
                  <a:srgbClr val="000000"/>
                </a:solidFill>
              </a:rPr>
              <a:t>Extending 802.11ax sounding sequence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sz="1400" dirty="0">
                <a:solidFill>
                  <a:srgbClr val="000000"/>
                </a:solidFill>
              </a:rPr>
              <a:t>NDP transmission from APs in </a:t>
            </a:r>
            <a:r>
              <a:rPr lang="en-US" sz="1400" dirty="0" smtClean="0">
                <a:solidFill>
                  <a:srgbClr val="000000"/>
                </a:solidFill>
              </a:rPr>
              <a:t>downlink</a:t>
            </a:r>
            <a:endParaRPr lang="en-US" sz="1400" dirty="0">
              <a:solidFill>
                <a:srgbClr val="000000"/>
              </a:solidFill>
            </a:endParaRP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sz="1400" dirty="0">
                <a:solidFill>
                  <a:srgbClr val="000000"/>
                </a:solidFill>
              </a:rPr>
              <a:t>The STAs may be directed to send feedback reports on </a:t>
            </a:r>
            <a:r>
              <a:rPr lang="en-US" sz="1400" dirty="0" smtClean="0">
                <a:solidFill>
                  <a:srgbClr val="000000"/>
                </a:solidFill>
              </a:rPr>
              <a:t>channel of each </a:t>
            </a:r>
            <a:r>
              <a:rPr lang="en-US" sz="1400" dirty="0">
                <a:solidFill>
                  <a:srgbClr val="000000"/>
                </a:solidFill>
              </a:rPr>
              <a:t>individual </a:t>
            </a:r>
            <a:r>
              <a:rPr lang="en-US" sz="1400" dirty="0" smtClean="0">
                <a:solidFill>
                  <a:srgbClr val="000000"/>
                </a:solidFill>
              </a:rPr>
              <a:t>AP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b="0" dirty="0" smtClean="0"/>
              <a:t>Implicit Feedback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sz="1400" dirty="0" smtClean="0"/>
              <a:t>A proposal for single AP/802.11be is presented in [3].</a:t>
            </a:r>
            <a:endParaRPr lang="en-US" sz="1400" b="0" dirty="0" smtClean="0"/>
          </a:p>
          <a:p>
            <a:pPr lvl="2">
              <a:buFont typeface="Courier New" panose="02070309020205020404" pitchFamily="49" charset="0"/>
              <a:buChar char="o"/>
            </a:pPr>
            <a:r>
              <a:rPr lang="en-US" sz="1400" dirty="0" smtClean="0"/>
              <a:t>Training fields are transmitted in the uplink from the required STAs 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sz="1400" dirty="0" smtClean="0"/>
              <a:t>All APs </a:t>
            </a:r>
            <a:r>
              <a:rPr lang="en-US" sz="1400" dirty="0"/>
              <a:t>in coordinated set will be able to measure the channel for all STAs in </a:t>
            </a:r>
            <a:r>
              <a:rPr lang="en-US" sz="1400" dirty="0" smtClean="0"/>
              <a:t>OBSS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sz="1400" dirty="0" smtClean="0"/>
              <a:t>Reduce network overhead significantly</a:t>
            </a:r>
          </a:p>
          <a:p>
            <a:pPr marL="642938" lvl="2" indent="0">
              <a:buNone/>
            </a:pPr>
            <a:endParaRPr lang="en-US" sz="800" dirty="0" smtClean="0"/>
          </a:p>
          <a:p>
            <a:pPr lvl="0">
              <a:buFont typeface="Wingdings" panose="05000000000000000000" pitchFamily="2" charset="2"/>
              <a:buChar char="Ø"/>
            </a:pPr>
            <a:r>
              <a:rPr lang="en-US" sz="1600" dirty="0">
                <a:solidFill>
                  <a:srgbClr val="000000"/>
                </a:solidFill>
              </a:rPr>
              <a:t>Multi-AP Trigger frame</a:t>
            </a:r>
            <a:r>
              <a:rPr lang="en-US" sz="1400" dirty="0">
                <a:solidFill>
                  <a:srgbClr val="000000"/>
                </a:solidFill>
              </a:rPr>
              <a:t> </a:t>
            </a:r>
            <a:r>
              <a:rPr lang="en-US" sz="1400" b="0" dirty="0">
                <a:solidFill>
                  <a:srgbClr val="000000"/>
                </a:solidFill>
              </a:rPr>
              <a:t>is transmitted </a:t>
            </a:r>
            <a:r>
              <a:rPr lang="en-US" sz="1400" b="0" dirty="0" smtClean="0">
                <a:solidFill>
                  <a:srgbClr val="000000"/>
                </a:solidFill>
              </a:rPr>
              <a:t>by </a:t>
            </a:r>
            <a:r>
              <a:rPr lang="en-US" sz="1400" b="0" dirty="0">
                <a:solidFill>
                  <a:srgbClr val="000000"/>
                </a:solidFill>
              </a:rPr>
              <a:t>initiating AP to enable </a:t>
            </a:r>
            <a:r>
              <a:rPr lang="en-US" sz="1400" b="0" dirty="0" smtClean="0">
                <a:solidFill>
                  <a:srgbClr val="000000"/>
                </a:solidFill>
              </a:rPr>
              <a:t>synchronization/time alignment </a:t>
            </a:r>
            <a:r>
              <a:rPr lang="en-US" sz="1400" b="0" dirty="0">
                <a:solidFill>
                  <a:srgbClr val="000000"/>
                </a:solidFill>
              </a:rPr>
              <a:t>and initiate Multi-AP data transmission to the scheduled STAs.</a:t>
            </a:r>
          </a:p>
          <a:p>
            <a:pPr lvl="1">
              <a:buFont typeface="Courier New" panose="02070309020205020404" pitchFamily="49" charset="0"/>
              <a:buChar char="o"/>
            </a:pPr>
            <a:endParaRPr lang="en-US" sz="1400" dirty="0"/>
          </a:p>
          <a:p>
            <a:pPr marL="342900" lvl="1" indent="0">
              <a:buNone/>
            </a:pPr>
            <a:endParaRPr lang="en-US" sz="1400" dirty="0" smtClean="0">
              <a:latin typeface="Times New Roman" panose="02020603050405020304" pitchFamily="18" charset="0"/>
              <a:ea typeface="Malgun Gothic" panose="020B0503020000020004" pitchFamily="34" charset="-127"/>
            </a:endParaRPr>
          </a:p>
          <a:p>
            <a:pPr marL="342900" lvl="1" indent="0">
              <a:buNone/>
            </a:pPr>
            <a:endParaRPr lang="en-US" sz="1600" dirty="0">
              <a:latin typeface="Times New Roman" panose="02020603050405020304" pitchFamily="18" charset="0"/>
              <a:ea typeface="Malgun Gothic" panose="020B0503020000020004" pitchFamily="34" charset="-127"/>
            </a:endParaRPr>
          </a:p>
          <a:p>
            <a:pPr marL="342900" lvl="1" indent="0">
              <a:buNone/>
            </a:pPr>
            <a:endParaRPr lang="en-US" sz="1200" dirty="0" smtClean="0"/>
          </a:p>
          <a:p>
            <a:pPr lvl="1">
              <a:buFont typeface="Courier New" panose="02070309020205020404" pitchFamily="49" charset="0"/>
              <a:buChar char="o"/>
            </a:pPr>
            <a:endParaRPr lang="en-US" sz="13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>
                <a:solidFill>
                  <a:srgbClr val="000000"/>
                </a:solidFill>
              </a:rPr>
              <a:t>Roya Doostnejad, Intel Corporation</a:t>
            </a: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>
                <a:solidFill>
                  <a:srgbClr val="000000"/>
                </a:solidFill>
              </a:rPr>
              <a:t>Slide </a:t>
            </a:r>
            <a:fld id="{0391809B-2015-42AC-9A4A-427CE29EAC4D}" type="slidenum">
              <a:rPr lang="en-US" altLang="en-US" smtClean="0">
                <a:solidFill>
                  <a:srgbClr val="000000"/>
                </a:solidFill>
              </a:rPr>
              <a:pPr>
                <a:defRPr/>
              </a:pPr>
              <a:t>4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>
                <a:solidFill>
                  <a:srgbClr val="000000"/>
                </a:solidFill>
              </a:rPr>
              <a:t>May 2019</a:t>
            </a:r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631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/>
              <a:t>Simulation Results</a:t>
            </a:r>
          </a:p>
          <a:p>
            <a:endParaRPr lang="en-US" sz="1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>
                <a:solidFill>
                  <a:srgbClr val="000000"/>
                </a:solidFill>
              </a:rPr>
              <a:t>Roya Doostnejad, Intel Corporation</a:t>
            </a: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>
                <a:solidFill>
                  <a:srgbClr val="000000"/>
                </a:solidFill>
              </a:rPr>
              <a:t>Slide </a:t>
            </a:r>
            <a:fld id="{10F6E6CE-8ABD-4955-BA38-BB3D0CE062DF}" type="slidenum">
              <a:rPr lang="en-US" altLang="en-US" smtClean="0">
                <a:solidFill>
                  <a:srgbClr val="000000"/>
                </a:solidFill>
              </a:rPr>
              <a:pPr>
                <a:defRPr/>
              </a:pPr>
              <a:t>5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>
                <a:solidFill>
                  <a:srgbClr val="000000"/>
                </a:solidFill>
              </a:rPr>
              <a:t>May 2019</a:t>
            </a:r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6503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>
                <a:solidFill>
                  <a:prstClr val="white"/>
                </a:solidFill>
              </a:rPr>
              <a:pPr/>
              <a:t>6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5613" y="525661"/>
            <a:ext cx="8229600" cy="520833"/>
          </a:xfrm>
        </p:spPr>
        <p:txBody>
          <a:bodyPr/>
          <a:lstStyle/>
          <a:p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CBF 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versus Single AP and Coordinated SR </a:t>
            </a:r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536548" y="1108952"/>
            <a:ext cx="8214487" cy="3747607"/>
          </a:xfrm>
        </p:spPr>
        <p:txBody>
          <a:bodyPr/>
          <a:lstStyle/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en-US" sz="16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Three examples are considered for evaluation of  Collaborative BF </a:t>
            </a:r>
          </a:p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en-US" sz="16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Simulation Set up:</a:t>
            </a:r>
            <a:endParaRPr lang="en-US" sz="16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85788" lvl="1" indent="-285750">
              <a:buFont typeface="Courier New" panose="02070309020205020404" pitchFamily="49" charset="0"/>
              <a:buChar char="o"/>
            </a:pPr>
            <a:r>
              <a:rPr lang="en-US" sz="1400" b="0" kern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MATLAB </a:t>
            </a:r>
            <a:r>
              <a:rPr lang="en-US" sz="1400" b="0" kern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Simulator/IEEE Channel model D (BW=80 </a:t>
            </a:r>
            <a:r>
              <a:rPr lang="en-US" sz="1400" b="0" kern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MHz)</a:t>
            </a:r>
          </a:p>
          <a:p>
            <a:pPr marL="585788" lvl="1" indent="-285750">
              <a:buFont typeface="Courier New" panose="02070309020205020404" pitchFamily="49" charset="0"/>
              <a:buChar char="o"/>
            </a:pPr>
            <a:r>
              <a:rPr lang="en-US" sz="1400" b="0" kern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 </a:t>
            </a:r>
            <a:r>
              <a:rPr lang="en-US" sz="1400" b="0" kern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 </a:t>
            </a:r>
            <a:r>
              <a:rPr lang="en-US" sz="1400" b="0" kern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4/8 </a:t>
            </a:r>
            <a:r>
              <a:rPr lang="en-US" sz="1400" b="0" kern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Tx</a:t>
            </a:r>
            <a:r>
              <a:rPr lang="en-US" sz="1400" b="0" kern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antennas transmitting at 24 </a:t>
            </a:r>
            <a:r>
              <a:rPr lang="en-US" sz="1400" b="0" kern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dBm</a:t>
            </a:r>
            <a:r>
              <a:rPr lang="en-US" sz="1400" kern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 STA with 2 Receive </a:t>
            </a:r>
            <a:r>
              <a:rPr lang="en-US" sz="1400" kern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antennas</a:t>
            </a:r>
          </a:p>
          <a:p>
            <a:pPr marL="585788" lvl="1" indent="-285750">
              <a:buFont typeface="Courier New" panose="02070309020205020404" pitchFamily="49" charset="0"/>
              <a:buChar char="o"/>
            </a:pPr>
            <a:r>
              <a:rPr lang="en-US" sz="1400" b="0" kern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Noise </a:t>
            </a:r>
            <a:r>
              <a:rPr lang="en-US" sz="1400" b="0" kern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floor of -89.9 </a:t>
            </a:r>
            <a:r>
              <a:rPr lang="en-US" sz="1400" b="0" kern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dBm</a:t>
            </a:r>
            <a:endParaRPr lang="en-US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85788" lvl="1" indent="-285750">
              <a:buFont typeface="Courier New" panose="02070309020205020404" pitchFamily="49" charset="0"/>
              <a:buChar char="o"/>
            </a:pPr>
            <a:r>
              <a:rPr lang="en-US" sz="1400" b="0" kern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Ideal </a:t>
            </a:r>
            <a:r>
              <a:rPr lang="en-US" sz="1400" b="0" kern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Channel Estimation/ Uncompressed BF </a:t>
            </a:r>
            <a:r>
              <a:rPr lang="en-US" sz="1400" b="0" kern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feedback</a:t>
            </a:r>
          </a:p>
          <a:p>
            <a:pPr marL="585788" lvl="1" indent="-285750">
              <a:buFont typeface="Courier New" panose="02070309020205020404" pitchFamily="49" charset="0"/>
              <a:buChar char="o"/>
            </a:pPr>
            <a:r>
              <a:rPr lang="en-US" sz="1400" b="0" kern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Receiver</a:t>
            </a:r>
            <a:r>
              <a:rPr lang="en-US" sz="1400" b="0" kern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1400" b="0" kern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MMSE</a:t>
            </a:r>
          </a:p>
          <a:p>
            <a:pPr marL="585788" lvl="1" indent="-285750">
              <a:buFont typeface="Courier New" panose="02070309020205020404" pitchFamily="49" charset="0"/>
              <a:buChar char="o"/>
            </a:pPr>
            <a:r>
              <a:rPr lang="en-US" sz="1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Path Loss Model: </a:t>
            </a:r>
            <a:r>
              <a:rPr lang="en-US" sz="1400" kern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Channel D (NLOS)</a:t>
            </a:r>
          </a:p>
          <a:p>
            <a:pPr marL="585788" lvl="1" indent="-285750">
              <a:buFont typeface="Courier New" panose="02070309020205020404" pitchFamily="49" charset="0"/>
              <a:buChar char="o"/>
            </a:pPr>
            <a:r>
              <a:rPr lang="en-US" sz="1400" b="1" kern="1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Coordinated Spatial Reuse (SR):</a:t>
            </a:r>
            <a:r>
              <a:rPr lang="en-US" sz="1400" kern="1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kern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Multi-AP transmission is allowed, MU ZF/Eigen BF is performed in each AP (for in-cell STAs), No interference Cancellation across APs</a:t>
            </a:r>
          </a:p>
          <a:p>
            <a:pPr marL="585788" lvl="1" indent="-285750">
              <a:buFont typeface="Courier New" panose="02070309020205020404" pitchFamily="49" charset="0"/>
              <a:buChar char="o"/>
            </a:pPr>
            <a:r>
              <a:rPr lang="en-US" sz="1400" b="1" kern="1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CBF:</a:t>
            </a:r>
            <a:r>
              <a:rPr lang="en-US" sz="1400" b="0" kern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Nulling /ZF  is performed in each AP, considering BF reports from OBSS STAs, to combat interference across APs</a:t>
            </a:r>
          </a:p>
          <a:p>
            <a:pPr marL="842963" lvl="2" indent="-285750">
              <a:buFont typeface="Arial" panose="020B0604020202020204" pitchFamily="34" charset="0"/>
              <a:buChar char="•"/>
            </a:pPr>
            <a:r>
              <a:rPr lang="en-US" sz="1400" kern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Perfect Channel estimation at each STA /residual interference estimation at each STA </a:t>
            </a:r>
            <a:endParaRPr lang="en-US" sz="1400" b="0" kern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Single-AP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16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same dimensionality as each AP in CBF and Coordinated </a:t>
            </a:r>
            <a:r>
              <a:rPr lang="en-US" sz="14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SR, TDMA for Multi-AP</a:t>
            </a:r>
            <a:endParaRPr lang="en-US" sz="1400" b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48594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0"/>
            <a:ext cx="7772400" cy="600434"/>
          </a:xfrm>
        </p:spPr>
        <p:txBody>
          <a:bodyPr/>
          <a:lstStyle/>
          <a:p>
            <a:r>
              <a:rPr lang="en-US" sz="2000" dirty="0" smtClean="0"/>
              <a:t>Example I:Two Single-user Cells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323" y="1186774"/>
            <a:ext cx="7945877" cy="3605720"/>
          </a:xfrm>
        </p:spPr>
        <p:txBody>
          <a:bodyPr/>
          <a:lstStyle/>
          <a:p>
            <a:r>
              <a:rPr lang="en-US" sz="1600" b="0" dirty="0" smtClean="0">
                <a:solidFill>
                  <a:srgbClr val="002060"/>
                </a:solidFill>
              </a:rPr>
              <a:t>AP: 4 antennas</a:t>
            </a:r>
          </a:p>
          <a:p>
            <a:r>
              <a:rPr lang="en-US" sz="1600" b="0" dirty="0" smtClean="0">
                <a:solidFill>
                  <a:srgbClr val="002060"/>
                </a:solidFill>
              </a:rPr>
              <a:t>STA: 2 </a:t>
            </a:r>
            <a:r>
              <a:rPr lang="en-US" sz="1600" b="0" dirty="0" smtClean="0">
                <a:solidFill>
                  <a:srgbClr val="002060"/>
                </a:solidFill>
              </a:rPr>
              <a:t>antennas</a:t>
            </a:r>
          </a:p>
          <a:p>
            <a:r>
              <a:rPr lang="en-US" sz="1600" b="0" dirty="0">
                <a:solidFill>
                  <a:srgbClr val="002060"/>
                </a:solidFill>
              </a:rPr>
              <a:t>Data for each STA is transmitted in </a:t>
            </a:r>
            <a:r>
              <a:rPr lang="en-US" sz="1600" b="0" dirty="0" smtClean="0">
                <a:solidFill>
                  <a:srgbClr val="002060"/>
                </a:solidFill>
              </a:rPr>
              <a:t>null-space of </a:t>
            </a:r>
            <a:r>
              <a:rPr lang="en-US" sz="1600" b="0" dirty="0">
                <a:solidFill>
                  <a:srgbClr val="002060"/>
                </a:solidFill>
              </a:rPr>
              <a:t>other STA (OBSS</a:t>
            </a:r>
            <a:r>
              <a:rPr lang="en-US" sz="1600" b="0" dirty="0" smtClean="0">
                <a:solidFill>
                  <a:srgbClr val="002060"/>
                </a:solidFill>
              </a:rPr>
              <a:t>)</a:t>
            </a:r>
          </a:p>
          <a:p>
            <a:pPr lvl="1"/>
            <a:r>
              <a:rPr lang="en-US" sz="1300" b="0" dirty="0">
                <a:solidFill>
                  <a:srgbClr val="002060"/>
                </a:solidFill>
              </a:rPr>
              <a:t>Null-space dimension for each STA is </a:t>
            </a:r>
            <a:r>
              <a:rPr lang="en-US" sz="1300" b="0" dirty="0" smtClean="0">
                <a:solidFill>
                  <a:srgbClr val="002060"/>
                </a:solidFill>
              </a:rPr>
              <a:t>two</a:t>
            </a:r>
            <a:endParaRPr lang="en-US" sz="1300" b="0" dirty="0" smtClean="0">
              <a:solidFill>
                <a:srgbClr val="002060"/>
              </a:solidFill>
            </a:endParaRPr>
          </a:p>
          <a:p>
            <a:r>
              <a:rPr lang="en-US" sz="1600" b="0" dirty="0">
                <a:solidFill>
                  <a:srgbClr val="002060"/>
                </a:solidFill>
              </a:rPr>
              <a:t>2 Overlapping Cells, distance between </a:t>
            </a:r>
            <a:r>
              <a:rPr lang="en-US" sz="1600" b="0" dirty="0" smtClean="0">
                <a:solidFill>
                  <a:srgbClr val="002060"/>
                </a:solidFill>
              </a:rPr>
              <a:t>APs=45 m</a:t>
            </a:r>
          </a:p>
          <a:p>
            <a:r>
              <a:rPr lang="en-US" sz="1600" b="0" dirty="0">
                <a:solidFill>
                  <a:srgbClr val="002060"/>
                </a:solidFill>
              </a:rPr>
              <a:t>O</a:t>
            </a:r>
            <a:r>
              <a:rPr lang="en-US" sz="1600" b="0" dirty="0" smtClean="0">
                <a:solidFill>
                  <a:srgbClr val="002060"/>
                </a:solidFill>
              </a:rPr>
              <a:t>ne STA </a:t>
            </a:r>
            <a:r>
              <a:rPr lang="en-US" sz="1600" b="0" dirty="0">
                <a:solidFill>
                  <a:srgbClr val="002060"/>
                </a:solidFill>
              </a:rPr>
              <a:t>in each cell. </a:t>
            </a:r>
            <a:endParaRPr lang="en-US" sz="1600" b="0" dirty="0" smtClean="0">
              <a:solidFill>
                <a:srgbClr val="002060"/>
              </a:solidFill>
            </a:endParaRPr>
          </a:p>
          <a:p>
            <a:r>
              <a:rPr lang="en-US" sz="1600" b="0" dirty="0" smtClean="0">
                <a:solidFill>
                  <a:srgbClr val="002060"/>
                </a:solidFill>
              </a:rPr>
              <a:t>STA’s </a:t>
            </a:r>
            <a:r>
              <a:rPr lang="en-US" sz="1600" b="0" dirty="0">
                <a:solidFill>
                  <a:srgbClr val="002060"/>
                </a:solidFill>
              </a:rPr>
              <a:t>distance from in-cell AP changes (1: </a:t>
            </a:r>
            <a:r>
              <a:rPr lang="en-US" sz="1600" b="0" dirty="0" smtClean="0">
                <a:solidFill>
                  <a:srgbClr val="002060"/>
                </a:solidFill>
              </a:rPr>
              <a:t>30 </a:t>
            </a:r>
            <a:r>
              <a:rPr lang="en-US" sz="1600" b="0" dirty="0">
                <a:solidFill>
                  <a:srgbClr val="002060"/>
                </a:solidFill>
              </a:rPr>
              <a:t>m</a:t>
            </a:r>
            <a:r>
              <a:rPr lang="en-US" sz="1600" b="0" dirty="0" smtClean="0">
                <a:solidFill>
                  <a:srgbClr val="002060"/>
                </a:solidFill>
              </a:rPr>
              <a:t>)</a:t>
            </a:r>
          </a:p>
          <a:p>
            <a:endParaRPr lang="en-US" sz="1600" dirty="0">
              <a:solidFill>
                <a:srgbClr val="003C71"/>
              </a:solidFill>
            </a:endParaRP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>
                <a:solidFill>
                  <a:srgbClr val="000000"/>
                </a:solidFill>
              </a:rPr>
              <a:t>Roya Doostnejad, Intel Corporation</a:t>
            </a: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>
                <a:solidFill>
                  <a:srgbClr val="000000"/>
                </a:solidFill>
              </a:rPr>
              <a:t>Slide </a:t>
            </a:r>
            <a:fld id="{0391809B-2015-42AC-9A4A-427CE29EAC4D}" type="slidenum">
              <a:rPr lang="en-US" altLang="en-US" smtClean="0">
                <a:solidFill>
                  <a:srgbClr val="000000"/>
                </a:solidFill>
              </a:rPr>
              <a:pPr>
                <a:defRPr/>
              </a:pPr>
              <a:t>7</a:t>
            </a:fld>
            <a:endParaRPr lang="en-US" altLang="en-US">
              <a:solidFill>
                <a:srgbClr val="000000"/>
              </a:solidFill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4864278" y="2734912"/>
            <a:ext cx="3439699" cy="1947335"/>
            <a:chOff x="635023" y="2738316"/>
            <a:chExt cx="3284869" cy="1846745"/>
          </a:xfrm>
        </p:grpSpPr>
        <p:grpSp>
          <p:nvGrpSpPr>
            <p:cNvPr id="7" name="Group 6"/>
            <p:cNvGrpSpPr/>
            <p:nvPr/>
          </p:nvGrpSpPr>
          <p:grpSpPr>
            <a:xfrm>
              <a:off x="635023" y="2738316"/>
              <a:ext cx="3284869" cy="1846745"/>
              <a:chOff x="4885290" y="2137183"/>
              <a:chExt cx="3284869" cy="1846745"/>
            </a:xfrm>
          </p:grpSpPr>
          <p:sp>
            <p:nvSpPr>
              <p:cNvPr id="10" name="Flowchart: Connector 9"/>
              <p:cNvSpPr/>
              <p:nvPr/>
            </p:nvSpPr>
            <p:spPr>
              <a:xfrm>
                <a:off x="6306853" y="2207627"/>
                <a:ext cx="1863306" cy="1708030"/>
              </a:xfrm>
              <a:prstGeom prst="flowChartConnector">
                <a:avLst/>
              </a:prstGeom>
              <a:solidFill>
                <a:schemeClr val="bg1"/>
              </a:solidFill>
              <a:ln>
                <a:solidFill>
                  <a:schemeClr val="bg2">
                    <a:lumMod val="50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Flowchart: Connector 10"/>
              <p:cNvSpPr/>
              <p:nvPr/>
            </p:nvSpPr>
            <p:spPr>
              <a:xfrm>
                <a:off x="4885290" y="2170386"/>
                <a:ext cx="1879362" cy="1743098"/>
              </a:xfrm>
              <a:prstGeom prst="flowChartConnector">
                <a:avLst/>
              </a:prstGeom>
              <a:noFill/>
              <a:ln>
                <a:solidFill>
                  <a:srgbClr val="003C7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2" name="Straight Connector 11"/>
              <p:cNvCxnSpPr>
                <a:stCxn id="11" idx="2"/>
                <a:endCxn id="10" idx="6"/>
              </p:cNvCxnSpPr>
              <p:nvPr/>
            </p:nvCxnSpPr>
            <p:spPr>
              <a:xfrm>
                <a:off x="4885290" y="3041935"/>
                <a:ext cx="3284869" cy="19707"/>
              </a:xfrm>
              <a:prstGeom prst="line">
                <a:avLst/>
              </a:prstGeom>
              <a:ln w="3175">
                <a:solidFill>
                  <a:schemeClr val="bg2"/>
                </a:solidFill>
                <a:prstDash val="sysDot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>
                <a:endCxn id="11" idx="4"/>
              </p:cNvCxnSpPr>
              <p:nvPr/>
            </p:nvCxnSpPr>
            <p:spPr>
              <a:xfrm>
                <a:off x="5806565" y="2137183"/>
                <a:ext cx="18406" cy="1776301"/>
              </a:xfrm>
              <a:prstGeom prst="line">
                <a:avLst/>
              </a:prstGeom>
              <a:ln w="6350">
                <a:solidFill>
                  <a:schemeClr val="tx2"/>
                </a:solidFill>
                <a:prstDash val="lgDashDotDot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/>
              <p:nvPr/>
            </p:nvCxnSpPr>
            <p:spPr>
              <a:xfrm>
                <a:off x="7220100" y="2207627"/>
                <a:ext cx="18406" cy="1776301"/>
              </a:xfrm>
              <a:prstGeom prst="line">
                <a:avLst/>
              </a:prstGeom>
              <a:ln w="6350">
                <a:solidFill>
                  <a:schemeClr val="tx2"/>
                </a:solidFill>
                <a:prstDash val="lgDashDotDot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" name="Isosceles Triangle 14"/>
              <p:cNvSpPr/>
              <p:nvPr/>
            </p:nvSpPr>
            <p:spPr>
              <a:xfrm>
                <a:off x="5774981" y="2929467"/>
                <a:ext cx="85205" cy="110295"/>
              </a:xfrm>
              <a:prstGeom prst="triangle">
                <a:avLst/>
              </a:prstGeom>
              <a:solidFill>
                <a:schemeClr val="tx2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Isosceles Triangle 15"/>
              <p:cNvSpPr/>
              <p:nvPr/>
            </p:nvSpPr>
            <p:spPr>
              <a:xfrm>
                <a:off x="7179816" y="2929468"/>
                <a:ext cx="101933" cy="72688"/>
              </a:xfrm>
              <a:prstGeom prst="triangle">
                <a:avLst/>
              </a:prstGeom>
              <a:solidFill>
                <a:schemeClr val="tx2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5718437" y="3522325"/>
                <a:ext cx="364066" cy="123111"/>
              </a:xfrm>
              <a:prstGeom prst="rect">
                <a:avLst/>
              </a:prstGeom>
              <a:noFill/>
            </p:spPr>
            <p:txBody>
              <a:bodyPr vert="horz" wrap="square" lIns="0" tIns="0" rIns="0" bIns="0" rtlCol="0">
                <a:spAutoFit/>
              </a:bodyPr>
              <a:lstStyle/>
              <a:p>
                <a:r>
                  <a:rPr lang="en-US" sz="800" b="1" dirty="0" smtClean="0">
                    <a:solidFill>
                      <a:schemeClr val="accent5">
                        <a:lumMod val="50000"/>
                      </a:schemeClr>
                    </a:solidFill>
                  </a:rPr>
                  <a:t>STA-1</a:t>
                </a: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7103339" y="3645436"/>
                <a:ext cx="364066" cy="123111"/>
              </a:xfrm>
              <a:prstGeom prst="rect">
                <a:avLst/>
              </a:prstGeom>
              <a:noFill/>
            </p:spPr>
            <p:txBody>
              <a:bodyPr vert="horz" wrap="square" lIns="0" tIns="0" rIns="0" bIns="0" rtlCol="0">
                <a:spAutoFit/>
              </a:bodyPr>
              <a:lstStyle/>
              <a:p>
                <a:r>
                  <a:rPr lang="en-US" sz="800" b="1" dirty="0" smtClean="0">
                    <a:solidFill>
                      <a:schemeClr val="accent5">
                        <a:lumMod val="50000"/>
                      </a:schemeClr>
                    </a:solidFill>
                  </a:rPr>
                  <a:t>STA-2</a:t>
                </a:r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5665437" y="2709786"/>
                <a:ext cx="364066" cy="153888"/>
              </a:xfrm>
              <a:prstGeom prst="rect">
                <a:avLst/>
              </a:prstGeom>
              <a:noFill/>
            </p:spPr>
            <p:txBody>
              <a:bodyPr vert="horz" wrap="square" lIns="0" tIns="0" rIns="0" bIns="0" rtlCol="0">
                <a:spAutoFit/>
              </a:bodyPr>
              <a:lstStyle/>
              <a:p>
                <a:r>
                  <a:rPr lang="en-US" sz="1000" b="1" dirty="0" smtClean="0"/>
                  <a:t>AP-1</a:t>
                </a:r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7072265" y="2686449"/>
                <a:ext cx="364066" cy="153888"/>
              </a:xfrm>
              <a:prstGeom prst="rect">
                <a:avLst/>
              </a:prstGeom>
              <a:noFill/>
            </p:spPr>
            <p:txBody>
              <a:bodyPr vert="horz" wrap="square" lIns="0" tIns="0" rIns="0" bIns="0" rtlCol="0">
                <a:spAutoFit/>
              </a:bodyPr>
              <a:lstStyle/>
              <a:p>
                <a:r>
                  <a:rPr lang="en-US" sz="1000" b="1" dirty="0" smtClean="0"/>
                  <a:t>AP-2</a:t>
                </a:r>
              </a:p>
            </p:txBody>
          </p:sp>
          <p:cxnSp>
            <p:nvCxnSpPr>
              <p:cNvPr id="21" name="Straight Arrow Connector 20"/>
              <p:cNvCxnSpPr/>
              <p:nvPr/>
            </p:nvCxnSpPr>
            <p:spPr>
              <a:xfrm>
                <a:off x="5900470" y="2940273"/>
                <a:ext cx="1279346" cy="0"/>
              </a:xfrm>
              <a:prstGeom prst="straightConnector1">
                <a:avLst/>
              </a:prstGeom>
              <a:ln w="9525">
                <a:solidFill>
                  <a:schemeClr val="accent4">
                    <a:lumMod val="50000"/>
                  </a:schemeClr>
                </a:solidFill>
                <a:headEnd type="triangle"/>
                <a:tailEnd type="triangle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2" name="TextBox 21"/>
              <p:cNvSpPr txBox="1"/>
              <p:nvPr/>
            </p:nvSpPr>
            <p:spPr>
              <a:xfrm>
                <a:off x="6400586" y="2753108"/>
                <a:ext cx="364066" cy="145939"/>
              </a:xfrm>
              <a:prstGeom prst="rect">
                <a:avLst/>
              </a:prstGeom>
              <a:noFill/>
            </p:spPr>
            <p:txBody>
              <a:bodyPr vert="horz" wrap="square" lIns="0" tIns="0" rIns="0" bIns="0" rtlCol="0">
                <a:spAutoFit/>
              </a:bodyPr>
              <a:lstStyle/>
              <a:p>
                <a:r>
                  <a:rPr lang="en-US" sz="1000" b="1" dirty="0" smtClean="0">
                    <a:solidFill>
                      <a:schemeClr val="accent4">
                        <a:lumMod val="50000"/>
                      </a:schemeClr>
                    </a:solidFill>
                  </a:rPr>
                  <a:t>45 m</a:t>
                </a:r>
              </a:p>
            </p:txBody>
          </p:sp>
          <p:cxnSp>
            <p:nvCxnSpPr>
              <p:cNvPr id="23" name="Straight Arrow Connector 22"/>
              <p:cNvCxnSpPr>
                <a:stCxn id="15" idx="3"/>
              </p:cNvCxnSpPr>
              <p:nvPr/>
            </p:nvCxnSpPr>
            <p:spPr>
              <a:xfrm>
                <a:off x="5817584" y="3039762"/>
                <a:ext cx="1362232" cy="544118"/>
              </a:xfrm>
              <a:prstGeom prst="straightConnector1">
                <a:avLst/>
              </a:prstGeom>
              <a:ln w="6350">
                <a:solidFill>
                  <a:schemeClr val="accent5"/>
                </a:solidFill>
                <a:prstDash val="dashDot"/>
                <a:tailEnd type="triangle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Arrow Connector 23"/>
              <p:cNvCxnSpPr>
                <a:endCxn id="17" idx="0"/>
              </p:cNvCxnSpPr>
              <p:nvPr/>
            </p:nvCxnSpPr>
            <p:spPr>
              <a:xfrm flipH="1">
                <a:off x="5900470" y="3063710"/>
                <a:ext cx="1277759" cy="458615"/>
              </a:xfrm>
              <a:prstGeom prst="straightConnector1">
                <a:avLst/>
              </a:prstGeom>
              <a:ln w="6350">
                <a:solidFill>
                  <a:schemeClr val="accent5"/>
                </a:solidFill>
                <a:prstDash val="dashDot"/>
                <a:tailEnd type="triangle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5" name="TextBox 24"/>
              <p:cNvSpPr txBox="1"/>
              <p:nvPr/>
            </p:nvSpPr>
            <p:spPr>
              <a:xfrm>
                <a:off x="6420530" y="3187120"/>
                <a:ext cx="254000" cy="169277"/>
              </a:xfrm>
              <a:prstGeom prst="rect">
                <a:avLst/>
              </a:prstGeom>
              <a:noFill/>
            </p:spPr>
            <p:txBody>
              <a:bodyPr vert="horz" wrap="square" lIns="0" tIns="0" rIns="0" bIns="0" rtlCol="0">
                <a:spAutoFit/>
              </a:bodyPr>
              <a:lstStyle/>
              <a:p>
                <a:r>
                  <a:rPr lang="en-US" sz="1100" dirty="0" smtClean="0">
                    <a:solidFill>
                      <a:srgbClr val="C00000"/>
                    </a:solidFill>
                  </a:rPr>
                  <a:t>Int</a:t>
                </a:r>
                <a:r>
                  <a:rPr lang="en-US" sz="1100" dirty="0" smtClean="0">
                    <a:solidFill>
                      <a:srgbClr val="003C71"/>
                    </a:solidFill>
                  </a:rPr>
                  <a:t>.</a:t>
                </a:r>
              </a:p>
            </p:txBody>
          </p:sp>
          <p:cxnSp>
            <p:nvCxnSpPr>
              <p:cNvPr id="26" name="Straight Arrow Connector 25"/>
              <p:cNvCxnSpPr/>
              <p:nvPr/>
            </p:nvCxnSpPr>
            <p:spPr>
              <a:xfrm>
                <a:off x="5824971" y="3091545"/>
                <a:ext cx="7387" cy="316635"/>
              </a:xfrm>
              <a:prstGeom prst="straightConnector1">
                <a:avLst/>
              </a:prstGeom>
              <a:ln w="31750">
                <a:solidFill>
                  <a:schemeClr val="tx2"/>
                </a:solidFill>
                <a:tailEnd type="triangle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Arrow Connector 26"/>
              <p:cNvCxnSpPr/>
              <p:nvPr/>
            </p:nvCxnSpPr>
            <p:spPr>
              <a:xfrm>
                <a:off x="7239413" y="3039762"/>
                <a:ext cx="14315" cy="458564"/>
              </a:xfrm>
              <a:prstGeom prst="straightConnector1">
                <a:avLst/>
              </a:prstGeom>
              <a:ln w="31750">
                <a:solidFill>
                  <a:schemeClr val="tx2"/>
                </a:solidFill>
                <a:tailEnd type="triangle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8" name="Straight Arrow Connector 7"/>
            <p:cNvCxnSpPr/>
            <p:nvPr/>
          </p:nvCxnSpPr>
          <p:spPr>
            <a:xfrm>
              <a:off x="3100403" y="3585747"/>
              <a:ext cx="718064" cy="0"/>
            </a:xfrm>
            <a:prstGeom prst="straightConnector1">
              <a:avLst/>
            </a:prstGeom>
            <a:ln w="9525">
              <a:solidFill>
                <a:schemeClr val="accent4">
                  <a:lumMod val="50000"/>
                </a:schemeClr>
              </a:solidFill>
              <a:headEnd type="triangle"/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3445080" y="3442666"/>
              <a:ext cx="364066" cy="145939"/>
            </a:xfrm>
            <a:prstGeom prst="rect">
              <a:avLst/>
            </a:prstGeom>
            <a:noFill/>
          </p:spPr>
          <p:txBody>
            <a:bodyPr vert="horz" wrap="square" lIns="0" tIns="0" rIns="0" bIns="0" rtlCol="0">
              <a:spAutoFit/>
            </a:bodyPr>
            <a:lstStyle/>
            <a:p>
              <a:r>
                <a:rPr lang="en-US" sz="1000" b="1" dirty="0" smtClean="0">
                  <a:solidFill>
                    <a:schemeClr val="accent4">
                      <a:lumMod val="50000"/>
                    </a:schemeClr>
                  </a:solidFill>
                </a:rPr>
                <a:t>30 m</a:t>
              </a:r>
            </a:p>
          </p:txBody>
        </p:sp>
      </p:grp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>
                <a:solidFill>
                  <a:srgbClr val="000000"/>
                </a:solidFill>
              </a:rPr>
              <a:t>May 2019</a:t>
            </a:r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7064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86497"/>
            <a:ext cx="7772400" cy="451878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CBF versus Single AP and SR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35" y="938375"/>
            <a:ext cx="8154029" cy="3918185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>
                <a:cs typeface="Times New Roman" panose="02020603050405020304" pitchFamily="18" charset="0"/>
              </a:rPr>
              <a:t>Example I: </a:t>
            </a:r>
            <a:r>
              <a:rPr lang="en-US" sz="1400" b="0" dirty="0"/>
              <a:t>Two AP/ Two STAs, </a:t>
            </a:r>
            <a:r>
              <a:rPr lang="en-US" sz="1400" b="0" dirty="0" smtClean="0"/>
              <a:t>One and Two </a:t>
            </a:r>
            <a:r>
              <a:rPr lang="en-US" sz="1400" b="0" dirty="0"/>
              <a:t>spatial </a:t>
            </a:r>
            <a:r>
              <a:rPr lang="en-US" sz="1400" b="0" dirty="0" smtClean="0"/>
              <a:t>stream (SS) </a:t>
            </a:r>
            <a:r>
              <a:rPr lang="en-US" sz="1400" b="0" dirty="0"/>
              <a:t>per STA</a:t>
            </a:r>
            <a:endParaRPr lang="en-US" sz="14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CBF (2-AP) provides </a:t>
            </a:r>
            <a:r>
              <a:rPr lang="en-US" sz="14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about 2x </a:t>
            </a:r>
            <a:r>
              <a:rPr lang="en-US" sz="1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Throughput gain compared with </a:t>
            </a:r>
            <a:r>
              <a:rPr lang="en-US" sz="14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Single AP and major improvement over Coordinated SR .</a:t>
            </a:r>
            <a:endParaRPr lang="en-US" sz="14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>
                <a:solidFill>
                  <a:srgbClr val="000000"/>
                </a:solidFill>
              </a:rPr>
              <a:t>Roya Doostnejad, Intel Corporation</a:t>
            </a: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>
                <a:solidFill>
                  <a:srgbClr val="000000"/>
                </a:solidFill>
              </a:rPr>
              <a:t>Slide </a:t>
            </a:r>
            <a:fld id="{0391809B-2015-42AC-9A4A-427CE29EAC4D}" type="slidenum">
              <a:rPr lang="en-US" altLang="en-US" smtClean="0">
                <a:solidFill>
                  <a:srgbClr val="000000"/>
                </a:solidFill>
              </a:rPr>
              <a:pPr>
                <a:defRPr/>
              </a:pPr>
              <a:t>8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>
                <a:solidFill>
                  <a:srgbClr val="000000"/>
                </a:solidFill>
              </a:rPr>
              <a:t>May 2019</a:t>
            </a:r>
            <a:endParaRPr lang="en-US" altLang="en-US" dirty="0">
              <a:solidFill>
                <a:srgbClr val="000000"/>
              </a:solidFill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2120" y="1803351"/>
            <a:ext cx="3889722" cy="2926001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85426" y="1814300"/>
            <a:ext cx="3823483" cy="2870706"/>
          </a:xfrm>
          <a:prstGeom prst="rect">
            <a:avLst/>
          </a:prstGeom>
        </p:spPr>
      </p:pic>
      <p:cxnSp>
        <p:nvCxnSpPr>
          <p:cNvPr id="18" name="Straight Arrow Connector 17"/>
          <p:cNvCxnSpPr/>
          <p:nvPr/>
        </p:nvCxnSpPr>
        <p:spPr bwMode="auto">
          <a:xfrm>
            <a:off x="6461450" y="3170748"/>
            <a:ext cx="1257130" cy="1"/>
          </a:xfrm>
          <a:prstGeom prst="straightConnector1">
            <a:avLst/>
          </a:prstGeom>
          <a:solidFill>
            <a:schemeClr val="accent1"/>
          </a:solidFill>
          <a:ln w="3175" cap="flat" cmpd="sng" algn="ctr">
            <a:solidFill>
              <a:schemeClr val="tx1">
                <a:alpha val="97000"/>
              </a:schemeClr>
            </a:solidFill>
            <a:prstDash val="sysDot"/>
            <a:round/>
            <a:headEnd type="triangle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6461450" y="3023416"/>
                <a:ext cx="324255" cy="123111"/>
              </a:xfrm>
              <a:prstGeom prst="rect">
                <a:avLst/>
              </a:prstGeom>
              <a:noFill/>
            </p:spPr>
            <p:txBody>
              <a:bodyPr vert="horz"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800" i="1" smtClean="0">
                          <a:solidFill>
                            <a:srgbClr val="003C7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US" sz="800" b="0" i="0" smtClean="0">
                          <a:solidFill>
                            <a:srgbClr val="003C7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1.9</m:t>
                      </m:r>
                    </m:oMath>
                  </m:oMathPara>
                </a14:m>
                <a:endParaRPr lang="en-US" sz="800" dirty="0" smtClean="0">
                  <a:solidFill>
                    <a:srgbClr val="003C71"/>
                  </a:solidFill>
                </a:endParaRP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61450" y="3023416"/>
                <a:ext cx="324255" cy="123111"/>
              </a:xfrm>
              <a:prstGeom prst="rect">
                <a:avLst/>
              </a:prstGeom>
              <a:blipFill rotWithShape="0">
                <a:blip r:embed="rId4"/>
                <a:stretch>
                  <a:fillRect b="-1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" name="Straight Arrow Connector 10"/>
          <p:cNvCxnSpPr/>
          <p:nvPr/>
        </p:nvCxnSpPr>
        <p:spPr bwMode="auto">
          <a:xfrm>
            <a:off x="2567939" y="2947012"/>
            <a:ext cx="882138" cy="10197"/>
          </a:xfrm>
          <a:prstGeom prst="straightConnector1">
            <a:avLst/>
          </a:prstGeom>
          <a:solidFill>
            <a:schemeClr val="accent1"/>
          </a:solidFill>
          <a:ln w="3175" cap="flat" cmpd="sng" algn="ctr">
            <a:solidFill>
              <a:schemeClr val="tx1">
                <a:alpha val="97000"/>
              </a:schemeClr>
            </a:solidFill>
            <a:prstDash val="sysDot"/>
            <a:round/>
            <a:headEnd type="triangle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/>
              <p:cNvSpPr txBox="1"/>
              <p:nvPr/>
            </p:nvSpPr>
            <p:spPr>
              <a:xfrm>
                <a:off x="2846880" y="2798003"/>
                <a:ext cx="324255" cy="123111"/>
              </a:xfrm>
              <a:prstGeom prst="rect">
                <a:avLst/>
              </a:prstGeom>
              <a:noFill/>
            </p:spPr>
            <p:txBody>
              <a:bodyPr vert="horz"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800" i="1" smtClean="0">
                          <a:solidFill>
                            <a:srgbClr val="003C7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US" sz="800" b="0" i="0" smtClean="0">
                          <a:solidFill>
                            <a:srgbClr val="003C7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1.</m:t>
                      </m:r>
                      <m:r>
                        <a:rPr lang="en-US" sz="800" b="0" i="0" smtClean="0">
                          <a:solidFill>
                            <a:srgbClr val="003C7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6</m:t>
                      </m:r>
                    </m:oMath>
                  </m:oMathPara>
                </a14:m>
                <a:endParaRPr lang="en-US" sz="800" dirty="0" smtClean="0">
                  <a:solidFill>
                    <a:srgbClr val="003C71"/>
                  </a:solidFill>
                </a:endParaRPr>
              </a:p>
            </p:txBody>
          </p:sp>
        </mc:Choice>
        <mc:Fallback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6880" y="2798003"/>
                <a:ext cx="324255" cy="123111"/>
              </a:xfrm>
              <a:prstGeom prst="rect">
                <a:avLst/>
              </a:prstGeom>
              <a:blipFill rotWithShape="0">
                <a:blip r:embed="rId5"/>
                <a:stretch>
                  <a:fillRect b="-1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9734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>
                <a:solidFill>
                  <a:prstClr val="white"/>
                </a:solidFill>
              </a:rPr>
              <a:pPr/>
              <a:t>9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5613" y="582182"/>
            <a:ext cx="8229600" cy="595346"/>
          </a:xfrm>
        </p:spPr>
        <p:txBody>
          <a:bodyPr/>
          <a:lstStyle/>
          <a:p>
            <a:r>
              <a:rPr lang="en-US" sz="2000" b="1" dirty="0" smtClean="0"/>
              <a:t>Example II: 3 APs</a:t>
            </a:r>
            <a:endParaRPr lang="en-US" sz="20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455613" y="1203325"/>
            <a:ext cx="8228012" cy="3550258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0" dirty="0" smtClean="0">
                <a:solidFill>
                  <a:schemeClr val="tx1"/>
                </a:solidFill>
              </a:rPr>
              <a:t>3 overlapping APs: Single user/ AP1 and AP3, Two STAs/ MU MIMO/AP2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0" dirty="0" smtClean="0">
                <a:solidFill>
                  <a:schemeClr val="tx1"/>
                </a:solidFill>
              </a:rPr>
              <a:t>One SS to each </a:t>
            </a:r>
            <a:r>
              <a:rPr lang="en-US" b="0" dirty="0" smtClean="0">
                <a:solidFill>
                  <a:schemeClr val="tx1"/>
                </a:solidFill>
              </a:rPr>
              <a:t>STA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0" dirty="0" smtClean="0">
                <a:solidFill>
                  <a:schemeClr val="tx1"/>
                </a:solidFill>
              </a:rPr>
              <a:t>(R, D)= (20, 30) 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0" dirty="0" smtClean="0">
                <a:solidFill>
                  <a:srgbClr val="000000"/>
                </a:solidFill>
              </a:rPr>
              <a:t>(R</a:t>
            </a:r>
            <a:r>
              <a:rPr lang="en-US" b="0" dirty="0">
                <a:solidFill>
                  <a:srgbClr val="000000"/>
                </a:solidFill>
              </a:rPr>
              <a:t>, D</a:t>
            </a:r>
            <a:r>
              <a:rPr lang="en-US" b="0" dirty="0" smtClean="0">
                <a:solidFill>
                  <a:srgbClr val="000000"/>
                </a:solidFill>
              </a:rPr>
              <a:t>)= (30, 50) m</a:t>
            </a:r>
            <a:endParaRPr lang="en-US" b="0" dirty="0">
              <a:solidFill>
                <a:schemeClr val="tx1"/>
              </a:solidFill>
            </a:endParaRPr>
          </a:p>
        </p:txBody>
      </p:sp>
      <p:cxnSp>
        <p:nvCxnSpPr>
          <p:cNvPr id="33" name="Straight Connector 32"/>
          <p:cNvCxnSpPr>
            <a:endCxn id="32" idx="6"/>
          </p:cNvCxnSpPr>
          <p:nvPr/>
        </p:nvCxnSpPr>
        <p:spPr>
          <a:xfrm flipV="1">
            <a:off x="-92279" y="3517323"/>
            <a:ext cx="3742668" cy="27559"/>
          </a:xfrm>
          <a:prstGeom prst="line">
            <a:avLst/>
          </a:prstGeom>
          <a:ln w="3175">
            <a:solidFill>
              <a:schemeClr val="bg2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90" name="Group 89"/>
          <p:cNvGrpSpPr/>
          <p:nvPr/>
        </p:nvGrpSpPr>
        <p:grpSpPr>
          <a:xfrm>
            <a:off x="1787083" y="2595037"/>
            <a:ext cx="5083234" cy="1869758"/>
            <a:chOff x="1787083" y="2192960"/>
            <a:chExt cx="5083234" cy="1869758"/>
          </a:xfrm>
        </p:grpSpPr>
        <p:sp>
          <p:nvSpPr>
            <p:cNvPr id="8" name="Flowchart: Connector 7"/>
            <p:cNvSpPr/>
            <p:nvPr/>
          </p:nvSpPr>
          <p:spPr>
            <a:xfrm>
              <a:off x="5007011" y="2261231"/>
              <a:ext cx="1863306" cy="1708030"/>
            </a:xfrm>
            <a:prstGeom prst="flowChartConnector">
              <a:avLst/>
            </a:prstGeom>
            <a:solidFill>
              <a:schemeClr val="bg1"/>
            </a:solidFill>
            <a:ln>
              <a:solidFill>
                <a:schemeClr val="bg2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" name="Straight Connector 8"/>
            <p:cNvCxnSpPr>
              <a:stCxn id="32" idx="2"/>
              <a:endCxn id="8" idx="6"/>
            </p:cNvCxnSpPr>
            <p:nvPr/>
          </p:nvCxnSpPr>
          <p:spPr>
            <a:xfrm>
              <a:off x="1787083" y="3115246"/>
              <a:ext cx="5083234" cy="0"/>
            </a:xfrm>
            <a:prstGeom prst="line">
              <a:avLst/>
            </a:prstGeom>
            <a:ln w="3175">
              <a:solidFill>
                <a:schemeClr val="bg2"/>
              </a:solidFill>
              <a:prstDash val="sys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5906748" y="2254654"/>
              <a:ext cx="18406" cy="1776301"/>
            </a:xfrm>
            <a:prstGeom prst="line">
              <a:avLst/>
            </a:prstGeom>
            <a:ln w="6350">
              <a:solidFill>
                <a:schemeClr val="tx2"/>
              </a:solidFill>
              <a:prstDash val="lgDashDot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Isosceles Triangle 10"/>
            <p:cNvSpPr/>
            <p:nvPr/>
          </p:nvSpPr>
          <p:spPr>
            <a:xfrm>
              <a:off x="5863720" y="3021190"/>
              <a:ext cx="101933" cy="72688"/>
            </a:xfrm>
            <a:prstGeom prst="triangle">
              <a:avLst/>
            </a:prstGeom>
            <a:solidFill>
              <a:schemeClr val="tx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820802" y="3673115"/>
              <a:ext cx="364066" cy="123111"/>
            </a:xfrm>
            <a:prstGeom prst="rect">
              <a:avLst/>
            </a:prstGeom>
            <a:noFill/>
          </p:spPr>
          <p:txBody>
            <a:bodyPr vert="horz" wrap="square" lIns="0" tIns="0" rIns="0" bIns="0" rtlCol="0">
              <a:spAutoFit/>
            </a:bodyPr>
            <a:lstStyle/>
            <a:p>
              <a:r>
                <a:rPr lang="en-US" sz="800" b="1" dirty="0" smtClean="0">
                  <a:solidFill>
                    <a:schemeClr val="accent5">
                      <a:lumMod val="50000"/>
                    </a:schemeClr>
                  </a:solidFill>
                </a:rPr>
                <a:t>STA-4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957104" y="2853702"/>
              <a:ext cx="364066" cy="153888"/>
            </a:xfrm>
            <a:prstGeom prst="rect">
              <a:avLst/>
            </a:prstGeom>
            <a:noFill/>
          </p:spPr>
          <p:txBody>
            <a:bodyPr vert="horz" wrap="square" lIns="0" tIns="0" rIns="0" bIns="0" rtlCol="0">
              <a:spAutoFit/>
            </a:bodyPr>
            <a:lstStyle/>
            <a:p>
              <a:r>
                <a:rPr lang="en-US" sz="1000" b="1" dirty="0" smtClean="0"/>
                <a:t>AP-3</a:t>
              </a:r>
            </a:p>
          </p:txBody>
        </p:sp>
        <p:cxnSp>
          <p:nvCxnSpPr>
            <p:cNvPr id="14" name="Straight Arrow Connector 13"/>
            <p:cNvCxnSpPr/>
            <p:nvPr/>
          </p:nvCxnSpPr>
          <p:spPr>
            <a:xfrm>
              <a:off x="4353344" y="3079130"/>
              <a:ext cx="1506201" cy="10185"/>
            </a:xfrm>
            <a:prstGeom prst="straightConnector1">
              <a:avLst/>
            </a:prstGeom>
            <a:ln w="9525">
              <a:solidFill>
                <a:srgbClr val="FD9208"/>
              </a:solidFill>
              <a:headEnd type="triangle"/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/>
            <p:nvPr/>
          </p:nvCxnSpPr>
          <p:spPr>
            <a:xfrm>
              <a:off x="5925154" y="3104287"/>
              <a:ext cx="20409" cy="553007"/>
            </a:xfrm>
            <a:prstGeom prst="straightConnector1">
              <a:avLst/>
            </a:prstGeom>
            <a:ln w="31750">
              <a:solidFill>
                <a:schemeClr val="tx2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9" name="Group 18"/>
            <p:cNvGrpSpPr/>
            <p:nvPr/>
          </p:nvGrpSpPr>
          <p:grpSpPr>
            <a:xfrm>
              <a:off x="3366664" y="2192960"/>
              <a:ext cx="2251897" cy="1776301"/>
              <a:chOff x="5415759" y="2670045"/>
              <a:chExt cx="2251897" cy="1776301"/>
            </a:xfrm>
          </p:grpSpPr>
          <p:sp>
            <p:nvSpPr>
              <p:cNvPr id="23" name="Flowchart: Connector 22"/>
              <p:cNvSpPr/>
              <p:nvPr/>
            </p:nvSpPr>
            <p:spPr>
              <a:xfrm>
                <a:off x="5415759" y="2703248"/>
                <a:ext cx="1879362" cy="1743098"/>
              </a:xfrm>
              <a:prstGeom prst="flowChartConnector">
                <a:avLst/>
              </a:prstGeom>
              <a:noFill/>
              <a:ln>
                <a:solidFill>
                  <a:srgbClr val="003C7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4" name="Straight Connector 23"/>
              <p:cNvCxnSpPr>
                <a:endCxn id="23" idx="4"/>
              </p:cNvCxnSpPr>
              <p:nvPr/>
            </p:nvCxnSpPr>
            <p:spPr>
              <a:xfrm>
                <a:off x="6337034" y="2670045"/>
                <a:ext cx="18406" cy="1776301"/>
              </a:xfrm>
              <a:prstGeom prst="line">
                <a:avLst/>
              </a:prstGeom>
              <a:ln w="6350">
                <a:solidFill>
                  <a:schemeClr val="tx2"/>
                </a:solidFill>
                <a:prstDash val="lgDashDotDot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5" name="Isosceles Triangle 24"/>
              <p:cNvSpPr/>
              <p:nvPr/>
            </p:nvSpPr>
            <p:spPr>
              <a:xfrm>
                <a:off x="6290035" y="3460156"/>
                <a:ext cx="85205" cy="110295"/>
              </a:xfrm>
              <a:prstGeom prst="triangle">
                <a:avLst/>
              </a:prstGeom>
              <a:solidFill>
                <a:schemeClr val="tx2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TextBox 25"/>
              <p:cNvSpPr txBox="1"/>
              <p:nvPr/>
            </p:nvSpPr>
            <p:spPr>
              <a:xfrm>
                <a:off x="6653148" y="3993308"/>
                <a:ext cx="364066" cy="123111"/>
              </a:xfrm>
              <a:prstGeom prst="rect">
                <a:avLst/>
              </a:prstGeom>
              <a:noFill/>
            </p:spPr>
            <p:txBody>
              <a:bodyPr vert="horz" wrap="square" lIns="0" tIns="0" rIns="0" bIns="0" rtlCol="0">
                <a:spAutoFit/>
              </a:bodyPr>
              <a:lstStyle/>
              <a:p>
                <a:r>
                  <a:rPr lang="en-US" sz="800" b="1" dirty="0" smtClean="0">
                    <a:solidFill>
                      <a:schemeClr val="accent5">
                        <a:lumMod val="50000"/>
                      </a:schemeClr>
                    </a:solidFill>
                  </a:rPr>
                  <a:t>STA-3</a:t>
                </a:r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6180491" y="3240475"/>
                <a:ext cx="364066" cy="153888"/>
              </a:xfrm>
              <a:prstGeom prst="rect">
                <a:avLst/>
              </a:prstGeom>
              <a:noFill/>
            </p:spPr>
            <p:txBody>
              <a:bodyPr vert="horz" wrap="square" lIns="0" tIns="0" rIns="0" bIns="0" rtlCol="0">
                <a:spAutoFit/>
              </a:bodyPr>
              <a:lstStyle/>
              <a:p>
                <a:r>
                  <a:rPr lang="en-US" sz="1000" b="1" dirty="0" smtClean="0"/>
                  <a:t>AP-2</a:t>
                </a:r>
              </a:p>
            </p:txBody>
          </p:sp>
          <p:sp>
            <p:nvSpPr>
              <p:cNvPr id="28" name="TextBox 27"/>
              <p:cNvSpPr txBox="1"/>
              <p:nvPr/>
            </p:nvSpPr>
            <p:spPr>
              <a:xfrm>
                <a:off x="6940315" y="3359573"/>
                <a:ext cx="727341" cy="184666"/>
              </a:xfrm>
              <a:prstGeom prst="rect">
                <a:avLst/>
              </a:prstGeom>
              <a:noFill/>
            </p:spPr>
            <p:txBody>
              <a:bodyPr vert="horz" wrap="square" lIns="0" tIns="0" rIns="0" bIns="0" rtlCol="0">
                <a:spAutoFit/>
              </a:bodyPr>
              <a:lstStyle/>
              <a:p>
                <a:r>
                  <a:rPr lang="en-US" sz="1200" b="1" dirty="0" smtClean="0">
                    <a:solidFill>
                      <a:schemeClr val="accent4">
                        <a:lumMod val="50000"/>
                      </a:schemeClr>
                    </a:solidFill>
                  </a:rPr>
                  <a:t>D</a:t>
                </a:r>
                <a:endParaRPr lang="en-US" sz="1200" b="1" dirty="0" smtClean="0">
                  <a:solidFill>
                    <a:schemeClr val="accent4">
                      <a:lumMod val="50000"/>
                    </a:schemeClr>
                  </a:solidFill>
                </a:endParaRPr>
              </a:p>
            </p:txBody>
          </p:sp>
          <p:sp>
            <p:nvSpPr>
              <p:cNvPr id="30" name="TextBox 29"/>
              <p:cNvSpPr txBox="1"/>
              <p:nvPr/>
            </p:nvSpPr>
            <p:spPr>
              <a:xfrm>
                <a:off x="5776395" y="3929903"/>
                <a:ext cx="364066" cy="123111"/>
              </a:xfrm>
              <a:prstGeom prst="rect">
                <a:avLst/>
              </a:prstGeom>
              <a:noFill/>
            </p:spPr>
            <p:txBody>
              <a:bodyPr vert="horz" wrap="square" lIns="0" tIns="0" rIns="0" bIns="0" rtlCol="0">
                <a:spAutoFit/>
              </a:bodyPr>
              <a:lstStyle/>
              <a:p>
                <a:r>
                  <a:rPr lang="en-US" sz="800" b="1" dirty="0" smtClean="0">
                    <a:solidFill>
                      <a:schemeClr val="accent5">
                        <a:lumMod val="50000"/>
                      </a:schemeClr>
                    </a:solidFill>
                  </a:rPr>
                  <a:t>STA-2</a:t>
                </a:r>
              </a:p>
            </p:txBody>
          </p:sp>
          <p:cxnSp>
            <p:nvCxnSpPr>
              <p:cNvPr id="31" name="Straight Arrow Connector 30"/>
              <p:cNvCxnSpPr/>
              <p:nvPr/>
            </p:nvCxnSpPr>
            <p:spPr>
              <a:xfrm flipH="1">
                <a:off x="6064087" y="3598078"/>
                <a:ext cx="209124" cy="271405"/>
              </a:xfrm>
              <a:prstGeom prst="straightConnector1">
                <a:avLst/>
              </a:prstGeom>
              <a:ln w="31750">
                <a:solidFill>
                  <a:schemeClr val="tx2"/>
                </a:solidFill>
                <a:tailEnd type="triangle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2" name="Straight Arrow Connector 21"/>
            <p:cNvCxnSpPr/>
            <p:nvPr/>
          </p:nvCxnSpPr>
          <p:spPr>
            <a:xfrm>
              <a:off x="4329850" y="3128259"/>
              <a:ext cx="304626" cy="338841"/>
            </a:xfrm>
            <a:prstGeom prst="straightConnector1">
              <a:avLst/>
            </a:prstGeom>
            <a:ln>
              <a:solidFill>
                <a:schemeClr val="tx2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Flowchart: Connector 31"/>
            <p:cNvSpPr/>
            <p:nvPr/>
          </p:nvSpPr>
          <p:spPr>
            <a:xfrm>
              <a:off x="1787083" y="2261231"/>
              <a:ext cx="1863306" cy="1708030"/>
            </a:xfrm>
            <a:prstGeom prst="flowChartConnector">
              <a:avLst/>
            </a:prstGeom>
            <a:solidFill>
              <a:schemeClr val="bg1"/>
            </a:solidFill>
            <a:ln>
              <a:solidFill>
                <a:schemeClr val="bg2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4" name="Straight Connector 33"/>
            <p:cNvCxnSpPr/>
            <p:nvPr/>
          </p:nvCxnSpPr>
          <p:spPr>
            <a:xfrm>
              <a:off x="2719911" y="2286417"/>
              <a:ext cx="18406" cy="1776301"/>
            </a:xfrm>
            <a:prstGeom prst="line">
              <a:avLst/>
            </a:prstGeom>
            <a:ln w="6350">
              <a:solidFill>
                <a:schemeClr val="tx2"/>
              </a:solidFill>
              <a:prstDash val="lgDashDot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Isosceles Triangle 34"/>
            <p:cNvSpPr/>
            <p:nvPr/>
          </p:nvSpPr>
          <p:spPr>
            <a:xfrm>
              <a:off x="2655896" y="2968882"/>
              <a:ext cx="132758" cy="104616"/>
            </a:xfrm>
            <a:prstGeom prst="triangle">
              <a:avLst/>
            </a:prstGeom>
            <a:solidFill>
              <a:schemeClr val="tx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2594080" y="3715645"/>
              <a:ext cx="364066" cy="123111"/>
            </a:xfrm>
            <a:prstGeom prst="rect">
              <a:avLst/>
            </a:prstGeom>
            <a:noFill/>
          </p:spPr>
          <p:txBody>
            <a:bodyPr vert="horz" wrap="square" lIns="0" tIns="0" rIns="0" bIns="0" rtlCol="0">
              <a:spAutoFit/>
            </a:bodyPr>
            <a:lstStyle/>
            <a:p>
              <a:r>
                <a:rPr lang="en-US" sz="800" b="1" dirty="0" smtClean="0">
                  <a:solidFill>
                    <a:schemeClr val="accent5">
                      <a:lumMod val="50000"/>
                    </a:schemeClr>
                  </a:solidFill>
                </a:rPr>
                <a:t>STA-1</a:t>
              </a: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2558170" y="2766717"/>
              <a:ext cx="364066" cy="153888"/>
            </a:xfrm>
            <a:prstGeom prst="rect">
              <a:avLst/>
            </a:prstGeom>
            <a:noFill/>
          </p:spPr>
          <p:txBody>
            <a:bodyPr vert="horz" wrap="square" lIns="0" tIns="0" rIns="0" bIns="0" rtlCol="0">
              <a:spAutoFit/>
            </a:bodyPr>
            <a:lstStyle/>
            <a:p>
              <a:r>
                <a:rPr lang="en-US" sz="1000" b="1" dirty="0" smtClean="0"/>
                <a:t>AP-1</a:t>
              </a:r>
            </a:p>
          </p:txBody>
        </p:sp>
        <p:cxnSp>
          <p:nvCxnSpPr>
            <p:cNvPr id="41" name="Straight Arrow Connector 40"/>
            <p:cNvCxnSpPr/>
            <p:nvPr/>
          </p:nvCxnSpPr>
          <p:spPr>
            <a:xfrm>
              <a:off x="2719651" y="3104288"/>
              <a:ext cx="20409" cy="553007"/>
            </a:xfrm>
            <a:prstGeom prst="straightConnector1">
              <a:avLst/>
            </a:prstGeom>
            <a:ln w="31750">
              <a:solidFill>
                <a:schemeClr val="tx2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Arrow Connector 50"/>
            <p:cNvCxnSpPr/>
            <p:nvPr/>
          </p:nvCxnSpPr>
          <p:spPr>
            <a:xfrm>
              <a:off x="5976031" y="3142448"/>
              <a:ext cx="831557" cy="4097"/>
            </a:xfrm>
            <a:prstGeom prst="straightConnector1">
              <a:avLst/>
            </a:prstGeom>
            <a:ln w="9525">
              <a:solidFill>
                <a:srgbClr val="FD9208"/>
              </a:solidFill>
              <a:headEnd type="triangle"/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TextBox 52"/>
            <p:cNvSpPr txBox="1"/>
            <p:nvPr/>
          </p:nvSpPr>
          <p:spPr>
            <a:xfrm>
              <a:off x="6360916" y="3150559"/>
              <a:ext cx="364066" cy="184666"/>
            </a:xfrm>
            <a:prstGeom prst="rect">
              <a:avLst/>
            </a:prstGeom>
            <a:noFill/>
          </p:spPr>
          <p:txBody>
            <a:bodyPr vert="horz" wrap="square" lIns="0" tIns="0" rIns="0" bIns="0" rtlCol="0">
              <a:spAutoFit/>
            </a:bodyPr>
            <a:lstStyle/>
            <a:p>
              <a:r>
                <a:rPr lang="en-US" sz="1200" b="1" dirty="0" smtClean="0">
                  <a:solidFill>
                    <a:schemeClr val="accent4">
                      <a:lumMod val="50000"/>
                    </a:schemeClr>
                  </a:solidFill>
                </a:rPr>
                <a:t>R</a:t>
              </a:r>
              <a:endParaRPr lang="en-US" sz="1200" b="1" dirty="0" smtClean="0">
                <a:solidFill>
                  <a:schemeClr val="accent4">
                    <a:lumMod val="5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95920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1098</Words>
  <Application>Microsoft Office PowerPoint</Application>
  <PresentationFormat>On-screen Show (16:9)</PresentationFormat>
  <Paragraphs>217</Paragraphs>
  <Slides>18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7" baseType="lpstr">
      <vt:lpstr>Malgun Gothic</vt:lpstr>
      <vt:lpstr>Arial</vt:lpstr>
      <vt:lpstr>Cambria Math</vt:lpstr>
      <vt:lpstr>Courier New</vt:lpstr>
      <vt:lpstr>Neo Sans Intel</vt:lpstr>
      <vt:lpstr>Times New Roman</vt:lpstr>
      <vt:lpstr>Wingdings</vt:lpstr>
      <vt:lpstr>802-11-Submission</vt:lpstr>
      <vt:lpstr>Document</vt:lpstr>
      <vt:lpstr> Multi-AP Collaborative BF in IEEE 802.11  </vt:lpstr>
      <vt:lpstr>Introduction</vt:lpstr>
      <vt:lpstr>Collaborative BF</vt:lpstr>
      <vt:lpstr>Collaborative BF</vt:lpstr>
      <vt:lpstr>PowerPoint Presentation</vt:lpstr>
      <vt:lpstr>CBF versus Single AP and Coordinated SR </vt:lpstr>
      <vt:lpstr>Example I:Two Single-user Cells</vt:lpstr>
      <vt:lpstr>CBF versus Single AP and SR</vt:lpstr>
      <vt:lpstr>Example II: 3 APs</vt:lpstr>
      <vt:lpstr>CBF versus Single AP and SR</vt:lpstr>
      <vt:lpstr>CBF versus Single AP and SR</vt:lpstr>
      <vt:lpstr>Example III: Two STAs per AP</vt:lpstr>
      <vt:lpstr>CBF versus Single AP and SR</vt:lpstr>
      <vt:lpstr>CBF versus Single AP and SR</vt:lpstr>
      <vt:lpstr>Conclusion</vt:lpstr>
      <vt:lpstr>References</vt:lpstr>
      <vt:lpstr>PowerPoint Presentation</vt:lpstr>
      <vt:lpstr>CBF/ Resolvable LTFs for MMSE Rx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keywords>CTPClassification=CTP_IC:VisualMarkings=, CTPClassification=CTP_IC</cp:keywords>
  <cp:lastModifiedBy/>
  <cp:revision>1</cp:revision>
  <dcterms:created xsi:type="dcterms:W3CDTF">2015-05-06T16:36:39Z</dcterms:created>
  <dcterms:modified xsi:type="dcterms:W3CDTF">2019-06-26T22:19:33Z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8a750f4c-0f1a-4c34-afbe-5e06312becd9</vt:lpwstr>
  </property>
  <property fmtid="{D5CDD505-2E9C-101B-9397-08002B2CF9AE}" pid="3" name="CTP_BU">
    <vt:lpwstr>INTEL LABS GRP</vt:lpwstr>
  </property>
  <property fmtid="{D5CDD505-2E9C-101B-9397-08002B2CF9AE}" pid="4" name="CTP_TimeStamp">
    <vt:lpwstr>2018-10-22 16:12:30Z</vt:lpwstr>
  </property>
  <property fmtid="{D5CDD505-2E9C-101B-9397-08002B2CF9AE}" pid="5" name="CTPClassification">
    <vt:lpwstr>CTP_IC</vt:lpwstr>
  </property>
</Properties>
</file>