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autoCompressPictures="0">
  <p:sldMasterIdLst>
    <p:sldMasterId id="2147483726" r:id="rId1"/>
  </p:sldMasterIdLst>
  <p:notesMasterIdLst>
    <p:notesMasterId r:id="rId16"/>
  </p:notesMasterIdLst>
  <p:handoutMasterIdLst>
    <p:handoutMasterId r:id="rId17"/>
  </p:handoutMasterIdLst>
  <p:sldIdLst>
    <p:sldId id="820" r:id="rId2"/>
    <p:sldId id="821" r:id="rId3"/>
    <p:sldId id="822" r:id="rId4"/>
    <p:sldId id="901" r:id="rId5"/>
    <p:sldId id="854" r:id="rId6"/>
    <p:sldId id="855" r:id="rId7"/>
    <p:sldId id="898" r:id="rId8"/>
    <p:sldId id="879" r:id="rId9"/>
    <p:sldId id="870" r:id="rId10"/>
    <p:sldId id="900" r:id="rId11"/>
    <p:sldId id="894" r:id="rId12"/>
    <p:sldId id="902" r:id="rId13"/>
    <p:sldId id="884" r:id="rId14"/>
    <p:sldId id="885" r:id="rId15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6" orient="horz" pos="1620" userDrawn="1">
          <p15:clr>
            <a:srgbClr val="A4A3A4"/>
          </p15:clr>
        </p15:guide>
        <p15:guide id="7" pos="5470">
          <p15:clr>
            <a:srgbClr val="A4A3A4"/>
          </p15:clr>
        </p15:guide>
        <p15:guide id="8" pos="28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DF"/>
    <a:srgbClr val="003C71"/>
    <a:srgbClr val="FD9208"/>
    <a:srgbClr val="70AD47"/>
    <a:srgbClr val="F83308"/>
    <a:srgbClr val="0071C5"/>
    <a:srgbClr val="F3D54E"/>
    <a:srgbClr val="F0CE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15" autoAdjust="0"/>
    <p:restoredTop sz="94057" autoAdjust="0"/>
  </p:normalViewPr>
  <p:slideViewPr>
    <p:cSldViewPr snapToGrid="0">
      <p:cViewPr varScale="1">
        <p:scale>
          <a:sx n="92" d="100"/>
          <a:sy n="92" d="100"/>
        </p:scale>
        <p:origin x="715" y="53"/>
      </p:cViewPr>
      <p:guideLst>
        <p:guide orient="horz" pos="1620"/>
        <p:guide pos="5470"/>
        <p:guide pos="287"/>
      </p:guideLst>
    </p:cSldViewPr>
  </p:slideViewPr>
  <p:outlineViewPr>
    <p:cViewPr>
      <p:scale>
        <a:sx n="33" d="100"/>
        <a:sy n="33" d="100"/>
      </p:scale>
      <p:origin x="0" y="-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6" d="100"/>
        <a:sy n="86" d="100"/>
      </p:scale>
      <p:origin x="0" y="0"/>
    </p:cViewPr>
  </p:sorterViewPr>
  <p:notesViewPr>
    <p:cSldViewPr snapToGrid="0" showGuides="1">
      <p:cViewPr varScale="1">
        <p:scale>
          <a:sx n="63" d="100"/>
          <a:sy n="63" d="100"/>
        </p:scale>
        <p:origin x="2285" y="53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>
                <a:latin typeface="Arial" panose="020B0604020202020204" pitchFamily="34" charset="0"/>
              </a:rPr>
              <a:t>doc.:IEEE 802.11-19/0768r1</a:t>
            </a:r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CFD7B2-88A6-E34E-8EF8-CB0C7BA47ADD}" type="datetimeFigureOut">
              <a:rPr lang="en-US" smtClean="0">
                <a:latin typeface="Arial" panose="020B0604020202020204" pitchFamily="34" charset="0"/>
              </a:rPr>
              <a:pPr/>
              <a:t>6/24/2019</a:t>
            </a:fld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6CFA4E-18EB-6D49-8DE2-7A74038C2C1C}" type="slidenum">
              <a:rPr lang="en-US" smtClean="0">
                <a:latin typeface="Arial" panose="020B0604020202020204" pitchFamily="34" charset="0"/>
              </a:rPr>
              <a:pPr/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2994123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r>
              <a:rPr lang="en-US" smtClean="0"/>
              <a:t>doc.:IEEE 802.11-19/0768r1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ED7FC5FE-6F0D-D34A-8EE6-C95B4F5F4DC8}" type="datetimeFigureOut">
              <a:rPr lang="en-US" smtClean="0"/>
              <a:pPr/>
              <a:t>6/24/2019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D61C8689-8455-3546-ADF9-3B7273760F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42922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>
                <a:solidFill>
                  <a:srgbClr val="000000"/>
                </a:solidFill>
              </a:rPr>
              <a:t>October 2018</a:t>
            </a:r>
            <a:endParaRPr lang="en-US" altLang="en-US" sz="1400">
              <a:solidFill>
                <a:srgbClr val="000000"/>
              </a:solidFill>
            </a:endParaRP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mtClean="0">
                <a:solidFill>
                  <a:srgbClr val="000000"/>
                </a:solidFill>
              </a:rPr>
              <a:t>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>
                <a:solidFill>
                  <a:srgbClr val="000000"/>
                </a:solidFill>
              </a:rPr>
              <a:t>Page </a:t>
            </a:r>
            <a:fld id="{07FC9C9D-9E8C-45A0-A936-072F1228F988}" type="slidenum">
              <a:rPr lang="en-US" altLang="en-US">
                <a:solidFill>
                  <a:srgbClr val="000000"/>
                </a:solidFill>
              </a:rPr>
              <a:pPr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doc.:IEEE 802.11-19/0768r1</a:t>
            </a:r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37109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C8689-8455-3546-ADF9-3B7273760F66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doc.:IEEE 802.11-19/0768r1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8451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C8689-8455-3546-ADF9-3B7273760F66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doc.:IEEE 802.11-19/0768r1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7569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C8689-8455-3546-ADF9-3B7273760F66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doc.:IEEE 802.11-19/0768r1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2696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7335" y="4856560"/>
            <a:ext cx="159659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5D672648-7DCA-4661-B892-3BDB8380A188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2226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7335" y="4856560"/>
            <a:ext cx="159659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DEA09825-A2EA-4142-A0E2-E50DC4D3D576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51673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514350"/>
            <a:ext cx="1943100" cy="40576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14350"/>
            <a:ext cx="5676900" cy="40576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7335" y="4856560"/>
            <a:ext cx="159659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B24DC951-9CD8-4722-8C76-3302E1A2B8B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10217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249452"/>
            <a:ext cx="726161" cy="20774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969503" y="4856560"/>
            <a:ext cx="2574423" cy="215444"/>
          </a:xfrm>
          <a:ln/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r>
              <a:rPr lang="en-US" altLang="en-US" dirty="0" smtClean="0">
                <a:solidFill>
                  <a:srgbClr val="000000"/>
                </a:solidFill>
              </a:rPr>
              <a:t>Roya Doostnejad, Intel Corporation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67164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249452"/>
            <a:ext cx="726161" cy="20774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969503" y="4856560"/>
            <a:ext cx="2574423" cy="215444"/>
          </a:xfrm>
          <a:ln/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r>
              <a:rPr lang="en-US" altLang="en-US" dirty="0" smtClean="0">
                <a:solidFill>
                  <a:srgbClr val="000000"/>
                </a:solidFill>
              </a:rPr>
              <a:t>Roya Doostnejad, Intel Corporation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10F6E6CE-8ABD-4955-BA38-BB3D0CE062DF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83877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7335" y="4856560"/>
            <a:ext cx="159659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D35713F2-5C51-482B-BB1A-40C072D1C4D2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9209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2015"/>
            <a:ext cx="8229600" cy="53121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>
                <a:solidFill>
                  <a:srgbClr val="000000"/>
                </a:solidFill>
              </a:rPr>
              <a:t>May 2019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7335" y="4856560"/>
            <a:ext cx="159659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8EC0A8DC-FA10-4FB7-971C-0E8C528A3795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68543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7335" y="4856560"/>
            <a:ext cx="159659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D42DAC82-9FFB-41F8-B85F-AE56342600F6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4460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7335" y="4856560"/>
            <a:ext cx="159659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CC207694-CE22-4B71-AB21-68A1BA6616AD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15512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7335" y="4856560"/>
            <a:ext cx="159659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97287725-04B1-4114-BE7C-1DB7341F149F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0177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7335" y="4856560"/>
            <a:ext cx="159659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79514AE6-3789-4BAA-855F-F1D0C197B3ED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85661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14350"/>
            <a:ext cx="7772400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4" y="249452"/>
            <a:ext cx="726161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350" b="1" smtClean="0"/>
            </a:lvl1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89626" y="4856560"/>
            <a:ext cx="1654300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900" dirty="0" smtClean="0">
                <a:solidFill>
                  <a:srgbClr val="000000"/>
                </a:solidFill>
              </a:rPr>
              <a:t>Roya Doostnejad, Intel Corporation</a:t>
            </a:r>
            <a:endParaRPr lang="en-US" altLang="en-US" sz="900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409726" y="4856560"/>
            <a:ext cx="400751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900" smtClean="0">
                <a:solidFill>
                  <a:srgbClr val="000000"/>
                </a:solidFill>
              </a:rPr>
              <a:t>Slide </a:t>
            </a:r>
            <a:fld id="{16CD3B3E-E816-4245-A507-039527FD6128}" type="slidenum">
              <a:rPr lang="en-US" altLang="en-US" sz="900" smtClean="0">
                <a:solidFill>
                  <a:srgbClr val="000000"/>
                </a:solidFill>
              </a:rPr>
              <a:pPr defTabSz="6858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sz="900">
              <a:solidFill>
                <a:srgbClr val="000000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867808" y="249452"/>
            <a:ext cx="2577693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4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42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350" b="1" dirty="0" smtClean="0">
                <a:solidFill>
                  <a:srgbClr val="000000"/>
                </a:solidFill>
              </a:rPr>
              <a:t>doc.: IEEE </a:t>
            </a:r>
            <a:r>
              <a:rPr lang="en-US" altLang="en-US" sz="1350" b="1" dirty="0" smtClean="0">
                <a:solidFill>
                  <a:srgbClr val="000000"/>
                </a:solidFill>
              </a:rPr>
              <a:t>802.11-19/0768r1</a:t>
            </a:r>
            <a:endParaRPr lang="en-US" altLang="en-US" sz="1350" b="1" dirty="0" smtClean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4572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900">
              <a:solidFill>
                <a:srgbClr val="000000"/>
              </a:solidFill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1" y="4856560"/>
            <a:ext cx="538609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485775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9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5050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har char="•"/>
        <a:defRPr sz="1800" b="1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</a:defRPr>
      </a:lvl2pPr>
      <a:lvl3pPr marL="814388" indent="-17145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071563" indent="-171450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13287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5pPr>
      <a:lvl6pPr marL="16716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6pPr>
      <a:lvl7pPr marL="20145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7pPr>
      <a:lvl8pPr marL="23574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8pPr>
      <a:lvl9pPr marL="27003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5631" y="4856560"/>
            <a:ext cx="798295" cy="138499"/>
          </a:xfrm>
          <a:noFill/>
        </p:spPr>
        <p:txBody>
          <a:bodyPr/>
          <a:lstStyle>
            <a:lvl1pPr>
              <a:defRPr sz="900">
                <a:solidFill>
                  <a:schemeClr val="tx1"/>
                </a:solidFill>
                <a:latin typeface="Times New Roman" pitchFamily="18" charset="0"/>
              </a:defRPr>
            </a:lvl1pPr>
            <a:lvl2pPr marL="557213" indent="-214313">
              <a:defRPr sz="900">
                <a:solidFill>
                  <a:schemeClr val="tx1"/>
                </a:solidFill>
                <a:latin typeface="Times New Roman" pitchFamily="18" charset="0"/>
              </a:defRPr>
            </a:lvl2pPr>
            <a:lvl3pPr marL="857250" indent="-171450">
              <a:defRPr sz="900">
                <a:solidFill>
                  <a:schemeClr val="tx1"/>
                </a:solidFill>
                <a:latin typeface="Times New Roman" pitchFamily="18" charset="0"/>
              </a:defRPr>
            </a:lvl3pPr>
            <a:lvl4pPr marL="1200150" indent="-171450">
              <a:defRPr sz="900">
                <a:solidFill>
                  <a:schemeClr val="tx1"/>
                </a:solidFill>
                <a:latin typeface="Times New Roman" pitchFamily="18" charset="0"/>
              </a:defRPr>
            </a:lvl4pPr>
            <a:lvl5pPr marL="1543050" indent="-171450">
              <a:defRPr sz="900">
                <a:solidFill>
                  <a:schemeClr val="tx1"/>
                </a:solidFill>
                <a:latin typeface="Times New Roman" pitchFamily="18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imes New Roman" pitchFamily="18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imes New Roman" pitchFamily="18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imes New Roman" pitchFamily="18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409726" y="4856560"/>
            <a:ext cx="400751" cy="138499"/>
          </a:xfrm>
          <a:noFill/>
        </p:spPr>
        <p:txBody>
          <a:bodyPr/>
          <a:lstStyle>
            <a:lvl1pPr>
              <a:defRPr sz="900">
                <a:solidFill>
                  <a:schemeClr val="tx1"/>
                </a:solidFill>
                <a:latin typeface="Times New Roman" pitchFamily="18" charset="0"/>
              </a:defRPr>
            </a:lvl1pPr>
            <a:lvl2pPr marL="557213" indent="-214313">
              <a:defRPr sz="900">
                <a:solidFill>
                  <a:schemeClr val="tx1"/>
                </a:solidFill>
                <a:latin typeface="Times New Roman" pitchFamily="18" charset="0"/>
              </a:defRPr>
            </a:lvl2pPr>
            <a:lvl3pPr marL="857250" indent="-171450">
              <a:defRPr sz="900">
                <a:solidFill>
                  <a:schemeClr val="tx1"/>
                </a:solidFill>
                <a:latin typeface="Times New Roman" pitchFamily="18" charset="0"/>
              </a:defRPr>
            </a:lvl3pPr>
            <a:lvl4pPr marL="1200150" indent="-171450">
              <a:defRPr sz="900">
                <a:solidFill>
                  <a:schemeClr val="tx1"/>
                </a:solidFill>
                <a:latin typeface="Times New Roman" pitchFamily="18" charset="0"/>
              </a:defRPr>
            </a:lvl4pPr>
            <a:lvl5pPr marL="1543050" indent="-171450">
              <a:defRPr sz="900">
                <a:solidFill>
                  <a:schemeClr val="tx1"/>
                </a:solidFill>
                <a:latin typeface="Times New Roman" pitchFamily="18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imes New Roman" pitchFamily="18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imes New Roman" pitchFamily="18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imes New Roman" pitchFamily="18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>
                <a:solidFill>
                  <a:srgbClr val="000000"/>
                </a:solidFill>
              </a:rPr>
              <a:t>Slide </a:t>
            </a:r>
            <a:fld id="{F53C4008-337E-4BDF-8FF3-BA2CFCA543C3}" type="slidenum">
              <a:rPr lang="en-US" altLang="en-US">
                <a:solidFill>
                  <a:srgbClr val="000000"/>
                </a:solidFill>
              </a:rPr>
              <a:pPr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1657350" y="863538"/>
            <a:ext cx="5829300" cy="800100"/>
          </a:xfrm>
          <a:noFill/>
        </p:spPr>
        <p:txBody>
          <a:bodyPr/>
          <a:lstStyle/>
          <a:p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Implicit </a:t>
            </a:r>
            <a:r>
              <a:rPr lang="en-US" altLang="en-US" dirty="0"/>
              <a:t>Channel </a:t>
            </a:r>
            <a:r>
              <a:rPr lang="en-US" altLang="en-US" dirty="0" smtClean="0"/>
              <a:t>Sounding</a:t>
            </a: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dirty="0"/>
              <a:t>in IEEE 802.11</a:t>
            </a:r>
            <a:br>
              <a:rPr lang="en-US" altLang="en-US" dirty="0"/>
            </a:br>
            <a:endParaRPr lang="en-US" alt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657350" y="2069976"/>
            <a:ext cx="5829300" cy="28575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1500" dirty="0"/>
              <a:t>Date:</a:t>
            </a:r>
            <a:r>
              <a:rPr lang="en-US" altLang="en-US" sz="1500" b="0" dirty="0"/>
              <a:t> </a:t>
            </a:r>
            <a:r>
              <a:rPr lang="en-US" altLang="en-US" sz="1500" b="0" dirty="0" smtClean="0"/>
              <a:t>2019-5-8</a:t>
            </a:r>
            <a:endParaRPr lang="en-US" altLang="en-US" sz="1500" b="0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763688" y="2556030"/>
            <a:ext cx="1085850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9056" tIns="34529" rIns="69056" bIns="34529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defTabSz="685800"/>
            <a:r>
              <a:rPr lang="en-US" altLang="en-US" sz="15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9103924"/>
              </p:ext>
            </p:extLst>
          </p:nvPr>
        </p:nvGraphicFramePr>
        <p:xfrm>
          <a:off x="1697038" y="2909888"/>
          <a:ext cx="5770562" cy="174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1" name="Document" r:id="rId4" imgW="9177189" imgH="2786790" progId="Word.Document.8">
                  <p:embed/>
                </p:oleObj>
              </mc:Choice>
              <mc:Fallback>
                <p:oleObj name="Document" r:id="rId4" imgW="9177189" imgH="278679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7038" y="2909888"/>
                        <a:ext cx="5770562" cy="1744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>
                <a:solidFill>
                  <a:srgbClr val="000000"/>
                </a:solidFill>
              </a:rPr>
              <a:t>May 2019</a:t>
            </a:r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9421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0"/>
            <a:ext cx="7772400" cy="564287"/>
          </a:xfrm>
        </p:spPr>
        <p:txBody>
          <a:bodyPr/>
          <a:lstStyle/>
          <a:p>
            <a:r>
              <a:rPr lang="en-US" sz="2000" dirty="0">
                <a:solidFill>
                  <a:srgbClr val="000000"/>
                </a:solidFill>
              </a:rPr>
              <a:t>Network Overhead Evaluation: Implicit vs Explicit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0145" y="1180730"/>
            <a:ext cx="8223115" cy="3675830"/>
          </a:xfrm>
        </p:spPr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smtClean="0"/>
              <a:t>Explicit Feedback: Network overhead is increased with number of antennas at AP and number of STAs</a:t>
            </a:r>
            <a:r>
              <a:rPr lang="en-US" sz="1600" dirty="0" smtClean="0"/>
              <a:t>.</a:t>
            </a:r>
          </a:p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b="0" dirty="0">
              <a:solidFill>
                <a:srgbClr val="000000"/>
              </a:solidFill>
            </a:endParaRPr>
          </a:p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b="0" dirty="0" smtClean="0">
              <a:solidFill>
                <a:srgbClr val="000000"/>
              </a:solidFill>
            </a:endParaRPr>
          </a:p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b="0" dirty="0">
              <a:solidFill>
                <a:srgbClr val="000000"/>
              </a:solidFill>
            </a:endParaRPr>
          </a:p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b="0" dirty="0" smtClean="0">
              <a:solidFill>
                <a:srgbClr val="000000"/>
              </a:solidFill>
            </a:endParaRPr>
          </a:p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b="0" dirty="0">
              <a:solidFill>
                <a:srgbClr val="000000"/>
              </a:solidFill>
            </a:endParaRPr>
          </a:p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b="0" dirty="0" smtClean="0">
              <a:solidFill>
                <a:srgbClr val="000000"/>
              </a:solidFill>
            </a:endParaRPr>
          </a:p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b="0" dirty="0">
              <a:solidFill>
                <a:srgbClr val="000000"/>
              </a:solidFill>
            </a:endParaRPr>
          </a:p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b="0" dirty="0" smtClean="0">
              <a:solidFill>
                <a:srgbClr val="000000"/>
              </a:solidFill>
            </a:endParaRPr>
          </a:p>
          <a:p>
            <a:pPr marL="0" indent="0" defTabSz="68580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1600" b="0" dirty="0" smtClean="0">
              <a:solidFill>
                <a:srgbClr val="000000"/>
              </a:solidFill>
            </a:endParaRPr>
          </a:p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b="0" dirty="0" smtClean="0">
              <a:solidFill>
                <a:srgbClr val="000000"/>
              </a:solidFill>
            </a:endParaRPr>
          </a:p>
          <a:p>
            <a:pPr marL="0" indent="0" defTabSz="68580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1600" b="0" dirty="0">
              <a:solidFill>
                <a:srgbClr val="000000"/>
              </a:solidFill>
            </a:endParaRPr>
          </a:p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0" dirty="0" smtClean="0">
                <a:solidFill>
                  <a:srgbClr val="000000"/>
                </a:solidFill>
              </a:rPr>
              <a:t>Note: If UL MU MIMO is enabled for feedback reports, the network overhead of explicit feedback will be reduced.</a:t>
            </a:r>
            <a:endParaRPr lang="en-US" sz="1200" b="0" dirty="0">
              <a:solidFill>
                <a:srgbClr val="000000"/>
              </a:solidFill>
            </a:endParaRPr>
          </a:p>
          <a:p>
            <a:pPr marL="0" lvl="0" indent="0">
              <a:buNone/>
              <a:defRPr/>
            </a:pPr>
            <a:endParaRPr lang="en-US" b="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en-US" altLang="en-US">
              <a:solidFill>
                <a:srgbClr val="00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35746944"/>
                  </p:ext>
                </p:extLst>
              </p:nvPr>
            </p:nvGraphicFramePr>
            <p:xfrm>
              <a:off x="944900" y="2160420"/>
              <a:ext cx="7330402" cy="18897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226847"/>
                    <a:gridCol w="1276438"/>
                    <a:gridCol w="1276438"/>
                    <a:gridCol w="1550679"/>
                  </a:tblGrid>
                  <a:tr h="274320">
                    <a:tc rowSpan="2"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Use</a:t>
                          </a:r>
                          <a:r>
                            <a:rPr lang="en-US" sz="1400" baseline="0" dirty="0" smtClean="0"/>
                            <a:t> Cases:</a:t>
                          </a:r>
                        </a:p>
                        <a:p>
                          <a:pPr marL="0" marR="0" lvl="0" indent="0" algn="l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b="0" dirty="0" smtClean="0">
                              <a:solidFill>
                                <a:schemeClr val="bg1"/>
                              </a:solidFill>
                            </a:rPr>
                            <a:t>Examples: BW=80 MHz, MCS</a:t>
                          </a:r>
                          <a:r>
                            <a:rPr lang="en-US" sz="1400" b="0" baseline="0" dirty="0" smtClean="0">
                              <a:solidFill>
                                <a:schemeClr val="bg1"/>
                              </a:solidFill>
                            </a:rPr>
                            <a:t> 2/4</a:t>
                          </a:r>
                          <a:r>
                            <a:rPr lang="en-US" sz="1400" b="0" dirty="0" smtClean="0">
                              <a:solidFill>
                                <a:schemeClr val="bg1"/>
                              </a:solidFill>
                            </a:rPr>
                            <a:t>,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400" b="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b="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sz="1400" b="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400" b="0" dirty="0">
                              <a:solidFill>
                                <a:schemeClr val="bg1"/>
                              </a:solidFill>
                            </a:rPr>
                            <a:t>=</a:t>
                          </a:r>
                          <a:r>
                            <a:rPr lang="en-US" sz="1400" b="0" dirty="0" smtClean="0">
                              <a:solidFill>
                                <a:schemeClr val="bg1"/>
                              </a:solidFill>
                            </a:rPr>
                            <a:t>4</a:t>
                          </a:r>
                          <a:endParaRPr lang="en-US" sz="14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Sounding </a:t>
                          </a:r>
                          <a:r>
                            <a:rPr lang="en-US" sz="1400" dirty="0" smtClean="0"/>
                            <a:t>Duration</a:t>
                          </a:r>
                          <a:r>
                            <a:rPr lang="en-US" sz="1400" baseline="0" dirty="0" smtClean="0"/>
                            <a:t> </a:t>
                          </a:r>
                          <a:r>
                            <a:rPr lang="en-US" sz="1400" dirty="0" smtClean="0"/>
                            <a:t>(</a:t>
                          </a:r>
                          <a:r>
                            <a:rPr lang="en-US" sz="1400" dirty="0" err="1" smtClean="0"/>
                            <a:t>msec</a:t>
                          </a:r>
                          <a:r>
                            <a:rPr lang="en-US" sz="1400" dirty="0" smtClean="0"/>
                            <a:t>)</a:t>
                          </a:r>
                          <a:endParaRPr lang="en-US" sz="14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</a:tr>
                  <a:tr h="274320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1400" b="1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Explicit</a:t>
                          </a:r>
                        </a:p>
                        <a:p>
                          <a:pPr marL="0" marR="0" lvl="0" indent="0" algn="l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1100" b="1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FD9208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(MCS=2)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1400" b="1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Explicit</a:t>
                          </a:r>
                          <a:endParaRPr kumimoji="0" lang="en-US" sz="1400" b="1" i="0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FD9208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 lvl="0" indent="0" algn="l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1100" b="1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FD9208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(MCS=4)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dirty="0" smtClean="0"/>
                            <a:t>Implicit</a:t>
                          </a:r>
                          <a:endParaRPr lang="en-US" sz="1400" b="1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 smtClean="0">
                              <a:solidFill>
                                <a:srgbClr val="1F497D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</a:rPr>
                            <a:t>4-antennas AP  : 2 </a:t>
                          </a:r>
                          <a:r>
                            <a:rPr lang="en-US" sz="1400" dirty="0">
                              <a:solidFill>
                                <a:srgbClr val="1F497D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</a:rPr>
                            <a:t>STA </a:t>
                          </a:r>
                          <a:r>
                            <a:rPr lang="en-US" sz="1400" dirty="0" smtClean="0">
                              <a:solidFill>
                                <a:srgbClr val="1F497D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</a:rPr>
                            <a:t>/ 3</a:t>
                          </a:r>
                          <a:r>
                            <a:rPr lang="en-US" sz="1400" baseline="0" dirty="0" smtClean="0">
                              <a:solidFill>
                                <a:srgbClr val="1F497D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</a:rPr>
                            <a:t> </a:t>
                          </a:r>
                          <a:r>
                            <a:rPr lang="en-US" sz="1400" dirty="0" smtClean="0">
                              <a:solidFill>
                                <a:srgbClr val="1F497D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</a:rPr>
                            <a:t>STA/ 20</a:t>
                          </a:r>
                          <a:r>
                            <a:rPr lang="en-US" sz="1400" baseline="0" dirty="0" smtClean="0">
                              <a:solidFill>
                                <a:srgbClr val="1F497D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</a:rPr>
                            <a:t> STAs</a:t>
                          </a:r>
                          <a:endParaRPr lang="en-US" sz="1400" dirty="0">
                            <a:effectLst/>
                            <a:latin typeface="+mn-lt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.5</a:t>
                          </a:r>
                          <a:r>
                            <a:rPr lang="en-US" sz="1600" dirty="0" smtClean="0"/>
                            <a:t>/</a:t>
                          </a:r>
                          <a:r>
                            <a:rPr lang="en-US" sz="1600" baseline="0" dirty="0" smtClean="0"/>
                            <a:t> </a:t>
                          </a:r>
                          <a:r>
                            <a:rPr lang="en-US" sz="1600" dirty="0" smtClean="0"/>
                            <a:t>.</a:t>
                          </a:r>
                          <a:r>
                            <a:rPr lang="en-US" sz="1600" dirty="0" smtClean="0"/>
                            <a:t>7/ 3.6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.4</a:t>
                          </a:r>
                          <a:r>
                            <a:rPr lang="en-US" sz="1600" dirty="0" smtClean="0"/>
                            <a:t>/ .</a:t>
                          </a:r>
                          <a:r>
                            <a:rPr lang="en-US" sz="1600" dirty="0" smtClean="0"/>
                            <a:t>5</a:t>
                          </a:r>
                          <a:r>
                            <a:rPr lang="en-US" sz="1600" dirty="0" smtClean="0"/>
                            <a:t>/ 2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.24/ .25/ .6</a:t>
                          </a:r>
                          <a:endParaRPr lang="en-US" sz="16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 smtClean="0">
                              <a:solidFill>
                                <a:srgbClr val="1F497D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</a:rPr>
                            <a:t>8-antennas AP  : 3 </a:t>
                          </a:r>
                          <a:r>
                            <a:rPr lang="en-US" sz="1400" dirty="0">
                              <a:solidFill>
                                <a:srgbClr val="1F497D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</a:rPr>
                            <a:t>STA </a:t>
                          </a:r>
                          <a:r>
                            <a:rPr lang="en-US" sz="1400" dirty="0" smtClean="0">
                              <a:solidFill>
                                <a:srgbClr val="1F497D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</a:rPr>
                            <a:t>/ 6 STA/ 20 STAs</a:t>
                          </a:r>
                          <a:endParaRPr lang="en-US" sz="1400" dirty="0">
                            <a:effectLst/>
                            <a:latin typeface="+mn-lt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1.4/ 2.6</a:t>
                          </a:r>
                          <a:r>
                            <a:rPr lang="en-US" sz="1600" dirty="0" smtClean="0"/>
                            <a:t>/ 8.3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.9</a:t>
                          </a:r>
                          <a:r>
                            <a:rPr lang="en-US" sz="1600" dirty="0" smtClean="0"/>
                            <a:t>/ 1.5/ 5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 .25/ .3/ .6</a:t>
                          </a:r>
                          <a:endParaRPr lang="en-US" sz="16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 smtClean="0">
                              <a:solidFill>
                                <a:srgbClr val="1F497D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</a:rPr>
                            <a:t>16-antennas AP: 6</a:t>
                          </a:r>
                          <a:r>
                            <a:rPr lang="en-US" sz="1400" baseline="0" dirty="0" smtClean="0">
                              <a:solidFill>
                                <a:srgbClr val="1F497D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</a:rPr>
                            <a:t> </a:t>
                          </a:r>
                          <a:r>
                            <a:rPr lang="en-US" sz="1400" dirty="0" smtClean="0">
                              <a:solidFill>
                                <a:srgbClr val="1F497D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</a:rPr>
                            <a:t>STA / 10 STA/ 20 STAs</a:t>
                          </a:r>
                          <a:endParaRPr lang="en-US" sz="1400" dirty="0">
                            <a:effectLst/>
                            <a:latin typeface="+mn-lt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5.5/ 9/ 17.5 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3</a:t>
                          </a:r>
                          <a:r>
                            <a:rPr lang="en-US" sz="1600" dirty="0" smtClean="0"/>
                            <a:t>/ 5/ 9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.3/ .37/ .6</a:t>
                          </a:r>
                          <a:endParaRPr lang="en-US" sz="16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35746944"/>
                  </p:ext>
                </p:extLst>
              </p:nvPr>
            </p:nvGraphicFramePr>
            <p:xfrm>
              <a:off x="944900" y="2160420"/>
              <a:ext cx="7330402" cy="18897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226847"/>
                    <a:gridCol w="1276438"/>
                    <a:gridCol w="1276438"/>
                    <a:gridCol w="1550679"/>
                  </a:tblGrid>
                  <a:tr h="304800">
                    <a:tc row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377" t="-781" r="-127736" b="-148438"/>
                          </a:stretch>
                        </a:blipFill>
                      </a:tcPr>
                    </a:tc>
                    <a:tc gridSpan="3"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Sounding </a:t>
                          </a:r>
                          <a:r>
                            <a:rPr lang="en-US" sz="1400" dirty="0" smtClean="0"/>
                            <a:t>Duration</a:t>
                          </a:r>
                          <a:r>
                            <a:rPr lang="en-US" sz="1400" baseline="0" dirty="0" smtClean="0"/>
                            <a:t> </a:t>
                          </a:r>
                          <a:r>
                            <a:rPr lang="en-US" sz="1400" dirty="0" smtClean="0"/>
                            <a:t>(</a:t>
                          </a:r>
                          <a:r>
                            <a:rPr lang="en-US" sz="1400" dirty="0" err="1" smtClean="0"/>
                            <a:t>msec</a:t>
                          </a:r>
                          <a:r>
                            <a:rPr lang="en-US" sz="1400" dirty="0" smtClean="0"/>
                            <a:t>)</a:t>
                          </a:r>
                          <a:endParaRPr lang="en-US" sz="14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</a:tr>
                  <a:tr h="472440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1400" b="1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Explicit</a:t>
                          </a:r>
                        </a:p>
                        <a:p>
                          <a:pPr marL="0" marR="0" lvl="0" indent="0" algn="l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1100" b="1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FD9208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(MCS=2)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1400" b="1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Explicit</a:t>
                          </a:r>
                          <a:endParaRPr kumimoji="0" lang="en-US" sz="1400" b="1" i="0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FD9208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 lvl="0" indent="0" algn="l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1100" b="1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FD9208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(MCS=4)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dirty="0" smtClean="0"/>
                            <a:t>Implicit</a:t>
                          </a:r>
                          <a:endParaRPr lang="en-US" sz="1400" b="1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 smtClean="0">
                              <a:solidFill>
                                <a:srgbClr val="1F497D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</a:rPr>
                            <a:t>4-antennas AP  : 2 </a:t>
                          </a:r>
                          <a:r>
                            <a:rPr lang="en-US" sz="1400" dirty="0">
                              <a:solidFill>
                                <a:srgbClr val="1F497D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</a:rPr>
                            <a:t>STA </a:t>
                          </a:r>
                          <a:r>
                            <a:rPr lang="en-US" sz="1400" dirty="0" smtClean="0">
                              <a:solidFill>
                                <a:srgbClr val="1F497D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</a:rPr>
                            <a:t>/ 3</a:t>
                          </a:r>
                          <a:r>
                            <a:rPr lang="en-US" sz="1400" baseline="0" dirty="0" smtClean="0">
                              <a:solidFill>
                                <a:srgbClr val="1F497D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</a:rPr>
                            <a:t> </a:t>
                          </a:r>
                          <a:r>
                            <a:rPr lang="en-US" sz="1400" dirty="0" smtClean="0">
                              <a:solidFill>
                                <a:srgbClr val="1F497D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</a:rPr>
                            <a:t>STA/ 20</a:t>
                          </a:r>
                          <a:r>
                            <a:rPr lang="en-US" sz="1400" baseline="0" dirty="0" smtClean="0">
                              <a:solidFill>
                                <a:srgbClr val="1F497D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</a:rPr>
                            <a:t> STAs</a:t>
                          </a:r>
                          <a:endParaRPr lang="en-US" sz="1400" dirty="0">
                            <a:effectLst/>
                            <a:latin typeface="+mn-lt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.5</a:t>
                          </a:r>
                          <a:r>
                            <a:rPr lang="en-US" sz="1600" dirty="0" smtClean="0"/>
                            <a:t>/</a:t>
                          </a:r>
                          <a:r>
                            <a:rPr lang="en-US" sz="1600" baseline="0" dirty="0" smtClean="0"/>
                            <a:t> </a:t>
                          </a:r>
                          <a:r>
                            <a:rPr lang="en-US" sz="1600" dirty="0" smtClean="0"/>
                            <a:t>.</a:t>
                          </a:r>
                          <a:r>
                            <a:rPr lang="en-US" sz="1600" dirty="0" smtClean="0"/>
                            <a:t>7/ 3.6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.4</a:t>
                          </a:r>
                          <a:r>
                            <a:rPr lang="en-US" sz="1600" dirty="0" smtClean="0"/>
                            <a:t>/ .</a:t>
                          </a:r>
                          <a:r>
                            <a:rPr lang="en-US" sz="1600" dirty="0" smtClean="0"/>
                            <a:t>5</a:t>
                          </a:r>
                          <a:r>
                            <a:rPr lang="en-US" sz="1600" dirty="0" smtClean="0"/>
                            <a:t>/ 2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.24/ .25/ .6</a:t>
                          </a:r>
                          <a:endParaRPr lang="en-US" sz="16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 smtClean="0">
                              <a:solidFill>
                                <a:srgbClr val="1F497D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</a:rPr>
                            <a:t>8-antennas AP  : 3 </a:t>
                          </a:r>
                          <a:r>
                            <a:rPr lang="en-US" sz="1400" dirty="0">
                              <a:solidFill>
                                <a:srgbClr val="1F497D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</a:rPr>
                            <a:t>STA </a:t>
                          </a:r>
                          <a:r>
                            <a:rPr lang="en-US" sz="1400" dirty="0" smtClean="0">
                              <a:solidFill>
                                <a:srgbClr val="1F497D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</a:rPr>
                            <a:t>/ 6 STA/ 20 STAs</a:t>
                          </a:r>
                          <a:endParaRPr lang="en-US" sz="1400" dirty="0">
                            <a:effectLst/>
                            <a:latin typeface="+mn-lt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1.4/ 2.6</a:t>
                          </a:r>
                          <a:r>
                            <a:rPr lang="en-US" sz="1600" dirty="0" smtClean="0"/>
                            <a:t>/ 8.3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.9</a:t>
                          </a:r>
                          <a:r>
                            <a:rPr lang="en-US" sz="1600" dirty="0" smtClean="0"/>
                            <a:t>/ 1.5/ 5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 .25/ .3/ .6</a:t>
                          </a:r>
                          <a:endParaRPr lang="en-US" sz="16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 smtClean="0">
                              <a:solidFill>
                                <a:srgbClr val="1F497D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</a:rPr>
                            <a:t>16-antennas AP: 6</a:t>
                          </a:r>
                          <a:r>
                            <a:rPr lang="en-US" sz="1400" baseline="0" dirty="0" smtClean="0">
                              <a:solidFill>
                                <a:srgbClr val="1F497D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</a:rPr>
                            <a:t> </a:t>
                          </a:r>
                          <a:r>
                            <a:rPr lang="en-US" sz="1400" dirty="0" smtClean="0">
                              <a:solidFill>
                                <a:srgbClr val="1F497D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</a:rPr>
                            <a:t>STA / 10 STA/ 20 STAs</a:t>
                          </a:r>
                          <a:endParaRPr lang="en-US" sz="1400" dirty="0">
                            <a:effectLst/>
                            <a:latin typeface="+mn-lt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5.5/ 9/ 17.5 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3</a:t>
                          </a:r>
                          <a:r>
                            <a:rPr lang="en-US" sz="1600" dirty="0" smtClean="0"/>
                            <a:t>/ 5/ 9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.3/ .37/ .6</a:t>
                          </a:r>
                          <a:endParaRPr lang="en-US" sz="16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19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0"/>
            <a:ext cx="7772400" cy="581633"/>
          </a:xfrm>
        </p:spPr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25685"/>
            <a:ext cx="7772400" cy="3553837"/>
          </a:xfrm>
        </p:spPr>
        <p:txBody>
          <a:bodyPr/>
          <a:lstStyle/>
          <a:p>
            <a:r>
              <a:rPr lang="en-US" dirty="0" smtClean="0"/>
              <a:t>A Trigger-based (TB) scheme is presented to enable implicit channel sounding in 802.11be.</a:t>
            </a:r>
          </a:p>
          <a:p>
            <a:r>
              <a:rPr lang="en-US" dirty="0" smtClean="0"/>
              <a:t>Different </a:t>
            </a:r>
            <a:r>
              <a:rPr lang="en-US" dirty="0"/>
              <a:t>schemes for multiplexing the training signals of </a:t>
            </a:r>
            <a:r>
              <a:rPr lang="en-US" dirty="0" smtClean="0"/>
              <a:t>multiuser </a:t>
            </a:r>
            <a:r>
              <a:rPr lang="en-US" dirty="0"/>
              <a:t>in </a:t>
            </a:r>
            <a:r>
              <a:rPr lang="en-US" dirty="0" smtClean="0"/>
              <a:t>UL are discussed which include: Spatial, Time and Frequency </a:t>
            </a:r>
          </a:p>
          <a:p>
            <a:r>
              <a:rPr lang="en-US" dirty="0"/>
              <a:t>Trigger frame will define the detailed allocation of time/code/tone for each user</a:t>
            </a:r>
            <a:r>
              <a:rPr lang="en-US" dirty="0" smtClean="0"/>
              <a:t>.</a:t>
            </a:r>
          </a:p>
          <a:p>
            <a:r>
              <a:rPr lang="en-US" dirty="0" smtClean="0"/>
              <a:t>Network Overhead evaluation shows significant improvement of implicit vs explicit sounding especially for higher number of antennas and/or higher number of STAs.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561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b="0" dirty="0" smtClean="0"/>
              <a:t>[1]: </a:t>
            </a:r>
            <a:r>
              <a:rPr lang="en-US" altLang="en-US" sz="1600" b="0" dirty="0"/>
              <a:t>Implicit Channel Sounding in IEEE </a:t>
            </a:r>
            <a:r>
              <a:rPr lang="en-US" altLang="en-US" sz="1600" b="0" dirty="0" smtClean="0"/>
              <a:t>802.11 (Feasibility </a:t>
            </a:r>
            <a:r>
              <a:rPr lang="en-US" altLang="en-US" sz="1600" b="0" dirty="0"/>
              <a:t>Study</a:t>
            </a:r>
            <a:r>
              <a:rPr lang="en-US" altLang="en-US" sz="1600" b="0" dirty="0" smtClean="0"/>
              <a:t>), </a:t>
            </a:r>
            <a:r>
              <a:rPr lang="en-GB" altLang="en-US" sz="1600" b="0" dirty="0"/>
              <a:t>doc.: IEEE </a:t>
            </a:r>
            <a:r>
              <a:rPr lang="en-GB" altLang="en-US" sz="1600" b="0" dirty="0" smtClean="0"/>
              <a:t>802.11-19/   </a:t>
            </a:r>
          </a:p>
          <a:p>
            <a:pPr marL="0" indent="0">
              <a:buNone/>
            </a:pPr>
            <a:r>
              <a:rPr lang="en-GB" altLang="en-US" sz="1600" b="0" dirty="0"/>
              <a:t> </a:t>
            </a:r>
            <a:r>
              <a:rPr lang="en-GB" altLang="en-US" sz="1600" b="0" dirty="0" smtClean="0"/>
              <a:t>      0767r0</a:t>
            </a:r>
            <a:endParaRPr lang="en-GB" altLang="en-US" sz="1600" b="0" dirty="0"/>
          </a:p>
          <a:p>
            <a:pPr marL="0" indent="0">
              <a:buNone/>
            </a:pPr>
            <a:r>
              <a:rPr lang="en-US" altLang="en-US" b="0" dirty="0"/>
              <a:t/>
            </a:r>
            <a:br>
              <a:rPr lang="en-US" altLang="en-US" b="0" dirty="0"/>
            </a:b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12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73149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Back up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10F6E6CE-8ABD-4955-BA38-BB3D0CE062DF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13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7423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0"/>
            <a:ext cx="7772400" cy="528453"/>
          </a:xfrm>
        </p:spPr>
        <p:txBody>
          <a:bodyPr/>
          <a:lstStyle/>
          <a:p>
            <a:r>
              <a:rPr lang="en-US" dirty="0" smtClean="0"/>
              <a:t>Simulation Results: Calibration Accuracy at 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662" y="1042803"/>
            <a:ext cx="8568538" cy="3813757"/>
          </a:xfrm>
        </p:spPr>
        <p:txBody>
          <a:bodyPr/>
          <a:lstStyle/>
          <a:p>
            <a:r>
              <a:rPr lang="en-US" sz="1400" b="0" dirty="0" smtClean="0"/>
              <a:t>LS vs ARGOS [1]</a:t>
            </a:r>
          </a:p>
          <a:p>
            <a:r>
              <a:rPr lang="en-US" sz="1400" b="0" dirty="0">
                <a:solidFill>
                  <a:srgbClr val="003C71"/>
                </a:solidFill>
              </a:rPr>
              <a:t>The residual phase/amplitude calibration error at AP is less than 4 degrees/ -22 </a:t>
            </a:r>
            <a:r>
              <a:rPr lang="en-US" sz="1400" b="0" dirty="0" err="1">
                <a:solidFill>
                  <a:srgbClr val="003C71"/>
                </a:solidFill>
              </a:rPr>
              <a:t>dB.</a:t>
            </a:r>
            <a:r>
              <a:rPr lang="en-US" sz="1400" b="0" dirty="0">
                <a:solidFill>
                  <a:srgbClr val="003C71"/>
                </a:solidFill>
              </a:rPr>
              <a:t>  </a:t>
            </a:r>
          </a:p>
          <a:p>
            <a:pPr marL="0" indent="0">
              <a:buNone/>
            </a:pPr>
            <a:endParaRPr lang="en-US" sz="1400" b="0" dirty="0" smtClean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14</a:t>
            </a:fld>
            <a:endParaRPr lang="en-US" altLang="en-US">
              <a:solidFill>
                <a:srgbClr val="00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876" y="1744394"/>
            <a:ext cx="3214097" cy="241057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61370" y="1751577"/>
            <a:ext cx="2256011" cy="1692008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64699" y="2778294"/>
            <a:ext cx="2838253" cy="2048256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38691" y="2014411"/>
            <a:ext cx="1369936" cy="32277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4538691" y="2501295"/>
            <a:ext cx="1559442" cy="169277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900" dirty="0" smtClean="0"/>
              <a:t>(F </a:t>
            </a:r>
            <a:r>
              <a:rPr lang="en-US" sz="900" dirty="0"/>
              <a:t>is Calibration </a:t>
            </a:r>
            <a:r>
              <a:rPr lang="en-US" sz="900" dirty="0" smtClean="0"/>
              <a:t>Factor</a:t>
            </a:r>
            <a:r>
              <a:rPr lang="en-US" sz="1100" dirty="0" smtClean="0"/>
              <a:t>)</a:t>
            </a:r>
            <a:endParaRPr lang="en-US" sz="11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324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0"/>
            <a:ext cx="7772400" cy="5683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640" y="1139800"/>
            <a:ext cx="8193024" cy="371676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Explicit BF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Feedback/ IEEE 802.11ax Challenges: </a:t>
            </a:r>
          </a:p>
          <a:p>
            <a:pPr marL="585788" lvl="1" indent="-285750">
              <a:buFont typeface="Courier New" panose="02070309020205020404" pitchFamily="49" charset="0"/>
              <a:buChar char="o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BF Feedback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verhead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esp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case of higher number of antennas/higher number of STAs, and Multi-AP </a:t>
            </a:r>
          </a:p>
          <a:p>
            <a:pPr marL="585788" lvl="1" indent="-285750">
              <a:buFont typeface="Courier New" panose="02070309020205020404" pitchFamily="49" charset="0"/>
              <a:buChar char="o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Quantization/Compression impact</a:t>
            </a:r>
          </a:p>
          <a:p>
            <a:pPr marL="585788" lvl="1" indent="-285750">
              <a:buFont typeface="Courier New" panose="02070309020205020404" pitchFamily="49" charset="0"/>
              <a:buChar char="o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Channel aging/Feedback delay </a:t>
            </a:r>
          </a:p>
          <a:p>
            <a:pPr marL="300038" lvl="1" indent="0">
              <a:buNone/>
            </a:pP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9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Implicit </a:t>
            </a:r>
            <a:r>
              <a:rPr lang="en-US" sz="19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channel sounding may result:</a:t>
            </a:r>
          </a:p>
          <a:p>
            <a:pPr marL="511175" lvl="1" indent="-285750" defTabSz="457200" fontAlgn="auto"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600" kern="1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Lower network </a:t>
            </a:r>
            <a:r>
              <a:rPr lang="en-US" sz="1600" kern="12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overhead/ Less Latency </a:t>
            </a:r>
            <a:r>
              <a:rPr lang="en-US" sz="1600" kern="1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there is no BF feedback transmission. </a:t>
            </a:r>
          </a:p>
          <a:p>
            <a:pPr marL="511175" lvl="1" indent="-285750" defTabSz="457200" fontAlgn="auto"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600" kern="12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</a:t>
            </a:r>
            <a:r>
              <a:rPr lang="en-US" sz="1600" kern="1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quantization/compression impact as BF weights are calculated directly from channel.</a:t>
            </a:r>
          </a:p>
          <a:p>
            <a:pPr marL="511175" lvl="1" indent="-285750" defTabSz="457200" fontAlgn="auto"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600" kern="1200" dirty="0">
                <a:solidFill>
                  <a:schemeClr val="tx2"/>
                </a:solidFill>
                <a:latin typeface="Times New Roman" panose="02020603050405020304" pitchFamily="18" charset="0"/>
                <a:ea typeface="Malgun Gothic" panose="020B0503020000020004" pitchFamily="34" charset="-127"/>
                <a:cs typeface="Arial" panose="020B0604020202020204" pitchFamily="34" charset="0"/>
              </a:rPr>
              <a:t>Efficient DL Multiuser (MU) </a:t>
            </a:r>
            <a:r>
              <a:rPr lang="en-US" sz="1600" kern="1200" dirty="0" smtClean="0">
                <a:solidFill>
                  <a:schemeClr val="tx2"/>
                </a:solidFill>
                <a:latin typeface="Times New Roman" panose="02020603050405020304" pitchFamily="18" charset="0"/>
                <a:ea typeface="Malgun Gothic" panose="020B0503020000020004" pitchFamily="34" charset="-127"/>
                <a:cs typeface="Arial" panose="020B0604020202020204" pitchFamily="34" charset="0"/>
              </a:rPr>
              <a:t>BF, MU scheduling, power </a:t>
            </a:r>
            <a:r>
              <a:rPr lang="en-US" sz="1600" kern="1200" dirty="0">
                <a:solidFill>
                  <a:schemeClr val="tx2"/>
                </a:solidFill>
                <a:latin typeface="Times New Roman" panose="02020603050405020304" pitchFamily="18" charset="0"/>
                <a:ea typeface="Malgun Gothic" panose="020B0503020000020004" pitchFamily="34" charset="-127"/>
                <a:cs typeface="Arial" panose="020B0604020202020204" pitchFamily="34" charset="0"/>
              </a:rPr>
              <a:t>control </a:t>
            </a:r>
            <a:endParaRPr lang="en-US" sz="1600" kern="1200" dirty="0" smtClean="0">
              <a:solidFill>
                <a:schemeClr val="tx2"/>
              </a:solidFill>
              <a:latin typeface="Times New Roman" panose="02020603050405020304" pitchFamily="18" charset="0"/>
              <a:ea typeface="Malgun Gothic" panose="020B0503020000020004" pitchFamily="34" charset="-127"/>
              <a:cs typeface="Arial" panose="020B0604020202020204" pitchFamily="34" charset="0"/>
            </a:endParaRPr>
          </a:p>
          <a:p>
            <a:pPr marL="225425" lvl="1" indent="0" defTabSz="457200" fontAlgn="auto">
              <a:spcBef>
                <a:spcPts val="1200"/>
              </a:spcBef>
              <a:spcAft>
                <a:spcPts val="0"/>
              </a:spcAft>
              <a:buNone/>
            </a:pPr>
            <a:endParaRPr lang="en-US" sz="800" kern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0038" lvl="1" indent="0">
              <a:buNone/>
            </a:pP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2100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49"/>
            <a:ext cx="7772400" cy="626821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363" y="1221638"/>
            <a:ext cx="8229600" cy="3634921"/>
          </a:xfrm>
        </p:spPr>
        <p:txBody>
          <a:bodyPr/>
          <a:lstStyle/>
          <a:p>
            <a:pPr marL="211137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RF Reciprocity Calibration is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required to facilitate implicit feedback.</a:t>
            </a:r>
            <a:endParaRPr lang="en-US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1137" indent="-285750">
              <a:buFont typeface="Arial" panose="020B0604020202020204" pitchFamily="34" charset="0"/>
              <a:buChar char="•"/>
            </a:pP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previous contribution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analyzed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feasibility of  Local AP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Calibration </a:t>
            </a:r>
            <a:r>
              <a:rPr lang="en-US" sz="15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where the device is not required to be involved in calibration process.</a:t>
            </a:r>
          </a:p>
          <a:p>
            <a:pPr marL="511175" lvl="1" indent="-28575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Calibration algorithms were discussed.</a:t>
            </a:r>
          </a:p>
          <a:p>
            <a:pPr marL="511175" lvl="1" indent="-28575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Simulation results were provided to show residual calibration errors. </a:t>
            </a:r>
          </a:p>
          <a:p>
            <a:pPr marL="511175" lvl="1" indent="-285750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impact of residual calibration error on performance gain of Multiuser (MU) BF was evaluated.</a:t>
            </a:r>
          </a:p>
          <a:p>
            <a:pPr marL="225425" lvl="1" indent="0">
              <a:buNone/>
            </a:pPr>
            <a:endParaRPr lang="en-US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1137" indent="-285750"/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this contribution, a </a:t>
            </a:r>
            <a:r>
              <a:rPr lang="en-US" sz="1600" kern="1200" dirty="0" smtClean="0">
                <a:solidFill>
                  <a:schemeClr val="tx2"/>
                </a:solidFill>
                <a:latin typeface="Times New Roman" panose="02020603050405020304" pitchFamily="18" charset="0"/>
                <a:ea typeface="Malgun Gothic" panose="020B0503020000020004" pitchFamily="34" charset="-127"/>
                <a:cs typeface="Arial" panose="020B0604020202020204" pitchFamily="34" charset="0"/>
              </a:rPr>
              <a:t>Trigger-based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scheme is presented for enabling</a:t>
            </a:r>
            <a:r>
              <a:rPr lang="en-US" sz="1600" kern="1200" dirty="0" smtClean="0">
                <a:solidFill>
                  <a:schemeClr val="tx2"/>
                </a:solidFill>
                <a:latin typeface="Times New Roman" panose="02020603050405020304" pitchFamily="18" charset="0"/>
                <a:ea typeface="Malgun Gothic" panose="020B0503020000020004" pitchFamily="34" charset="-127"/>
                <a:cs typeface="Arial" panose="020B0604020202020204" pitchFamily="34" charset="0"/>
              </a:rPr>
              <a:t> </a:t>
            </a:r>
            <a:r>
              <a:rPr lang="en-US" sz="1600" kern="1200" dirty="0">
                <a:solidFill>
                  <a:schemeClr val="tx2"/>
                </a:solidFill>
                <a:latin typeface="Times New Roman" panose="02020603050405020304" pitchFamily="18" charset="0"/>
                <a:ea typeface="Malgun Gothic" panose="020B0503020000020004" pitchFamily="34" charset="-127"/>
                <a:cs typeface="Arial" panose="020B0604020202020204" pitchFamily="34" charset="0"/>
              </a:rPr>
              <a:t>Implicit </a:t>
            </a:r>
            <a:r>
              <a:rPr lang="en-US" sz="1600" kern="1200" dirty="0" smtClean="0">
                <a:solidFill>
                  <a:schemeClr val="tx2"/>
                </a:solidFill>
                <a:latin typeface="Times New Roman" panose="02020603050405020304" pitchFamily="18" charset="0"/>
                <a:ea typeface="Malgun Gothic" panose="020B0503020000020004" pitchFamily="34" charset="-127"/>
                <a:cs typeface="Arial" panose="020B0604020202020204" pitchFamily="34" charset="0"/>
              </a:rPr>
              <a:t>Channel   </a:t>
            </a:r>
          </a:p>
          <a:p>
            <a:pPr marL="0" indent="0">
              <a:buNone/>
            </a:pPr>
            <a:r>
              <a:rPr lang="en-US" sz="1600" kern="1200" dirty="0" smtClean="0">
                <a:solidFill>
                  <a:schemeClr val="tx2"/>
                </a:solidFill>
                <a:latin typeface="Times New Roman" panose="02020603050405020304" pitchFamily="18" charset="0"/>
                <a:ea typeface="Malgun Gothic" panose="020B0503020000020004" pitchFamily="34" charset="-127"/>
                <a:cs typeface="Arial" panose="020B0604020202020204" pitchFamily="34" charset="0"/>
              </a:rPr>
              <a:t>      Sounding in 802.11be.</a:t>
            </a:r>
          </a:p>
          <a:p>
            <a:pPr marL="482600" lvl="2" indent="0">
              <a:buNone/>
            </a:pP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82600" lvl="2" indent="0">
              <a:buNone/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82600" lvl="2" indent="0">
              <a:buNone/>
            </a:pP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82600" lvl="2" indent="0">
              <a:buNone/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82600" lvl="2" indent="0">
              <a:buNone/>
            </a:pP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82600" lvl="2" indent="0">
              <a:buNone/>
            </a:pP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700" b="0" kern="1200" dirty="0">
              <a:solidFill>
                <a:srgbClr val="003C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>
                <a:solidFill>
                  <a:srgbClr val="000000"/>
                </a:solidFill>
              </a:rPr>
              <a:t>Roya Doostnejad, Intel Corporation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4607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0"/>
            <a:ext cx="7772400" cy="486101"/>
          </a:xfrm>
        </p:spPr>
        <p:txBody>
          <a:bodyPr/>
          <a:lstStyle/>
          <a:p>
            <a:r>
              <a:rPr lang="en-US" sz="23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Implicit BF Feedback Using Trigger Frame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413" y="1000451"/>
            <a:ext cx="8300936" cy="3856109"/>
          </a:xfrm>
        </p:spPr>
        <p:txBody>
          <a:bodyPr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Malgun Gothic" panose="020B0503020000020004" pitchFamily="34" charset="-127"/>
              </a:rPr>
              <a:t>AP transmits a trigger frame, to trigger one or multiple STAs, to send NDP in uplink.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Malgun Gothic" panose="020B0503020000020004" pitchFamily="34" charset="-127"/>
              </a:rPr>
              <a:t>The STAs can be directed to be multiplexed in spatial domain on different spatial streams, and/or in frequency. 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Malgun Gothic" panose="020B0503020000020004" pitchFamily="34" charset="-127"/>
              </a:rPr>
              <a:t>Alternatively STAs may be directed to transmit NDP sequentially in time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Malgun Gothic" panose="020B0503020000020004" pitchFamily="34" charset="-127"/>
              </a:rPr>
              <a:t>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rgbClr val="000000"/>
                </a:solidFill>
                <a:latin typeface="Times New Roman" panose="02020603050405020304" pitchFamily="18" charset="0"/>
                <a:ea typeface="Malgun Gothic" panose="020B0503020000020004" pitchFamily="34" charset="-127"/>
              </a:rPr>
              <a:t>Upon receiving NDP from the STA(s), AP will directly calculate BF weights and transmit data. </a:t>
            </a:r>
            <a:endParaRPr lang="en-US" sz="1600" b="0" dirty="0">
              <a:solidFill>
                <a:srgbClr val="0071C5"/>
              </a:solidFill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US" altLang="en-US">
              <a:solidFill>
                <a:srgbClr val="000000"/>
              </a:solidFill>
            </a:endParaRPr>
          </a:p>
        </p:txBody>
      </p:sp>
      <p:pic>
        <p:nvPicPr>
          <p:cNvPr id="7" name="Picture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7237" y="2500714"/>
            <a:ext cx="6489784" cy="193867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574419" y="4502617"/>
            <a:ext cx="6192602" cy="353943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2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Trigger-Based Uplink Sounding </a:t>
            </a:r>
            <a:r>
              <a:rPr lang="en-US" sz="12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Sequence </a:t>
            </a:r>
            <a:r>
              <a:rPr lang="en-US" sz="12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enable Implicit BF Feedback in Multiuser MIMO</a:t>
            </a:r>
          </a:p>
          <a:p>
            <a:endParaRPr lang="en-US" sz="1100" dirty="0" err="1" smtClean="0">
              <a:solidFill>
                <a:srgbClr val="003C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7891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0"/>
            <a:ext cx="7772400" cy="686990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Implicit BF Feedback Using Trigger Frame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58489"/>
            <a:ext cx="7772400" cy="3549038"/>
          </a:xfrm>
        </p:spPr>
        <p:txBody>
          <a:bodyPr/>
          <a:lstStyle/>
          <a:p>
            <a:pPr lvl="0"/>
            <a:r>
              <a:rPr lang="en-US" dirty="0">
                <a:solidFill>
                  <a:srgbClr val="000000"/>
                </a:solidFill>
              </a:rPr>
              <a:t>Spatial Multiplexing/ Matrix P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rgbClr val="000000"/>
                </a:solidFill>
              </a:rPr>
              <a:t>Trigger frame will define the ordering in Matrix P for each STA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rgbClr val="000000"/>
                </a:solidFill>
              </a:rPr>
              <a:t>Multiplexing devices with a large power imbalance (received power) may be problematic.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400" dirty="0" smtClean="0">
                <a:solidFill>
                  <a:srgbClr val="000000"/>
                </a:solidFill>
              </a:rPr>
              <a:t>Near-Far problem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rgbClr val="000000"/>
                </a:solidFill>
              </a:rPr>
              <a:t>Multiplexing devices in different classes (A and B) may be problematic. </a:t>
            </a:r>
          </a:p>
          <a:p>
            <a:pPr marL="342900" lvl="1" indent="0">
              <a:buNone/>
            </a:pPr>
            <a:endParaRPr lang="en-US" dirty="0" smtClean="0">
              <a:solidFill>
                <a:srgbClr val="00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TDMA </a:t>
            </a:r>
            <a:endParaRPr lang="en-US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STAs are directed to transmit NDP sequentially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STAs may </a:t>
            </a:r>
            <a:r>
              <a:rPr lang="en-US" dirty="0"/>
              <a:t>be grouped to send spatially multiplexed </a:t>
            </a:r>
            <a:r>
              <a:rPr lang="en-US" dirty="0" smtClean="0"/>
              <a:t>NDP.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Different groups may </a:t>
            </a:r>
            <a:r>
              <a:rPr lang="en-US" dirty="0"/>
              <a:t>be triggered separately to send </a:t>
            </a:r>
            <a:r>
              <a:rPr lang="en-US" dirty="0" smtClean="0"/>
              <a:t>NDP sequentially </a:t>
            </a:r>
            <a:r>
              <a:rPr lang="en-US" dirty="0"/>
              <a:t>in UL</a:t>
            </a:r>
            <a:r>
              <a:rPr lang="en-US" dirty="0" smtClean="0"/>
              <a:t>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rgbClr val="000000"/>
                </a:solidFill>
              </a:rPr>
              <a:t>Devices in different </a:t>
            </a:r>
            <a:r>
              <a:rPr lang="en-US" sz="1400" dirty="0" smtClean="0">
                <a:solidFill>
                  <a:srgbClr val="000000"/>
                </a:solidFill>
              </a:rPr>
              <a:t>classes </a:t>
            </a:r>
            <a:r>
              <a:rPr lang="en-US" sz="1400" dirty="0">
                <a:solidFill>
                  <a:srgbClr val="000000"/>
                </a:solidFill>
              </a:rPr>
              <a:t>(A and B)</a:t>
            </a:r>
            <a:r>
              <a:rPr lang="en-US" sz="1400" dirty="0" smtClean="0">
                <a:solidFill>
                  <a:srgbClr val="000000"/>
                </a:solidFill>
              </a:rPr>
              <a:t> </a:t>
            </a:r>
            <a:r>
              <a:rPr lang="en-US" sz="1400" dirty="0">
                <a:solidFill>
                  <a:srgbClr val="000000"/>
                </a:solidFill>
              </a:rPr>
              <a:t>can be separated in </a:t>
            </a:r>
            <a:r>
              <a:rPr lang="en-US" sz="1400" dirty="0" smtClean="0">
                <a:solidFill>
                  <a:srgbClr val="000000"/>
                </a:solidFill>
              </a:rPr>
              <a:t>time.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7566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Spatial/Time Multiplexing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371599"/>
                <a:ext cx="7772400" cy="3433865"/>
              </a:xfrm>
            </p:spPr>
            <p:txBody>
              <a:bodyPr/>
              <a:lstStyle/>
              <a:p>
                <a:r>
                  <a:rPr lang="en-US" sz="1400" b="0" dirty="0"/>
                  <a:t>Time and spatial multiplexing of NDP in UL. STA-11 … STA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400" b="0" dirty="0"/>
                  <a:t> belong to the same </a:t>
                </a:r>
                <a:r>
                  <a:rPr lang="en-US" sz="1400" b="0" dirty="0" smtClean="0"/>
                  <a:t>group </a:t>
                </a:r>
                <a:r>
                  <a:rPr lang="en-US" sz="1400" b="0" dirty="0"/>
                  <a:t>are multiplexed by Matrix-P (dimension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400" b="0" dirty="0"/>
                  <a:t>). STA-21 … STA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400" b="0" dirty="0"/>
                  <a:t> belong to the </a:t>
                </a:r>
                <a:r>
                  <a:rPr lang="en-US" sz="1400" b="0" dirty="0" smtClean="0"/>
                  <a:t>second group, </a:t>
                </a:r>
                <a:r>
                  <a:rPr lang="en-US" sz="1400" b="0" dirty="0"/>
                  <a:t>are scheduled in a different time slot and multiplexed by Matrix-P (dimension of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400" b="0" dirty="0"/>
                  <a:t>). 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371599"/>
                <a:ext cx="7772400" cy="3433865"/>
              </a:xfrm>
              <a:blipFill rotWithShape="0">
                <a:blip r:embed="rId2"/>
                <a:stretch>
                  <a:fillRect l="-157" t="-3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n-US" altLang="en-US">
              <a:solidFill>
                <a:srgbClr val="000000"/>
              </a:solidFill>
            </a:endParaRPr>
          </a:p>
        </p:txBody>
      </p:sp>
      <p:pic>
        <p:nvPicPr>
          <p:cNvPr id="7" name="Picture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289" y="2450349"/>
            <a:ext cx="6508984" cy="2244867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7587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0"/>
            <a:ext cx="7772400" cy="310093"/>
          </a:xfrm>
        </p:spPr>
        <p:txBody>
          <a:bodyPr/>
          <a:lstStyle/>
          <a:p>
            <a:r>
              <a:rPr lang="en-US" sz="2000" dirty="0" smtClean="0"/>
              <a:t>NDP Spatial Multiplexing in Uplink 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809" y="881975"/>
            <a:ext cx="7939391" cy="4027252"/>
          </a:xfrm>
        </p:spPr>
        <p:txBody>
          <a:bodyPr/>
          <a:lstStyle/>
          <a:p>
            <a:r>
              <a:rPr lang="en-US" sz="1400" b="0" dirty="0" smtClean="0"/>
              <a:t>The impact of CFO error when there is a power imbalance across multiplexed STAs</a:t>
            </a:r>
          </a:p>
          <a:p>
            <a:r>
              <a:rPr lang="en-US" sz="1400" b="0" dirty="0" smtClean="0"/>
              <a:t>Transmit power accuracy/ RSSI Measurement accuracy: </a:t>
            </a:r>
          </a:p>
          <a:p>
            <a:pPr lvl="1"/>
            <a:r>
              <a:rPr lang="en-US" sz="1200" b="0" dirty="0" smtClean="0"/>
              <a:t>Class A</a:t>
            </a:r>
            <a:r>
              <a:rPr lang="en-US" sz="1200" dirty="0" smtClean="0"/>
              <a:t>: ±3</a:t>
            </a:r>
            <a:r>
              <a:rPr lang="en-US" sz="1200" dirty="0"/>
              <a:t>/ </a:t>
            </a:r>
            <a:r>
              <a:rPr lang="en-US" sz="1200" dirty="0" smtClean="0"/>
              <a:t>±3</a:t>
            </a:r>
          </a:p>
          <a:p>
            <a:pPr lvl="1"/>
            <a:r>
              <a:rPr lang="en-US" sz="1200" b="0" dirty="0" smtClean="0"/>
              <a:t>Class B</a:t>
            </a:r>
            <a:r>
              <a:rPr lang="en-US" sz="1200" dirty="0" smtClean="0"/>
              <a:t>: ±9</a:t>
            </a:r>
            <a:r>
              <a:rPr lang="en-US" sz="1200" dirty="0"/>
              <a:t>/ </a:t>
            </a:r>
            <a:r>
              <a:rPr lang="en-US" sz="1200" dirty="0" smtClean="0"/>
              <a:t>±5</a:t>
            </a:r>
          </a:p>
          <a:p>
            <a:r>
              <a:rPr lang="en-US" sz="1400" b="0" dirty="0" smtClean="0"/>
              <a:t>2x LTF is used and STAs may have maximum of 350 Hz residual CFO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US" altLang="en-US">
              <a:solidFill>
                <a:srgbClr val="00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2109278"/>
            <a:ext cx="3684350" cy="276624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249" y="2133301"/>
            <a:ext cx="3652354" cy="2742221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 bwMode="auto">
          <a:xfrm>
            <a:off x="6947335" y="3424136"/>
            <a:ext cx="212222" cy="64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560090" y="3252087"/>
                <a:ext cx="46692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 smtClean="0">
                    <a:solidFill>
                      <a:srgbClr val="00B050"/>
                    </a:solidFill>
                  </a:rPr>
                  <a:t>%5 </a:t>
                </a:r>
                <a14:m>
                  <m:oMath xmlns:m="http://schemas.openxmlformats.org/officeDocument/2006/math">
                    <m:r>
                      <a:rPr lang="en-US" sz="100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↓</m:t>
                    </m:r>
                  </m:oMath>
                </a14:m>
                <a:endParaRPr lang="en-US" sz="10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0090" y="3252087"/>
                <a:ext cx="466928" cy="246221"/>
              </a:xfrm>
              <a:prstGeom prst="rect">
                <a:avLst/>
              </a:prstGeom>
              <a:blipFill rotWithShape="0">
                <a:blip r:embed="rId4"/>
                <a:stretch>
                  <a:fillRect b="-121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84453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1"/>
            <a:ext cx="7772400" cy="568300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Frequency Multiplexing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15438"/>
            <a:ext cx="7772400" cy="374112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Frequency Multiplexing of Training Fields from multiple STAs in </a:t>
            </a:r>
            <a:r>
              <a:rPr lang="en-US" sz="1600" dirty="0" smtClean="0"/>
              <a:t>Uplink: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b="0" dirty="0" smtClean="0"/>
              <a:t>Following the idea of grouping in explicit feedback, each STA will send training in one tone out of g tones (g=4, 16).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dirty="0" smtClean="0"/>
              <a:t>Channel </a:t>
            </a:r>
            <a:r>
              <a:rPr lang="en-US" sz="1600" dirty="0"/>
              <a:t>is estimated in UL in every </a:t>
            </a:r>
            <a:r>
              <a:rPr lang="en-US" sz="1600" dirty="0" smtClean="0"/>
              <a:t>1/g </a:t>
            </a:r>
            <a:r>
              <a:rPr lang="en-US" sz="1600" dirty="0"/>
              <a:t>of </a:t>
            </a:r>
            <a:r>
              <a:rPr lang="en-US" sz="1600" dirty="0" smtClean="0"/>
              <a:t>subcarriers</a:t>
            </a:r>
            <a:endParaRPr lang="en-US" sz="16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dirty="0" smtClean="0"/>
              <a:t>Interpolation is required at the receiver.</a:t>
            </a:r>
          </a:p>
          <a:p>
            <a:pPr marL="342900" lvl="1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393031" y="2888456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1249880" y="3119437"/>
          <a:ext cx="6779420" cy="1444632"/>
        </p:xfrm>
        <a:graphic>
          <a:graphicData uri="http://schemas.openxmlformats.org/drawingml/2006/table">
            <a:tbl>
              <a:tblPr firstRow="1" bandRow="1"/>
              <a:tblGrid>
                <a:gridCol w="550245"/>
                <a:gridCol w="652116"/>
                <a:gridCol w="652116"/>
                <a:gridCol w="651398"/>
                <a:gridCol w="651398"/>
                <a:gridCol w="651398"/>
                <a:gridCol w="651398"/>
                <a:gridCol w="651398"/>
                <a:gridCol w="651398"/>
                <a:gridCol w="651398"/>
                <a:gridCol w="365157"/>
              </a:tblGrid>
              <a:tr h="3611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E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Set 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E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E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E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E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Set 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E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E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E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E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Set 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E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EDF"/>
                    </a:solidFill>
                  </a:tcPr>
                </a:tc>
              </a:tr>
              <a:tr h="3611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Set 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Set 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</a:tr>
              <a:tr h="3611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4F6228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4F6228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Set 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4F6228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Set 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</a:tr>
              <a:tr h="3611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FD9208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rgbClr val="FD9208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Set 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FD9208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Set 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</a:tr>
            </a:tbl>
          </a:graphicData>
        </a:graphic>
      </p:graphicFrame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1571625" y="24955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TextBox 7"/>
          <p:cNvSpPr txBox="1"/>
          <p:nvPr/>
        </p:nvSpPr>
        <p:spPr>
          <a:xfrm>
            <a:off x="3363118" y="4555355"/>
            <a:ext cx="2117725" cy="26035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…..     </a:t>
            </a:r>
            <a:r>
              <a:rPr lang="en-US" sz="12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Subcarriers    …..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8469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0"/>
            <a:ext cx="7772400" cy="420103"/>
          </a:xfrm>
        </p:spPr>
        <p:txBody>
          <a:bodyPr/>
          <a:lstStyle/>
          <a:p>
            <a:r>
              <a:rPr lang="en-US" sz="2000" dirty="0" smtClean="0"/>
              <a:t>Network Overhead Evaluation: Implicit vs Explicit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1602"/>
            <a:ext cx="7772400" cy="3864958"/>
          </a:xfrm>
        </p:spPr>
        <p:txBody>
          <a:bodyPr/>
          <a:lstStyle/>
          <a:p>
            <a:r>
              <a:rPr lang="en-US" dirty="0" smtClean="0"/>
              <a:t>Overhead Reduction of Implicit Feedback</a:t>
            </a:r>
          </a:p>
          <a:p>
            <a:pPr lvl="1"/>
            <a:r>
              <a:rPr lang="en-US" dirty="0" smtClean="0"/>
              <a:t>The key overhead component in explicit feedback is on compressed BF reports. </a:t>
            </a:r>
          </a:p>
          <a:p>
            <a:r>
              <a:rPr lang="en-US" dirty="0" smtClean="0"/>
              <a:t>Sounding Protocol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Explicit Feedback: NDPA+NDP+BFRP Trigger+ BF Feedback Reports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Implicit Feedback: Trigger +NDP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01253" y="4579561"/>
            <a:ext cx="38701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accent6">
                    <a:lumMod val="50000"/>
                  </a:schemeClr>
                </a:solidFill>
              </a:rPr>
              <a:t>An example of Explicit Sounding Protocol [802.11ax_D4.0]</a:t>
            </a:r>
            <a:endParaRPr lang="en-US" sz="12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2733" y="2657168"/>
            <a:ext cx="6412663" cy="1922393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4329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1040</Words>
  <Application>Microsoft Office PowerPoint</Application>
  <PresentationFormat>On-screen Show (16:9)</PresentationFormat>
  <Paragraphs>213</Paragraphs>
  <Slides>14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Malgun Gothic</vt:lpstr>
      <vt:lpstr>Arial</vt:lpstr>
      <vt:lpstr>Calibri</vt:lpstr>
      <vt:lpstr>Cambria Math</vt:lpstr>
      <vt:lpstr>Courier New</vt:lpstr>
      <vt:lpstr>Times New Roman</vt:lpstr>
      <vt:lpstr>Wingdings</vt:lpstr>
      <vt:lpstr>802-11-Submission</vt:lpstr>
      <vt:lpstr>Document</vt:lpstr>
      <vt:lpstr> Implicit Channel Sounding in IEEE 802.11 </vt:lpstr>
      <vt:lpstr>Introduction</vt:lpstr>
      <vt:lpstr>Introduction</vt:lpstr>
      <vt:lpstr>Implicit BF Feedback Using Trigger Frame</vt:lpstr>
      <vt:lpstr>Implicit BF Feedback Using Trigger Frame</vt:lpstr>
      <vt:lpstr>Spatial/Time Multiplexing</vt:lpstr>
      <vt:lpstr>NDP Spatial Multiplexing in Uplink </vt:lpstr>
      <vt:lpstr>Frequency Multiplexing</vt:lpstr>
      <vt:lpstr>Network Overhead Evaluation: Implicit vs Explicit</vt:lpstr>
      <vt:lpstr>Network Overhead Evaluation: Implicit vs Explicit</vt:lpstr>
      <vt:lpstr>Conclusion</vt:lpstr>
      <vt:lpstr>References</vt:lpstr>
      <vt:lpstr>PowerPoint Presentation</vt:lpstr>
      <vt:lpstr>Simulation Results: Calibration Accuracy at AP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keywords>CTPClassification=CTP_IC:VisualMarkings=, CTPClassification=CTP_IC</cp:keywords>
  <cp:lastModifiedBy/>
  <cp:revision>1</cp:revision>
  <dcterms:created xsi:type="dcterms:W3CDTF">2015-05-06T16:36:39Z</dcterms:created>
  <dcterms:modified xsi:type="dcterms:W3CDTF">2019-06-25T03:02:26Z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8a750f4c-0f1a-4c34-afbe-5e06312becd9</vt:lpwstr>
  </property>
  <property fmtid="{D5CDD505-2E9C-101B-9397-08002B2CF9AE}" pid="3" name="CTP_BU">
    <vt:lpwstr>INTEL LABS GRP</vt:lpwstr>
  </property>
  <property fmtid="{D5CDD505-2E9C-101B-9397-08002B2CF9AE}" pid="4" name="CTP_TimeStamp">
    <vt:lpwstr>2018-10-22 16:12:30Z</vt:lpwstr>
  </property>
  <property fmtid="{D5CDD505-2E9C-101B-9397-08002B2CF9AE}" pid="5" name="CTPClassification">
    <vt:lpwstr>CTP_IC</vt:lpwstr>
  </property>
</Properties>
</file>