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726" r:id="rId1"/>
  </p:sldMasterIdLst>
  <p:notesMasterIdLst>
    <p:notesMasterId r:id="rId19"/>
  </p:notesMasterIdLst>
  <p:handoutMasterIdLst>
    <p:handoutMasterId r:id="rId20"/>
  </p:handoutMasterIdLst>
  <p:sldIdLst>
    <p:sldId id="820" r:id="rId2"/>
    <p:sldId id="821" r:id="rId3"/>
    <p:sldId id="822" r:id="rId4"/>
    <p:sldId id="834" r:id="rId5"/>
    <p:sldId id="828" r:id="rId6"/>
    <p:sldId id="829" r:id="rId7"/>
    <p:sldId id="830" r:id="rId8"/>
    <p:sldId id="837" r:id="rId9"/>
    <p:sldId id="831" r:id="rId10"/>
    <p:sldId id="827" r:id="rId11"/>
    <p:sldId id="840" r:id="rId12"/>
    <p:sldId id="841" r:id="rId13"/>
    <p:sldId id="842" r:id="rId14"/>
    <p:sldId id="845" r:id="rId15"/>
    <p:sldId id="847" r:id="rId16"/>
    <p:sldId id="844" r:id="rId17"/>
    <p:sldId id="846" r:id="rId1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pos="1620" userDrawn="1">
          <p15:clr>
            <a:srgbClr val="A4A3A4"/>
          </p15:clr>
        </p15:guide>
        <p15:guide id="7" pos="5470">
          <p15:clr>
            <a:srgbClr val="A4A3A4"/>
          </p15:clr>
        </p15:guide>
        <p15:guide id="8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71"/>
    <a:srgbClr val="FD9208"/>
    <a:srgbClr val="009FDF"/>
    <a:srgbClr val="70AD47"/>
    <a:srgbClr val="F83308"/>
    <a:srgbClr val="0071C5"/>
    <a:srgbClr val="F3D54E"/>
    <a:srgbClr val="F0C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87" autoAdjust="0"/>
    <p:restoredTop sz="95394" autoAdjust="0"/>
  </p:normalViewPr>
  <p:slideViewPr>
    <p:cSldViewPr snapToGrid="0">
      <p:cViewPr varScale="1">
        <p:scale>
          <a:sx n="91" d="100"/>
          <a:sy n="91" d="100"/>
        </p:scale>
        <p:origin x="970" y="67"/>
      </p:cViewPr>
      <p:guideLst>
        <p:guide orient="horz" pos="1620"/>
        <p:guide pos="5470"/>
        <p:guide pos="287"/>
      </p:guideLst>
    </p:cSldViewPr>
  </p:slideViewPr>
  <p:outlineViewPr>
    <p:cViewPr>
      <p:scale>
        <a:sx n="33" d="100"/>
        <a:sy n="33" d="100"/>
      </p:scale>
      <p:origin x="0" y="-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 snapToGrid="0" showGuides="1">
      <p:cViewPr varScale="1">
        <p:scale>
          <a:sx n="67" d="100"/>
          <a:sy n="67" d="100"/>
        </p:scale>
        <p:origin x="3120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D7B2-88A6-E34E-8EF8-CB0C7BA47ADD}" type="datetimeFigureOut">
              <a:rPr lang="en-US" smtClean="0">
                <a:latin typeface="Arial" panose="020B0604020202020204" pitchFamily="34" charset="0"/>
              </a:rPr>
              <a:pPr/>
              <a:t>6/26/2019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CFA4E-18EB-6D49-8DE2-7A74038C2C1C}" type="slidenum">
              <a:rPr lang="en-US" smtClean="0">
                <a:latin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9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D7FC5FE-6F0D-D34A-8EE6-C95B4F5F4DC8}" type="datetimeFigureOut">
              <a:rPr lang="en-US" smtClean="0"/>
              <a:pPr/>
              <a:t>6/26/2019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61C8689-8455-3546-ADF9-3B7273760F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2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>
                <a:solidFill>
                  <a:srgbClr val="000000"/>
                </a:solidFill>
              </a:rPr>
              <a:t>October 2018</a:t>
            </a:r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>
                <a:solidFill>
                  <a:srgbClr val="000000"/>
                </a:solidFill>
              </a:rPr>
              <a:t>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Page </a:t>
            </a:r>
            <a:fld id="{07FC9C9D-9E8C-45A0-A936-072F1228F988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733710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781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468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007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347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2" y="4856560"/>
            <a:ext cx="2574424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5D672648-7DCA-4661-B892-3BDB8380A18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222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EA09825-A2EA-4142-A0E2-E50DC4D3D57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67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B24DC951-9CD8-4722-8C76-3302E1A2B8B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21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2" y="4856560"/>
            <a:ext cx="2574424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716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3" y="4856560"/>
            <a:ext cx="2574423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87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35713F2-5C51-482B-BB1A-40C072D1C4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09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8EC0A8DC-FA10-4FB7-971C-0E8C528A379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54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42DAC82-9FFB-41F8-B85F-AE56342600F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46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CC207694-CE22-4B71-AB21-68A1BA6616A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551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97287725-04B1-4114-BE7C-1DB7341F14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017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79514AE6-3789-4BAA-855F-F1D0C197B3E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66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2"/>
            <a:ext cx="992323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60772" y="4856560"/>
            <a:ext cx="1683154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sz="9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09726" y="4856560"/>
            <a:ext cx="400751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smtClean="0">
                <a:solidFill>
                  <a:srgbClr val="000000"/>
                </a:solidFill>
              </a:rPr>
              <a:t>Slide </a:t>
            </a:r>
            <a:fld id="{16CD3B3E-E816-4245-A507-039527FD6128}" type="slidenum">
              <a:rPr lang="en-US" altLang="en-US" sz="900" smtClean="0">
                <a:solidFill>
                  <a:srgbClr val="000000"/>
                </a:solidFill>
              </a:rPr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90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67808" y="249452"/>
            <a:ext cx="2577693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350" b="1" dirty="0" smtClean="0">
                <a:solidFill>
                  <a:srgbClr val="000000"/>
                </a:solidFill>
              </a:rPr>
              <a:t>doc.: </a:t>
            </a:r>
            <a:r>
              <a:rPr lang="en-US" altLang="en-US" sz="1350" b="1" smtClean="0">
                <a:solidFill>
                  <a:srgbClr val="000000"/>
                </a:solidFill>
              </a:rPr>
              <a:t>IEEE 802.11-19/0767r1</a:t>
            </a:r>
            <a:endParaRPr lang="en-US" altLang="en-US" sz="1350" b="1" dirty="0" smtClean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5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4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3.png"/><Relationship Id="rId4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7" Type="http://schemas.openxmlformats.org/officeDocument/2006/relationships/image" Target="../media/image4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10" Type="http://schemas.openxmlformats.org/officeDocument/2006/relationships/image" Target="../media/image25.png"/><Relationship Id="rId4" Type="http://schemas.openxmlformats.org/officeDocument/2006/relationships/image" Target="../media/image46.pn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4" y="249452"/>
            <a:ext cx="1072409" cy="20774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50" smtClean="0">
                <a:solidFill>
                  <a:srgbClr val="000000"/>
                </a:solidFill>
              </a:rPr>
              <a:t>May 2019</a:t>
            </a:r>
            <a:endParaRPr lang="en-US" altLang="en-US" sz="1350" dirty="0">
              <a:solidFill>
                <a:srgbClr val="000000"/>
              </a:solidFill>
            </a:endParaRP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0772" y="4856560"/>
            <a:ext cx="1683154" cy="13849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9726" y="4856560"/>
            <a:ext cx="400751" cy="13849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F53C4008-337E-4BDF-8FF3-BA2CFCA543C3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769674"/>
            <a:ext cx="5829300" cy="800100"/>
          </a:xfrm>
          <a:noFill/>
        </p:spPr>
        <p:txBody>
          <a:bodyPr/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Implicit </a:t>
            </a:r>
            <a:r>
              <a:rPr lang="en-US" altLang="en-US" dirty="0"/>
              <a:t>Channel </a:t>
            </a:r>
            <a:r>
              <a:rPr lang="en-US" altLang="en-US" dirty="0" smtClean="0"/>
              <a:t>Sounding in IEEE 802.11</a:t>
            </a:r>
            <a:br>
              <a:rPr lang="en-US" altLang="en-US" dirty="0" smtClean="0"/>
            </a:br>
            <a:r>
              <a:rPr lang="en-US" altLang="en-US" dirty="0" smtClean="0"/>
              <a:t>(Feasibility </a:t>
            </a:r>
            <a:r>
              <a:rPr lang="en-US" altLang="en-US" dirty="0" smtClean="0"/>
              <a:t>Study)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57350" y="1920027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1500" dirty="0"/>
              <a:t>Date:</a:t>
            </a:r>
            <a:r>
              <a:rPr lang="en-US" altLang="en-US" sz="1500" b="0" dirty="0"/>
              <a:t> </a:t>
            </a:r>
            <a:r>
              <a:rPr lang="en-US" altLang="en-US" sz="1500" b="0" dirty="0" smtClean="0"/>
              <a:t>2019-5-8</a:t>
            </a:r>
            <a:endParaRPr lang="en-US" altLang="en-US" sz="1500" b="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701800" y="2413155"/>
            <a:ext cx="10858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9056" tIns="34529" rIns="69056" bIns="34529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685800"/>
            <a:r>
              <a:rPr lang="en-US" altLang="en-US" sz="15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6140256"/>
              </p:ext>
            </p:extLst>
          </p:nvPr>
        </p:nvGraphicFramePr>
        <p:xfrm>
          <a:off x="1866901" y="2651125"/>
          <a:ext cx="6880860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Document" r:id="rId4" imgW="9236202" imgH="2808060" progId="Word.Document.8">
                  <p:embed/>
                </p:oleObj>
              </mc:Choice>
              <mc:Fallback>
                <p:oleObj name="Document" r:id="rId4" imgW="9236202" imgH="28080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1" y="2651125"/>
                        <a:ext cx="6880860" cy="209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942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Simulation Results/Impact of Calibration Error on MU BF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29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639999"/>
          </a:xfrm>
        </p:spPr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9991"/>
            <a:ext cx="7772400" cy="3262009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IEEE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 model D (BW=80 MHz)	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 with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4/8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antennas transmitting at 24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dBm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STAs: 4 and 6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 data steam to each STA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Noise floor of -89.9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dBm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 with 2 Receive antennas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Transmitter: </a:t>
            </a:r>
          </a:p>
          <a:p>
            <a:pPr marL="511175" lvl="1" indent="-285750">
              <a:lnSpc>
                <a:spcPct val="80000"/>
              </a:lnSpc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Multiuser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ZF BF 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Receiver: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MMSE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Path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 Model: Free Space: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Ploss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46.77+20log10(d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71488" lvl="1" indent="-171450">
              <a:lnSpc>
                <a:spcPct val="80000"/>
              </a:lnSpc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D=10:10:80 m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95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95148"/>
          </a:xfrm>
        </p:spPr>
        <p:txBody>
          <a:bodyPr/>
          <a:lstStyle/>
          <a:p>
            <a:r>
              <a:rPr lang="en-US" sz="2000" dirty="0" smtClean="0"/>
              <a:t>Impact of Reciprocity Error at the Device in MU MIMO BF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066647"/>
            <a:ext cx="8085125" cy="3789913"/>
          </a:xfrm>
        </p:spPr>
        <p:txBody>
          <a:bodyPr/>
          <a:lstStyle/>
          <a:p>
            <a:r>
              <a:rPr lang="en-US" sz="1400" b="0" dirty="0" smtClean="0"/>
              <a:t>Reciprocity Phase Error at the device has no impact on MU MIMO Transmit BF [2]</a:t>
            </a:r>
          </a:p>
          <a:p>
            <a:r>
              <a:rPr lang="en-US" sz="1400" b="0" dirty="0"/>
              <a:t>Reciprocity </a:t>
            </a:r>
            <a:r>
              <a:rPr lang="en-US" sz="1400" b="0" dirty="0" smtClean="0"/>
              <a:t>Amplitude error </a:t>
            </a:r>
            <a:r>
              <a:rPr lang="en-US" sz="1400" b="0" dirty="0"/>
              <a:t>at the device</a:t>
            </a:r>
            <a:r>
              <a:rPr lang="en-US" sz="1400" b="0" dirty="0" smtClean="0"/>
              <a:t> has a minor impact.</a:t>
            </a:r>
          </a:p>
          <a:p>
            <a:r>
              <a:rPr lang="en-US" sz="1400" dirty="0" smtClean="0"/>
              <a:t>Conclusion:</a:t>
            </a:r>
            <a:r>
              <a:rPr lang="en-US" sz="1400" b="0" dirty="0" smtClean="0"/>
              <a:t> RF Calibration is only applied at AP. No need for Calibration at the device. </a:t>
            </a:r>
          </a:p>
          <a:p>
            <a:endParaRPr lang="en-US" sz="1400" b="0" dirty="0" smtClean="0"/>
          </a:p>
          <a:p>
            <a:pPr marL="0" indent="0">
              <a:buNone/>
            </a:pPr>
            <a:endParaRPr lang="en-US" sz="1400" b="0" dirty="0" smtClean="0"/>
          </a:p>
          <a:p>
            <a:endParaRPr lang="en-US" sz="1400" b="0" dirty="0"/>
          </a:p>
          <a:p>
            <a:r>
              <a:rPr lang="en-US" sz="1400" b="0" dirty="0" smtClean="0"/>
              <a:t>Example: AP (8-antennas) and 4 STAs (two antennas)</a:t>
            </a:r>
          </a:p>
          <a:p>
            <a:r>
              <a:rPr lang="en-US" sz="1400" b="0" dirty="0" smtClean="0"/>
              <a:t>AP: No Reciprocity error </a:t>
            </a:r>
          </a:p>
          <a:p>
            <a:r>
              <a:rPr lang="en-US" sz="1400" b="0" dirty="0" smtClean="0"/>
              <a:t>STAs: Phase Errors of (-70, 70) </a:t>
            </a:r>
            <a:r>
              <a:rPr lang="en-US" sz="1400" b="0" dirty="0" err="1" smtClean="0"/>
              <a:t>deg</a:t>
            </a:r>
            <a:endParaRPr lang="en-US" sz="1400" b="0" dirty="0" smtClean="0"/>
          </a:p>
          <a:p>
            <a:pPr lvl="1"/>
            <a:r>
              <a:rPr lang="en-US" sz="1200" dirty="0" smtClean="0"/>
              <a:t>No Impact</a:t>
            </a:r>
            <a:r>
              <a:rPr lang="en-US" sz="1200" b="0" dirty="0" smtClean="0"/>
              <a:t> </a:t>
            </a:r>
          </a:p>
          <a:p>
            <a:r>
              <a:rPr lang="en-US" sz="1400" b="0" dirty="0" smtClean="0"/>
              <a:t>STAs: Amplitude Error (Uniform distribution (0.5,1.5) )</a:t>
            </a:r>
          </a:p>
          <a:p>
            <a:pPr lvl="1"/>
            <a:r>
              <a:rPr lang="en-US" sz="1200" dirty="0" smtClean="0"/>
              <a:t>Less than 0.5 dB impact</a:t>
            </a:r>
            <a:r>
              <a:rPr lang="en-US" sz="1200" b="0" dirty="0" smtClean="0"/>
              <a:t> </a:t>
            </a:r>
          </a:p>
          <a:p>
            <a:r>
              <a:rPr lang="en-US" sz="1200" b="0" dirty="0" smtClean="0"/>
              <a:t>Amp/Phase Error is the difference in Amp/Phase between</a:t>
            </a:r>
          </a:p>
          <a:p>
            <a:pPr marL="0" indent="0">
              <a:buNone/>
            </a:pPr>
            <a:r>
              <a:rPr lang="en-US" sz="1200" b="0" dirty="0"/>
              <a:t> </a:t>
            </a:r>
            <a:r>
              <a:rPr lang="en-US" sz="1200" b="0" dirty="0" smtClean="0"/>
              <a:t>     transmitter and receiver in each Antenna (Reciprocity error)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852" y="1887322"/>
            <a:ext cx="3954719" cy="296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11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686990"/>
          </a:xfrm>
        </p:spPr>
        <p:txBody>
          <a:bodyPr/>
          <a:lstStyle/>
          <a:p>
            <a:r>
              <a:rPr lang="en-US" sz="2000" dirty="0" smtClean="0"/>
              <a:t>Impact of Residual Calibration Error at AP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201340"/>
                <a:ext cx="7772400" cy="3655220"/>
              </a:xfrm>
            </p:spPr>
            <p:txBody>
              <a:bodyPr/>
              <a:lstStyle/>
              <a:p>
                <a:pPr lvl="0"/>
                <a:r>
                  <a:rPr lang="en-US" sz="1600" b="0" dirty="0">
                    <a:solidFill>
                      <a:srgbClr val="000000"/>
                    </a:solidFill>
                  </a:rPr>
                  <a:t>Assumptions: LS Calibration is performed at AP, no calibration at STA</a:t>
                </a:r>
              </a:p>
              <a:p>
                <a:pPr lvl="0"/>
                <a:r>
                  <a:rPr lang="en-US" sz="1600" b="0" dirty="0">
                    <a:solidFill>
                      <a:srgbClr val="000000"/>
                    </a:solidFill>
                  </a:rPr>
                  <a:t>The residual phase calibration error at AP is less than 4 </a:t>
                </a:r>
                <a:r>
                  <a:rPr lang="en-US" sz="1600" b="0" dirty="0" err="1" smtClean="0">
                    <a:solidFill>
                      <a:srgbClr val="000000"/>
                    </a:solidFill>
                  </a:rPr>
                  <a:t>deg</a:t>
                </a:r>
                <a:endParaRPr lang="en-US" sz="1600" b="0" dirty="0">
                  <a:solidFill>
                    <a:srgbClr val="000000"/>
                  </a:solidFill>
                </a:endParaRPr>
              </a:p>
              <a:p>
                <a:pPr lvl="0"/>
                <a:r>
                  <a:rPr lang="en-US" sz="1600" b="0" dirty="0">
                    <a:solidFill>
                      <a:srgbClr val="000000"/>
                    </a:solidFill>
                  </a:rPr>
                  <a:t>To observe the worst case scenarios following examples are simulated: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sz="1400" dirty="0">
                    <a:solidFill>
                      <a:srgbClr val="000000"/>
                    </a:solidFill>
                  </a:rPr>
                  <a:t>STA: Reciprocity Amp/angle Error</a:t>
                </a:r>
              </a:p>
              <a:p>
                <a:pPr lvl="2">
                  <a:buFont typeface="Wingdings" panose="05000000000000000000" pitchFamily="2" charset="2"/>
                  <a:buChar char="§"/>
                </a:pPr>
                <a:r>
                  <a:rPr lang="en-US" sz="1400" dirty="0">
                    <a:solidFill>
                      <a:srgbClr val="000000"/>
                    </a:solidFill>
                  </a:rPr>
                  <a:t>Amplitude Error (Uniform distribution (0.5,1.5) ), Phase Errors of (-60, 60) </a:t>
                </a:r>
                <a:r>
                  <a:rPr lang="en-US" sz="1400" dirty="0" err="1">
                    <a:solidFill>
                      <a:srgbClr val="000000"/>
                    </a:solidFill>
                  </a:rPr>
                  <a:t>deg</a:t>
                </a:r>
                <a:endParaRPr lang="en-US" sz="1700" dirty="0">
                  <a:solidFill>
                    <a:srgbClr val="000000"/>
                  </a:solidFill>
                </a:endParaRP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sz="1400" dirty="0">
                    <a:solidFill>
                      <a:srgbClr val="000000"/>
                    </a:solidFill>
                  </a:rPr>
                  <a:t>AP: Residual Amplitude error: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𝑢𝑛𝑖𝑓𝑜𝑟𝑚</m:t>
                    </m:r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𝑑𝑖𝑠𝑡</m:t>
                    </m:r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rgbClr val="000000"/>
                    </a:solidFill>
                    <a:ea typeface="+mn-ea"/>
                    <a:cs typeface="+mn-cs"/>
                  </a:rPr>
                  <a:t>[ 0.9, 1.1]</a:t>
                </a:r>
              </a:p>
              <a:p>
                <a:pPr lvl="2">
                  <a:buFont typeface="Wingdings" panose="05000000000000000000" pitchFamily="2" charset="2"/>
                  <a:buChar char="§"/>
                </a:pPr>
                <a:r>
                  <a:rPr lang="en-US" sz="1400" dirty="0">
                    <a:solidFill>
                      <a:srgbClr val="000000"/>
                    </a:solidFill>
                  </a:rPr>
                  <a:t>AP: Residual phase error: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400" dirty="0">
                    <a:solidFill>
                      <a:srgbClr val="000000"/>
                    </a:solidFill>
                  </a:rPr>
                  <a:t>[-3 3 -3 3 -3 3 -3 3] (</a:t>
                </a:r>
                <a:r>
                  <a:rPr lang="en-US" sz="1400" dirty="0" err="1">
                    <a:solidFill>
                      <a:srgbClr val="000000"/>
                    </a:solidFill>
                  </a:rPr>
                  <a:t>deg</a:t>
                </a:r>
                <a:r>
                  <a:rPr lang="en-US" sz="1400" dirty="0">
                    <a:solidFill>
                      <a:srgbClr val="000000"/>
                    </a:solidFill>
                  </a:rPr>
                  <a:t>) </a:t>
                </a:r>
              </a:p>
              <a:p>
                <a:pPr lvl="2">
                  <a:buFont typeface="Wingdings" panose="05000000000000000000" pitchFamily="2" charset="2"/>
                  <a:buChar char="§"/>
                </a:pPr>
                <a:r>
                  <a:rPr lang="en-US" sz="1400" dirty="0">
                    <a:solidFill>
                      <a:srgbClr val="000000"/>
                    </a:solidFill>
                  </a:rPr>
                  <a:t>AP: Residual phase error: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400" dirty="0">
                    <a:solidFill>
                      <a:srgbClr val="000000"/>
                    </a:solidFill>
                  </a:rPr>
                  <a:t>[-6 6 -6 6 -6 6 -6 6] (</a:t>
                </a:r>
                <a:r>
                  <a:rPr lang="en-US" sz="1400" dirty="0" err="1">
                    <a:solidFill>
                      <a:srgbClr val="000000"/>
                    </a:solidFill>
                  </a:rPr>
                  <a:t>deg</a:t>
                </a:r>
                <a:r>
                  <a:rPr lang="en-US" sz="1400" dirty="0">
                    <a:solidFill>
                      <a:srgbClr val="000000"/>
                    </a:solidFill>
                  </a:rPr>
                  <a:t>) </a:t>
                </a:r>
              </a:p>
              <a:p>
                <a:pPr marL="342900" lvl="1" indent="0">
                  <a:buNone/>
                </a:pPr>
                <a:endParaRPr lang="en-US" sz="1400" dirty="0">
                  <a:solidFill>
                    <a:srgbClr val="000000"/>
                  </a:solidFill>
                </a:endParaRPr>
              </a:p>
              <a:p>
                <a:pPr lvl="1">
                  <a:buFont typeface="Courier New" panose="02070309020205020404" pitchFamily="49" charset="0"/>
                  <a:buChar char="o"/>
                </a:pPr>
                <a:endParaRPr lang="en-US" sz="1400" dirty="0">
                  <a:solidFill>
                    <a:srgbClr val="000000"/>
                  </a:solidFill>
                </a:endParaRPr>
              </a:p>
              <a:p>
                <a:pPr lvl="1">
                  <a:buFont typeface="Courier New" panose="02070309020205020404" pitchFamily="49" charset="0"/>
                  <a:buChar char="o"/>
                </a:pPr>
                <a:endParaRPr lang="en-US" sz="1400" dirty="0"/>
              </a:p>
              <a:p>
                <a:pPr lvl="1">
                  <a:buFont typeface="Courier New" panose="02070309020205020404" pitchFamily="49" charset="0"/>
                  <a:buChar char="o"/>
                </a:pPr>
                <a:endParaRPr lang="en-US" sz="1400" dirty="0"/>
              </a:p>
              <a:p>
                <a:pPr marL="342900" lvl="1" indent="0">
                  <a:buNone/>
                </a:pPr>
                <a:endParaRPr lang="en-US" sz="1300" b="0" dirty="0" smtClean="0"/>
              </a:p>
              <a:p>
                <a:endParaRPr lang="en-US" sz="1600" b="0" dirty="0"/>
              </a:p>
              <a:p>
                <a:endParaRPr lang="en-US" sz="1600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201340"/>
                <a:ext cx="7772400" cy="3655220"/>
              </a:xfrm>
              <a:blipFill rotWithShape="0">
                <a:blip r:embed="rId2"/>
                <a:stretch>
                  <a:fillRect l="-314" t="-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220876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8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31084"/>
          </a:xfrm>
        </p:spPr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641" y="1103223"/>
            <a:ext cx="8164337" cy="3695547"/>
          </a:xfrm>
        </p:spPr>
        <p:txBody>
          <a:bodyPr/>
          <a:lstStyle/>
          <a:p>
            <a:r>
              <a:rPr lang="en-US" sz="1400" b="0" dirty="0" smtClean="0"/>
              <a:t>Impact of residual calibration error at AP on MU BF performance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b="0" dirty="0">
                <a:solidFill>
                  <a:srgbClr val="000000"/>
                </a:solidFill>
              </a:rPr>
              <a:t>Residual phase calibration error is for each antenna (the difference between receive and transmit RF chains). </a:t>
            </a:r>
          </a:p>
          <a:p>
            <a:pPr lvl="1"/>
            <a:endParaRPr lang="en-US" sz="900" b="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177" y="1772991"/>
            <a:ext cx="3932823" cy="29527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1" y="1773118"/>
            <a:ext cx="3886199" cy="291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65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1"/>
            <a:ext cx="7772400" cy="462194"/>
          </a:xfrm>
        </p:spPr>
        <p:txBody>
          <a:bodyPr/>
          <a:lstStyle/>
          <a:p>
            <a:r>
              <a:rPr lang="en-US" dirty="0"/>
              <a:t>PER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18503"/>
            <a:ext cx="7772400" cy="3838057"/>
          </a:xfrm>
        </p:spPr>
        <p:txBody>
          <a:bodyPr/>
          <a:lstStyle/>
          <a:p>
            <a:r>
              <a:rPr lang="en-US" sz="1000" b="0" dirty="0">
                <a:cs typeface="Times New Roman" panose="02020603050405020304" pitchFamily="18" charset="0"/>
              </a:rPr>
              <a:t>IEEE Channel model D (</a:t>
            </a:r>
            <a:r>
              <a:rPr lang="en-US" sz="1000" b="0" dirty="0" smtClean="0">
                <a:cs typeface="Times New Roman" panose="02020603050405020304" pitchFamily="18" charset="0"/>
              </a:rPr>
              <a:t>BW=20 MHz)</a:t>
            </a:r>
            <a:endParaRPr lang="en-US" sz="1000" b="0" dirty="0"/>
          </a:p>
          <a:p>
            <a:r>
              <a:rPr lang="en-U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AP </a:t>
            </a:r>
            <a:r>
              <a:rPr lang="en-US" sz="1000" b="0" dirty="0">
                <a:solidFill>
                  <a:srgbClr val="000000"/>
                </a:solidFill>
                <a:cs typeface="Times New Roman" panose="02020603050405020304" pitchFamily="18" charset="0"/>
              </a:rPr>
              <a:t>with </a:t>
            </a:r>
            <a:r>
              <a:rPr lang="en-U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4/8 </a:t>
            </a:r>
            <a:r>
              <a:rPr lang="en-US" sz="1000" b="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Tx</a:t>
            </a:r>
            <a:r>
              <a:rPr lang="en-US" sz="1000" b="0" dirty="0">
                <a:solidFill>
                  <a:srgbClr val="000000"/>
                </a:solidFill>
                <a:cs typeface="Times New Roman" panose="02020603050405020304" pitchFamily="18" charset="0"/>
              </a:rPr>
              <a:t> antennas transmitting </a:t>
            </a:r>
            <a:endParaRPr lang="en-US" sz="1000" b="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U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Number </a:t>
            </a:r>
            <a:r>
              <a:rPr lang="en-US" sz="1000" b="0" dirty="0">
                <a:solidFill>
                  <a:srgbClr val="000000"/>
                </a:solidFill>
                <a:cs typeface="Times New Roman" panose="02020603050405020304" pitchFamily="18" charset="0"/>
              </a:rPr>
              <a:t>of </a:t>
            </a:r>
            <a:r>
              <a:rPr lang="en-U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STAs (2 receive antennas) : 2 / Single </a:t>
            </a:r>
            <a:r>
              <a:rPr lang="en-US" sz="1000" b="0" dirty="0">
                <a:solidFill>
                  <a:srgbClr val="000000"/>
                </a:solidFill>
                <a:cs typeface="Times New Roman" panose="02020603050405020304" pitchFamily="18" charset="0"/>
              </a:rPr>
              <a:t>data steam to each </a:t>
            </a:r>
            <a:r>
              <a:rPr lang="en-U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STA</a:t>
            </a:r>
          </a:p>
          <a:p>
            <a:r>
              <a:rPr lang="en-U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Noise </a:t>
            </a:r>
            <a:r>
              <a:rPr lang="en-US" sz="1000" b="0" dirty="0">
                <a:solidFill>
                  <a:srgbClr val="000000"/>
                </a:solidFill>
                <a:cs typeface="Times New Roman" panose="02020603050405020304" pitchFamily="18" charset="0"/>
              </a:rPr>
              <a:t>floor of -89.9 </a:t>
            </a:r>
            <a:r>
              <a:rPr lang="en-US" sz="1000" b="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dBm</a:t>
            </a:r>
            <a:endParaRPr lang="en-US" sz="1000" b="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U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Receiver</a:t>
            </a:r>
            <a:r>
              <a:rPr lang="en-US" sz="1000" b="0" dirty="0">
                <a:solidFill>
                  <a:srgbClr val="000000"/>
                </a:solidFill>
                <a:cs typeface="Times New Roman" panose="02020603050405020304" pitchFamily="18" charset="0"/>
              </a:rPr>
              <a:t>: MMSE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7046" y="1954313"/>
            <a:ext cx="3753725" cy="28183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954313"/>
            <a:ext cx="3809610" cy="2860289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87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6830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39799"/>
            <a:ext cx="7772400" cy="3716761"/>
          </a:xfrm>
        </p:spPr>
        <p:txBody>
          <a:bodyPr/>
          <a:lstStyle/>
          <a:p>
            <a:r>
              <a:rPr lang="en-US" sz="1600" b="0" dirty="0" smtClean="0"/>
              <a:t>Local AP Calibration is discussed</a:t>
            </a:r>
          </a:p>
          <a:p>
            <a:r>
              <a:rPr lang="en-US" sz="1600" b="0" dirty="0" smtClean="0"/>
              <a:t>LS and ARGO schemes are evaluated, LS provides improvement in calibration accuracy. </a:t>
            </a:r>
          </a:p>
          <a:p>
            <a:pPr lvl="1"/>
            <a:r>
              <a:rPr lang="en-US" sz="1400" dirty="0"/>
              <a:t>LS calibration at AP may result less than </a:t>
            </a:r>
            <a:r>
              <a:rPr lang="en-US" sz="1400" dirty="0" smtClean="0"/>
              <a:t>3 </a:t>
            </a:r>
            <a:r>
              <a:rPr lang="en-US" sz="1400" dirty="0" err="1"/>
              <a:t>deg</a:t>
            </a:r>
            <a:r>
              <a:rPr lang="en-US" sz="1400" dirty="0"/>
              <a:t> residual error at each element. </a:t>
            </a:r>
            <a:endParaRPr lang="en-US" sz="1600" b="0" dirty="0" smtClean="0"/>
          </a:p>
          <a:p>
            <a:r>
              <a:rPr lang="en-US" sz="1600" b="0" dirty="0" smtClean="0"/>
              <a:t>RF calibration is not required at the device.</a:t>
            </a:r>
          </a:p>
          <a:p>
            <a:r>
              <a:rPr lang="en-US" sz="1600" b="0" dirty="0" smtClean="0"/>
              <a:t>The impact of calibration error on MU MIMO BF is evaluated.</a:t>
            </a:r>
          </a:p>
          <a:p>
            <a:r>
              <a:rPr lang="en-US" sz="1600" b="0" dirty="0"/>
              <a:t>For higher number of users in DL MU MIMO BF, AP calibration error has to be maintained in lower range (less than </a:t>
            </a:r>
            <a:r>
              <a:rPr lang="en-US" sz="1600" b="0" dirty="0" smtClean="0"/>
              <a:t>3 </a:t>
            </a:r>
            <a:r>
              <a:rPr lang="en-US" sz="1600" b="0" dirty="0" err="1"/>
              <a:t>deg</a:t>
            </a:r>
            <a:r>
              <a:rPr lang="en-US" sz="1600" b="0" dirty="0" smtClean="0"/>
              <a:t>).</a:t>
            </a:r>
          </a:p>
          <a:p>
            <a:r>
              <a:rPr lang="en-US" sz="1600" b="0" dirty="0" smtClean="0"/>
              <a:t>Multi-AP: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 smtClean="0"/>
              <a:t>In Coordinated Multi-AP schemes when data is transmitted by single-AP, calibration is performed in each single AP.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 smtClean="0"/>
              <a:t>In joint Processing/ BF schemes, calibration has to be performed across multi-AP.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RF calibration can be performed locally at the AP to facilitate implicit sounding. </a:t>
            </a:r>
          </a:p>
          <a:p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2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b="0" dirty="0" smtClean="0"/>
              <a:t>[1]: Shepard </a:t>
            </a:r>
            <a:r>
              <a:rPr lang="en-US" sz="1400" b="0" dirty="0"/>
              <a:t>et all, Argos: practical many-antenna base stations,” in Proceedings of the 18th Annual International Conference on Mobile Computing and Networking, </a:t>
            </a:r>
            <a:r>
              <a:rPr lang="en-US" sz="1400" b="0" dirty="0" err="1"/>
              <a:t>Mobicom</a:t>
            </a:r>
            <a:r>
              <a:rPr lang="en-US" sz="1400" b="0" dirty="0"/>
              <a:t> ’12</a:t>
            </a:r>
          </a:p>
          <a:p>
            <a:pPr marL="0" indent="0">
              <a:buNone/>
            </a:pPr>
            <a:r>
              <a:rPr lang="en-US" sz="1400" b="0" dirty="0" smtClean="0"/>
              <a:t>[2]: </a:t>
            </a:r>
            <a:r>
              <a:rPr lang="en-US" sz="1400" b="0" dirty="0" err="1" smtClean="0"/>
              <a:t>Rogalin</a:t>
            </a:r>
            <a:r>
              <a:rPr lang="en-US" sz="1400" b="0" dirty="0" smtClean="0"/>
              <a:t> </a:t>
            </a:r>
            <a:r>
              <a:rPr lang="en-US" sz="1400" b="0" dirty="0"/>
              <a:t>et all, Hardware-Impairment Compensation for Enabling Distributed Large-Scale </a:t>
            </a:r>
            <a:r>
              <a:rPr lang="en-US" sz="1400" b="0" dirty="0" smtClean="0"/>
              <a:t>MIMO, ITA Workshop, Feb 2013.</a:t>
            </a:r>
            <a:endParaRPr lang="en-US" sz="1400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99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683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139800"/>
            <a:ext cx="8193024" cy="371676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Explicit BF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Feedback/ IEEE 802.11ax Challenges: 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 overhead as a result of BF feedback reports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of AP with larger number of antennas, dense network with large number of STAs, and Multi-AP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Quantization/Compression impact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 aging/large delay</a:t>
            </a:r>
            <a:r>
              <a:rPr lang="en-US" sz="1600" dirty="0" smtClean="0"/>
              <a:t>s </a:t>
            </a:r>
            <a:r>
              <a:rPr lang="en-US" sz="1600" dirty="0"/>
              <a:t>between the channel </a:t>
            </a:r>
            <a:r>
              <a:rPr lang="en-US" sz="1600" dirty="0" smtClean="0"/>
              <a:t>estimation and </a:t>
            </a:r>
            <a:r>
              <a:rPr lang="en-US" sz="1600" dirty="0"/>
              <a:t>the MU-MIMO data </a:t>
            </a:r>
            <a:r>
              <a:rPr lang="en-US" sz="1600" dirty="0" smtClean="0"/>
              <a:t>transmission </a:t>
            </a:r>
            <a:r>
              <a:rPr lang="en-US" sz="1600" dirty="0"/>
              <a:t>time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defTabSz="457200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Implicit </a:t>
            </a:r>
            <a:r>
              <a:rPr lang="en-US" sz="16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hannel </a:t>
            </a:r>
            <a:r>
              <a:rPr lang="en-US" sz="16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ounding </a:t>
            </a:r>
            <a:r>
              <a:rPr lang="en-US" sz="16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result:</a:t>
            </a:r>
          </a:p>
          <a:p>
            <a:pPr marL="511175" lvl="1" indent="-28575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 network </a:t>
            </a: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overhead/ Less Latency </a:t>
            </a: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there is no BF feedback transmission. </a:t>
            </a:r>
          </a:p>
          <a:p>
            <a:pPr marL="511175" lvl="1" indent="-28575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quantization/compression impact as BF weights are calculated directly from channel.</a:t>
            </a:r>
          </a:p>
          <a:p>
            <a:pPr marL="511175" lvl="1" indent="-28575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Efficient DL </a:t>
            </a: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Multiuser (MU) </a:t>
            </a: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BF, MU </a:t>
            </a: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scheduling, power control </a:t>
            </a:r>
          </a:p>
          <a:p>
            <a:pPr marL="225425" lvl="1" indent="0" defTabSz="457200" fontAlgn="auto">
              <a:spcBef>
                <a:spcPts val="1200"/>
              </a:spcBef>
              <a:spcAft>
                <a:spcPts val="0"/>
              </a:spcAft>
              <a:buNone/>
            </a:pPr>
            <a:endParaRPr lang="en-US" sz="8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0038" lvl="1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65883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13909" y="4856560"/>
            <a:ext cx="1930017" cy="215444"/>
          </a:xfrm>
        </p:spPr>
        <p:txBody>
          <a:bodyPr/>
          <a:lstStyle/>
          <a:p>
            <a:pPr>
              <a:defRPr/>
            </a:pPr>
            <a:r>
              <a:rPr lang="en-US" altLang="en-US" sz="1400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10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13464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363" y="1226288"/>
            <a:ext cx="8229600" cy="363027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Implicit BF Feedback: Relying on TDD transmission and channel reciprocity</a:t>
            </a:r>
          </a:p>
          <a:p>
            <a:pPr marL="511175" lvl="1" indent="-285750">
              <a:buFont typeface="Courier New" panose="02070309020205020404" pitchFamily="49" charset="0"/>
              <a:buChar char="o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Uplink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pilot/NDP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from users to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enable uplink channel sounding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TDD: UL and DL channels have identical impulse response in the same coherence interval</a:t>
            </a:r>
          </a:p>
          <a:p>
            <a:pPr marL="511175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baseband-to-RF and RF-to-baseband conversion chains need not be reciprocal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result, the effective downlink baseband channel is not equal to the effective uplink baseband channel unless this mismatch is explicitly compensated through Calibration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8350" lvl="2" indent="-285750">
              <a:buFont typeface="Wingdings" panose="05000000000000000000" pitchFamily="2" charset="2"/>
              <a:buChar char="§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 Reciprocity Calibration is required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25525" lvl="3" indent="-285750"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Newer 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developed Local AP Calibration may be </a:t>
            </a:r>
            <a:r>
              <a:rPr lang="en-US" sz="1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applied where the device is not required to be involved in calibration process[1, 2].</a:t>
            </a:r>
            <a:endParaRPr lang="en-US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1137" indent="-285750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1137" indent="-285750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we analyze the feasibility of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AP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Calibration and also provide some results on required calibration accuracy for MU MIMO BF</a:t>
            </a:r>
          </a:p>
          <a:p>
            <a:pPr marL="482600" lvl="2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700" b="0" kern="1200" dirty="0">
              <a:solidFill>
                <a:srgbClr val="003C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65883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60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17516"/>
          </a:xfrm>
        </p:spPr>
        <p:txBody>
          <a:bodyPr/>
          <a:lstStyle/>
          <a:p>
            <a:r>
              <a:rPr lang="en-US" dirty="0" smtClean="0"/>
              <a:t>RF Calibration Concept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089015"/>
                <a:ext cx="7772400" cy="3767545"/>
              </a:xfrm>
            </p:spPr>
            <p:txBody>
              <a:bodyPr/>
              <a:lstStyle/>
              <a:p>
                <a:r>
                  <a:rPr lang="en-US" sz="1600" dirty="0" smtClean="0"/>
                  <a:t>AP-STA Calibration: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channel </a:t>
                </a:r>
                <a:r>
                  <a:rPr lang="en-US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between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𝑛𝑡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𝑆𝑇𝐴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is:</a:t>
                </a:r>
              </a:p>
              <a:p>
                <a:pPr marL="342900" lvl="2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                         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ij</m:t>
                        </m:r>
                      </m:sub>
                    </m:sSub>
                    <m:r>
                      <a:rPr lang="en-US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h</m:t>
                    </m:r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ji</m:t>
                        </m:r>
                      </m:sub>
                    </m:sSub>
                    <m:r>
                      <a:rPr lang="en-US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h</m:t>
                    </m:r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where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1400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propagation channel and assumed to be the same in DL and UL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>
                            <a:solidFill>
                              <a:srgbClr val="FC4C0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>
                            <a:solidFill>
                              <a:srgbClr val="FC4C0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1400" b="1" i="1">
                            <a:solidFill>
                              <a:srgbClr val="FC4C0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400" b="1" dirty="0">
                    <a:solidFill>
                      <a:srgbClr val="FC4C02">
                        <a:lumMod val="50000"/>
                      </a:srgb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>
                    <a:solidFill>
                      <a:srgbClr val="FC4C02">
                        <a:lumMod val="50000"/>
                      </a:srgb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</a:t>
                </a:r>
                <a:r>
                  <a:rPr lang="en-US" sz="1400" b="1" dirty="0">
                    <a:solidFill>
                      <a:srgbClr val="FC4C02">
                        <a:lumMod val="50000"/>
                      </a:srgb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>
                            <a:solidFill>
                              <a:srgbClr val="FC4C0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>
                            <a:solidFill>
                              <a:srgbClr val="FC4C0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1400" b="1" i="1">
                            <a:solidFill>
                              <a:srgbClr val="FC4C0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rgbClr val="FC4C02">
                        <a:lumMod val="50000"/>
                      </a:srgb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are receiver and transmitter at AP/device-</a:t>
                </a:r>
                <a:r>
                  <a:rPr lang="en-US" sz="1400" dirty="0" err="1">
                    <a:solidFill>
                      <a:srgbClr val="FC4C02">
                        <a:lumMod val="50000"/>
                      </a:srgb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400" dirty="0">
                    <a:solidFill>
                      <a:srgbClr val="FC4C02">
                        <a:lumMod val="50000"/>
                      </a:srgb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b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Calibration Factor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</m:e>
                      <m:sub>
                        <m:r>
                          <a:rPr lang="en-US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b="0" dirty="0" smtClean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1600" b="0" dirty="0">
                  <a:solidFill>
                    <a:srgbClr val="003C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                                            </m:t>
                        </m:r>
                        <m:r>
                          <a:rPr lang="en-US" sz="1600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600" b="1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1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n-US" sz="1600" i="1">
                        <a:solidFill>
                          <a:srgbClr val="0071C5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ij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0071C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ji</m:t>
                        </m:r>
                      </m:sub>
                    </m:sSub>
                    <m:r>
                      <a:rPr lang="en-US" sz="1600">
                        <a:solidFill>
                          <a:srgbClr val="0071C5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 dirty="0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den>
                    </m:f>
                  </m:oMath>
                </a14:m>
                <a:endParaRPr lang="en-US" sz="1600" dirty="0">
                  <a:solidFill>
                    <a:srgbClr val="003C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ij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has to be measured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feedback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has to be repeated for each element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Channel is measured in UL. Calibration factors (k) are applied on Channel Matrix and then BF vector is </a:t>
                </a:r>
                <a:r>
                  <a:rPr lang="en-US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calculated.</a:t>
                </a:r>
                <a:endParaRPr lang="en-US" sz="16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089015"/>
                <a:ext cx="7772400" cy="3767545"/>
              </a:xfrm>
              <a:blipFill rotWithShape="0">
                <a:blip r:embed="rId2"/>
                <a:stretch>
                  <a:fillRect l="-314" t="-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423996" y="2451674"/>
            <a:ext cx="1632957" cy="1273412"/>
            <a:chOff x="0" y="0"/>
            <a:chExt cx="1594727" cy="1279418"/>
          </a:xfrm>
        </p:grpSpPr>
        <p:sp>
          <p:nvSpPr>
            <p:cNvPr id="8" name="Flowchart: Merge 7"/>
            <p:cNvSpPr/>
            <p:nvPr/>
          </p:nvSpPr>
          <p:spPr>
            <a:xfrm>
              <a:off x="0" y="0"/>
              <a:ext cx="446869" cy="330147"/>
            </a:xfrm>
            <a:prstGeom prst="flowChartMerg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231215" y="959733"/>
              <a:ext cx="363512" cy="319685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8"/>
                <p:cNvSpPr txBox="1"/>
                <p:nvPr/>
              </p:nvSpPr>
              <p:spPr>
                <a:xfrm>
                  <a:off x="1152342" y="987811"/>
                  <a:ext cx="441960" cy="203835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1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𝑺𝑻𝑨</m:t>
                            </m:r>
                          </m:e>
                          <m:sub>
                            <m:r>
                              <a:rPr lang="en-US" sz="11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𝒋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</a:endParaRPr>
                </a:p>
              </p:txBody>
            </p:sp>
          </mc:Choice>
          <mc:Fallback xmlns="">
            <p:sp>
              <p:nvSpPr>
                <p:cNvPr id="8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2342" y="987811"/>
                  <a:ext cx="441960" cy="20383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b="-176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9"/>
                <p:cNvSpPr txBox="1"/>
                <p:nvPr/>
              </p:nvSpPr>
              <p:spPr>
                <a:xfrm>
                  <a:off x="60020" y="0"/>
                  <a:ext cx="286385" cy="184150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b="1" i="1" kern="120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1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𝑨𝒏𝒕</m:t>
                            </m:r>
                          </m:e>
                          <m:sub>
                            <m:r>
                              <a:rPr lang="en-US" sz="11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</a:endParaRPr>
                </a:p>
              </p:txBody>
            </p:sp>
          </mc:Choice>
          <mc:Fallback xmlns="">
            <p:sp>
              <p:nvSpPr>
                <p:cNvPr id="11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20" y="0"/>
                  <a:ext cx="286385" cy="18415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6250" r="-18750"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Arrow Connector 11"/>
            <p:cNvCxnSpPr>
              <a:endCxn id="10" idx="1"/>
            </p:cNvCxnSpPr>
            <p:nvPr/>
          </p:nvCxnSpPr>
          <p:spPr>
            <a:xfrm>
              <a:off x="256855" y="330147"/>
              <a:ext cx="895662" cy="750694"/>
            </a:xfrm>
            <a:prstGeom prst="straightConnector1">
              <a:avLst/>
            </a:prstGeom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 flipV="1">
              <a:off x="406758" y="130526"/>
              <a:ext cx="843432" cy="733756"/>
            </a:xfrm>
            <a:prstGeom prst="straightConnector1">
              <a:avLst/>
            </a:prstGeom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4"/>
                <p:cNvSpPr txBox="1"/>
                <p:nvPr/>
              </p:nvSpPr>
              <p:spPr>
                <a:xfrm>
                  <a:off x="255228" y="601720"/>
                  <a:ext cx="337820" cy="255905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kern="1200">
                                <a:solidFill>
                                  <a:srgbClr val="4BACC6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kern="1200">
                                <a:solidFill>
                                  <a:srgbClr val="4BACC6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400" i="1" kern="1200">
                                <a:solidFill>
                                  <a:srgbClr val="4BACC6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400" i="1" kern="1200">
                                <a:solidFill>
                                  <a:srgbClr val="4BACC6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𝑖𝑗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</a:endParaRPr>
                </a:p>
              </p:txBody>
            </p:sp>
          </mc:Choice>
          <mc:Fallback xmlns="">
            <p:sp>
              <p:nvSpPr>
                <p:cNvPr id="12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228" y="601720"/>
                  <a:ext cx="337820" cy="25590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b="-142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5"/>
                <p:cNvSpPr txBox="1"/>
                <p:nvPr/>
              </p:nvSpPr>
              <p:spPr>
                <a:xfrm>
                  <a:off x="593372" y="108741"/>
                  <a:ext cx="287020" cy="255905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kern="1200">
                                <a:solidFill>
                                  <a:srgbClr val="4BACC6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kern="1200">
                                <a:solidFill>
                                  <a:srgbClr val="4BACC6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400" i="1" kern="1200">
                                <a:solidFill>
                                  <a:srgbClr val="4BACC6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400" i="1" kern="1200">
                                <a:solidFill>
                                  <a:srgbClr val="4BACC6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𝑗𝑖</m:t>
                            </m:r>
                          </m:sub>
                        </m:sSub>
                      </m:oMath>
                    </m:oMathPara>
                  </a14:m>
                  <a:endParaRPr lang="en-US" sz="120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</a:endParaRPr>
                </a:p>
              </p:txBody>
            </p:sp>
          </mc:Choice>
          <mc:Fallback xmlns="">
            <p:sp>
              <p:nvSpPr>
                <p:cNvPr id="13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372" y="108741"/>
                  <a:ext cx="287020" cy="25590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r="-6250" b="-119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38722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98524"/>
          </a:xfrm>
        </p:spPr>
        <p:txBody>
          <a:bodyPr/>
          <a:lstStyle/>
          <a:p>
            <a:r>
              <a:rPr lang="en-US" dirty="0" smtClean="0"/>
              <a:t>Local AP Calibration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170022"/>
                <a:ext cx="8089605" cy="3686537"/>
              </a:xfrm>
            </p:spPr>
            <p:txBody>
              <a:bodyPr/>
              <a:lstStyle/>
              <a:p>
                <a:pPr marL="2857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sz="1700" dirty="0" smtClean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It </a:t>
                </a:r>
                <a:r>
                  <a:rPr lang="en-US" sz="17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requires </a:t>
                </a:r>
                <a:r>
                  <a:rPr lang="en-US" sz="1700" dirty="0" smtClean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only the </a:t>
                </a:r>
                <a:r>
                  <a:rPr lang="en-US" sz="17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AP to be involved in the calibration (internal)</a:t>
                </a:r>
              </a:p>
              <a:p>
                <a:pPr marL="511175" lvl="1" indent="-285750">
                  <a:spcBef>
                    <a:spcPts val="0"/>
                  </a:spcBef>
                  <a:buFont typeface="Courier New" panose="02070309020205020404" pitchFamily="49" charset="0"/>
                  <a:buChar char="o"/>
                </a:pPr>
                <a:r>
                  <a:rPr lang="en-US" sz="14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There is no need for exchanging reference signals and channel information with other devices. </a:t>
                </a:r>
              </a:p>
              <a:p>
                <a:pPr marL="511175" lvl="1" indent="-285750">
                  <a:spcBef>
                    <a:spcPts val="0"/>
                  </a:spcBef>
                  <a:buFont typeface="Courier New" panose="02070309020205020404" pitchFamily="49" charset="0"/>
                  <a:buChar char="o"/>
                </a:pPr>
                <a:r>
                  <a:rPr lang="en-US" sz="14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This works based on the fact that in BF/Linear precoding, it is sufficient for antennas to have a </a:t>
                </a:r>
                <a:r>
                  <a:rPr lang="en-US" sz="1400" i="1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relatively </a:t>
                </a:r>
                <a:r>
                  <a:rPr lang="en-US" sz="14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accurate channel estimation. As long as each antenna’s CSI estimation deviates from the real CSI by the same multiplicative factor, BF will still result in the same beam pattern</a:t>
                </a:r>
                <a:r>
                  <a:rPr lang="en-US" sz="1400" dirty="0" smtClean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.</a:t>
                </a:r>
              </a:p>
              <a:p>
                <a:pPr marL="225425" lvl="1" indent="0">
                  <a:spcBef>
                    <a:spcPts val="0"/>
                  </a:spcBef>
                  <a:buNone/>
                </a:pPr>
                <a:endParaRPr lang="en-US" sz="800" dirty="0"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  <a:p>
                <a:pPr marL="2857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Relative calibration: Each antenna is calibrated with respect to a reference antenna. </a:t>
                </a:r>
              </a:p>
              <a:p>
                <a:pPr marL="511175" lvl="1" indent="-285750">
                  <a:spcBef>
                    <a:spcPts val="0"/>
                  </a:spcBef>
                  <a:buFont typeface="Courier New" panose="02070309020205020404" pitchFamily="49" charset="0"/>
                  <a:buChar char="o"/>
                </a:pPr>
                <a:r>
                  <a:rPr lang="en-US" sz="14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In Figure below,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𝐴𝑛𝑡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𝑖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, 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𝐴𝑛𝑡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4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 are antenna elements of the same AP. The calibration factors for antennas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𝑖</m:t>
                    </m:r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, </m:t>
                    </m:r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𝑚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 </a:t>
                </a:r>
                <a:r>
                  <a:rPr lang="en-US" sz="1400" dirty="0" smtClean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are</a:t>
                </a:r>
                <a:r>
                  <a:rPr lang="en-US" sz="14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:</a:t>
                </a:r>
              </a:p>
              <a:p>
                <a:pPr marL="3175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n-US" sz="16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600" dirty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n-US" sz="16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600" dirty="0"/>
                  <a:t>, </a:t>
                </a:r>
                <a:r>
                  <a:rPr lang="en-US" sz="1600" dirty="0" smtClean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𝒋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𝒋</m:t>
                            </m:r>
                          </m:sub>
                        </m:sSub>
                      </m:den>
                    </m:f>
                    <m:r>
                      <a:rPr lang="en-US" sz="1600"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600" dirty="0"/>
                  <a:t/>
                </a:r>
                <a:br>
                  <a:rPr lang="en-US" sz="1600" dirty="0"/>
                </a:br>
                <a:endParaRPr lang="en-US" sz="1600" dirty="0" smtClean="0"/>
              </a:p>
              <a:p>
                <a:pPr marL="317500" indent="-285750"/>
                <a:r>
                  <a:rPr lang="en-US" sz="1600" b="0" dirty="0" smtClean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en-US" sz="1600" dirty="0" smtClean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n-US" sz="1600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003C71"/>
                    </a:solidFill>
                  </a:rPr>
                  <a:t>=1,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1600" i="1">
                        <a:solidFill>
                          <a:srgbClr val="FFA300">
                            <a:lumMod val="50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 dirty="0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  <m:r>
                      <a:rPr lang="en-US" sz="1600" i="1">
                        <a:solidFill>
                          <a:srgbClr val="FFA300">
                            <a:lumMod val="50000"/>
                          </a:srgb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𝑚𝑖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𝑖𝑚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400" dirty="0"/>
                  <a:t>  </a:t>
                </a:r>
                <a:r>
                  <a:rPr lang="en-US" dirty="0"/>
                  <a:t>    </a:t>
                </a:r>
              </a:p>
              <a:p>
                <a:pPr marL="542925" lvl="2" indent="-285750"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relative calibration factor for antenna element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.</a:t>
                </a:r>
              </a:p>
              <a:p>
                <a:pPr marL="211137" indent="-285750">
                  <a:spcBef>
                    <a:spcPts val="0"/>
                  </a:spcBef>
                  <a:buFont typeface="Courier New" panose="02070309020205020404" pitchFamily="49" charset="0"/>
                  <a:buChar char="o"/>
                </a:pPr>
                <a:endParaRPr lang="en-US" sz="1700" dirty="0"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170022"/>
                <a:ext cx="8089605" cy="3686537"/>
              </a:xfrm>
              <a:blipFill rotWithShape="0">
                <a:blip r:embed="rId2"/>
                <a:stretch>
                  <a:fillRect l="-301" t="-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7681" y="268585"/>
            <a:ext cx="702115" cy="188617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090919" y="3225782"/>
            <a:ext cx="2367281" cy="1312546"/>
            <a:chOff x="0" y="0"/>
            <a:chExt cx="2367481" cy="1312644"/>
          </a:xfrm>
        </p:grpSpPr>
        <p:grpSp>
          <p:nvGrpSpPr>
            <p:cNvPr id="8" name="Group 7"/>
            <p:cNvGrpSpPr/>
            <p:nvPr/>
          </p:nvGrpSpPr>
          <p:grpSpPr>
            <a:xfrm>
              <a:off x="0" y="33226"/>
              <a:ext cx="1594727" cy="1279418"/>
              <a:chOff x="0" y="33226"/>
              <a:chExt cx="1594727" cy="1279418"/>
            </a:xfrm>
          </p:grpSpPr>
          <p:sp>
            <p:nvSpPr>
              <p:cNvPr id="13" name="Flowchart: Merge 12"/>
              <p:cNvSpPr/>
              <p:nvPr/>
            </p:nvSpPr>
            <p:spPr>
              <a:xfrm>
                <a:off x="0" y="33226"/>
                <a:ext cx="446869" cy="330147"/>
              </a:xfrm>
              <a:prstGeom prst="flowChartMerge">
                <a:avLst/>
              </a:prstGeom>
              <a:solidFill>
                <a:schemeClr val="bg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1231215" y="992959"/>
                <a:ext cx="363512" cy="319685"/>
              </a:xfrm>
              <a:prstGeom prst="roundRect">
                <a:avLst/>
              </a:prstGeom>
              <a:solidFill>
                <a:schemeClr val="bg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xtBox 6"/>
                  <p:cNvSpPr txBox="1"/>
                  <p:nvPr/>
                </p:nvSpPr>
                <p:spPr>
                  <a:xfrm>
                    <a:off x="1152321" y="1021291"/>
                    <a:ext cx="441960" cy="18478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0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0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𝑺𝑻𝑨</m:t>
                              </m:r>
                            </m:e>
                            <m:sub>
                              <m:r>
                                <a:rPr lang="en-US" sz="10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𝒋</m:t>
                              </m:r>
                            </m:sub>
                          </m:sSub>
                        </m:oMath>
                      </m:oMathPara>
                    </a14:m>
                    <a:endParaRPr lang="en-US" sz="1200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</a:endParaRPr>
                  </a:p>
                </p:txBody>
              </p:sp>
            </mc:Choice>
            <mc:Fallback xmlns="">
              <p:sp>
                <p:nvSpPr>
                  <p:cNvPr id="13" name="TextBox 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52321" y="1021291"/>
                    <a:ext cx="441960" cy="184785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1333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TextBox 7"/>
                  <p:cNvSpPr txBox="1"/>
                  <p:nvPr/>
                </p:nvSpPr>
                <p:spPr>
                  <a:xfrm>
                    <a:off x="60504" y="33226"/>
                    <a:ext cx="285750" cy="13850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900" b="1" i="1" kern="120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9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900" b="1" i="1" kern="120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𝑨𝒏𝒕</m:t>
                              </m:r>
                            </m:e>
                            <m:sub>
                              <m:r>
                                <a:rPr lang="en-US" sz="9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𝒊</m:t>
                              </m:r>
                            </m:sub>
                          </m:sSub>
                        </m:oMath>
                      </m:oMathPara>
                    </a14:m>
                    <a:endParaRPr lang="en-US" sz="900" dirty="0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</a:endParaRPr>
                  </a:p>
                </p:txBody>
              </p:sp>
            </mc:Choice>
            <mc:Fallback xmlns="">
              <p:sp>
                <p:nvSpPr>
                  <p:cNvPr id="14" name="TextBox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504" y="33226"/>
                    <a:ext cx="285750" cy="138509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 l="-2128" r="-6383" b="-1739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7" name="Straight Arrow Connector 16"/>
              <p:cNvCxnSpPr>
                <a:endCxn id="15" idx="1"/>
              </p:cNvCxnSpPr>
              <p:nvPr/>
            </p:nvCxnSpPr>
            <p:spPr>
              <a:xfrm>
                <a:off x="256855" y="363373"/>
                <a:ext cx="895662" cy="750694"/>
              </a:xfrm>
              <a:prstGeom prst="straightConnector1">
                <a:avLst/>
              </a:prstGeom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flipH="1" flipV="1">
                <a:off x="406758" y="163752"/>
                <a:ext cx="843432" cy="733756"/>
              </a:xfrm>
              <a:prstGeom prst="straightConnector1">
                <a:avLst/>
              </a:prstGeom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0"/>
                  <p:cNvSpPr txBox="1"/>
                  <p:nvPr/>
                </p:nvSpPr>
                <p:spPr>
                  <a:xfrm>
                    <a:off x="255223" y="635098"/>
                    <a:ext cx="338455" cy="21907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i="1" kern="1200">
                                  <a:solidFill>
                                    <a:srgbClr val="1F497D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 kern="1200">
                                  <a:solidFill>
                                    <a:srgbClr val="1F497D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200" i="1" kern="1200">
                                  <a:solidFill>
                                    <a:srgbClr val="1F497D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1200" i="1" kern="1200">
                                  <a:solidFill>
                                    <a:srgbClr val="1F497D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𝑖𝑗</m:t>
                              </m:r>
                            </m:sub>
                          </m:sSub>
                        </m:oMath>
                      </m:oMathPara>
                    </a14:m>
                    <a:endParaRPr lang="en-US" sz="1200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</a:endParaRPr>
                  </a:p>
                </p:txBody>
              </p:sp>
            </mc:Choice>
            <mc:Fallback xmlns="">
              <p:sp>
                <p:nvSpPr>
                  <p:cNvPr id="17" name="TextBox 1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5223" y="635098"/>
                    <a:ext cx="338455" cy="219075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b="-1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1"/>
                  <p:cNvSpPr txBox="1"/>
                  <p:nvPr/>
                </p:nvSpPr>
                <p:spPr>
                  <a:xfrm>
                    <a:off x="593362" y="141990"/>
                    <a:ext cx="286385" cy="21907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i="1" kern="1200">
                                  <a:solidFill>
                                    <a:srgbClr val="1F497D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 kern="1200">
                                  <a:solidFill>
                                    <a:srgbClr val="1F497D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200" i="1" kern="1200">
                                  <a:solidFill>
                                    <a:srgbClr val="1F497D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1200" i="1" kern="1200">
                                  <a:solidFill>
                                    <a:srgbClr val="1F497D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𝑗𝑖</m:t>
                              </m:r>
                            </m:sub>
                          </m:sSub>
                        </m:oMath>
                      </m:oMathPara>
                    </a14:m>
                    <a:endParaRPr lang="en-US" sz="1200" dirty="0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</a:endParaRPr>
                  </a:p>
                </p:txBody>
              </p:sp>
            </mc:Choice>
            <mc:Fallback xmlns="">
              <p:sp>
                <p:nvSpPr>
                  <p:cNvPr id="18" name="TextBox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3362" y="141990"/>
                    <a:ext cx="286385" cy="219075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 r="-2128" b="-1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9" name="Flowchart: Merge 8"/>
            <p:cNvSpPr/>
            <p:nvPr/>
          </p:nvSpPr>
          <p:spPr>
            <a:xfrm>
              <a:off x="1920612" y="0"/>
              <a:ext cx="446869" cy="330147"/>
            </a:xfrm>
            <a:prstGeom prst="flowChartMerg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1633911" y="254557"/>
              <a:ext cx="423071" cy="859510"/>
            </a:xfrm>
            <a:prstGeom prst="straightConnector1">
              <a:avLst/>
            </a:prstGeom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1594727" y="142012"/>
              <a:ext cx="390722" cy="798495"/>
            </a:xfrm>
            <a:prstGeom prst="straightConnector1">
              <a:avLst/>
            </a:prstGeom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25"/>
                <p:cNvSpPr txBox="1"/>
                <p:nvPr/>
              </p:nvSpPr>
              <p:spPr>
                <a:xfrm>
                  <a:off x="1554419" y="198269"/>
                  <a:ext cx="287020" cy="219075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kern="1200">
                                <a:solidFill>
                                  <a:srgbClr val="1F497D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 kern="1200">
                                <a:solidFill>
                                  <a:srgbClr val="1F497D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200" i="1" kern="1200">
                                <a:solidFill>
                                  <a:srgbClr val="1F497D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200" i="1" kern="1200">
                                <a:solidFill>
                                  <a:srgbClr val="1F497D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𝑗𝑚</m:t>
                            </m:r>
                          </m:sub>
                        </m:sSub>
                      </m:oMath>
                    </m:oMathPara>
                  </a14:m>
                  <a:endParaRPr lang="en-US" sz="120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</a:endParaRPr>
                </a:p>
              </p:txBody>
            </p:sp>
          </mc:Choice>
          <mc:Fallback xmlns="">
            <p:sp>
              <p:nvSpPr>
                <p:cNvPr id="10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4419" y="198269"/>
                  <a:ext cx="287020" cy="21907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4167" r="-10417"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7"/>
              <p:cNvSpPr txBox="1"/>
              <p:nvPr/>
            </p:nvSpPr>
            <p:spPr>
              <a:xfrm>
                <a:off x="8048319" y="3243997"/>
                <a:ext cx="286385" cy="13849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9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9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9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𝑨𝒏𝒕</m:t>
                          </m:r>
                        </m:e>
                        <m:sub>
                          <m:r>
                            <a:rPr lang="en-US" sz="9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𝒎</m:t>
                          </m:r>
                        </m:sub>
                      </m:sSub>
                    </m:oMath>
                  </m:oMathPara>
                </a14:m>
                <a:endParaRPr lang="en-US" sz="900" dirty="0">
                  <a:effectLst/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</p:txBody>
          </p:sp>
        </mc:Choice>
        <mc:Fallback xmlns="">
          <p:sp>
            <p:nvSpPr>
              <p:cNvPr id="21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8319" y="3243997"/>
                <a:ext cx="286385" cy="138499"/>
              </a:xfrm>
              <a:prstGeom prst="rect">
                <a:avLst/>
              </a:prstGeom>
              <a:blipFill rotWithShape="0">
                <a:blip r:embed="rId9"/>
                <a:stretch>
                  <a:fillRect l="-6383" r="-14894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5"/>
              <p:cNvSpPr txBox="1"/>
              <p:nvPr/>
            </p:nvSpPr>
            <p:spPr>
              <a:xfrm>
                <a:off x="7912429" y="3821343"/>
                <a:ext cx="422275" cy="219075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kern="1200">
                              <a:solidFill>
                                <a:srgbClr val="1F497D"/>
                              </a:solidFill>
                              <a:effectLst/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200" i="1" kern="1200">
                              <a:solidFill>
                                <a:srgbClr val="1F497D"/>
                              </a:solidFill>
                              <a:effectLst/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200" i="1" kern="1200">
                              <a:solidFill>
                                <a:srgbClr val="1F497D"/>
                              </a:solidFill>
                              <a:effectLst/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200" i="1" kern="1200">
                              <a:solidFill>
                                <a:srgbClr val="1F497D"/>
                              </a:solidFill>
                              <a:effectLst/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𝑚𝑗</m:t>
                          </m:r>
                        </m:sub>
                      </m:sSub>
                    </m:oMath>
                  </m:oMathPara>
                </a14:m>
                <a:endParaRPr lang="en-US" sz="1200" dirty="0">
                  <a:effectLst/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</p:txBody>
          </p:sp>
        </mc:Choice>
        <mc:Fallback xmlns="">
          <p:sp>
            <p:nvSpPr>
              <p:cNvPr id="22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2429" y="3821343"/>
                <a:ext cx="422275" cy="219075"/>
              </a:xfrm>
              <a:prstGeom prst="rect">
                <a:avLst/>
              </a:prstGeom>
              <a:blipFill rotWithShape="0">
                <a:blip r:embed="rId10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800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63081"/>
          </a:xfrm>
        </p:spPr>
        <p:txBody>
          <a:bodyPr/>
          <a:lstStyle/>
          <a:p>
            <a:r>
              <a:rPr lang="en-US" dirty="0"/>
              <a:t>Local AP Calibration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077432"/>
                <a:ext cx="7772400" cy="3779128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ARGOS:</a:t>
                </a:r>
                <a:r>
                  <a:rPr lang="en-US" dirty="0" smtClean="0"/>
                  <a:t> </a:t>
                </a:r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Select a reference </a:t>
                </a:r>
                <a:r>
                  <a:rPr lang="en-US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antenna </a:t>
                </a:r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(call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𝐴𝑛𝑡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585788" lvl="1" indent="-285750">
                  <a:buFont typeface="Courier New" panose="02070309020205020404" pitchFamily="49" charset="0"/>
                  <a:buChar char="o"/>
                </a:pPr>
                <a:r>
                  <a:rPr lang="en-US" sz="1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Sequentially transmit calibration pilots, one pilot from each element.</a:t>
                </a:r>
              </a:p>
              <a:p>
                <a:pPr marL="585788" lvl="1" indent="-285750">
                  <a:buFont typeface="Courier New" panose="02070309020205020404" pitchFamily="49" charset="0"/>
                  <a:buChar char="o"/>
                </a:pPr>
                <a:r>
                  <a:rPr lang="en-US" sz="1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Calibrate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𝐴𝑛𝑡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with respect to (reference)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𝐴𝑛𝑡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1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for each </a:t>
                </a:r>
                <a:r>
                  <a:rPr lang="en-US" sz="1400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14:m>
                  <m:oMath xmlns:m="http://schemas.openxmlformats.org/officeDocument/2006/math">
                    <m:r>
                      <a:rPr lang="en-US" sz="14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4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endParaRPr lang="en-US" sz="1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85788" lvl="1" indent="-285750">
                  <a:buFont typeface="Courier New" panose="02070309020205020404" pitchFamily="49" charset="0"/>
                  <a:buChar char="o"/>
                </a:pP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Simpler scheme but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accuracy of calibration can be a function of relative location of elements to the reference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element [1].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Least Squares (LS): </a:t>
                </a:r>
                <a:r>
                  <a:rPr lang="en-US" sz="1600" b="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The pilot signals are transmitted to and from all elements </a:t>
                </a:r>
                <a:r>
                  <a:rPr lang="en-US" sz="1600" b="0" dirty="0" smtClean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sequentially [2]. </a:t>
                </a:r>
                <a:r>
                  <a:rPr lang="en-US" sz="1600" b="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The received signal at elements </a:t>
                </a:r>
                <a14:m>
                  <m:oMath xmlns:m="http://schemas.openxmlformats.org/officeDocument/2006/math">
                    <m:r>
                      <a:rPr lang="en-US" sz="1600" b="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𝑖</m:t>
                    </m:r>
                    <m:r>
                      <a:rPr lang="en-US" sz="1600" b="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, </m:t>
                    </m:r>
                    <m:r>
                      <a:rPr lang="en-US" sz="1600" b="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𝑗</m:t>
                    </m:r>
                    <m:r>
                      <a:rPr lang="en-US" sz="1600" b="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 </m:t>
                    </m:r>
                  </m:oMath>
                </a14:m>
                <a:r>
                  <a:rPr lang="en-US" sz="1600" b="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are respectively:</a:t>
                </a:r>
              </a:p>
              <a:p>
                <a:pPr marL="1157288" lvl="4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𝑌</m:t>
                          </m:r>
                        </m:e>
                        <m:sub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𝑗𝑖</m:t>
                          </m:r>
                        </m:sub>
                      </m:sSub>
                      <m:r>
                        <a:rPr lang="en-US" sz="1400" b="0"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=</m:t>
                      </m:r>
                      <m:sSub>
                        <m:sSubPr>
                          <m:ctrlP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𝑡</m:t>
                          </m:r>
                        </m:e>
                        <m:sub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𝑗</m:t>
                          </m:r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 </m:t>
                          </m:r>
                        </m:sub>
                      </m:sSub>
                      <m:r>
                        <a:rPr lang="en-US" sz="1400" b="0" i="1"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h</m:t>
                      </m:r>
                      <m:sSub>
                        <m:sSubPr>
                          <m:ctrlP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𝑟</m:t>
                          </m:r>
                        </m:e>
                        <m:sub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𝑖</m:t>
                          </m:r>
                        </m:sub>
                      </m:sSub>
                      <m:r>
                        <a:rPr lang="en-US" sz="1400" b="0" i="1"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+</m:t>
                      </m:r>
                      <m:sSub>
                        <m:sSubPr>
                          <m:ctrlP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𝑛</m:t>
                          </m:r>
                        </m:e>
                        <m:sub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400" b="0" i="1" dirty="0" smtClean="0">
                  <a:latin typeface="Cambria Math" panose="02040503050406030204" pitchFamily="18" charset="0"/>
                  <a:ea typeface="Malgun Gothic" panose="020B0503020000020004" pitchFamily="34" charset="-127"/>
                </a:endParaRPr>
              </a:p>
              <a:p>
                <a:pPr marL="1157288" lvl="4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𝑌</m:t>
                          </m:r>
                        </m:e>
                        <m:sub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𝑖𝑗</m:t>
                          </m:r>
                        </m:sub>
                      </m:sSub>
                      <m:r>
                        <a:rPr lang="en-US" sz="1400" b="0"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=</m:t>
                      </m:r>
                      <m:sSub>
                        <m:sSubPr>
                          <m:ctrlP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𝑡</m:t>
                          </m:r>
                        </m:e>
                        <m:sub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𝑖</m:t>
                          </m:r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 </m:t>
                          </m:r>
                        </m:sub>
                      </m:sSub>
                      <m:r>
                        <a:rPr lang="en-US" sz="1400" b="0" i="1"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h</m:t>
                      </m:r>
                      <m:sSub>
                        <m:sSubPr>
                          <m:ctrlP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𝑟</m:t>
                          </m:r>
                        </m:e>
                        <m:sub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𝑗</m:t>
                          </m:r>
                        </m:sub>
                      </m:sSub>
                      <m:r>
                        <a:rPr lang="en-US" sz="1400" b="0" i="1"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+</m:t>
                      </m:r>
                      <m:sSub>
                        <m:sSubPr>
                          <m:ctrlP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𝑛</m:t>
                          </m:r>
                        </m:e>
                        <m:sub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1400" b="0" dirty="0"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b="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This can be written as: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6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                                 </a:t>
                </a:r>
                <a:r>
                  <a:rPr lang="en-US" sz="1400" b="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[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400" b="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1400" b="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b="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sz="1400" b="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𝑗𝑖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sz="1400" b="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b="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sz="1400" b="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𝑖𝑗</m:t>
                              </m:r>
                            </m:sub>
                          </m:sSub>
                        </m:e>
                      </m:mr>
                    </m:m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] </m:t>
                    </m:r>
                    <m:r>
                      <a:rPr lang="en-US" sz="1400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=</m:t>
                    </m:r>
                    <m:r>
                      <m:rPr>
                        <m:nor/>
                      </m:rPr>
                      <a:rPr lang="en-US" sz="1400" i="1">
                        <a:latin typeface="Times New Roman" panose="02020603050405020304" pitchFamily="18" charset="0"/>
                        <a:ea typeface="Malgun Gothic" panose="020B0503020000020004" pitchFamily="34" charset="-127"/>
                      </a:rPr>
                      <m:t> </m:t>
                    </m:r>
                    <m:r>
                      <m:rPr>
                        <m:nor/>
                      </m:rPr>
                      <a:rPr lang="en-US" sz="1400">
                        <a:latin typeface="Times New Roman" panose="02020603050405020304" pitchFamily="18" charset="0"/>
                        <a:ea typeface="Malgun Gothic" panose="020B0503020000020004" pitchFamily="34" charset="-127"/>
                      </a:rPr>
                      <m:t>[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𝑗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𝑖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𝑗</m:t>
                              </m:r>
                            </m:sub>
                          </m:sSub>
                        </m:e>
                      </m:mr>
                    </m:m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].</m:t>
                    </m:r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h</m:t>
                    </m:r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r>
                      <m:rPr>
                        <m:nor/>
                      </m:rPr>
                      <a:rPr lang="en-US" sz="1400">
                        <a:latin typeface="Times New Roman" panose="02020603050405020304" pitchFamily="18" charset="0"/>
                        <a:ea typeface="Malgun Gothic" panose="020B0503020000020004" pitchFamily="34" charset="-127"/>
                      </a:rPr>
                      <m:t>[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𝑖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𝑗</m:t>
                              </m:r>
                            </m:sub>
                          </m:sSub>
                        </m:e>
                      </m:mr>
                    </m:m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]=</m:t>
                    </m:r>
                    <m:r>
                      <m:rPr>
                        <m:nor/>
                      </m:rPr>
                      <a:rPr lang="en-US" sz="1400">
                        <a:latin typeface="Times New Roman" panose="02020603050405020304" pitchFamily="18" charset="0"/>
                        <a:ea typeface="Malgun Gothic" panose="020B0503020000020004" pitchFamily="34" charset="-127"/>
                      </a:rPr>
                      <m:t>[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 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𝑗</m:t>
                              </m:r>
                            </m:sub>
                          </m:sSub>
                        </m:e>
                      </m:mr>
                    </m:m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].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l-GR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𝛽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𝑖𝑗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r>
                      <m:rPr>
                        <m:nor/>
                      </m:rPr>
                      <a:rPr lang="en-US" sz="1400">
                        <a:latin typeface="Times New Roman" panose="02020603050405020304" pitchFamily="18" charset="0"/>
                        <a:ea typeface="Malgun Gothic" panose="020B0503020000020004" pitchFamily="34" charset="-127"/>
                      </a:rPr>
                      <m:t>[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𝑖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𝑗</m:t>
                              </m:r>
                            </m:sub>
                          </m:sSub>
                        </m:e>
                      </m:mr>
                    </m:m>
                    <m:r>
                      <a:rPr lang="en-US" sz="1400" i="1" smtClean="0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]</m:t>
                    </m:r>
                  </m:oMath>
                </a14:m>
                <a:r>
                  <a:rPr lang="en-US" sz="1400" dirty="0" smtClean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`</a:t>
                </a:r>
                <a:endParaRPr lang="en-US" sz="1400" dirty="0"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  <a:p>
                <a:pPr marL="342900" lvl="2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>
                            <a:latin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accent5">
                        <a:lumMod val="50000"/>
                      </a:schemeClr>
                    </a:solidFill>
                  </a:rPr>
                  <a:t>/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,  (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Noiseless Observation: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𝑗𝑖</m:t>
                        </m:r>
                      </m:sub>
                    </m:sSub>
                    <m:r>
                      <a:rPr lang="en-US" sz="1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4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1400" dirty="0" smtClean="0"/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LS Cost function: </a:t>
                </a:r>
                <a:r>
                  <a:rPr lang="en-US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7"/>
                          </m:rPr>
                          <a:rPr lang="en-US" sz="1600" b="0" i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sz="1600" b="0" i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1600" b="0" i="0">
                            <a:latin typeface="Cambria Math" panose="02040503050406030204" pitchFamily="18" charset="0"/>
                          </a:rPr>
                          <m:t>j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1600" b="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1600" b="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600" b="0" i="1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j</m:t>
                                    </m:r>
                                    <m: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1600" b="0" i="1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ji</m:t>
                                    </m:r>
                                  </m:sub>
                                </m:sSub>
                                <m:r>
                                  <a:rPr lang="en-US" sz="1600" b="0" i="0">
                                    <a:solidFill>
                                      <a:srgbClr val="003C7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600" b="0" i="1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  <m: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1600" b="0" i="1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ij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1600" b="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US" sz="16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077432"/>
                <a:ext cx="7772400" cy="3779128"/>
              </a:xfrm>
              <a:blipFill rotWithShape="0">
                <a:blip r:embed="rId2"/>
                <a:stretch>
                  <a:fillRect l="-314" b="-14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65883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58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686990"/>
          </a:xfrm>
        </p:spPr>
        <p:txBody>
          <a:bodyPr/>
          <a:lstStyle/>
          <a:p>
            <a:r>
              <a:rPr lang="en-US" dirty="0"/>
              <a:t>Local AP Calibration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133857"/>
                <a:ext cx="7772400" cy="3664972"/>
              </a:xfrm>
            </p:spPr>
            <p:txBody>
              <a:bodyPr/>
              <a:lstStyle/>
              <a:p>
                <a:pPr marL="285750" lvl="0" indent="-285750" defTabSz="457200" fontAlgn="auto">
                  <a:spcBef>
                    <a:spcPts val="12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1600" b="0" kern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exclude the trivial all-zero solution , we 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6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en-US" sz="16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 ,</m:t>
                    </m:r>
                    <m:sSub>
                      <m:sSubPr>
                        <m:ctrlPr>
                          <a:rPr lang="en-US" sz="16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6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en-US" sz="16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=1.</m:t>
                    </m:r>
                  </m:oMath>
                </a14:m>
                <a:endParaRPr lang="en-US" b="0" dirty="0" smtClean="0"/>
              </a:p>
              <a:p>
                <a:r>
                  <a:rPr lang="en-US" sz="1600" b="0" dirty="0" smtClean="0"/>
                  <a:t>By defining:</a:t>
                </a:r>
              </a:p>
              <a:p>
                <a:pPr marL="1757363" lvl="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𝑌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→</m:t>
                                              </m:r>
                                              <m: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 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latin typeface="Cambria Math" panose="02040503050406030204" pitchFamily="18" charset="0"/>
                                    </a:rPr>
                                    <m:t>for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nary>
                            </m:e>
                            <m:e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𝑖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→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∗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𝑗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→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𝑖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    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for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  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𝑗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≠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sz="1600" b="0" dirty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relative calibration factors are</a:t>
                </a:r>
                <a:r>
                  <a:rPr lang="en-US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  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16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𝐜</m:t>
                        </m:r>
                      </m:e>
                    </m:acc>
                    <m:r>
                      <a:rPr lang="en-US" sz="16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6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  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⋯,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𝑐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𝑻</m:t>
                        </m:r>
                      </m:sup>
                    </m:sSup>
                  </m:oMath>
                </a14:m>
                <a:endParaRPr lang="en-US" sz="16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1175" lvl="1" indent="-285750">
                  <a:buFont typeface="Courier New" panose="02070309020205020404" pitchFamily="49" charset="0"/>
                  <a:buChar char="o"/>
                </a:pP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first column of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A: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a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25425" lvl="1" indent="0">
                  <a:buNone/>
                </a:pPr>
                <a:endPara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25425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1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𝐜</m:t>
                          </m:r>
                        </m:e>
                      </m:acc>
                      <m:r>
                        <a:rPr lang="en-US" sz="14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𝑨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𝑨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sup>
                      </m:sSup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a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25425" lvl="1" indent="0">
                  <a:buNone/>
                </a:pPr>
                <a:endPara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b="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This requires inversion of a matrix with dimensions equal to the cardinality of  size of the </a:t>
                </a:r>
                <a:r>
                  <a:rPr lang="en-US" sz="1400" b="0" dirty="0" smtClean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network. Since </a:t>
                </a:r>
                <a:r>
                  <a:rPr lang="en-US" sz="1400" b="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the calculation is done in central processor/software, the computational complexity of calculation of calibration factors is not a </a:t>
                </a:r>
                <a:r>
                  <a:rPr lang="en-US" sz="1400" b="0" dirty="0" smtClean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concern.</a:t>
                </a:r>
                <a:endParaRPr lang="en-US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25425" lvl="1" indent="0">
                  <a:buNone/>
                </a:pP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133857"/>
                <a:ext cx="7772400" cy="3664972"/>
              </a:xfrm>
              <a:blipFill rotWithShape="0">
                <a:blip r:embed="rId2"/>
                <a:stretch>
                  <a:fillRect l="-314" t="-4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06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199693"/>
                <a:ext cx="7772400" cy="3372307"/>
              </a:xfrm>
            </p:spPr>
            <p:txBody>
              <a:bodyPr/>
              <a:lstStyle/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b="0" dirty="0" smtClean="0"/>
                  <a:t>Signal mixers and amplifiers are the main sources of hardware asymmetry.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b="0" dirty="0"/>
                  <a:t>The random phases introduced by the signal mixers are uniformly distributed </a:t>
                </a:r>
                <a:r>
                  <a:rPr lang="en-US" sz="1600" b="0" dirty="0" smtClean="0"/>
                  <a:t>in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1600" b="0" dirty="0">
                            <a:solidFill>
                              <a:srgbClr val="000000"/>
                            </a:solidFill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1600" b="0" dirty="0">
                            <a:solidFill>
                              <a:srgbClr val="000000"/>
                            </a:solidFill>
                          </a:rPr>
                          <m:t>π</m:t>
                        </m:r>
                        <m:r>
                          <a:rPr lang="en-US" sz="16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nor/>
                          </m:rPr>
                          <a:rPr lang="en-US" sz="1600" b="0" dirty="0">
                            <a:solidFill>
                              <a:srgbClr val="000000"/>
                            </a:solidFill>
                          </a:rPr>
                          <m:t>π</m:t>
                        </m:r>
                      </m:e>
                    </m:d>
                  </m:oMath>
                </a14:m>
                <a:r>
                  <a:rPr lang="en-US" sz="1600" b="0" dirty="0" smtClean="0"/>
                  <a:t> 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b="0" dirty="0"/>
                  <a:t>A</a:t>
                </a:r>
                <a:r>
                  <a:rPr lang="en-US" sz="1600" b="0" dirty="0" smtClean="0"/>
                  <a:t>mplitudes </a:t>
                </a:r>
                <a:r>
                  <a:rPr lang="en-US" sz="1600" b="0" dirty="0"/>
                  <a:t>are independent variables uniformly distributed in [1-</a:t>
                </a:r>
                <a:r>
                  <a:rPr lang="el-GR" sz="1600" b="0" dirty="0"/>
                  <a:t> ε </a:t>
                </a:r>
                <a:r>
                  <a:rPr lang="en-US" sz="1600" b="0" dirty="0"/>
                  <a:t>,1+</a:t>
                </a:r>
                <a:r>
                  <a:rPr lang="el-GR" sz="1600" b="0" dirty="0"/>
                  <a:t> ε </a:t>
                </a:r>
                <a:r>
                  <a:rPr lang="en-US" sz="1600" b="0" dirty="0"/>
                  <a:t>] with </a:t>
                </a:r>
                <a:r>
                  <a:rPr lang="el-GR" sz="1600" b="0" dirty="0"/>
                  <a:t>ε </a:t>
                </a:r>
                <a:r>
                  <a:rPr lang="en-US" sz="1600" b="0" dirty="0"/>
                  <a:t>chosen such that the standard deviation of the squared magnitude is 0.1.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b="0" dirty="0"/>
                  <a:t>Phase of RF components is changed linearly over frequency bins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b="0" dirty="0"/>
                  <a:t>Generate Calibration pilots</a:t>
                </a:r>
              </a:p>
              <a:p>
                <a:pPr lvl="1"/>
                <a:r>
                  <a:rPr lang="en-US" sz="1400" dirty="0" smtClean="0">
                    <a:solidFill>
                      <a:srgbClr val="003C71"/>
                    </a:solidFill>
                  </a:rPr>
                  <a:t>e.g. Generate </a:t>
                </a:r>
                <a:r>
                  <a:rPr lang="en-US" sz="1400" dirty="0">
                    <a:solidFill>
                      <a:srgbClr val="003C71"/>
                    </a:solidFill>
                  </a:rPr>
                  <a:t>Zadoff–Chu (ZC) sequences in </a:t>
                </a:r>
                <a:r>
                  <a:rPr lang="en-US" sz="1400" dirty="0" smtClean="0">
                    <a:solidFill>
                      <a:srgbClr val="003C71"/>
                    </a:solidFill>
                  </a:rPr>
                  <a:t>frequency</a:t>
                </a:r>
              </a:p>
              <a:p>
                <a:r>
                  <a:rPr lang="en-US" sz="1600" b="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Repetition and Combining: Calibration ref signals </a:t>
                </a:r>
                <a:r>
                  <a:rPr lang="en-US" sz="1600" b="0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may be repeated </a:t>
                </a:r>
                <a:r>
                  <a:rPr lang="en-US" sz="1600" b="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over several </a:t>
                </a:r>
                <a:r>
                  <a:rPr lang="en-US" sz="1600" b="0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symbols to improve the calibration accuracy.</a:t>
                </a:r>
                <a:endParaRPr lang="en-US" sz="1600" b="0" dirty="0"/>
              </a:p>
              <a:p>
                <a:endParaRPr lang="en-US" sz="1700" dirty="0">
                  <a:solidFill>
                    <a:srgbClr val="003C71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199693"/>
                <a:ext cx="7772400" cy="3372307"/>
              </a:xfrm>
              <a:blipFill rotWithShape="0">
                <a:blip r:embed="rId3"/>
                <a:stretch>
                  <a:fillRect l="-314" t="-542" r="-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70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6486"/>
            <a:ext cx="7772400" cy="528453"/>
          </a:xfrm>
        </p:spPr>
        <p:txBody>
          <a:bodyPr/>
          <a:lstStyle/>
          <a:p>
            <a:r>
              <a:rPr lang="en-US" dirty="0" smtClean="0"/>
              <a:t>Simulation Results: LS vs ARGO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70662" y="1023755"/>
                <a:ext cx="8713006" cy="3832806"/>
              </a:xfrm>
            </p:spPr>
            <p:txBody>
              <a:bodyPr/>
              <a:lstStyle/>
              <a:p>
                <a:r>
                  <a:rPr lang="en-US" sz="1400" b="0" dirty="0" smtClean="0">
                    <a:solidFill>
                      <a:srgbClr val="003C71"/>
                    </a:solidFill>
                  </a:rPr>
                  <a:t>LS improves Calibration accuracy compared to ARGO scheme.</a:t>
                </a:r>
              </a:p>
              <a:p>
                <a:r>
                  <a:rPr lang="en-US" sz="1400" b="0" dirty="0">
                    <a:solidFill>
                      <a:srgbClr val="003C71"/>
                    </a:solidFill>
                  </a:rPr>
                  <a:t>The residual </a:t>
                </a:r>
                <a:r>
                  <a:rPr lang="en-US" sz="1400" b="0" dirty="0" smtClean="0">
                    <a:solidFill>
                      <a:srgbClr val="003C71"/>
                    </a:solidFill>
                  </a:rPr>
                  <a:t>phase/amplitude </a:t>
                </a:r>
                <a:r>
                  <a:rPr lang="en-US" sz="1400" b="0" dirty="0">
                    <a:solidFill>
                      <a:srgbClr val="003C71"/>
                    </a:solidFill>
                  </a:rPr>
                  <a:t>calibration </a:t>
                </a:r>
                <a:r>
                  <a:rPr lang="en-US" sz="1400" b="0" dirty="0" smtClean="0">
                    <a:solidFill>
                      <a:srgbClr val="003C71"/>
                    </a:solidFill>
                  </a:rPr>
                  <a:t>error </a:t>
                </a:r>
                <a:r>
                  <a:rPr lang="en-US" sz="1400" b="0" dirty="0">
                    <a:solidFill>
                      <a:srgbClr val="003C71"/>
                    </a:solidFill>
                  </a:rPr>
                  <a:t>at AP is </a:t>
                </a:r>
                <a:r>
                  <a:rPr lang="en-US" sz="1400" b="0" dirty="0" smtClean="0">
                    <a:solidFill>
                      <a:srgbClr val="003C71"/>
                    </a:solidFill>
                  </a:rPr>
                  <a:t>less than 3 degrees/ -25 </a:t>
                </a:r>
                <a:r>
                  <a:rPr lang="en-US" sz="1400" b="0" dirty="0" err="1" smtClean="0">
                    <a:solidFill>
                      <a:srgbClr val="003C71"/>
                    </a:solidFill>
                  </a:rPr>
                  <a:t>dB.</a:t>
                </a:r>
                <a:r>
                  <a:rPr lang="en-US" sz="1400" b="0" dirty="0" smtClean="0">
                    <a:solidFill>
                      <a:srgbClr val="003C71"/>
                    </a:solidFill>
                  </a:rPr>
                  <a:t>  </a:t>
                </a:r>
              </a:p>
              <a:p>
                <a:pPr lvl="1"/>
                <a:r>
                  <a:rPr lang="en-US" sz="1200" dirty="0">
                    <a:solidFill>
                      <a:srgbClr val="000000"/>
                    </a:solidFill>
                  </a:rPr>
                  <a:t>For SNR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&gt;20 </m:t>
                    </m:r>
                    <m:r>
                      <a:rPr lang="en-US" sz="1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𝑑𝐵</m:t>
                    </m:r>
                    <m:r>
                      <a:rPr lang="en-US" sz="1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1200" dirty="0">
                    <a:solidFill>
                      <a:srgbClr val="000000"/>
                    </a:solidFill>
                  </a:rPr>
                  <a:t>LS calibration error falls less than 3 </a:t>
                </a:r>
                <a:r>
                  <a:rPr lang="en-US" sz="1200" dirty="0" err="1">
                    <a:solidFill>
                      <a:srgbClr val="000000"/>
                    </a:solidFill>
                  </a:rPr>
                  <a:t>deg</a:t>
                </a:r>
                <a:r>
                  <a:rPr lang="en-US" sz="1200" dirty="0">
                    <a:solidFill>
                      <a:srgbClr val="000000"/>
                    </a:solidFill>
                  </a:rPr>
                  <a:t>/1 </a:t>
                </a:r>
                <a:r>
                  <a:rPr lang="en-US" sz="1200" dirty="0" err="1">
                    <a:solidFill>
                      <a:srgbClr val="000000"/>
                    </a:solidFill>
                  </a:rPr>
                  <a:t>deg</a:t>
                </a:r>
                <a:r>
                  <a:rPr lang="en-US" sz="1200" dirty="0">
                    <a:solidFill>
                      <a:srgbClr val="000000"/>
                    </a:solidFill>
                  </a:rPr>
                  <a:t> (one repetition/4 repetition)</a:t>
                </a:r>
              </a:p>
              <a:p>
                <a:pPr lvl="1"/>
                <a:endParaRPr lang="en-US" sz="1100" b="0" dirty="0">
                  <a:solidFill>
                    <a:srgbClr val="003C71"/>
                  </a:solidFill>
                </a:endParaRPr>
              </a:p>
              <a:p>
                <a:endParaRPr lang="en-US" sz="1100" b="0" dirty="0">
                  <a:solidFill>
                    <a:srgbClr val="002060"/>
                  </a:solidFill>
                </a:endParaRPr>
              </a:p>
              <a:p>
                <a:endParaRPr lang="en-US" sz="110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0662" y="1023755"/>
                <a:ext cx="8713006" cy="3832806"/>
              </a:xfrm>
              <a:blipFill rotWithShape="0">
                <a:blip r:embed="rId3"/>
                <a:stretch>
                  <a:fillRect l="-70" t="-3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4355" y="2154477"/>
            <a:ext cx="3021729" cy="226629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6315" y="1993092"/>
            <a:ext cx="1369936" cy="32277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084179" y="2378675"/>
            <a:ext cx="1559442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900" dirty="0" smtClean="0"/>
              <a:t>(F </a:t>
            </a:r>
            <a:r>
              <a:rPr lang="en-US" sz="900" dirty="0"/>
              <a:t>is Calibration </a:t>
            </a:r>
            <a:r>
              <a:rPr lang="en-US" sz="900" dirty="0" smtClean="0"/>
              <a:t>Factor</a:t>
            </a:r>
            <a:r>
              <a:rPr lang="en-US" sz="1100" dirty="0" smtClean="0"/>
              <a:t>)</a:t>
            </a:r>
            <a:endParaRPr lang="en-US" sz="11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2935" y="2103548"/>
            <a:ext cx="3024704" cy="22709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15425" y="2604257"/>
            <a:ext cx="2861683" cy="2148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73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1139</Words>
  <Application>Microsoft Office PowerPoint</Application>
  <PresentationFormat>On-screen Show (16:9)</PresentationFormat>
  <Paragraphs>221</Paragraphs>
  <Slides>17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Malgun Gothic</vt:lpstr>
      <vt:lpstr>Arial</vt:lpstr>
      <vt:lpstr>Cambria Math</vt:lpstr>
      <vt:lpstr>Courier New</vt:lpstr>
      <vt:lpstr>Times New Roman</vt:lpstr>
      <vt:lpstr>Wingdings</vt:lpstr>
      <vt:lpstr>802-11-Submission</vt:lpstr>
      <vt:lpstr>Document</vt:lpstr>
      <vt:lpstr> Implicit Channel Sounding in IEEE 802.11 (Feasibility Study) </vt:lpstr>
      <vt:lpstr>Introduction</vt:lpstr>
      <vt:lpstr>Introduction</vt:lpstr>
      <vt:lpstr>RF Calibration Concept</vt:lpstr>
      <vt:lpstr>Local AP Calibration</vt:lpstr>
      <vt:lpstr>Local AP Calibration</vt:lpstr>
      <vt:lpstr>Local AP Calibration</vt:lpstr>
      <vt:lpstr>Simulations</vt:lpstr>
      <vt:lpstr>Simulation Results: LS vs ARGO</vt:lpstr>
      <vt:lpstr>PowerPoint Presentation</vt:lpstr>
      <vt:lpstr>Simulations</vt:lpstr>
      <vt:lpstr>Impact of Reciprocity Error at the Device in MU MIMO BF</vt:lpstr>
      <vt:lpstr>Impact of Residual Calibration Error at AP</vt:lpstr>
      <vt:lpstr>Simulation Results</vt:lpstr>
      <vt:lpstr>PER Results</vt:lpstr>
      <vt:lpstr>Conclusion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CTPClassification=CTP_IC:VisualMarkings=, CTPClassification=CTP_IC</cp:keywords>
  <cp:lastModifiedBy/>
  <cp:revision>1</cp:revision>
  <dcterms:created xsi:type="dcterms:W3CDTF">2015-05-06T16:36:39Z</dcterms:created>
  <dcterms:modified xsi:type="dcterms:W3CDTF">2019-06-27T06:42:24Z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8a750f4c-0f1a-4c34-afbe-5e06312becd9</vt:lpwstr>
  </property>
  <property fmtid="{D5CDD505-2E9C-101B-9397-08002B2CF9AE}" pid="3" name="CTP_BU">
    <vt:lpwstr>INTEL LABS GRP</vt:lpwstr>
  </property>
  <property fmtid="{D5CDD505-2E9C-101B-9397-08002B2CF9AE}" pid="4" name="CTP_TimeStamp">
    <vt:lpwstr>2018-10-22 16:12:30Z</vt:lpwstr>
  </property>
  <property fmtid="{D5CDD505-2E9C-101B-9397-08002B2CF9AE}" pid="5" name="CTPClassification">
    <vt:lpwstr>CTP_IC</vt:lpwstr>
  </property>
</Properties>
</file>