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338" r:id="rId5"/>
    <p:sldId id="349" r:id="rId6"/>
    <p:sldId id="375" r:id="rId7"/>
    <p:sldId id="345" r:id="rId8"/>
    <p:sldId id="373" r:id="rId9"/>
    <p:sldId id="378" r:id="rId10"/>
    <p:sldId id="377" r:id="rId11"/>
    <p:sldId id="370" r:id="rId12"/>
    <p:sldId id="381" r:id="rId13"/>
    <p:sldId id="380" r:id="rId14"/>
    <p:sldId id="379" r:id="rId15"/>
    <p:sldId id="350" r:id="rId16"/>
    <p:sldId id="382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74" d="100"/>
          <a:sy n="74" d="100"/>
        </p:scale>
        <p:origin x="12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802.11-19/0766r0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Enhanced Multi-band/Multi-channel Operation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2019-05-14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1966064"/>
              </p:ext>
            </p:extLst>
          </p:nvPr>
        </p:nvGraphicFramePr>
        <p:xfrm>
          <a:off x="534988" y="3122613"/>
          <a:ext cx="8088312" cy="319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3" name="Document" r:id="rId4" imgW="8290751" imgH="3284192" progId="Word.Document.8">
                  <p:embed/>
                </p:oleObj>
              </mc:Choice>
              <mc:Fallback>
                <p:oleObj name="Document" r:id="rId4" imgW="8290751" imgH="328419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3122613"/>
                        <a:ext cx="8088312" cy="31940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 Parameters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Bandwidth: 80 MHz</a:t>
            </a:r>
          </a:p>
          <a:p>
            <a:pPr lvl="1"/>
            <a:r>
              <a:rPr lang="en-US" dirty="0"/>
              <a:t>MCS: 9 (453.7 Mbps)</a:t>
            </a:r>
          </a:p>
          <a:p>
            <a:pPr lvl="1"/>
            <a:r>
              <a:rPr lang="en-US" dirty="0"/>
              <a:t>Full buffer DL UDP traffic.</a:t>
            </a:r>
          </a:p>
          <a:p>
            <a:pPr lvl="1"/>
            <a:r>
              <a:rPr lang="en-US" dirty="0"/>
              <a:t>Busy percentage: Percentage of </a:t>
            </a:r>
            <a:r>
              <a:rPr lang="en-US" dirty="0" smtClean="0"/>
              <a:t>Link 2/6GHz </a:t>
            </a:r>
            <a:r>
              <a:rPr lang="en-US" dirty="0" smtClean="0"/>
              <a:t>air </a:t>
            </a:r>
            <a:r>
              <a:rPr lang="en-US" dirty="0"/>
              <a:t>time occupied by OBSS activities on Link 1/5GHz.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Simulation Setup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593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Performance </a:t>
            </a:r>
            <a:r>
              <a:rPr lang="en-US" dirty="0" smtClean="0"/>
              <a:t>Evaluation via Simulation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41845"/>
            <a:ext cx="9144000" cy="4658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867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this contribution we discuss </a:t>
            </a:r>
            <a:r>
              <a:rPr lang="en-US" dirty="0" smtClean="0"/>
              <a:t>the limitations of legacy multi-band/multi-channel </a:t>
            </a:r>
            <a:r>
              <a:rPr lang="en-US" dirty="0"/>
              <a:t>operation </a:t>
            </a:r>
            <a:r>
              <a:rPr lang="en-US" dirty="0" smtClean="0"/>
              <a:t>and the desired EHT multi-band/multi-channel function requirements.</a:t>
            </a:r>
          </a:p>
          <a:p>
            <a:pPr lvl="1"/>
            <a:r>
              <a:rPr lang="en-US" dirty="0"/>
              <a:t>Key improvement should be that a STA can transmit frames of same TID or different TIDs over multiple bands and/or </a:t>
            </a:r>
            <a:r>
              <a:rPr lang="en-US" dirty="0" smtClean="0"/>
              <a:t>channels </a:t>
            </a:r>
            <a:r>
              <a:rPr lang="en-US" dirty="0"/>
              <a:t>concurrently or non-concurrently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Via Simulation, showed that it is possible for multi-band</a:t>
            </a:r>
            <a:r>
              <a:rPr lang="en-US" dirty="0"/>
              <a:t>/multi-channel</a:t>
            </a:r>
            <a:r>
              <a:rPr lang="en-US" dirty="0" smtClean="0"/>
              <a:t> operation (</a:t>
            </a:r>
            <a:r>
              <a:rPr lang="en-US" dirty="0"/>
              <a:t>synchronous </a:t>
            </a:r>
            <a:r>
              <a:rPr lang="en-US" dirty="0" smtClean="0"/>
              <a:t>and asynchronous) to achieve significant performance enhancements under heavy interference.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470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https</a:t>
            </a:r>
            <a:r>
              <a:rPr lang="en-US" dirty="0"/>
              <a:t>://mentor.ieee.org/802.11/dcn/18/11-18-1155-01-0eht-multi-ap-enhancement-and-multi-band-operations.pptx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402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described in the EHT PAR, one of the needs of the EHT program is to provide </a:t>
            </a:r>
            <a:r>
              <a:rPr lang="en-US" dirty="0"/>
              <a:t>the high throughput and </a:t>
            </a:r>
            <a:r>
              <a:rPr lang="en-US" dirty="0" smtClean="0"/>
              <a:t>meet stringent </a:t>
            </a:r>
            <a:r>
              <a:rPr lang="en-US" dirty="0"/>
              <a:t>real-time delay requirements of 4k and 8k </a:t>
            </a:r>
            <a:r>
              <a:rPr lang="en-US" dirty="0" smtClean="0"/>
              <a:t>video, virtual </a:t>
            </a:r>
            <a:r>
              <a:rPr lang="en-US" dirty="0"/>
              <a:t>reality or augmented reality, gaming, remote office and cloud </a:t>
            </a:r>
            <a:r>
              <a:rPr lang="en-US" dirty="0" smtClean="0"/>
              <a:t>computing applications.</a:t>
            </a:r>
          </a:p>
          <a:p>
            <a:endParaRPr lang="en-US" dirty="0" smtClean="0"/>
          </a:p>
          <a:p>
            <a:r>
              <a:rPr lang="en-US" dirty="0" smtClean="0"/>
              <a:t>In this presentation</a:t>
            </a:r>
            <a:r>
              <a:rPr lang="en-US" dirty="0"/>
              <a:t>, we have analyzed how the EHT multi-band/multi-channel operation can </a:t>
            </a:r>
            <a:r>
              <a:rPr lang="en-US" dirty="0" smtClean="0"/>
              <a:t>be helpful to meet those </a:t>
            </a:r>
            <a:r>
              <a:rPr lang="en-US" dirty="0"/>
              <a:t>PAR </a:t>
            </a:r>
            <a:r>
              <a:rPr lang="en-US" dirty="0" smtClean="0"/>
              <a:t>requirements.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372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legacy multi-band </a:t>
            </a:r>
            <a:r>
              <a:rPr lang="en-US" dirty="0"/>
              <a:t>and multi-channel </a:t>
            </a:r>
            <a:r>
              <a:rPr lang="en-US" dirty="0" smtClean="0"/>
              <a:t>operation (e.g., FST), sessions </a:t>
            </a:r>
            <a:r>
              <a:rPr lang="en-US" dirty="0"/>
              <a:t>of an individual STA </a:t>
            </a:r>
            <a:r>
              <a:rPr lang="en-US" dirty="0" smtClean="0"/>
              <a:t>can be transferred from </a:t>
            </a:r>
            <a:r>
              <a:rPr lang="en-US" dirty="0"/>
              <a:t>a channel to another channel, in the same or different frequency </a:t>
            </a:r>
            <a:r>
              <a:rPr lang="en-US" dirty="0" smtClean="0"/>
              <a:t>bands.</a:t>
            </a:r>
          </a:p>
          <a:p>
            <a:endParaRPr lang="en-US" dirty="0" smtClean="0"/>
          </a:p>
          <a:p>
            <a:r>
              <a:rPr lang="en-US" dirty="0" smtClean="0"/>
              <a:t>But, a limitation is </a:t>
            </a:r>
            <a:r>
              <a:rPr lang="en-US" dirty="0" smtClean="0"/>
              <a:t>that MSDUs </a:t>
            </a:r>
            <a:r>
              <a:rPr lang="en-US" dirty="0"/>
              <a:t>belonging to single TID can </a:t>
            </a:r>
            <a:r>
              <a:rPr lang="en-US" dirty="0" smtClean="0"/>
              <a:t>only use </a:t>
            </a:r>
            <a:r>
              <a:rPr lang="en-US" dirty="0"/>
              <a:t>single bands and/or </a:t>
            </a:r>
            <a:r>
              <a:rPr lang="en-US" dirty="0" smtClean="0"/>
              <a:t>channels.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EHT Multi-band/Multi-channel </a:t>
            </a:r>
            <a:br>
              <a:rPr lang="en-US" dirty="0" smtClean="0"/>
            </a:br>
            <a:r>
              <a:rPr lang="en-US" dirty="0" smtClean="0"/>
              <a:t>Functional Requirement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641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discussed in [1</a:t>
            </a:r>
            <a:r>
              <a:rPr lang="en-US" dirty="0"/>
              <a:t>], </a:t>
            </a:r>
            <a:r>
              <a:rPr lang="en-US" dirty="0" smtClean="0"/>
              <a:t>if a STA can simultaneously use the multiple bands and/or channels, </a:t>
            </a:r>
            <a:r>
              <a:rPr lang="en-US" dirty="0"/>
              <a:t>per-session throughput and per-session </a:t>
            </a:r>
            <a:r>
              <a:rPr lang="en-US" dirty="0" smtClean="0"/>
              <a:t>latency can be significantly improved. </a:t>
            </a:r>
          </a:p>
          <a:p>
            <a:pPr lvl="1"/>
            <a:r>
              <a:rPr lang="en-US" dirty="0" smtClean="0"/>
              <a:t>Because MSDUs </a:t>
            </a:r>
            <a:r>
              <a:rPr lang="en-US" dirty="0"/>
              <a:t>belonging to single session (e.g., TID) </a:t>
            </a:r>
            <a:r>
              <a:rPr lang="en-US" dirty="0" smtClean="0"/>
              <a:t>can be sent on multiple </a:t>
            </a:r>
            <a:r>
              <a:rPr lang="en-US" dirty="0"/>
              <a:t>bands and/or channels simultaneously</a:t>
            </a:r>
            <a:r>
              <a:rPr lang="en-US" dirty="0" smtClean="0"/>
              <a:t>.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EHT Multi-band/Multi-channel </a:t>
            </a:r>
            <a:br>
              <a:rPr lang="en-US" dirty="0" smtClean="0"/>
            </a:br>
            <a:r>
              <a:rPr lang="en-US" dirty="0" smtClean="0"/>
              <a:t>Functional Requirement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470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 may perform </a:t>
            </a:r>
            <a:r>
              <a:rPr lang="en-US" dirty="0"/>
              <a:t>a channel access </a:t>
            </a:r>
            <a:r>
              <a:rPr lang="en-US" dirty="0" smtClean="0"/>
              <a:t>on multiple </a:t>
            </a:r>
            <a:r>
              <a:rPr lang="en-US" dirty="0"/>
              <a:t>bands and/or channels </a:t>
            </a:r>
            <a:r>
              <a:rPr lang="en-US" dirty="0" smtClean="0"/>
              <a:t>independently. </a:t>
            </a:r>
            <a:endParaRPr lang="en-US" dirty="0"/>
          </a:p>
          <a:p>
            <a:r>
              <a:rPr lang="en-US" dirty="0" smtClean="0"/>
              <a:t>When the STA obtains TXOPs </a:t>
            </a:r>
            <a:r>
              <a:rPr lang="en-US" dirty="0"/>
              <a:t>on </a:t>
            </a:r>
            <a:r>
              <a:rPr lang="en-US" dirty="0" smtClean="0"/>
              <a:t>multiple bands </a:t>
            </a:r>
            <a:r>
              <a:rPr lang="en-US" dirty="0"/>
              <a:t>and/or </a:t>
            </a:r>
            <a:r>
              <a:rPr lang="en-US" dirty="0" smtClean="0"/>
              <a:t>channels, it can send </a:t>
            </a:r>
            <a:r>
              <a:rPr lang="en-US" dirty="0"/>
              <a:t>frames </a:t>
            </a:r>
            <a:r>
              <a:rPr lang="en-US" dirty="0" smtClean="0"/>
              <a:t>belonging </a:t>
            </a:r>
            <a:r>
              <a:rPr lang="en-US" dirty="0"/>
              <a:t>to </a:t>
            </a:r>
            <a:r>
              <a:rPr lang="en-US" dirty="0" smtClean="0"/>
              <a:t>same TID over multiple links simultaneously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EHT Multi-band/Multi-channel </a:t>
            </a:r>
            <a:br>
              <a:rPr lang="en-US" dirty="0"/>
            </a:br>
            <a:r>
              <a:rPr lang="en-US" dirty="0"/>
              <a:t>Functional Requirement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685800" y="5802100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828800" y="5377166"/>
            <a:ext cx="182880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 </a:t>
            </a:r>
            <a:r>
              <a:rPr lang="en-US" sz="1600" dirty="0"/>
              <a:t>[Seq1, </a:t>
            </a:r>
            <a:r>
              <a:rPr lang="en-US" sz="1600" dirty="0">
                <a:solidFill>
                  <a:srgbClr val="FF0000"/>
                </a:solidFill>
              </a:rPr>
              <a:t>TID1</a:t>
            </a:r>
            <a:r>
              <a:rPr lang="en-US" sz="1600" dirty="0"/>
              <a:t>]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218" y="5617434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673387" y="4700889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-195" y="4518368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44" name="Rectangle 43"/>
          <p:cNvSpPr/>
          <p:nvPr/>
        </p:nvSpPr>
        <p:spPr>
          <a:xfrm>
            <a:off x="1765013" y="5603718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5" name="Rectangle 44"/>
          <p:cNvSpPr/>
          <p:nvPr/>
        </p:nvSpPr>
        <p:spPr>
          <a:xfrm>
            <a:off x="1701226" y="5603718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6" name="Rectangle 45"/>
          <p:cNvSpPr/>
          <p:nvPr/>
        </p:nvSpPr>
        <p:spPr>
          <a:xfrm>
            <a:off x="1637439" y="5603718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7" name="Rectangle 46"/>
          <p:cNvSpPr/>
          <p:nvPr/>
        </p:nvSpPr>
        <p:spPr>
          <a:xfrm>
            <a:off x="1573652" y="5603718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8" name="Rectangle 47"/>
          <p:cNvSpPr/>
          <p:nvPr/>
        </p:nvSpPr>
        <p:spPr>
          <a:xfrm>
            <a:off x="1510878" y="5603718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9" name="Rectangle 48"/>
          <p:cNvSpPr/>
          <p:nvPr/>
        </p:nvSpPr>
        <p:spPr>
          <a:xfrm>
            <a:off x="1447091" y="5603718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0" name="Rectangle 49"/>
          <p:cNvSpPr/>
          <p:nvPr/>
        </p:nvSpPr>
        <p:spPr>
          <a:xfrm>
            <a:off x="1383304" y="5603718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1" name="Rectangle 50"/>
          <p:cNvSpPr/>
          <p:nvPr/>
        </p:nvSpPr>
        <p:spPr>
          <a:xfrm>
            <a:off x="1319517" y="5603718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2" name="Rectangle 51"/>
          <p:cNvSpPr/>
          <p:nvPr/>
        </p:nvSpPr>
        <p:spPr>
          <a:xfrm>
            <a:off x="3657600" y="5377165"/>
            <a:ext cx="1828800" cy="4227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 </a:t>
            </a:r>
            <a:r>
              <a:rPr lang="en-US" sz="1600" dirty="0"/>
              <a:t>[</a:t>
            </a:r>
            <a:r>
              <a:rPr lang="en-US" sz="1600" dirty="0" smtClean="0"/>
              <a:t>Seq2, </a:t>
            </a:r>
            <a:r>
              <a:rPr lang="en-US" sz="1600" dirty="0">
                <a:solidFill>
                  <a:srgbClr val="FF0000"/>
                </a:solidFill>
              </a:rPr>
              <a:t>TID1</a:t>
            </a:r>
            <a:r>
              <a:rPr lang="en-US" sz="1600" dirty="0"/>
              <a:t>]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212060" y="4267364"/>
            <a:ext cx="182880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 </a:t>
            </a:r>
            <a:r>
              <a:rPr lang="en-US" sz="1600" dirty="0"/>
              <a:t>[</a:t>
            </a:r>
            <a:r>
              <a:rPr lang="en-US" sz="1600" dirty="0" smtClean="0"/>
              <a:t>Seq3, </a:t>
            </a:r>
            <a:r>
              <a:rPr lang="en-US" sz="1600" dirty="0">
                <a:solidFill>
                  <a:srgbClr val="FF0000"/>
                </a:solidFill>
              </a:rPr>
              <a:t>TID1</a:t>
            </a:r>
            <a:r>
              <a:rPr lang="en-US" sz="1600" dirty="0"/>
              <a:t>]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040860" y="4267200"/>
            <a:ext cx="182880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 </a:t>
            </a:r>
            <a:r>
              <a:rPr lang="en-US" sz="1600" dirty="0"/>
              <a:t>[</a:t>
            </a:r>
            <a:r>
              <a:rPr lang="en-US" sz="1600" dirty="0" smtClean="0"/>
              <a:t>Seq4, </a:t>
            </a:r>
            <a:r>
              <a:rPr lang="en-US" sz="1600" dirty="0">
                <a:solidFill>
                  <a:srgbClr val="FF0000"/>
                </a:solidFill>
              </a:rPr>
              <a:t>TID1</a:t>
            </a:r>
            <a:r>
              <a:rPr lang="en-US" sz="1600" dirty="0"/>
              <a:t>]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142201" y="4516223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6" name="Rectangle 55"/>
          <p:cNvSpPr/>
          <p:nvPr/>
        </p:nvSpPr>
        <p:spPr>
          <a:xfrm>
            <a:off x="4078414" y="4516223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7" name="Rectangle 56"/>
          <p:cNvSpPr/>
          <p:nvPr/>
        </p:nvSpPr>
        <p:spPr>
          <a:xfrm>
            <a:off x="4014627" y="4516223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8" name="Rectangle 57"/>
          <p:cNvSpPr/>
          <p:nvPr/>
        </p:nvSpPr>
        <p:spPr>
          <a:xfrm>
            <a:off x="3950840" y="4516223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9" name="Rectangle 58"/>
          <p:cNvSpPr/>
          <p:nvPr/>
        </p:nvSpPr>
        <p:spPr>
          <a:xfrm>
            <a:off x="3888066" y="4516223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0" name="Rectangle 59"/>
          <p:cNvSpPr/>
          <p:nvPr/>
        </p:nvSpPr>
        <p:spPr>
          <a:xfrm>
            <a:off x="3824279" y="4516223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1" name="Rectangle 60"/>
          <p:cNvSpPr/>
          <p:nvPr/>
        </p:nvSpPr>
        <p:spPr>
          <a:xfrm>
            <a:off x="3760492" y="4516223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2" name="Rectangle 61"/>
          <p:cNvSpPr/>
          <p:nvPr/>
        </p:nvSpPr>
        <p:spPr>
          <a:xfrm>
            <a:off x="3696705" y="4516223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3" name="Rectangle 62"/>
          <p:cNvSpPr/>
          <p:nvPr/>
        </p:nvSpPr>
        <p:spPr>
          <a:xfrm>
            <a:off x="5641106" y="5804247"/>
            <a:ext cx="1140694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Block ACK</a:t>
            </a:r>
            <a:endParaRPr lang="en-US" sz="1600" dirty="0"/>
          </a:p>
        </p:txBody>
      </p:sp>
      <p:sp>
        <p:nvSpPr>
          <p:cNvPr id="64" name="Rectangle 63"/>
          <p:cNvSpPr/>
          <p:nvPr/>
        </p:nvSpPr>
        <p:spPr>
          <a:xfrm>
            <a:off x="8003306" y="4700889"/>
            <a:ext cx="1140694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Block ACK</a:t>
            </a:r>
            <a:endParaRPr lang="en-US" sz="1600" dirty="0"/>
          </a:p>
        </p:txBody>
      </p:sp>
      <p:sp>
        <p:nvSpPr>
          <p:cNvPr id="65" name="Rectangle 64"/>
          <p:cNvSpPr/>
          <p:nvPr/>
        </p:nvSpPr>
        <p:spPr>
          <a:xfrm>
            <a:off x="6906363" y="5363618"/>
            <a:ext cx="182880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 </a:t>
            </a:r>
            <a:r>
              <a:rPr lang="en-US" sz="1600" dirty="0"/>
              <a:t>[</a:t>
            </a:r>
            <a:r>
              <a:rPr lang="en-US" sz="1600" dirty="0" smtClean="0"/>
              <a:t>Seq5, </a:t>
            </a:r>
            <a:r>
              <a:rPr lang="en-US" sz="1600" dirty="0">
                <a:solidFill>
                  <a:srgbClr val="FF0000"/>
                </a:solidFill>
              </a:rPr>
              <a:t>TID1</a:t>
            </a:r>
            <a:r>
              <a:rPr lang="en-US" sz="1600" dirty="0"/>
              <a:t>]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678042" y="5357227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</a:rPr>
              <a:t>…</a:t>
            </a:r>
            <a:endParaRPr lang="en-US" sz="1600" dirty="0">
              <a:solidFill>
                <a:schemeClr val="accent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60136" y="4340907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68" name="TextBox 67"/>
          <p:cNvSpPr txBox="1"/>
          <p:nvPr/>
        </p:nvSpPr>
        <p:spPr>
          <a:xfrm>
            <a:off x="660136" y="4721907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69" name="TextBox 68"/>
          <p:cNvSpPr txBox="1"/>
          <p:nvPr/>
        </p:nvSpPr>
        <p:spPr>
          <a:xfrm>
            <a:off x="616197" y="5467775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70" name="TextBox 69"/>
          <p:cNvSpPr txBox="1"/>
          <p:nvPr/>
        </p:nvSpPr>
        <p:spPr>
          <a:xfrm>
            <a:off x="616197" y="5848775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71" name="TextBox 70"/>
          <p:cNvSpPr txBox="1"/>
          <p:nvPr/>
        </p:nvSpPr>
        <p:spPr>
          <a:xfrm>
            <a:off x="1175377" y="5314781"/>
            <a:ext cx="7296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+mn-lt"/>
              </a:rPr>
              <a:t>backoff</a:t>
            </a:r>
            <a:endParaRPr 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35963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But, if the STA has an in-device coexistence interference on multiple </a:t>
            </a:r>
            <a:r>
              <a:rPr lang="en-US" dirty="0"/>
              <a:t>bands and/or channels, </a:t>
            </a:r>
            <a:r>
              <a:rPr lang="en-US" dirty="0" smtClean="0"/>
              <a:t>it may not transmit </a:t>
            </a:r>
            <a:r>
              <a:rPr lang="en-US" dirty="0"/>
              <a:t>and </a:t>
            </a:r>
            <a:r>
              <a:rPr lang="en-US" dirty="0" smtClean="0"/>
              <a:t>receive frames simultaneously. </a:t>
            </a:r>
          </a:p>
          <a:p>
            <a:r>
              <a:rPr lang="en-US" dirty="0"/>
              <a:t>In such </a:t>
            </a:r>
            <a:r>
              <a:rPr lang="en-US" dirty="0" smtClean="0"/>
              <a:t>a case</a:t>
            </a:r>
            <a:r>
              <a:rPr lang="en-US" dirty="0"/>
              <a:t>, the </a:t>
            </a:r>
            <a:r>
              <a:rPr lang="en-US" dirty="0" smtClean="0"/>
              <a:t>STA </a:t>
            </a:r>
            <a:r>
              <a:rPr lang="en-US" dirty="0" smtClean="0"/>
              <a:t>needs to coordinate </a:t>
            </a:r>
            <a:r>
              <a:rPr lang="en-US" dirty="0" smtClean="0"/>
              <a:t>and synchronize </a:t>
            </a:r>
            <a:r>
              <a:rPr lang="en-US" dirty="0"/>
              <a:t>the transmission </a:t>
            </a:r>
            <a:r>
              <a:rPr lang="en-US" dirty="0" smtClean="0"/>
              <a:t>and </a:t>
            </a:r>
            <a:r>
              <a:rPr lang="en-US" dirty="0"/>
              <a:t>reception timing </a:t>
            </a:r>
            <a:r>
              <a:rPr lang="en-US" dirty="0" smtClean="0"/>
              <a:t>over </a:t>
            </a:r>
            <a:r>
              <a:rPr lang="en-US" dirty="0"/>
              <a:t>bands and/or channels.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EHT Multi-band/Multi-channel </a:t>
            </a:r>
            <a:br>
              <a:rPr lang="en-US" dirty="0"/>
            </a:br>
            <a:r>
              <a:rPr lang="en-US" dirty="0"/>
              <a:t>Functional Requirement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685800" y="5927499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828800" y="5502565"/>
            <a:ext cx="182880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 </a:t>
            </a:r>
            <a:r>
              <a:rPr lang="en-US" sz="1600" dirty="0"/>
              <a:t>[Seq1, </a:t>
            </a:r>
            <a:r>
              <a:rPr lang="en-US" sz="1600" dirty="0">
                <a:solidFill>
                  <a:srgbClr val="FF0000"/>
                </a:solidFill>
              </a:rPr>
              <a:t>TID1</a:t>
            </a:r>
            <a:r>
              <a:rPr lang="en-US" sz="1600" dirty="0"/>
              <a:t>]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218" y="5742833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673387" y="4826288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-195" y="4643767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44" name="Rectangle 43"/>
          <p:cNvSpPr/>
          <p:nvPr/>
        </p:nvSpPr>
        <p:spPr>
          <a:xfrm>
            <a:off x="1765013" y="5729117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5" name="Rectangle 44"/>
          <p:cNvSpPr/>
          <p:nvPr/>
        </p:nvSpPr>
        <p:spPr>
          <a:xfrm>
            <a:off x="1701226" y="5729117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6" name="Rectangle 45"/>
          <p:cNvSpPr/>
          <p:nvPr/>
        </p:nvSpPr>
        <p:spPr>
          <a:xfrm>
            <a:off x="1637439" y="5729117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7" name="Rectangle 46"/>
          <p:cNvSpPr/>
          <p:nvPr/>
        </p:nvSpPr>
        <p:spPr>
          <a:xfrm>
            <a:off x="1573652" y="5729117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8" name="Rectangle 47"/>
          <p:cNvSpPr/>
          <p:nvPr/>
        </p:nvSpPr>
        <p:spPr>
          <a:xfrm>
            <a:off x="1510878" y="5729117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9" name="Rectangle 48"/>
          <p:cNvSpPr/>
          <p:nvPr/>
        </p:nvSpPr>
        <p:spPr>
          <a:xfrm>
            <a:off x="1447091" y="5729117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0" name="Rectangle 49"/>
          <p:cNvSpPr/>
          <p:nvPr/>
        </p:nvSpPr>
        <p:spPr>
          <a:xfrm>
            <a:off x="1383304" y="5729117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1" name="Rectangle 50"/>
          <p:cNvSpPr/>
          <p:nvPr/>
        </p:nvSpPr>
        <p:spPr>
          <a:xfrm>
            <a:off x="1319517" y="5729117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2" name="Rectangle 51"/>
          <p:cNvSpPr/>
          <p:nvPr/>
        </p:nvSpPr>
        <p:spPr>
          <a:xfrm>
            <a:off x="3657600" y="5502564"/>
            <a:ext cx="1828800" cy="4227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 </a:t>
            </a:r>
            <a:r>
              <a:rPr lang="en-US" sz="1600" dirty="0"/>
              <a:t>[</a:t>
            </a:r>
            <a:r>
              <a:rPr lang="en-US" sz="1600" dirty="0" smtClean="0"/>
              <a:t>Seq2, </a:t>
            </a:r>
            <a:r>
              <a:rPr lang="en-US" sz="1600" dirty="0">
                <a:solidFill>
                  <a:srgbClr val="FF0000"/>
                </a:solidFill>
              </a:rPr>
              <a:t>TID1</a:t>
            </a:r>
            <a:r>
              <a:rPr lang="en-US" sz="1600" dirty="0"/>
              <a:t>]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849860" y="4392763"/>
            <a:ext cx="182880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 </a:t>
            </a:r>
            <a:r>
              <a:rPr lang="en-US" sz="1600" dirty="0"/>
              <a:t>[</a:t>
            </a:r>
            <a:r>
              <a:rPr lang="en-US" sz="1600" dirty="0" smtClean="0"/>
              <a:t>Seq3, </a:t>
            </a:r>
            <a:r>
              <a:rPr lang="en-US" sz="1600" dirty="0">
                <a:solidFill>
                  <a:srgbClr val="FF0000"/>
                </a:solidFill>
              </a:rPr>
              <a:t>TID1</a:t>
            </a:r>
            <a:r>
              <a:rPr lang="en-US" sz="1600" dirty="0"/>
              <a:t>]</a:t>
            </a:r>
          </a:p>
        </p:txBody>
      </p:sp>
      <p:sp>
        <p:nvSpPr>
          <p:cNvPr id="54" name="Rectangle 53"/>
          <p:cNvSpPr/>
          <p:nvPr/>
        </p:nvSpPr>
        <p:spPr>
          <a:xfrm>
            <a:off x="3678660" y="4392599"/>
            <a:ext cx="182880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 </a:t>
            </a:r>
            <a:r>
              <a:rPr lang="en-US" sz="1600" dirty="0"/>
              <a:t>[</a:t>
            </a:r>
            <a:r>
              <a:rPr lang="en-US" sz="1600" dirty="0" smtClean="0"/>
              <a:t>Seq4, </a:t>
            </a:r>
            <a:r>
              <a:rPr lang="en-US" sz="1600" dirty="0">
                <a:solidFill>
                  <a:srgbClr val="FF0000"/>
                </a:solidFill>
              </a:rPr>
              <a:t>TID1</a:t>
            </a:r>
            <a:r>
              <a:rPr lang="en-US" sz="1600" dirty="0"/>
              <a:t>]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780001" y="4641622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6" name="Rectangle 55"/>
          <p:cNvSpPr/>
          <p:nvPr/>
        </p:nvSpPr>
        <p:spPr>
          <a:xfrm>
            <a:off x="1716214" y="4641622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7" name="Rectangle 56"/>
          <p:cNvSpPr/>
          <p:nvPr/>
        </p:nvSpPr>
        <p:spPr>
          <a:xfrm>
            <a:off x="1652427" y="4641622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8" name="Rectangle 57"/>
          <p:cNvSpPr/>
          <p:nvPr/>
        </p:nvSpPr>
        <p:spPr>
          <a:xfrm>
            <a:off x="1588640" y="4641622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9" name="Rectangle 58"/>
          <p:cNvSpPr/>
          <p:nvPr/>
        </p:nvSpPr>
        <p:spPr>
          <a:xfrm>
            <a:off x="1525866" y="4641622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0" name="Rectangle 59"/>
          <p:cNvSpPr/>
          <p:nvPr/>
        </p:nvSpPr>
        <p:spPr>
          <a:xfrm>
            <a:off x="1462079" y="4641622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1" name="Rectangle 60"/>
          <p:cNvSpPr/>
          <p:nvPr/>
        </p:nvSpPr>
        <p:spPr>
          <a:xfrm>
            <a:off x="1398292" y="4641622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2" name="Rectangle 61"/>
          <p:cNvSpPr/>
          <p:nvPr/>
        </p:nvSpPr>
        <p:spPr>
          <a:xfrm>
            <a:off x="1334505" y="4641622"/>
            <a:ext cx="63787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3" name="Rectangle 62"/>
          <p:cNvSpPr/>
          <p:nvPr/>
        </p:nvSpPr>
        <p:spPr>
          <a:xfrm>
            <a:off x="5641106" y="5929646"/>
            <a:ext cx="1140694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Block ACK</a:t>
            </a:r>
            <a:endParaRPr lang="en-US" sz="1600" dirty="0"/>
          </a:p>
        </p:txBody>
      </p:sp>
      <p:sp>
        <p:nvSpPr>
          <p:cNvPr id="64" name="Rectangle 63"/>
          <p:cNvSpPr/>
          <p:nvPr/>
        </p:nvSpPr>
        <p:spPr>
          <a:xfrm>
            <a:off x="5641106" y="4826288"/>
            <a:ext cx="1140694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Block ACK</a:t>
            </a:r>
            <a:endParaRPr lang="en-US" sz="1600" dirty="0"/>
          </a:p>
        </p:txBody>
      </p:sp>
      <p:sp>
        <p:nvSpPr>
          <p:cNvPr id="65" name="Rectangle 64"/>
          <p:cNvSpPr/>
          <p:nvPr/>
        </p:nvSpPr>
        <p:spPr>
          <a:xfrm>
            <a:off x="6906363" y="5489017"/>
            <a:ext cx="182880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 </a:t>
            </a:r>
            <a:r>
              <a:rPr lang="en-US" sz="1600" dirty="0"/>
              <a:t>[</a:t>
            </a:r>
            <a:r>
              <a:rPr lang="en-US" sz="1600" dirty="0" smtClean="0"/>
              <a:t>Seq5, </a:t>
            </a:r>
            <a:r>
              <a:rPr lang="en-US" sz="1600" dirty="0">
                <a:solidFill>
                  <a:srgbClr val="FF0000"/>
                </a:solidFill>
              </a:rPr>
              <a:t>TID1</a:t>
            </a:r>
            <a:r>
              <a:rPr lang="en-US" sz="1600" dirty="0"/>
              <a:t>]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678042" y="5482626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</a:rPr>
              <a:t>…</a:t>
            </a:r>
            <a:endParaRPr lang="en-US" sz="1600" dirty="0">
              <a:solidFill>
                <a:schemeClr val="accent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60136" y="4466306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68" name="TextBox 67"/>
          <p:cNvSpPr txBox="1"/>
          <p:nvPr/>
        </p:nvSpPr>
        <p:spPr>
          <a:xfrm>
            <a:off x="660136" y="4847306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69" name="TextBox 68"/>
          <p:cNvSpPr txBox="1"/>
          <p:nvPr/>
        </p:nvSpPr>
        <p:spPr>
          <a:xfrm>
            <a:off x="616197" y="5593174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70" name="TextBox 69"/>
          <p:cNvSpPr txBox="1"/>
          <p:nvPr/>
        </p:nvSpPr>
        <p:spPr>
          <a:xfrm>
            <a:off x="616197" y="5974174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71" name="TextBox 70"/>
          <p:cNvSpPr txBox="1"/>
          <p:nvPr/>
        </p:nvSpPr>
        <p:spPr>
          <a:xfrm>
            <a:off x="1175377" y="5440180"/>
            <a:ext cx="7296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+mn-lt"/>
              </a:rPr>
              <a:t>backoff</a:t>
            </a:r>
            <a:endParaRPr lang="en-US" sz="1400" dirty="0">
              <a:latin typeface="+mn-lt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906363" y="4392673"/>
            <a:ext cx="182880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 </a:t>
            </a:r>
            <a:r>
              <a:rPr lang="en-US" sz="1600" dirty="0"/>
              <a:t>[</a:t>
            </a:r>
            <a:r>
              <a:rPr lang="en-US" sz="1600" dirty="0" smtClean="0"/>
              <a:t>Seq6, </a:t>
            </a:r>
            <a:r>
              <a:rPr lang="en-US" sz="1600" dirty="0">
                <a:solidFill>
                  <a:srgbClr val="FF0000"/>
                </a:solidFill>
              </a:rPr>
              <a:t>TID1</a:t>
            </a:r>
            <a:r>
              <a:rPr lang="en-US" sz="1600" dirty="0"/>
              <a:t>]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8678042" y="4386282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</a:rPr>
              <a:t>…</a:t>
            </a:r>
            <a:endParaRPr lang="en-US" sz="1600" dirty="0">
              <a:solidFill>
                <a:schemeClr val="accent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175377" y="4343400"/>
            <a:ext cx="7296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+mn-lt"/>
              </a:rPr>
              <a:t>backoff</a:t>
            </a:r>
            <a:endParaRPr 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44875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operation, the STA should access multiple bands and/or channels without additional protocol overhead.</a:t>
            </a:r>
          </a:p>
          <a:p>
            <a:pPr lvl="1"/>
            <a:r>
              <a:rPr lang="en-US" dirty="0"/>
              <a:t>With legacy FST, when switching sessions, the SME of the STA needs to initiate the FST Setup Request and Response frame exchanges as well as the FST </a:t>
            </a:r>
            <a:r>
              <a:rPr lang="en-US" dirty="0" err="1"/>
              <a:t>Ack</a:t>
            </a:r>
            <a:r>
              <a:rPr lang="en-US" dirty="0"/>
              <a:t> Request and Response frame exchanges. </a:t>
            </a:r>
            <a:endParaRPr lang="en-US" dirty="0" smtClean="0"/>
          </a:p>
          <a:p>
            <a:r>
              <a:rPr lang="en-US" dirty="0" smtClean="0"/>
              <a:t>Also, control </a:t>
            </a:r>
            <a:r>
              <a:rPr lang="en-US" dirty="0"/>
              <a:t>information (e.g., </a:t>
            </a:r>
            <a:r>
              <a:rPr lang="en-US" dirty="0" smtClean="0"/>
              <a:t>control </a:t>
            </a:r>
            <a:r>
              <a:rPr lang="en-US" dirty="0"/>
              <a:t>frames, </a:t>
            </a:r>
            <a:r>
              <a:rPr lang="en-US" dirty="0" smtClean="0"/>
              <a:t>A-Control fields) for </a:t>
            </a:r>
            <a:r>
              <a:rPr lang="en-US" dirty="0"/>
              <a:t>a channel can be transmitted in a different channel/band. </a:t>
            </a:r>
          </a:p>
          <a:p>
            <a:pPr lvl="1"/>
            <a:r>
              <a:rPr lang="en-US" dirty="0"/>
              <a:t>Allowing out-of-band exchange of </a:t>
            </a:r>
            <a:r>
              <a:rPr lang="en-US" dirty="0" smtClean="0"/>
              <a:t>control </a:t>
            </a:r>
            <a:r>
              <a:rPr lang="en-US" dirty="0"/>
              <a:t>information can result in more efficient allocation of resources. </a:t>
            </a:r>
          </a:p>
          <a:p>
            <a:r>
              <a:rPr lang="en-US" dirty="0" smtClean="0"/>
              <a:t> 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EHT Multi-band/Multi-channel </a:t>
            </a:r>
            <a:br>
              <a:rPr lang="en-US" dirty="0"/>
            </a:br>
            <a:r>
              <a:rPr lang="en-US" dirty="0"/>
              <a:t>Functional Requirement</a:t>
            </a:r>
          </a:p>
        </p:txBody>
      </p:sp>
    </p:spTree>
    <p:extLst>
      <p:ext uri="{BB962C8B-B14F-4D97-AF65-F5344CB8AC3E}">
        <p14:creationId xmlns:p14="http://schemas.microsoft.com/office/powerpoint/2010/main" val="2460423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Throughput </a:t>
            </a:r>
            <a:r>
              <a:rPr lang="en-US" dirty="0" smtClean="0"/>
              <a:t>comparison between single band operation (legacy) and multi-band operation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Performance </a:t>
            </a:r>
            <a:r>
              <a:rPr lang="en-US" dirty="0" smtClean="0"/>
              <a:t>Evaluation via Simulation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514600" y="4026048"/>
            <a:ext cx="1143000" cy="60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AP</a:t>
            </a:r>
            <a:endParaRPr lang="en-US" sz="2000" dirty="0"/>
          </a:p>
        </p:txBody>
      </p:sp>
      <p:sp>
        <p:nvSpPr>
          <p:cNvPr id="10" name="Rounded Rectangle 9"/>
          <p:cNvSpPr/>
          <p:nvPr/>
        </p:nvSpPr>
        <p:spPr>
          <a:xfrm>
            <a:off x="6781800" y="4026048"/>
            <a:ext cx="1143000" cy="60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STA</a:t>
            </a:r>
            <a:endParaRPr lang="en-US" sz="2000" dirty="0"/>
          </a:p>
        </p:txBody>
      </p:sp>
      <p:sp>
        <p:nvSpPr>
          <p:cNvPr id="11" name="Left-Right Arrow 10"/>
          <p:cNvSpPr/>
          <p:nvPr/>
        </p:nvSpPr>
        <p:spPr>
          <a:xfrm>
            <a:off x="3810000" y="3965574"/>
            <a:ext cx="2819400" cy="379414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Link 1/5GHz</a:t>
            </a:r>
            <a:endParaRPr lang="en-US" sz="2000" dirty="0"/>
          </a:p>
        </p:txBody>
      </p:sp>
      <p:sp>
        <p:nvSpPr>
          <p:cNvPr id="12" name="Left-Right Arrow 11"/>
          <p:cNvSpPr/>
          <p:nvPr/>
        </p:nvSpPr>
        <p:spPr>
          <a:xfrm>
            <a:off x="3810000" y="4344987"/>
            <a:ext cx="2819400" cy="379413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Link 2/6GHz</a:t>
            </a:r>
            <a:endParaRPr lang="en-US" sz="2000" dirty="0"/>
          </a:p>
        </p:txBody>
      </p:sp>
      <p:sp>
        <p:nvSpPr>
          <p:cNvPr id="13" name="Rounded Rectangle 12"/>
          <p:cNvSpPr/>
          <p:nvPr/>
        </p:nvSpPr>
        <p:spPr>
          <a:xfrm>
            <a:off x="2514600" y="2971800"/>
            <a:ext cx="1143000" cy="60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AP</a:t>
            </a:r>
            <a:endParaRPr lang="en-US" sz="2000" dirty="0"/>
          </a:p>
        </p:txBody>
      </p:sp>
      <p:sp>
        <p:nvSpPr>
          <p:cNvPr id="14" name="Rounded Rectangle 13"/>
          <p:cNvSpPr/>
          <p:nvPr/>
        </p:nvSpPr>
        <p:spPr>
          <a:xfrm>
            <a:off x="6781800" y="2971800"/>
            <a:ext cx="1143000" cy="60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STA</a:t>
            </a:r>
            <a:endParaRPr lang="en-US" sz="2000" dirty="0"/>
          </a:p>
        </p:txBody>
      </p:sp>
      <p:sp>
        <p:nvSpPr>
          <p:cNvPr id="15" name="Left-Right Arrow 14"/>
          <p:cNvSpPr/>
          <p:nvPr/>
        </p:nvSpPr>
        <p:spPr>
          <a:xfrm>
            <a:off x="3810000" y="3095036"/>
            <a:ext cx="2819400" cy="40011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Link 1/5GHz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1143000" y="3095036"/>
            <a:ext cx="14221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Single-band</a:t>
            </a:r>
          </a:p>
          <a:p>
            <a:pPr algn="ctr"/>
            <a:r>
              <a:rPr lang="en-US" sz="2000" dirty="0" smtClean="0"/>
              <a:t>(Legacy)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1143000" y="4098388"/>
            <a:ext cx="13356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Multi-band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63391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Performance </a:t>
            </a:r>
            <a:r>
              <a:rPr lang="en-US" dirty="0" smtClean="0"/>
              <a:t>Evaluation via Simulation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395792" y="2297703"/>
            <a:ext cx="1652208" cy="2385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4047930" y="2305923"/>
            <a:ext cx="1265854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3182516" y="2305923"/>
            <a:ext cx="752669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Busy</a:t>
            </a:r>
            <a:endParaRPr lang="en-US" sz="1800" dirty="0"/>
          </a:p>
        </p:txBody>
      </p:sp>
      <p:sp>
        <p:nvSpPr>
          <p:cNvPr id="11" name="Rectangle 10"/>
          <p:cNvSpPr/>
          <p:nvPr/>
        </p:nvSpPr>
        <p:spPr>
          <a:xfrm>
            <a:off x="1395792" y="2730944"/>
            <a:ext cx="1652208" cy="2385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3162300" y="2719613"/>
            <a:ext cx="1638300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395792" y="5441562"/>
            <a:ext cx="966408" cy="20737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4537011" y="5453705"/>
            <a:ext cx="1874675" cy="2317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Rectangle 14"/>
          <p:cNvSpPr/>
          <p:nvPr/>
        </p:nvSpPr>
        <p:spPr>
          <a:xfrm>
            <a:off x="2476500" y="5453705"/>
            <a:ext cx="1152331" cy="2317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Busy</a:t>
            </a:r>
            <a:endParaRPr lang="en-US" sz="1800" dirty="0"/>
          </a:p>
        </p:txBody>
      </p:sp>
      <p:sp>
        <p:nvSpPr>
          <p:cNvPr id="16" name="Rectangle 15"/>
          <p:cNvSpPr/>
          <p:nvPr/>
        </p:nvSpPr>
        <p:spPr>
          <a:xfrm>
            <a:off x="1395792" y="5874803"/>
            <a:ext cx="966408" cy="20737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Rectangle 16"/>
          <p:cNvSpPr/>
          <p:nvPr/>
        </p:nvSpPr>
        <p:spPr>
          <a:xfrm>
            <a:off x="2476500" y="5853575"/>
            <a:ext cx="1946211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Rectangle 17"/>
          <p:cNvSpPr/>
          <p:nvPr/>
        </p:nvSpPr>
        <p:spPr>
          <a:xfrm>
            <a:off x="4537011" y="5853575"/>
            <a:ext cx="1874675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Rectangle 18"/>
          <p:cNvSpPr/>
          <p:nvPr/>
        </p:nvSpPr>
        <p:spPr>
          <a:xfrm>
            <a:off x="5426529" y="2293944"/>
            <a:ext cx="1223087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" name="Rectangle 19"/>
          <p:cNvSpPr/>
          <p:nvPr/>
        </p:nvSpPr>
        <p:spPr>
          <a:xfrm>
            <a:off x="4916455" y="2707634"/>
            <a:ext cx="1408145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" name="TextBox 20"/>
          <p:cNvSpPr txBox="1"/>
          <p:nvPr/>
        </p:nvSpPr>
        <p:spPr>
          <a:xfrm>
            <a:off x="83989" y="2227338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Link 1/5GHz</a:t>
            </a:r>
            <a:endParaRPr lang="en-US" sz="1800" dirty="0"/>
          </a:p>
        </p:txBody>
      </p:sp>
      <p:sp>
        <p:nvSpPr>
          <p:cNvPr id="22" name="TextBox 21"/>
          <p:cNvSpPr txBox="1"/>
          <p:nvPr/>
        </p:nvSpPr>
        <p:spPr>
          <a:xfrm>
            <a:off x="76200" y="2660579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Link 2/6GHz</a:t>
            </a:r>
            <a:endParaRPr lang="en-US" sz="1800" dirty="0"/>
          </a:p>
        </p:txBody>
      </p:sp>
      <p:sp>
        <p:nvSpPr>
          <p:cNvPr id="23" name="TextBox 22"/>
          <p:cNvSpPr txBox="1"/>
          <p:nvPr/>
        </p:nvSpPr>
        <p:spPr>
          <a:xfrm>
            <a:off x="1336875" y="1828800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err="1" smtClean="0"/>
              <a:t>Async</a:t>
            </a:r>
            <a:r>
              <a:rPr lang="en-US" sz="1800" b="1" dirty="0" smtClean="0"/>
              <a:t> Operation</a:t>
            </a:r>
            <a:endParaRPr lang="en-US" sz="1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295400" y="4981153"/>
            <a:ext cx="6410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Dual primary channels (on Link 1 and Link 2)  Sync Operation</a:t>
            </a:r>
            <a:endParaRPr lang="en-US" sz="1800" b="1" dirty="0"/>
          </a:p>
        </p:txBody>
      </p:sp>
      <p:sp>
        <p:nvSpPr>
          <p:cNvPr id="25" name="Rectangle 24"/>
          <p:cNvSpPr/>
          <p:nvPr/>
        </p:nvSpPr>
        <p:spPr>
          <a:xfrm>
            <a:off x="1403580" y="3872754"/>
            <a:ext cx="1644419" cy="2297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6" name="Rectangle 25"/>
          <p:cNvSpPr/>
          <p:nvPr/>
        </p:nvSpPr>
        <p:spPr>
          <a:xfrm>
            <a:off x="4058816" y="3866833"/>
            <a:ext cx="1524000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7" name="Rectangle 26"/>
          <p:cNvSpPr/>
          <p:nvPr/>
        </p:nvSpPr>
        <p:spPr>
          <a:xfrm>
            <a:off x="3173186" y="3863723"/>
            <a:ext cx="752669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Busy</a:t>
            </a:r>
            <a:endParaRPr lang="en-US" sz="1800" dirty="0"/>
          </a:p>
        </p:txBody>
      </p:sp>
      <p:sp>
        <p:nvSpPr>
          <p:cNvPr id="28" name="Rectangle 27"/>
          <p:cNvSpPr/>
          <p:nvPr/>
        </p:nvSpPr>
        <p:spPr>
          <a:xfrm>
            <a:off x="1403580" y="4305995"/>
            <a:ext cx="1644419" cy="2297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9" name="Rectangle 28"/>
          <p:cNvSpPr/>
          <p:nvPr/>
        </p:nvSpPr>
        <p:spPr>
          <a:xfrm>
            <a:off x="4058816" y="4307918"/>
            <a:ext cx="1524000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0" name="TextBox 29"/>
          <p:cNvSpPr txBox="1"/>
          <p:nvPr/>
        </p:nvSpPr>
        <p:spPr>
          <a:xfrm>
            <a:off x="1310945" y="3421999"/>
            <a:ext cx="5256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Single primary channel (on Link 1) Sync Operation</a:t>
            </a:r>
            <a:endParaRPr lang="en-US" sz="1800" b="1" dirty="0"/>
          </a:p>
        </p:txBody>
      </p:sp>
      <p:sp>
        <p:nvSpPr>
          <p:cNvPr id="31" name="Rectangle 30"/>
          <p:cNvSpPr/>
          <p:nvPr/>
        </p:nvSpPr>
        <p:spPr>
          <a:xfrm>
            <a:off x="5697116" y="3863723"/>
            <a:ext cx="1524000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2" name="Rectangle 31"/>
          <p:cNvSpPr/>
          <p:nvPr/>
        </p:nvSpPr>
        <p:spPr>
          <a:xfrm>
            <a:off x="5697116" y="4304808"/>
            <a:ext cx="1524000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" name="Rectangle 32"/>
          <p:cNvSpPr/>
          <p:nvPr/>
        </p:nvSpPr>
        <p:spPr>
          <a:xfrm>
            <a:off x="7335415" y="3863723"/>
            <a:ext cx="752669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Busy</a:t>
            </a:r>
            <a:endParaRPr lang="en-US" sz="1800" dirty="0"/>
          </a:p>
        </p:txBody>
      </p:sp>
      <p:sp>
        <p:nvSpPr>
          <p:cNvPr id="34" name="Rectangle 33"/>
          <p:cNvSpPr/>
          <p:nvPr/>
        </p:nvSpPr>
        <p:spPr>
          <a:xfrm>
            <a:off x="8182169" y="3872754"/>
            <a:ext cx="657031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5" name="Rectangle 34"/>
          <p:cNvSpPr/>
          <p:nvPr/>
        </p:nvSpPr>
        <p:spPr>
          <a:xfrm>
            <a:off x="8182169" y="4313839"/>
            <a:ext cx="657031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6" name="Rectangle 35"/>
          <p:cNvSpPr/>
          <p:nvPr/>
        </p:nvSpPr>
        <p:spPr>
          <a:xfrm>
            <a:off x="6440455" y="2695655"/>
            <a:ext cx="1408145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7" name="Rectangle 36"/>
          <p:cNvSpPr/>
          <p:nvPr/>
        </p:nvSpPr>
        <p:spPr>
          <a:xfrm>
            <a:off x="6762361" y="2281965"/>
            <a:ext cx="752669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Busy</a:t>
            </a:r>
            <a:endParaRPr lang="en-US" sz="1800" dirty="0"/>
          </a:p>
        </p:txBody>
      </p:sp>
      <p:sp>
        <p:nvSpPr>
          <p:cNvPr id="38" name="Rectangle 37"/>
          <p:cNvSpPr/>
          <p:nvPr/>
        </p:nvSpPr>
        <p:spPr>
          <a:xfrm>
            <a:off x="7625053" y="2281965"/>
            <a:ext cx="1408145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9" name="Rectangle 38"/>
          <p:cNvSpPr/>
          <p:nvPr/>
        </p:nvSpPr>
        <p:spPr>
          <a:xfrm>
            <a:off x="6539592" y="5453705"/>
            <a:ext cx="1403869" cy="2317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Busy</a:t>
            </a:r>
            <a:endParaRPr lang="en-US" sz="1800" dirty="0"/>
          </a:p>
        </p:txBody>
      </p:sp>
      <p:sp>
        <p:nvSpPr>
          <p:cNvPr id="40" name="Rectangle 39"/>
          <p:cNvSpPr/>
          <p:nvPr/>
        </p:nvSpPr>
        <p:spPr>
          <a:xfrm>
            <a:off x="6543708" y="5841433"/>
            <a:ext cx="818924" cy="24074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1" name="Rectangle 40"/>
          <p:cNvSpPr/>
          <p:nvPr/>
        </p:nvSpPr>
        <p:spPr>
          <a:xfrm>
            <a:off x="8071368" y="5441563"/>
            <a:ext cx="912846" cy="2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2" name="Rectangle 41"/>
          <p:cNvSpPr/>
          <p:nvPr/>
        </p:nvSpPr>
        <p:spPr>
          <a:xfrm>
            <a:off x="8071368" y="5841432"/>
            <a:ext cx="912846" cy="24074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3" name="TextBox 42"/>
          <p:cNvSpPr txBox="1"/>
          <p:nvPr/>
        </p:nvSpPr>
        <p:spPr>
          <a:xfrm>
            <a:off x="91777" y="3807371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Link 1/5GHz</a:t>
            </a:r>
            <a:endParaRPr lang="en-US" sz="1800" dirty="0"/>
          </a:p>
        </p:txBody>
      </p:sp>
      <p:sp>
        <p:nvSpPr>
          <p:cNvPr id="44" name="TextBox 43"/>
          <p:cNvSpPr txBox="1"/>
          <p:nvPr/>
        </p:nvSpPr>
        <p:spPr>
          <a:xfrm>
            <a:off x="83988" y="4240612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Link 2/6GHz</a:t>
            </a:r>
            <a:endParaRPr lang="en-US" sz="1800" dirty="0"/>
          </a:p>
        </p:txBody>
      </p:sp>
      <p:sp>
        <p:nvSpPr>
          <p:cNvPr id="45" name="TextBox 44"/>
          <p:cNvSpPr txBox="1"/>
          <p:nvPr/>
        </p:nvSpPr>
        <p:spPr>
          <a:xfrm>
            <a:off x="104908" y="5350485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Link 1/5GHz</a:t>
            </a:r>
            <a:endParaRPr lang="en-US" sz="1800" dirty="0"/>
          </a:p>
        </p:txBody>
      </p:sp>
      <p:sp>
        <p:nvSpPr>
          <p:cNvPr id="46" name="TextBox 45"/>
          <p:cNvSpPr txBox="1"/>
          <p:nvPr/>
        </p:nvSpPr>
        <p:spPr>
          <a:xfrm>
            <a:off x="97119" y="5783726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Link 2/6GHz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1468521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DB7F03-E2F4-4208-8217-CF5CB1C8F085}">
  <ds:schemaRefs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96090</TotalTime>
  <Words>776</Words>
  <Application>Microsoft Office PowerPoint</Application>
  <PresentationFormat>On-screen Show (4:3)</PresentationFormat>
  <Paragraphs>154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 Unicode MS</vt:lpstr>
      <vt:lpstr>Arial</vt:lpstr>
      <vt:lpstr>Times New Roman</vt:lpstr>
      <vt:lpstr>802-11-Submission</vt:lpstr>
      <vt:lpstr>Document</vt:lpstr>
      <vt:lpstr>Enhanced Multi-band/Multi-channel Operation</vt:lpstr>
      <vt:lpstr>Outline</vt:lpstr>
      <vt:lpstr>EHT Multi-band/Multi-channel  Functional Requirement</vt:lpstr>
      <vt:lpstr>EHT Multi-band/Multi-channel  Functional Requirement</vt:lpstr>
      <vt:lpstr>EHT Multi-band/Multi-channel  Functional Requirement</vt:lpstr>
      <vt:lpstr>EHT Multi-band/Multi-channel  Functional Requirement</vt:lpstr>
      <vt:lpstr>EHT Multi-band/Multi-channel  Functional Requirement</vt:lpstr>
      <vt:lpstr>Performance Evaluation via Simulation</vt:lpstr>
      <vt:lpstr>Performance Evaluation via Simulation</vt:lpstr>
      <vt:lpstr>Simulation Setup</vt:lpstr>
      <vt:lpstr>Performance Evaluation via Simulation</vt:lpstr>
      <vt:lpstr>Conclusion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1171</cp:revision>
  <cp:lastPrinted>1998-02-10T13:28:06Z</cp:lastPrinted>
  <dcterms:created xsi:type="dcterms:W3CDTF">2007-05-21T21:00:37Z</dcterms:created>
  <dcterms:modified xsi:type="dcterms:W3CDTF">2019-05-14T13:10:22Z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