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83" r:id="rId2"/>
    <p:sldId id="970" r:id="rId3"/>
    <p:sldId id="984" r:id="rId4"/>
    <p:sldId id="985" r:id="rId5"/>
    <p:sldId id="986" r:id="rId6"/>
    <p:sldId id="987" r:id="rId7"/>
    <p:sldId id="946" r:id="rId8"/>
    <p:sldId id="947" r:id="rId9"/>
    <p:sldId id="948" r:id="rId10"/>
    <p:sldId id="971" r:id="rId11"/>
    <p:sldId id="954" r:id="rId12"/>
    <p:sldId id="952" r:id="rId13"/>
    <p:sldId id="955" r:id="rId14"/>
    <p:sldId id="982" r:id="rId15"/>
    <p:sldId id="972" r:id="rId16"/>
    <p:sldId id="977" r:id="rId17"/>
    <p:sldId id="961" r:id="rId18"/>
    <p:sldId id="963" r:id="rId19"/>
    <p:sldId id="999" r:id="rId20"/>
    <p:sldId id="978" r:id="rId21"/>
    <p:sldId id="950" r:id="rId22"/>
    <p:sldId id="973" r:id="rId23"/>
    <p:sldId id="979" r:id="rId24"/>
    <p:sldId id="981" r:id="rId25"/>
    <p:sldId id="988" r:id="rId26"/>
    <p:sldId id="996" r:id="rId27"/>
    <p:sldId id="997" r:id="rId28"/>
    <p:sldId id="989" r:id="rId29"/>
    <p:sldId id="990" r:id="rId30"/>
    <p:sldId id="991" r:id="rId31"/>
    <p:sldId id="1000" r:id="rId32"/>
    <p:sldId id="992" r:id="rId33"/>
    <p:sldId id="993" r:id="rId34"/>
    <p:sldId id="994" r:id="rId35"/>
    <p:sldId id="995" r:id="rId36"/>
    <p:sldId id="957" r:id="rId37"/>
    <p:sldId id="958" r:id="rId38"/>
    <p:sldId id="983" r:id="rId39"/>
    <p:sldId id="962" r:id="rId40"/>
    <p:sldId id="964" r:id="rId41"/>
    <p:sldId id="998" r:id="rId42"/>
    <p:sldId id="965" r:id="rId43"/>
    <p:sldId id="966" r:id="rId4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55" autoAdjust="0"/>
    <p:restoredTop sz="94100" autoAdjust="0"/>
  </p:normalViewPr>
  <p:slideViewPr>
    <p:cSldViewPr>
      <p:cViewPr varScale="1">
        <p:scale>
          <a:sx n="109" d="100"/>
          <a:sy n="109" d="100"/>
        </p:scale>
        <p:origin x="208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1170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046702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592736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370911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334862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441846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311704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959354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080234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78323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95758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72487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99922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19009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519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076276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151113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297443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08846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4911" y="6475413"/>
            <a:ext cx="22490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</a:t>
            </a:r>
            <a:r>
              <a:rPr kumimoji="1" lang="en-US" altLang="ko-KR" sz="1800" b="1" dirty="0" smtClean="0">
                <a:effectLst/>
                <a:cs typeface="+mn-cs"/>
              </a:rPr>
              <a:t>0762</a:t>
            </a:r>
            <a:r>
              <a:rPr kumimoji="0" lang="en-US" altLang="ko-KR" sz="1800" b="1" dirty="0" smtClean="0">
                <a:cs typeface="Arial" charset="0"/>
              </a:rPr>
              <a:t>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2019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Suhwook</a:t>
            </a:r>
            <a:r>
              <a:rPr lang="en-US" altLang="ko-KR" dirty="0"/>
              <a:t> Kim et. al,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Latency analysis for EHT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2019-07-15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38768"/>
              </p:ext>
            </p:extLst>
          </p:nvPr>
        </p:nvGraphicFramePr>
        <p:xfrm>
          <a:off x="762000" y="2895599"/>
          <a:ext cx="7620000" cy="2170176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setting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1787"/>
            <a:ext cx="7772400" cy="4722813"/>
          </a:xfrm>
        </p:spPr>
        <p:txBody>
          <a:bodyPr/>
          <a:lstStyle/>
          <a:p>
            <a:r>
              <a:rPr lang="en-US" altLang="ko-KR" dirty="0" smtClean="0"/>
              <a:t>AP-STA distance: 15 meter</a:t>
            </a:r>
          </a:p>
          <a:p>
            <a:r>
              <a:rPr lang="en-US" altLang="ko-KR" dirty="0" smtClean="0"/>
              <a:t>All STAs are co-located</a:t>
            </a:r>
          </a:p>
          <a:p>
            <a:r>
              <a:rPr lang="en-US" altLang="ko-KR" dirty="0" smtClean="0"/>
              <a:t>Channel model: </a:t>
            </a:r>
            <a:r>
              <a:rPr lang="en-US" altLang="ko-KR" dirty="0" err="1" smtClean="0"/>
              <a:t>TGnD</a:t>
            </a:r>
            <a:endParaRPr lang="en-US" altLang="ko-KR" dirty="0" smtClean="0"/>
          </a:p>
          <a:p>
            <a:r>
              <a:rPr lang="en-US" altLang="ko-KR" dirty="0" smtClean="0"/>
              <a:t>Fixed MCS (MCS 9), 80 MHz BW</a:t>
            </a:r>
          </a:p>
          <a:p>
            <a:r>
              <a:rPr lang="en-US" altLang="ko-KR" dirty="0" smtClean="0"/>
              <a:t>Traffic model: CBR (20 Mbps), DL or UL only</a:t>
            </a:r>
          </a:p>
          <a:p>
            <a:r>
              <a:rPr lang="en-US" altLang="ko-KR" dirty="0" smtClean="0"/>
              <a:t>TX power: 20 </a:t>
            </a:r>
            <a:r>
              <a:rPr lang="en-US" altLang="ko-KR" dirty="0" err="1" smtClean="0"/>
              <a:t>dBm</a:t>
            </a:r>
            <a:r>
              <a:rPr lang="en-US" altLang="ko-KR" dirty="0" smtClean="0"/>
              <a:t>(AP), 17 </a:t>
            </a:r>
            <a:r>
              <a:rPr lang="en-US" altLang="ko-KR" dirty="0" err="1" smtClean="0"/>
              <a:t>dBm</a:t>
            </a:r>
            <a:r>
              <a:rPr lang="en-US" altLang="ko-KR" dirty="0" smtClean="0"/>
              <a:t>(STA)</a:t>
            </a:r>
          </a:p>
          <a:p>
            <a:r>
              <a:rPr lang="en-US" altLang="ko-KR" dirty="0" smtClean="0"/>
              <a:t>Scheduler: 1 RU per 1 STA</a:t>
            </a:r>
          </a:p>
          <a:p>
            <a:pPr lvl="1"/>
            <a:r>
              <a:rPr lang="en-US" altLang="ko-KR" dirty="0" smtClean="0"/>
              <a:t>1 </a:t>
            </a:r>
            <a:r>
              <a:rPr lang="en-US" altLang="ko-KR" dirty="0" smtClean="0"/>
              <a:t>RU </a:t>
            </a:r>
            <a:r>
              <a:rPr lang="en-US" altLang="ko-KR" dirty="0" smtClean="0"/>
              <a:t>* </a:t>
            </a:r>
            <a:r>
              <a:rPr lang="en-US" altLang="ko-KR" dirty="0"/>
              <a:t>996 </a:t>
            </a:r>
            <a:r>
              <a:rPr lang="en-US" altLang="ko-KR" dirty="0" smtClean="0"/>
              <a:t>tones</a:t>
            </a:r>
          </a:p>
          <a:p>
            <a:pPr lvl="1"/>
            <a:r>
              <a:rPr lang="en-US" altLang="ko-KR" dirty="0" smtClean="0"/>
              <a:t>2 RUs * 484 tones</a:t>
            </a:r>
          </a:p>
          <a:p>
            <a:pPr lvl="1"/>
            <a:r>
              <a:rPr lang="en-US" altLang="ko-KR" dirty="0" smtClean="0"/>
              <a:t>4 RUs * </a:t>
            </a:r>
            <a:r>
              <a:rPr lang="en-US" altLang="ko-KR" dirty="0"/>
              <a:t>242 </a:t>
            </a:r>
            <a:r>
              <a:rPr lang="en-US" altLang="ko-KR" dirty="0" smtClean="0"/>
              <a:t>tones</a:t>
            </a:r>
          </a:p>
          <a:p>
            <a:pPr lvl="1"/>
            <a:r>
              <a:rPr lang="en-US" altLang="ko-KR" dirty="0" smtClean="0"/>
              <a:t>8 RUs * </a:t>
            </a:r>
            <a:r>
              <a:rPr lang="en-US" altLang="ko-KR" dirty="0"/>
              <a:t>106 </a:t>
            </a:r>
            <a:r>
              <a:rPr lang="en-US" altLang="ko-KR" dirty="0" smtClean="0"/>
              <a:t>tones</a:t>
            </a:r>
          </a:p>
          <a:p>
            <a:pPr lvl="1"/>
            <a:r>
              <a:rPr lang="en-US" altLang="ko-KR" dirty="0"/>
              <a:t>1</a:t>
            </a:r>
            <a:r>
              <a:rPr lang="en-US" altLang="ko-KR" dirty="0" smtClean="0"/>
              <a:t>6 RUs * </a:t>
            </a:r>
            <a:r>
              <a:rPr lang="en-US" altLang="ko-KR" dirty="0"/>
              <a:t>52 </a:t>
            </a:r>
            <a:r>
              <a:rPr lang="en-US" altLang="ko-KR" dirty="0" smtClean="0"/>
              <a:t>tones</a:t>
            </a:r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4025" y="4586479"/>
            <a:ext cx="2703761" cy="1699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50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cases for DL OFDMA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altLang="ko-KR" dirty="0" smtClean="0"/>
              <a:t>Case 1: </a:t>
            </a:r>
            <a:r>
              <a:rPr lang="en-US" altLang="ko-KR" dirty="0"/>
              <a:t>Number of </a:t>
            </a:r>
            <a:r>
              <a:rPr lang="en-US" altLang="ko-KR" dirty="0" smtClean="0"/>
              <a:t>STAs</a:t>
            </a:r>
          </a:p>
          <a:p>
            <a:pPr lvl="1"/>
            <a:r>
              <a:rPr lang="en-US" altLang="ko-KR" dirty="0" smtClean="0"/>
              <a:t>1, 4, 8, 16 STAs </a:t>
            </a:r>
          </a:p>
          <a:p>
            <a:r>
              <a:rPr lang="en-US" altLang="ko-KR" dirty="0" smtClean="0"/>
              <a:t>Case 2: RU sizes</a:t>
            </a:r>
          </a:p>
          <a:p>
            <a:pPr lvl="1"/>
            <a:r>
              <a:rPr lang="en-US" altLang="ko-KR" dirty="0" smtClean="0"/>
              <a:t>8 STAs: 8 * 106 </a:t>
            </a:r>
            <a:r>
              <a:rPr lang="en-US" altLang="ko-KR" dirty="0" smtClean="0"/>
              <a:t> /  4 </a:t>
            </a:r>
            <a:r>
              <a:rPr lang="en-US" altLang="ko-KR" dirty="0" smtClean="0"/>
              <a:t>* 242 </a:t>
            </a:r>
            <a:r>
              <a:rPr lang="en-US" altLang="ko-KR" dirty="0" smtClean="0"/>
              <a:t> /  </a:t>
            </a:r>
            <a:r>
              <a:rPr lang="en-US" altLang="ko-KR" dirty="0" smtClean="0"/>
              <a:t>2 * 484 tones</a:t>
            </a:r>
          </a:p>
          <a:p>
            <a:pPr lvl="1"/>
            <a:r>
              <a:rPr lang="en-US" altLang="ko-KR" dirty="0" smtClean="0"/>
              <a:t>16 STAs: 16 * 52 </a:t>
            </a:r>
            <a:r>
              <a:rPr lang="en-US" altLang="ko-KR" dirty="0" smtClean="0"/>
              <a:t> /  8 </a:t>
            </a:r>
            <a:r>
              <a:rPr lang="en-US" altLang="ko-KR" dirty="0" smtClean="0"/>
              <a:t>* </a:t>
            </a:r>
            <a:r>
              <a:rPr lang="en-US" altLang="ko-KR" dirty="0" smtClean="0"/>
              <a:t>106  </a:t>
            </a:r>
            <a:r>
              <a:rPr lang="en-US" altLang="ko-KR" dirty="0" smtClean="0"/>
              <a:t>/ </a:t>
            </a:r>
            <a:r>
              <a:rPr lang="en-US" altLang="ko-KR" dirty="0" smtClean="0"/>
              <a:t> 4 </a:t>
            </a:r>
            <a:r>
              <a:rPr lang="en-US" altLang="ko-KR" dirty="0" smtClean="0"/>
              <a:t>* 242 tones</a:t>
            </a:r>
          </a:p>
          <a:p>
            <a:r>
              <a:rPr lang="en-US" altLang="ko-KR" dirty="0" smtClean="0"/>
              <a:t>Case </a:t>
            </a:r>
            <a:r>
              <a:rPr lang="en-US" altLang="ko-KR" dirty="0"/>
              <a:t>3: Scheduler</a:t>
            </a:r>
          </a:p>
          <a:p>
            <a:pPr lvl="1"/>
            <a:r>
              <a:rPr lang="en-US" altLang="ko-KR" dirty="0"/>
              <a:t>8 STAs: 8 * 106 </a:t>
            </a:r>
            <a:r>
              <a:rPr lang="en-US" altLang="ko-KR" dirty="0" smtClean="0"/>
              <a:t> /  4 </a:t>
            </a:r>
            <a:r>
              <a:rPr lang="en-US" altLang="ko-KR" dirty="0"/>
              <a:t>* </a:t>
            </a:r>
            <a:r>
              <a:rPr lang="en-US" altLang="ko-KR" dirty="0" smtClean="0"/>
              <a:t>242  /  </a:t>
            </a:r>
            <a:r>
              <a:rPr lang="en-US" altLang="ko-KR" dirty="0"/>
              <a:t>2 * </a:t>
            </a:r>
            <a:r>
              <a:rPr lang="en-US" altLang="ko-KR" dirty="0" smtClean="0"/>
              <a:t>484 </a:t>
            </a:r>
            <a:r>
              <a:rPr lang="en-US" altLang="ko-KR" dirty="0"/>
              <a:t>tones</a:t>
            </a:r>
          </a:p>
          <a:p>
            <a:pPr lvl="1"/>
            <a:r>
              <a:rPr lang="en-US" altLang="ko-KR" dirty="0"/>
              <a:t>Latency minimized scheduler / Persistent scheduler</a:t>
            </a:r>
          </a:p>
          <a:p>
            <a:pPr lvl="2"/>
            <a:r>
              <a:rPr lang="en-US" altLang="ko-KR" dirty="0"/>
              <a:t>Latency minimized scheduler</a:t>
            </a:r>
          </a:p>
          <a:p>
            <a:pPr lvl="3"/>
            <a:r>
              <a:rPr lang="en-US" altLang="ko-KR" dirty="0"/>
              <a:t>Choose the STAs that have the most delayed frames</a:t>
            </a:r>
          </a:p>
          <a:p>
            <a:pPr lvl="2"/>
            <a:r>
              <a:rPr lang="en-US" altLang="ko-KR" dirty="0"/>
              <a:t>Persistent scheduler</a:t>
            </a:r>
          </a:p>
          <a:p>
            <a:pPr lvl="3"/>
            <a:r>
              <a:rPr lang="en-US" altLang="ko-KR" dirty="0"/>
              <a:t>Assign one RU for the pre-selected STA in every TXOP</a:t>
            </a:r>
          </a:p>
          <a:p>
            <a:pPr lvl="3"/>
            <a:r>
              <a:rPr lang="en-US" altLang="ko-KR" dirty="0"/>
              <a:t>Remaining RUs are </a:t>
            </a:r>
            <a:r>
              <a:rPr lang="en-US" altLang="ko-KR" dirty="0" smtClean="0"/>
              <a:t>selected by latency minimized scheduler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261123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DL Latency </a:t>
            </a:r>
            <a:r>
              <a:rPr lang="en-US" altLang="ko-KR" dirty="0" smtClean="0"/>
              <a:t>analysis: </a:t>
            </a:r>
            <a:br>
              <a:rPr lang="en-US" altLang="ko-KR" dirty="0" smtClean="0"/>
            </a:br>
            <a:r>
              <a:rPr lang="en-US" altLang="ko-KR" dirty="0" smtClean="0"/>
              <a:t>Case </a:t>
            </a:r>
            <a:r>
              <a:rPr lang="en-US" altLang="ko-KR" dirty="0"/>
              <a:t>1 </a:t>
            </a:r>
            <a:r>
              <a:rPr lang="en-US" altLang="ko-KR" dirty="0" smtClean="0"/>
              <a:t>(Number of STAs) 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667606"/>
              </p:ext>
            </p:extLst>
          </p:nvPr>
        </p:nvGraphicFramePr>
        <p:xfrm>
          <a:off x="5758604" y="2819400"/>
          <a:ext cx="3248106" cy="26467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559"/>
                <a:gridCol w="734190"/>
                <a:gridCol w="703047"/>
                <a:gridCol w="853310"/>
              </a:tblGrid>
              <a:tr h="320040">
                <a:tc>
                  <a:txBody>
                    <a:bodyPr/>
                    <a:lstStyle/>
                    <a:p>
                      <a:pPr algn="ctr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/>
                        <a:t>Tput</a:t>
                      </a:r>
                      <a:r>
                        <a:rPr lang="en-US" altLang="ko-KR" sz="1600" dirty="0" smtClean="0"/>
                        <a:t> [Mbps]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PER 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[%]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dirty="0" smtClean="0"/>
                        <a:t>Total Latency</a:t>
                      </a:r>
                    </a:p>
                    <a:p>
                      <a:pPr algn="ctr"/>
                      <a:r>
                        <a:rPr lang="en-US" altLang="ko-KR" sz="1600" dirty="0" smtClean="0"/>
                        <a:t>[</a:t>
                      </a:r>
                      <a:r>
                        <a:rPr lang="en-US" altLang="ko-KR" sz="1600" dirty="0" err="1" smtClean="0"/>
                        <a:t>usec</a:t>
                      </a:r>
                      <a:r>
                        <a:rPr lang="en-US" altLang="ko-KR" sz="1600" dirty="0" smtClean="0"/>
                        <a:t>]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2895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 STA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20.0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6.8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219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961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4</a:t>
                      </a:r>
                      <a:r>
                        <a:rPr lang="en-US" altLang="ko-KR" sz="1600" baseline="0" dirty="0" smtClean="0"/>
                        <a:t> STAs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20.0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9.7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622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961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8 STAs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20.0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13.1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1,842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961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16</a:t>
                      </a:r>
                      <a:r>
                        <a:rPr lang="en-US" altLang="ko-KR" sz="1600" baseline="0" dirty="0" smtClean="0"/>
                        <a:t> STAs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19.9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18.3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19,951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75402"/>
            <a:ext cx="5718544" cy="4724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98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DL Latency </a:t>
            </a:r>
            <a:r>
              <a:rPr lang="en-US" altLang="ko-KR" dirty="0" smtClean="0"/>
              <a:t>analysis</a:t>
            </a:r>
            <a:r>
              <a:rPr lang="en-US" altLang="ko-KR" dirty="0"/>
              <a:t>: Case </a:t>
            </a:r>
            <a:r>
              <a:rPr lang="en-US" altLang="ko-KR" dirty="0" smtClean="0"/>
              <a:t>2 (RU sizes)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5213" y="1676400"/>
            <a:ext cx="3968840" cy="4523624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1676400"/>
            <a:ext cx="4023709" cy="452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4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529819"/>
            <a:ext cx="8193384" cy="49533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DL Latency </a:t>
            </a:r>
            <a:r>
              <a:rPr lang="en-US" altLang="ko-KR" dirty="0" smtClean="0"/>
              <a:t>analysis</a:t>
            </a:r>
            <a:r>
              <a:rPr lang="en-US" altLang="ko-KR" dirty="0"/>
              <a:t>: Case </a:t>
            </a:r>
            <a:r>
              <a:rPr lang="en-US" altLang="ko-KR" dirty="0" smtClean="0"/>
              <a:t>3 (Scheduler)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  <p:sp>
        <p:nvSpPr>
          <p:cNvPr id="12" name="직사각형 11"/>
          <p:cNvSpPr/>
          <p:nvPr/>
        </p:nvSpPr>
        <p:spPr bwMode="auto">
          <a:xfrm>
            <a:off x="1981200" y="2206176"/>
            <a:ext cx="3276600" cy="3966024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5267325" y="2206176"/>
            <a:ext cx="3276600" cy="3966024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0" y="2227774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FF0000"/>
                </a:solidFill>
              </a:rPr>
              <a:t>4 * 242 tones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00800" y="2243498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FF0000"/>
                </a:solidFill>
              </a:rPr>
              <a:t>2 * 484 tones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8200" y="1597918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FF0000"/>
                </a:solidFill>
              </a:rPr>
              <a:t>8 * 106 tones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78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Observation on DL results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305800" cy="4648200"/>
          </a:xfrm>
        </p:spPr>
        <p:txBody>
          <a:bodyPr/>
          <a:lstStyle/>
          <a:p>
            <a:r>
              <a:rPr lang="en-US" altLang="ko-KR" dirty="0" smtClean="0"/>
              <a:t>If the network is saturated, changes in RU sizes don’t make meaningful difference on latency performance</a:t>
            </a:r>
          </a:p>
          <a:p>
            <a:r>
              <a:rPr lang="en-US" altLang="ko-KR" dirty="0" smtClean="0"/>
              <a:t>If the network isn’t saturated, the larger RU size, the better latency performance in DL</a:t>
            </a:r>
          </a:p>
          <a:p>
            <a:pPr lvl="1"/>
            <a:r>
              <a:rPr lang="en-US" altLang="ko-KR" dirty="0" smtClean="0"/>
              <a:t>Even though the T</a:t>
            </a:r>
            <a:r>
              <a:rPr lang="en-US" altLang="ko-KR" baseline="-25000" dirty="0" smtClean="0"/>
              <a:t>S</a:t>
            </a:r>
            <a:r>
              <a:rPr lang="en-US" altLang="ko-KR" dirty="0" smtClean="0"/>
              <a:t> has increased, the T</a:t>
            </a:r>
            <a:r>
              <a:rPr lang="en-US" altLang="ko-KR" baseline="-25000" dirty="0" smtClean="0"/>
              <a:t>TX</a:t>
            </a:r>
            <a:r>
              <a:rPr lang="en-US" altLang="ko-KR" dirty="0" smtClean="0"/>
              <a:t> has decreased more in larger RU size</a:t>
            </a:r>
          </a:p>
          <a:p>
            <a:pPr lvl="1"/>
            <a:r>
              <a:rPr lang="en-US" altLang="ko-KR" dirty="0" smtClean="0"/>
              <a:t>Like </a:t>
            </a:r>
            <a:r>
              <a:rPr lang="en-US" altLang="ko-KR" dirty="0"/>
              <a:t>EDCA </a:t>
            </a:r>
            <a:r>
              <a:rPr lang="en-US" altLang="ko-KR" dirty="0" smtClean="0"/>
              <a:t>case, the </a:t>
            </a:r>
            <a:r>
              <a:rPr lang="en-US" altLang="ko-KR" dirty="0"/>
              <a:t>variation in </a:t>
            </a:r>
            <a:r>
              <a:rPr lang="en-US" altLang="ko-KR" dirty="0" smtClean="0"/>
              <a:t>T</a:t>
            </a:r>
            <a:r>
              <a:rPr lang="en-US" altLang="ko-KR" baseline="-25000" dirty="0" smtClean="0"/>
              <a:t>S</a:t>
            </a:r>
            <a:r>
              <a:rPr lang="en-US" altLang="ko-KR" dirty="0" smtClean="0"/>
              <a:t> </a:t>
            </a:r>
            <a:r>
              <a:rPr lang="en-US" altLang="ko-KR" dirty="0"/>
              <a:t>is greater than the </a:t>
            </a:r>
            <a:r>
              <a:rPr lang="en-US" altLang="ko-KR" dirty="0" smtClean="0"/>
              <a:t>others</a:t>
            </a:r>
          </a:p>
          <a:p>
            <a:r>
              <a:rPr lang="en-US" altLang="ko-KR" dirty="0" smtClean="0"/>
              <a:t>Persistent scheduler can dramatically improve latency performance of a specific STA</a:t>
            </a:r>
          </a:p>
          <a:p>
            <a:pPr lvl="1"/>
            <a:r>
              <a:rPr lang="en-US" altLang="ko-KR" dirty="0" smtClean="0"/>
              <a:t>Performance gain is higher in larger RU size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151644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cases for </a:t>
            </a:r>
            <a:r>
              <a:rPr lang="en-US" altLang="ko-KR" dirty="0" smtClean="0"/>
              <a:t>UL </a:t>
            </a:r>
            <a:r>
              <a:rPr lang="en-US" altLang="ko-KR" dirty="0"/>
              <a:t>OFDMA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87282"/>
            <a:ext cx="7772400" cy="4722813"/>
          </a:xfrm>
        </p:spPr>
        <p:txBody>
          <a:bodyPr/>
          <a:lstStyle/>
          <a:p>
            <a:r>
              <a:rPr lang="en-US" altLang="ko-KR" dirty="0"/>
              <a:t>Case 1: Number of STAs</a:t>
            </a:r>
          </a:p>
          <a:p>
            <a:pPr lvl="1"/>
            <a:r>
              <a:rPr lang="en-US" altLang="ko-KR" dirty="0" smtClean="0"/>
              <a:t>2, </a:t>
            </a:r>
            <a:r>
              <a:rPr lang="en-US" altLang="ko-KR" dirty="0"/>
              <a:t>4, 8, 16 STAs </a:t>
            </a:r>
          </a:p>
          <a:p>
            <a:pPr lvl="1"/>
            <a:r>
              <a:rPr lang="en-US" altLang="ko-KR" dirty="0" smtClean="0"/>
              <a:t>UL TXOP: 4.6 </a:t>
            </a:r>
            <a:r>
              <a:rPr lang="en-US" altLang="ko-KR" dirty="0" err="1" smtClean="0"/>
              <a:t>msec</a:t>
            </a:r>
            <a:r>
              <a:rPr lang="en-US" altLang="ko-KR" dirty="0"/>
              <a:t> </a:t>
            </a:r>
            <a:r>
              <a:rPr lang="en-US" altLang="ko-KR" dirty="0" smtClean="0"/>
              <a:t>or 2 </a:t>
            </a:r>
            <a:r>
              <a:rPr lang="en-US" altLang="ko-KR" dirty="0" err="1" smtClean="0"/>
              <a:t>msec</a:t>
            </a:r>
            <a:endParaRPr lang="en-US" altLang="ko-KR" dirty="0"/>
          </a:p>
          <a:p>
            <a:r>
              <a:rPr lang="en-US" altLang="ko-KR" dirty="0"/>
              <a:t>Case 2: RU sizes</a:t>
            </a:r>
          </a:p>
          <a:p>
            <a:pPr lvl="1"/>
            <a:r>
              <a:rPr lang="en-US" altLang="ko-KR" dirty="0" smtClean="0"/>
              <a:t>16 </a:t>
            </a:r>
            <a:r>
              <a:rPr lang="en-US" altLang="ko-KR" dirty="0"/>
              <a:t>STAs: 16 * </a:t>
            </a:r>
            <a:r>
              <a:rPr lang="en-US" altLang="ko-KR" dirty="0" smtClean="0"/>
              <a:t>52  </a:t>
            </a:r>
            <a:r>
              <a:rPr lang="en-US" altLang="ko-KR" dirty="0"/>
              <a:t>/ </a:t>
            </a:r>
            <a:r>
              <a:rPr lang="en-US" altLang="ko-KR" dirty="0" smtClean="0"/>
              <a:t> 8 </a:t>
            </a:r>
            <a:r>
              <a:rPr lang="en-US" altLang="ko-KR" dirty="0"/>
              <a:t>* 106 </a:t>
            </a:r>
            <a:r>
              <a:rPr lang="en-US" altLang="ko-KR" dirty="0" smtClean="0"/>
              <a:t> /  </a:t>
            </a:r>
            <a:r>
              <a:rPr lang="en-US" altLang="ko-KR" dirty="0"/>
              <a:t>4 * 242 tones</a:t>
            </a:r>
          </a:p>
          <a:p>
            <a:r>
              <a:rPr lang="en-US" altLang="ko-KR" dirty="0" smtClean="0"/>
              <a:t>Case 3: Scheduler</a:t>
            </a:r>
          </a:p>
          <a:p>
            <a:pPr lvl="1"/>
            <a:r>
              <a:rPr lang="en-US" altLang="ko-KR" dirty="0" smtClean="0"/>
              <a:t>16 </a:t>
            </a:r>
            <a:r>
              <a:rPr lang="en-US" altLang="ko-KR" dirty="0"/>
              <a:t>STAs </a:t>
            </a:r>
            <a:r>
              <a:rPr lang="en-US" altLang="ko-KR" dirty="0" smtClean="0"/>
              <a:t>(52 tones, 106 </a:t>
            </a:r>
            <a:r>
              <a:rPr lang="en-US" altLang="ko-KR" dirty="0"/>
              <a:t>tones, 242 </a:t>
            </a:r>
            <a:r>
              <a:rPr lang="en-US" altLang="ko-KR" dirty="0" smtClean="0"/>
              <a:t>tones</a:t>
            </a:r>
            <a:r>
              <a:rPr lang="en-US" altLang="ko-KR" dirty="0" smtClean="0"/>
              <a:t>), 10 Mbps per STA</a:t>
            </a:r>
            <a:endParaRPr lang="en-US" altLang="ko-KR" dirty="0"/>
          </a:p>
          <a:p>
            <a:pPr lvl="1"/>
            <a:r>
              <a:rPr lang="en-US" altLang="ko-KR" dirty="0" smtClean="0"/>
              <a:t>Latency minimized scheduler / </a:t>
            </a:r>
            <a:r>
              <a:rPr lang="en-US" altLang="ko-KR" dirty="0"/>
              <a:t>Persistent scheduler</a:t>
            </a:r>
          </a:p>
          <a:p>
            <a:pPr lvl="2"/>
            <a:r>
              <a:rPr lang="en-US" altLang="ko-KR" dirty="0" smtClean="0"/>
              <a:t>Latency minimized scheduler</a:t>
            </a:r>
          </a:p>
          <a:p>
            <a:pPr lvl="3"/>
            <a:r>
              <a:rPr lang="en-US" altLang="ko-KR" dirty="0" smtClean="0"/>
              <a:t>Choose the STAs that have the most delayed frames</a:t>
            </a:r>
          </a:p>
          <a:p>
            <a:pPr lvl="2"/>
            <a:r>
              <a:rPr lang="en-US" altLang="ko-KR" dirty="0" smtClean="0"/>
              <a:t>Persistent </a:t>
            </a:r>
            <a:r>
              <a:rPr lang="en-US" altLang="ko-KR" dirty="0"/>
              <a:t>scheduler</a:t>
            </a:r>
          </a:p>
          <a:p>
            <a:pPr lvl="3"/>
            <a:r>
              <a:rPr lang="en-US" altLang="ko-KR" dirty="0"/>
              <a:t>Assign one RU for the pre-selected STA in every TXOP</a:t>
            </a:r>
          </a:p>
          <a:p>
            <a:pPr lvl="3"/>
            <a:r>
              <a:rPr lang="en-US" altLang="ko-KR" dirty="0"/>
              <a:t>Remaining RUs are selected by latency minimized scheduler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320093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UL </a:t>
            </a:r>
            <a:r>
              <a:rPr lang="en-US" altLang="ko-KR" dirty="0"/>
              <a:t>Latency analysis: Case </a:t>
            </a:r>
            <a:r>
              <a:rPr lang="en-US" altLang="ko-KR" dirty="0" smtClean="0"/>
              <a:t>1 </a:t>
            </a:r>
            <a:br>
              <a:rPr lang="en-US" altLang="ko-KR" dirty="0" smtClean="0"/>
            </a:br>
            <a:r>
              <a:rPr lang="en-US" altLang="ko-KR" dirty="0" smtClean="0"/>
              <a:t>(</a:t>
            </a:r>
            <a:r>
              <a:rPr lang="en-US" altLang="ko-KR" dirty="0"/>
              <a:t>Number of </a:t>
            </a:r>
            <a:r>
              <a:rPr lang="en-US" altLang="ko-KR" dirty="0" smtClean="0"/>
              <a:t>STAs)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676400"/>
            <a:ext cx="8056226" cy="477602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924800" y="3657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297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184056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UL Latency analysis: Case </a:t>
            </a:r>
            <a:r>
              <a:rPr lang="en-US" altLang="ko-KR" dirty="0" smtClean="0"/>
              <a:t>2 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>(RU sizes)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497" y="1638300"/>
            <a:ext cx="8095005" cy="479901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105400" y="35814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297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150077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412" y="1828800"/>
            <a:ext cx="7835292" cy="4624842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UL Latency analysis: Case </a:t>
            </a:r>
            <a:r>
              <a:rPr lang="en-US" altLang="ko-KR" dirty="0" smtClean="0"/>
              <a:t>3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/>
              <a:t>(</a:t>
            </a:r>
            <a:r>
              <a:rPr lang="en-US" altLang="ko-KR" dirty="0" smtClean="0"/>
              <a:t>Scheduler)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  <p:sp>
        <p:nvSpPr>
          <p:cNvPr id="9" name="직사각형 8"/>
          <p:cNvSpPr/>
          <p:nvPr/>
        </p:nvSpPr>
        <p:spPr bwMode="auto">
          <a:xfrm>
            <a:off x="2133600" y="2286000"/>
            <a:ext cx="3124200" cy="3810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5267325" y="2286000"/>
            <a:ext cx="3190875" cy="3810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0" y="2343499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FF0000"/>
                </a:solidFill>
              </a:rPr>
              <a:t>8 * 106 tones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00800" y="2359223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FF0000"/>
                </a:solidFill>
              </a:rPr>
              <a:t>4 * 242 tones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90600" y="3960911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FF0000"/>
                </a:solidFill>
              </a:rPr>
              <a:t>16 * 52 tones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90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Abstract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4343400"/>
          </a:xfrm>
        </p:spPr>
        <p:txBody>
          <a:bodyPr/>
          <a:lstStyle/>
          <a:p>
            <a:r>
              <a:rPr lang="en-US" altLang="ko-KR" dirty="0"/>
              <a:t>This </a:t>
            </a:r>
            <a:r>
              <a:rPr lang="en-US" altLang="ko-KR" dirty="0" smtClean="0"/>
              <a:t>presentation</a:t>
            </a:r>
            <a:r>
              <a:rPr lang="en-US" altLang="ko-KR" dirty="0"/>
              <a:t>	</a:t>
            </a:r>
            <a:r>
              <a:rPr lang="en-US" altLang="ko-KR" dirty="0" smtClean="0"/>
              <a:t>addresses the latency analysis for EHT to reduce latency and jitter</a:t>
            </a:r>
            <a:r>
              <a:rPr lang="en-US" altLang="ko-KR" dirty="0"/>
              <a:t>. This </a:t>
            </a:r>
            <a:r>
              <a:rPr lang="en-US" altLang="ko-KR" dirty="0" smtClean="0"/>
              <a:t>analysis may allow </a:t>
            </a:r>
            <a:r>
              <a:rPr lang="en-US" altLang="ko-KR" dirty="0"/>
              <a:t>EHT to review technologies to </a:t>
            </a:r>
            <a:r>
              <a:rPr lang="en-US" altLang="ko-KR" dirty="0" smtClean="0"/>
              <a:t>support low latency traffic.</a:t>
            </a:r>
            <a:endParaRPr lang="en-US" altLang="ko-KR" dirty="0"/>
          </a:p>
          <a:p>
            <a:r>
              <a:rPr lang="en-US" altLang="ko-KR" dirty="0" smtClean="0"/>
              <a:t>This presentation provides the simulation results for EDCA system and OFDMA system which has been adopted in 802.11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339991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Observation on UL results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599"/>
            <a:ext cx="8077200" cy="4722813"/>
          </a:xfrm>
        </p:spPr>
        <p:txBody>
          <a:bodyPr/>
          <a:lstStyle/>
          <a:p>
            <a:r>
              <a:rPr lang="en-US" altLang="ko-KR" dirty="0"/>
              <a:t>Unlike in DL case, the </a:t>
            </a:r>
            <a:r>
              <a:rPr lang="en-US" altLang="ko-KR" dirty="0" smtClean="0"/>
              <a:t>number of STAs doesn’t affect the latency performance</a:t>
            </a:r>
          </a:p>
          <a:p>
            <a:pPr lvl="1"/>
            <a:r>
              <a:rPr lang="en-US" altLang="ko-KR" dirty="0" smtClean="0"/>
              <a:t>However, if the number of STAs increases until the network is saturated, the latency increases rapidly </a:t>
            </a:r>
          </a:p>
          <a:p>
            <a:pPr lvl="1"/>
            <a:r>
              <a:rPr lang="en-US" altLang="ko-KR" dirty="0" smtClean="0"/>
              <a:t>The latency performance improves with smaller UL TXOP, but the network can be saturated in less offered traffic load because of the overhead of trigger frame and padding</a:t>
            </a:r>
          </a:p>
          <a:p>
            <a:r>
              <a:rPr lang="en-US" altLang="ko-KR" dirty="0"/>
              <a:t>Unlike in </a:t>
            </a:r>
            <a:r>
              <a:rPr lang="en-US" altLang="ko-KR" dirty="0" smtClean="0"/>
              <a:t>UL EDCA </a:t>
            </a:r>
            <a:r>
              <a:rPr lang="en-US" altLang="ko-KR" dirty="0"/>
              <a:t>case, </a:t>
            </a:r>
            <a:r>
              <a:rPr lang="en-US" altLang="ko-KR" dirty="0" smtClean="0"/>
              <a:t>only T</a:t>
            </a:r>
            <a:r>
              <a:rPr lang="en-US" altLang="ko-KR" baseline="-25000" dirty="0" smtClean="0"/>
              <a:t>S</a:t>
            </a:r>
            <a:r>
              <a:rPr lang="en-US" altLang="ko-KR" dirty="0" smtClean="0"/>
              <a:t> </a:t>
            </a:r>
            <a:r>
              <a:rPr lang="en-US" altLang="ko-KR" dirty="0" smtClean="0"/>
              <a:t>is dominant factor because there isn’t contention and </a:t>
            </a:r>
            <a:r>
              <a:rPr lang="en-US" altLang="ko-KR" dirty="0" smtClean="0"/>
              <a:t>collision</a:t>
            </a:r>
          </a:p>
          <a:p>
            <a:pPr lvl="1"/>
            <a:r>
              <a:rPr lang="en-US" altLang="ko-KR" dirty="0" smtClean="0"/>
              <a:t>There isn’t T</a:t>
            </a:r>
            <a:r>
              <a:rPr lang="en-US" altLang="ko-KR" sz="2400" baseline="-25000" dirty="0">
                <a:ea typeface="+mn-ea"/>
                <a:cs typeface="+mn-cs"/>
              </a:rPr>
              <a:t>C</a:t>
            </a:r>
            <a:r>
              <a:rPr lang="en-US" altLang="ko-KR" dirty="0" smtClean="0"/>
              <a:t> in UL OFDMA and T</a:t>
            </a:r>
            <a:r>
              <a:rPr lang="en-US" altLang="ko-KR" sz="2400" baseline="-25000" dirty="0">
                <a:ea typeface="+mn-ea"/>
                <a:cs typeface="+mn-cs"/>
              </a:rPr>
              <a:t>R</a:t>
            </a:r>
            <a:r>
              <a:rPr lang="en-US" altLang="ko-KR" dirty="0" smtClean="0"/>
              <a:t> is very low</a:t>
            </a:r>
            <a:endParaRPr lang="en-US" altLang="ko-KR" dirty="0" smtClean="0"/>
          </a:p>
          <a:p>
            <a:r>
              <a:rPr lang="en-US" altLang="ko-KR" dirty="0" smtClean="0"/>
              <a:t>To reduce latency in UL, </a:t>
            </a:r>
            <a:r>
              <a:rPr lang="en-US" altLang="ko-KR" dirty="0"/>
              <a:t>i</a:t>
            </a:r>
            <a:r>
              <a:rPr lang="en-US" altLang="ko-KR" dirty="0" smtClean="0"/>
              <a:t>t may be recommended that </a:t>
            </a:r>
            <a:r>
              <a:rPr lang="en-US" altLang="ko-KR" dirty="0"/>
              <a:t>AP </a:t>
            </a:r>
            <a:r>
              <a:rPr lang="en-US" altLang="ko-KR" dirty="0" smtClean="0"/>
              <a:t>more frequently </a:t>
            </a:r>
            <a:r>
              <a:rPr lang="en-US" altLang="ko-KR" dirty="0"/>
              <a:t>assign </a:t>
            </a:r>
            <a:r>
              <a:rPr lang="en-US" altLang="ko-KR" dirty="0" smtClean="0"/>
              <a:t>a smaller RU to STAs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13489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Expectation on OBSS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altLang="ko-KR" dirty="0" smtClean="0"/>
              <a:t>Because we assumed single BSS, there wasn’t frame error caused by OBSS interference</a:t>
            </a:r>
          </a:p>
          <a:p>
            <a:pPr lvl="1"/>
            <a:r>
              <a:rPr lang="en-US" altLang="ko-KR" dirty="0"/>
              <a:t>So, T</a:t>
            </a:r>
            <a:r>
              <a:rPr lang="en-US" altLang="ko-KR" baseline="-25000" dirty="0"/>
              <a:t>R</a:t>
            </a:r>
            <a:r>
              <a:rPr lang="en-US" altLang="ko-KR" dirty="0" smtClean="0"/>
              <a:t> </a:t>
            </a:r>
            <a:r>
              <a:rPr lang="en-US" altLang="ko-KR" dirty="0"/>
              <a:t>and T</a:t>
            </a:r>
            <a:r>
              <a:rPr lang="en-US" altLang="ko-KR" baseline="-25000" dirty="0"/>
              <a:t>C</a:t>
            </a:r>
            <a:r>
              <a:rPr lang="en-US" altLang="ko-KR" dirty="0" smtClean="0"/>
              <a:t> </a:t>
            </a:r>
            <a:r>
              <a:rPr lang="en-US" altLang="ko-KR" dirty="0"/>
              <a:t>didn't have a big impact on latency except UL EDCA case</a:t>
            </a:r>
          </a:p>
          <a:p>
            <a:r>
              <a:rPr lang="en-US" altLang="ko-KR" dirty="0"/>
              <a:t>We can assume that the portion of T</a:t>
            </a:r>
            <a:r>
              <a:rPr lang="en-US" altLang="ko-KR" baseline="-25000" dirty="0"/>
              <a:t>R</a:t>
            </a:r>
            <a:r>
              <a:rPr lang="en-US" altLang="ko-KR" dirty="0" smtClean="0"/>
              <a:t> </a:t>
            </a:r>
            <a:r>
              <a:rPr lang="en-US" altLang="ko-KR" dirty="0"/>
              <a:t>and T</a:t>
            </a:r>
            <a:r>
              <a:rPr lang="en-US" altLang="ko-KR" baseline="-25000" dirty="0"/>
              <a:t>C</a:t>
            </a:r>
            <a:r>
              <a:rPr lang="en-US" altLang="ko-KR" dirty="0" smtClean="0"/>
              <a:t> </a:t>
            </a:r>
            <a:r>
              <a:rPr lang="en-US" altLang="ko-KR" dirty="0"/>
              <a:t>increases in OBSS</a:t>
            </a:r>
          </a:p>
          <a:p>
            <a:r>
              <a:rPr lang="en-US" altLang="ko-KR" dirty="0"/>
              <a:t>The worst-case scenario of a rapid increase in latency usually occurs in </a:t>
            </a:r>
            <a:r>
              <a:rPr lang="en-US" altLang="ko-KR" dirty="0" smtClean="0"/>
              <a:t>OBSS </a:t>
            </a:r>
            <a:r>
              <a:rPr lang="en-US" altLang="ko-KR" dirty="0"/>
              <a:t>or </a:t>
            </a:r>
            <a:r>
              <a:rPr lang="en-US" altLang="ko-KR" dirty="0" smtClean="0"/>
              <a:t>dense environment</a:t>
            </a:r>
            <a:r>
              <a:rPr lang="en-US" altLang="ko-KR" dirty="0"/>
              <a:t>, </a:t>
            </a:r>
            <a:r>
              <a:rPr lang="en-US" altLang="ko-KR" dirty="0"/>
              <a:t>the portion of T</a:t>
            </a:r>
            <a:r>
              <a:rPr lang="en-US" altLang="ko-KR" baseline="-25000" dirty="0"/>
              <a:t>R</a:t>
            </a:r>
            <a:r>
              <a:rPr lang="en-US" altLang="ko-KR" dirty="0" smtClean="0"/>
              <a:t> </a:t>
            </a:r>
            <a:r>
              <a:rPr lang="en-US" altLang="ko-KR" dirty="0"/>
              <a:t>and T</a:t>
            </a:r>
            <a:r>
              <a:rPr lang="en-US" altLang="ko-KR" baseline="-25000" dirty="0"/>
              <a:t>C</a:t>
            </a:r>
            <a:r>
              <a:rPr lang="en-US" altLang="ko-KR" dirty="0" smtClean="0"/>
              <a:t> </a:t>
            </a:r>
            <a:r>
              <a:rPr lang="en-US" altLang="ko-KR" dirty="0"/>
              <a:t>may be important factors for handling </a:t>
            </a:r>
            <a:r>
              <a:rPr lang="en-US" altLang="ko-KR" dirty="0" smtClean="0"/>
              <a:t>worst-case</a:t>
            </a:r>
          </a:p>
          <a:p>
            <a:pPr lvl="1"/>
            <a:r>
              <a:rPr lang="en-US" altLang="ko-KR" dirty="0" smtClean="0"/>
              <a:t>T</a:t>
            </a:r>
            <a:r>
              <a:rPr lang="en-US" altLang="ko-KR" baseline="-25000" dirty="0" smtClean="0"/>
              <a:t>S</a:t>
            </a:r>
            <a:r>
              <a:rPr lang="en-US" altLang="ko-KR" dirty="0" smtClean="0"/>
              <a:t> should also be considered as important factor in OFDMA 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13198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Further step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altLang="ko-KR" dirty="0"/>
              <a:t>Applying TST (time sensitive traffic) model</a:t>
            </a:r>
          </a:p>
          <a:p>
            <a:pPr lvl="1"/>
            <a:r>
              <a:rPr lang="en-US" altLang="ko-KR" dirty="0"/>
              <a:t>We will apply TST which is defined in 11ax Evaluation Methodology document and RTA TIG </a:t>
            </a:r>
            <a:r>
              <a:rPr lang="en-US" altLang="ko-KR" dirty="0" smtClean="0"/>
              <a:t>report</a:t>
            </a:r>
          </a:p>
          <a:p>
            <a:pPr lvl="1"/>
            <a:r>
              <a:rPr lang="en-US" altLang="ko-KR" dirty="0" smtClean="0"/>
              <a:t>We will evaluate whether 11ax can satisfy TST requirements </a:t>
            </a:r>
          </a:p>
          <a:p>
            <a:r>
              <a:rPr lang="en-US" altLang="ko-KR" dirty="0" smtClean="0"/>
              <a:t>OBSS </a:t>
            </a:r>
            <a:r>
              <a:rPr lang="en-US" altLang="ko-KR" dirty="0"/>
              <a:t>performance</a:t>
            </a:r>
          </a:p>
          <a:p>
            <a:pPr lvl="1"/>
            <a:r>
              <a:rPr lang="en-US" altLang="ko-KR" dirty="0"/>
              <a:t>We will extend current simulation to OBSS </a:t>
            </a:r>
            <a:r>
              <a:rPr lang="en-US" altLang="ko-KR" dirty="0" smtClean="0"/>
              <a:t>environment</a:t>
            </a:r>
          </a:p>
          <a:p>
            <a:pPr lvl="1"/>
            <a:r>
              <a:rPr lang="en-US" altLang="ko-KR" dirty="0" smtClean="0"/>
              <a:t>Worst-case will be considered </a:t>
            </a:r>
            <a:endParaRPr lang="en-US" altLang="ko-KR" dirty="0"/>
          </a:p>
          <a:p>
            <a:r>
              <a:rPr lang="en-US" altLang="ko-KR" dirty="0"/>
              <a:t>We will evaluate latency performance of EHT features</a:t>
            </a:r>
          </a:p>
          <a:p>
            <a:pPr lvl="1"/>
            <a:r>
              <a:rPr lang="en-US" altLang="ko-KR" dirty="0"/>
              <a:t>Multi-band, 16 streams, 320 MHz, etc.</a:t>
            </a:r>
            <a:r>
              <a:rPr lang="ko-KR" altLang="en-US" dirty="0"/>
              <a:t> 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55572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 conducted in-depth latency analysis on EDCA </a:t>
            </a:r>
            <a:r>
              <a:rPr lang="en-US" altLang="ko-KR" dirty="0" smtClean="0"/>
              <a:t>and OFDMA system</a:t>
            </a:r>
            <a:endParaRPr lang="en-US" altLang="ko-KR" dirty="0"/>
          </a:p>
          <a:p>
            <a:pPr lvl="1"/>
            <a:r>
              <a:rPr lang="en-US" altLang="ko-KR" dirty="0"/>
              <a:t>The latency is divided into several portions and analyzed with simulation</a:t>
            </a:r>
          </a:p>
          <a:p>
            <a:pPr lvl="1"/>
            <a:r>
              <a:rPr lang="en-US" altLang="ko-KR" dirty="0"/>
              <a:t>We could identify some variables that affect latency</a:t>
            </a:r>
          </a:p>
          <a:p>
            <a:pPr lvl="1"/>
            <a:r>
              <a:rPr lang="en-US" altLang="ko-KR" dirty="0"/>
              <a:t>We also were able to check some things to reduce latency by simulation results</a:t>
            </a:r>
          </a:p>
          <a:p>
            <a:pPr lvl="1"/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339031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11-19-0373-00-0eht-time-sensitive-applications-support-in-eht.pptx</a:t>
            </a:r>
          </a:p>
          <a:p>
            <a:pPr marL="0" indent="0">
              <a:buNone/>
            </a:pPr>
            <a:r>
              <a:rPr lang="en-US" altLang="ko-KR" dirty="0"/>
              <a:t>[2] 11-19-0402-01-0eht-reducing-channel-access-delay.pptx</a:t>
            </a:r>
          </a:p>
          <a:p>
            <a:pPr marL="0" indent="0">
              <a:buNone/>
            </a:pPr>
            <a:r>
              <a:rPr lang="en-US" altLang="ko-KR" dirty="0"/>
              <a:t>[3] 11-19-0430-00-0eht-low-latency-streaming-capability-for-game-applications.pptx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333494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Appendix I – EDCA results</a:t>
            </a:r>
            <a:endParaRPr lang="ko-KR" altLang="en-US" dirty="0"/>
          </a:p>
        </p:txBody>
      </p:sp>
      <p:sp>
        <p:nvSpPr>
          <p:cNvPr id="7" name="부제목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274403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setting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AP-STA distance: 45 meter</a:t>
            </a:r>
          </a:p>
          <a:p>
            <a:r>
              <a:rPr lang="en-US" altLang="ko-KR" dirty="0"/>
              <a:t>All STAs are co-located</a:t>
            </a:r>
          </a:p>
          <a:p>
            <a:r>
              <a:rPr lang="en-US" altLang="ko-KR" dirty="0" smtClean="0"/>
              <a:t>Channel model: </a:t>
            </a:r>
            <a:r>
              <a:rPr lang="en-US" altLang="ko-KR" dirty="0" err="1" smtClean="0"/>
              <a:t>TGnD</a:t>
            </a:r>
            <a:endParaRPr lang="en-US" altLang="ko-KR" dirty="0" smtClean="0"/>
          </a:p>
          <a:p>
            <a:r>
              <a:rPr lang="en-US" altLang="ko-KR" dirty="0" smtClean="0"/>
              <a:t>Fixed MCS</a:t>
            </a:r>
          </a:p>
          <a:p>
            <a:r>
              <a:rPr lang="en-US" altLang="ko-KR" dirty="0" smtClean="0"/>
              <a:t>Traffic model: CBR, DL or UL only, 1500 bytes MPDU</a:t>
            </a:r>
          </a:p>
          <a:p>
            <a:r>
              <a:rPr lang="en-US" altLang="ko-KR" dirty="0" smtClean="0"/>
              <a:t>TX power: 20 </a:t>
            </a:r>
            <a:r>
              <a:rPr lang="en-US" altLang="ko-KR" dirty="0" err="1" smtClean="0"/>
              <a:t>dBm</a:t>
            </a:r>
            <a:r>
              <a:rPr lang="en-US" altLang="ko-KR" dirty="0" smtClean="0"/>
              <a:t>(AP), 17 </a:t>
            </a:r>
            <a:r>
              <a:rPr lang="en-US" altLang="ko-KR" dirty="0" err="1" smtClean="0"/>
              <a:t>dBm</a:t>
            </a:r>
            <a:r>
              <a:rPr lang="en-US" altLang="ko-KR" dirty="0" smtClean="0"/>
              <a:t>(STA)</a:t>
            </a:r>
          </a:p>
          <a:p>
            <a:r>
              <a:rPr lang="en-US" altLang="ko-KR" dirty="0" smtClean="0"/>
              <a:t>40, 80, 160 MHz BW in 5 GHz band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3030" y="4867466"/>
            <a:ext cx="2703761" cy="1699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3631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cases for DL EDCA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Case 1: MCS </a:t>
            </a:r>
          </a:p>
          <a:p>
            <a:pPr lvl="1"/>
            <a:r>
              <a:rPr lang="en-US" altLang="ko-KR" dirty="0" smtClean="0"/>
              <a:t>MCS 1 ~ 5</a:t>
            </a:r>
          </a:p>
          <a:p>
            <a:pPr lvl="1"/>
            <a:r>
              <a:rPr lang="en-US" altLang="ko-KR" dirty="0" smtClean="0"/>
              <a:t>50 Mbps traffic load, 80 MHz BW</a:t>
            </a:r>
          </a:p>
          <a:p>
            <a:r>
              <a:rPr lang="en-US" altLang="ko-KR" dirty="0" smtClean="0"/>
              <a:t>Case 2: BW </a:t>
            </a:r>
          </a:p>
          <a:p>
            <a:pPr lvl="1"/>
            <a:r>
              <a:rPr lang="en-US" altLang="ko-KR" dirty="0" smtClean="0"/>
              <a:t>BW 40 MHz, 80 MHz, 160 MHz</a:t>
            </a:r>
          </a:p>
          <a:p>
            <a:pPr lvl="1"/>
            <a:r>
              <a:rPr lang="en-US" altLang="ko-KR" dirty="0" smtClean="0"/>
              <a:t>50 Mbps traffic load, MCS 4</a:t>
            </a:r>
          </a:p>
          <a:p>
            <a:r>
              <a:rPr lang="en-US" altLang="ko-KR" dirty="0" smtClean="0"/>
              <a:t>Case 3: Traffic load </a:t>
            </a:r>
          </a:p>
          <a:p>
            <a:pPr lvl="1"/>
            <a:r>
              <a:rPr lang="en-US" altLang="ko-KR" dirty="0"/>
              <a:t>Traffic load </a:t>
            </a:r>
            <a:r>
              <a:rPr lang="en-US" altLang="ko-KR" dirty="0" smtClean="0"/>
              <a:t>50 Mbps ~ 200 Mbps</a:t>
            </a:r>
          </a:p>
          <a:p>
            <a:pPr lvl="1"/>
            <a:r>
              <a:rPr lang="en-US" altLang="ko-KR" dirty="0"/>
              <a:t>MCS </a:t>
            </a:r>
            <a:r>
              <a:rPr lang="en-US" altLang="ko-KR" dirty="0" smtClean="0"/>
              <a:t>4, 80 MHz BW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727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140781"/>
            <a:ext cx="5817831" cy="4260019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DL Latency </a:t>
            </a:r>
            <a:r>
              <a:rPr lang="en-US" altLang="ko-KR" dirty="0" smtClean="0"/>
              <a:t>analysis: </a:t>
            </a:r>
            <a:r>
              <a:rPr lang="en-US" altLang="ko-KR" dirty="0"/>
              <a:t>Case 1 (MCS)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/>
          </p:nvPr>
        </p:nvGraphicFramePr>
        <p:xfrm>
          <a:off x="5649294" y="2743200"/>
          <a:ext cx="3444110" cy="31429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838200"/>
                <a:gridCol w="762000"/>
                <a:gridCol w="1005710"/>
              </a:tblGrid>
              <a:tr h="320040">
                <a:tc>
                  <a:txBody>
                    <a:bodyPr/>
                    <a:lstStyle/>
                    <a:p>
                      <a:pPr algn="ctr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/>
                        <a:t>Tput</a:t>
                      </a:r>
                      <a:r>
                        <a:rPr lang="en-US" altLang="ko-KR" sz="1600" dirty="0" smtClean="0"/>
                        <a:t> [Mbps]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PER 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[%]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dirty="0" smtClean="0"/>
                        <a:t>Total Latency</a:t>
                      </a:r>
                    </a:p>
                    <a:p>
                      <a:pPr algn="ctr"/>
                      <a:r>
                        <a:rPr lang="en-US" altLang="ko-KR" sz="1600" dirty="0" smtClean="0"/>
                        <a:t>[</a:t>
                      </a:r>
                      <a:r>
                        <a:rPr lang="en-US" altLang="ko-KR" sz="1600" dirty="0" err="1" smtClean="0"/>
                        <a:t>usec</a:t>
                      </a:r>
                      <a:r>
                        <a:rPr lang="en-US" altLang="ko-KR" sz="1600" dirty="0" smtClean="0"/>
                        <a:t>]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2895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MCS 5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47.3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46.6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15,689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4961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MCS 4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50.0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6.9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694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4961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MCS 3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50.0</a:t>
                      </a:r>
                      <a:endParaRPr lang="ko-KR" alt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0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614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4961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MCS 2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50.0</a:t>
                      </a:r>
                      <a:endParaRPr lang="ko-KR" alt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0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854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4961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MCS 1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50.0</a:t>
                      </a:r>
                      <a:endParaRPr lang="ko-KR" alt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0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2,464</a:t>
                      </a:r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56477" y="39243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15.7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2392353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DL Latency </a:t>
            </a:r>
            <a:r>
              <a:rPr lang="en-US" altLang="ko-KR" dirty="0" smtClean="0"/>
              <a:t>analysis</a:t>
            </a:r>
            <a:r>
              <a:rPr lang="en-US" altLang="ko-KR" dirty="0"/>
              <a:t>: Case </a:t>
            </a:r>
            <a:r>
              <a:rPr lang="en-US" altLang="ko-KR" dirty="0" smtClean="0"/>
              <a:t>2 (BW)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5943600" y="2971800"/>
          <a:ext cx="3124200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1996"/>
                <a:gridCol w="791106"/>
                <a:gridCol w="632885"/>
                <a:gridCol w="988213"/>
              </a:tblGrid>
              <a:tr h="655969">
                <a:tc>
                  <a:txBody>
                    <a:bodyPr/>
                    <a:lstStyle/>
                    <a:p>
                      <a:pPr algn="ctr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 smtClean="0"/>
                        <a:t>Tput</a:t>
                      </a:r>
                      <a:r>
                        <a:rPr lang="en-US" altLang="ko-KR" dirty="0" smtClean="0"/>
                        <a:t> [Mbps]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PER 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[%]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/>
                        <a:t>Total </a:t>
                      </a:r>
                    </a:p>
                    <a:p>
                      <a:pPr algn="ctr"/>
                      <a:r>
                        <a:rPr lang="en-US" altLang="ko-KR" dirty="0" smtClean="0"/>
                        <a:t>Latency</a:t>
                      </a:r>
                    </a:p>
                    <a:p>
                      <a:pPr algn="ctr"/>
                      <a:r>
                        <a:rPr lang="en-US" altLang="ko-KR" dirty="0" smtClean="0"/>
                        <a:t>[</a:t>
                      </a:r>
                      <a:r>
                        <a:rPr lang="en-US" altLang="ko-KR" dirty="0" err="1" smtClean="0"/>
                        <a:t>usec</a:t>
                      </a:r>
                      <a:r>
                        <a:rPr lang="en-US" altLang="ko-KR" dirty="0" smtClean="0"/>
                        <a:t>]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800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40 MHz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50.0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3,392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800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80 MHz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50.0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6.9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694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800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160 MHz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50.0</a:t>
                      </a:r>
                      <a:endParaRPr lang="ko-KR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6.8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463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736604"/>
            <a:ext cx="5605751" cy="4511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396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Low latency support 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599"/>
            <a:ext cx="8305800" cy="4722813"/>
          </a:xfrm>
        </p:spPr>
        <p:txBody>
          <a:bodyPr/>
          <a:lstStyle/>
          <a:p>
            <a:r>
              <a:rPr lang="en-US" altLang="ko-KR" dirty="0" smtClean="0"/>
              <a:t>We have discussed supporting low latency application in EHT </a:t>
            </a:r>
          </a:p>
          <a:p>
            <a:r>
              <a:rPr lang="en-US" altLang="ko-KR" dirty="0" smtClean="0"/>
              <a:t>Low latency </a:t>
            </a:r>
            <a:r>
              <a:rPr lang="en-US" altLang="ko-KR" dirty="0"/>
              <a:t>is mentioned in </a:t>
            </a:r>
            <a:r>
              <a:rPr lang="en-US" altLang="ko-KR" dirty="0" smtClean="0"/>
              <a:t>several sub-clauses in </a:t>
            </a:r>
            <a:r>
              <a:rPr lang="en-US" altLang="ko-KR" dirty="0"/>
              <a:t>the </a:t>
            </a:r>
            <a:r>
              <a:rPr lang="en-US" altLang="ko-KR" dirty="0" smtClean="0"/>
              <a:t>PAR document</a:t>
            </a:r>
          </a:p>
          <a:p>
            <a:pPr lvl="1"/>
            <a:r>
              <a:rPr lang="en-GB" altLang="ko-KR" dirty="0"/>
              <a:t>5.2.b. Scope of the project</a:t>
            </a:r>
            <a:r>
              <a:rPr lang="en-GB" altLang="ko-KR" dirty="0" smtClean="0"/>
              <a:t>: “</a:t>
            </a:r>
            <a:r>
              <a:rPr lang="en-US" altLang="ko-KR" dirty="0" smtClean="0"/>
              <a:t>This </a:t>
            </a:r>
            <a:r>
              <a:rPr lang="en-US" altLang="ko-KR" dirty="0"/>
              <a:t>amendment defines at least one mode of operation capable of </a:t>
            </a:r>
            <a:r>
              <a:rPr lang="en-US" altLang="ko-KR" u="sng" dirty="0"/>
              <a:t>improved worst case latency and </a:t>
            </a:r>
            <a:r>
              <a:rPr lang="en-US" altLang="ko-KR" u="sng" dirty="0" smtClean="0"/>
              <a:t>jitter.”</a:t>
            </a:r>
            <a:endParaRPr lang="en-US" altLang="ko-KR" dirty="0"/>
          </a:p>
          <a:p>
            <a:pPr lvl="1"/>
            <a:r>
              <a:rPr lang="en-GB" altLang="ko-KR" dirty="0"/>
              <a:t>5.5 Need for the Project</a:t>
            </a:r>
            <a:r>
              <a:rPr lang="en-GB" altLang="ko-KR" dirty="0" smtClean="0"/>
              <a:t>: “New </a:t>
            </a:r>
            <a:r>
              <a:rPr lang="en-GB" altLang="ko-KR" dirty="0"/>
              <a:t>high-throughput, </a:t>
            </a:r>
            <a:r>
              <a:rPr lang="en-GB" altLang="ko-KR" u="sng" dirty="0"/>
              <a:t>low latency applications</a:t>
            </a:r>
            <a:r>
              <a:rPr lang="en-GB" altLang="ko-KR" dirty="0"/>
              <a:t> will proliferate such as virtual reality or augmented reality, gaming, remote office and cloud </a:t>
            </a:r>
            <a:r>
              <a:rPr lang="en-GB" altLang="ko-KR" dirty="0" smtClean="0"/>
              <a:t>computing”. “With </a:t>
            </a:r>
            <a:r>
              <a:rPr lang="en-GB" altLang="ko-KR" dirty="0"/>
              <a:t>the high throughput and stringent real-time delay requirements of these applications, users expect enhanced throughput, enhanced reliability, </a:t>
            </a:r>
            <a:r>
              <a:rPr lang="en-GB" altLang="ko-KR" u="sng" dirty="0"/>
              <a:t>reduced latency and jitter</a:t>
            </a:r>
            <a:r>
              <a:rPr lang="en-GB" altLang="ko-KR" dirty="0"/>
              <a:t>, and improved power efficiency in supporting their applications over </a:t>
            </a:r>
            <a:r>
              <a:rPr lang="en-GB" altLang="ko-KR" dirty="0" smtClean="0"/>
              <a:t>WLAN.”</a:t>
            </a:r>
            <a:endParaRPr lang="ko-KR" altLang="ko-KR" dirty="0"/>
          </a:p>
          <a:p>
            <a:pPr lvl="1"/>
            <a:endParaRPr lang="en-GB" altLang="ko-KR" dirty="0"/>
          </a:p>
          <a:p>
            <a:pPr lvl="1"/>
            <a:endParaRPr lang="ko-KR" altLang="ko-KR" dirty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13005567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DL Latency </a:t>
            </a:r>
            <a:r>
              <a:rPr lang="en-US" altLang="ko-KR" dirty="0" smtClean="0"/>
              <a:t>analysis: Case 3 </a:t>
            </a:r>
            <a:r>
              <a:rPr lang="en-US" altLang="ko-KR" dirty="0"/>
              <a:t>(Traffic load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5792035" y="2610394"/>
          <a:ext cx="3254766" cy="3474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9069"/>
                <a:gridCol w="806303"/>
                <a:gridCol w="608813"/>
                <a:gridCol w="990581"/>
              </a:tblGrid>
              <a:tr h="655969">
                <a:tc>
                  <a:txBody>
                    <a:bodyPr/>
                    <a:lstStyle/>
                    <a:p>
                      <a:pPr algn="ctr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 smtClean="0"/>
                        <a:t>Tput</a:t>
                      </a:r>
                      <a:r>
                        <a:rPr lang="en-US" altLang="ko-KR" dirty="0" smtClean="0"/>
                        <a:t> [Mbps]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PER 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[%]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/>
                        <a:t>Total</a:t>
                      </a:r>
                    </a:p>
                    <a:p>
                      <a:pPr algn="ctr"/>
                      <a:r>
                        <a:rPr lang="en-US" altLang="ko-KR" dirty="0" smtClean="0"/>
                        <a:t> Latency</a:t>
                      </a:r>
                    </a:p>
                    <a:p>
                      <a:pPr algn="ctr"/>
                      <a:r>
                        <a:rPr lang="en-US" altLang="ko-KR" dirty="0" smtClean="0"/>
                        <a:t>[</a:t>
                      </a:r>
                      <a:r>
                        <a:rPr lang="en-US" altLang="ko-KR" dirty="0" err="1" smtClean="0"/>
                        <a:t>usec</a:t>
                      </a:r>
                      <a:r>
                        <a:rPr lang="en-US" altLang="ko-KR" dirty="0" smtClean="0"/>
                        <a:t>]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800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50 Mbps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50.0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6.9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694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800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100 Mbps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100.0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5.3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4,342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800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150 Mbps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147.7</a:t>
                      </a:r>
                      <a:endParaRPr lang="ko-KR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4.1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9,760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800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200 Mbps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159.5</a:t>
                      </a:r>
                      <a:endParaRPr lang="ko-KR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4.0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73,391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76400"/>
            <a:ext cx="5736833" cy="465165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724400" y="3276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73.4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42436306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cases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Case 1: </a:t>
            </a:r>
            <a:r>
              <a:rPr lang="en-US" altLang="ko-KR" dirty="0"/>
              <a:t>Number of </a:t>
            </a:r>
            <a:r>
              <a:rPr lang="en-US" altLang="ko-KR" dirty="0" smtClean="0"/>
              <a:t>STAs, 1 ~ 10 STAs</a:t>
            </a:r>
          </a:p>
          <a:p>
            <a:pPr lvl="1"/>
            <a:r>
              <a:rPr lang="en-US" altLang="ko-KR" dirty="0" smtClean="0"/>
              <a:t>Traffic load = 10 Mbps per STA, RTS/CTS on/off</a:t>
            </a:r>
          </a:p>
          <a:p>
            <a:r>
              <a:rPr lang="en-US" altLang="ko-KR" dirty="0" smtClean="0"/>
              <a:t>Case 2: </a:t>
            </a:r>
            <a:r>
              <a:rPr lang="en-US" altLang="ko-KR" dirty="0"/>
              <a:t>Number of </a:t>
            </a:r>
            <a:r>
              <a:rPr lang="en-US" altLang="ko-KR" dirty="0" smtClean="0"/>
              <a:t>STAs, 10 ~ 40 STAs</a:t>
            </a:r>
          </a:p>
          <a:p>
            <a:pPr lvl="1"/>
            <a:r>
              <a:rPr lang="en-US" altLang="ko-KR" dirty="0"/>
              <a:t>Traffic load = </a:t>
            </a:r>
            <a:r>
              <a:rPr lang="en-US" altLang="ko-KR" dirty="0" smtClean="0"/>
              <a:t>1 </a:t>
            </a:r>
            <a:r>
              <a:rPr lang="en-US" altLang="ko-KR" dirty="0"/>
              <a:t>Mbps per STA, RTS/CTS on/off</a:t>
            </a:r>
          </a:p>
          <a:p>
            <a:r>
              <a:rPr lang="en-US" altLang="ko-KR" dirty="0" smtClean="0"/>
              <a:t>Case 3: </a:t>
            </a:r>
            <a:r>
              <a:rPr lang="en-US" altLang="ko-KR" dirty="0"/>
              <a:t>Access </a:t>
            </a:r>
            <a:r>
              <a:rPr lang="en-US" altLang="ko-KR" dirty="0" smtClean="0"/>
              <a:t>category, 6 STAs</a:t>
            </a:r>
          </a:p>
          <a:p>
            <a:pPr lvl="1"/>
            <a:r>
              <a:rPr lang="en-US" altLang="ko-KR" dirty="0" smtClean="0"/>
              <a:t>5 low rate STAs + 1 high rate STA</a:t>
            </a:r>
          </a:p>
          <a:p>
            <a:pPr lvl="1"/>
            <a:r>
              <a:rPr lang="en-US" altLang="ko-KR" dirty="0" smtClean="0"/>
              <a:t>High rate STAs: 100 Mbps traffic load, AC_BE/VI/VO</a:t>
            </a:r>
          </a:p>
          <a:p>
            <a:pPr lvl="1"/>
            <a:r>
              <a:rPr lang="en-US" altLang="ko-KR" dirty="0" smtClean="0"/>
              <a:t>Low rate STAs: 1 Mbps traffic load per STA, AC_BE only</a:t>
            </a:r>
          </a:p>
          <a:p>
            <a:pPr lvl="1"/>
            <a:r>
              <a:rPr lang="en-US" altLang="ko-KR" dirty="0" smtClean="0"/>
              <a:t>RTS/CTS off</a:t>
            </a:r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5346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UL </a:t>
            </a:r>
            <a:r>
              <a:rPr lang="en-US" altLang="ko-KR" dirty="0"/>
              <a:t>Latency analysis: Case </a:t>
            </a:r>
            <a:r>
              <a:rPr lang="en-US" altLang="ko-KR" dirty="0" smtClean="0"/>
              <a:t>1 </a:t>
            </a:r>
            <a:br>
              <a:rPr lang="en-US" altLang="ko-KR" dirty="0" smtClean="0"/>
            </a:br>
            <a:r>
              <a:rPr lang="en-US" altLang="ko-KR" dirty="0" smtClean="0"/>
              <a:t>(</a:t>
            </a:r>
            <a:r>
              <a:rPr lang="en-US" altLang="ko-KR" dirty="0"/>
              <a:t>Number of </a:t>
            </a:r>
            <a:r>
              <a:rPr lang="en-US" altLang="ko-KR" dirty="0" smtClean="0"/>
              <a:t>STAs)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061" y="1684100"/>
            <a:ext cx="7467878" cy="475865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629400" y="3753772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635</a:t>
            </a:r>
            <a:endParaRPr lang="ko-KR" alt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467669" y="3753771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90.0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14457643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UL Latency analysis: Case </a:t>
            </a:r>
            <a:r>
              <a:rPr lang="en-US" altLang="ko-KR" dirty="0" smtClean="0"/>
              <a:t>2 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/>
              <a:t>(Number of </a:t>
            </a:r>
            <a:r>
              <a:rPr lang="en-US" altLang="ko-KR" dirty="0" smtClean="0"/>
              <a:t>STAs)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714500"/>
            <a:ext cx="8368550" cy="4697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4803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UL Latency analysis: Case </a:t>
            </a:r>
            <a:r>
              <a:rPr lang="en-US" altLang="ko-KR" dirty="0" smtClean="0"/>
              <a:t>3 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>(Access Category)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913" y="1712186"/>
            <a:ext cx="7620357" cy="465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0449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Appendix II – OFDMA results</a:t>
            </a:r>
            <a:endParaRPr lang="ko-KR" altLang="en-US" dirty="0"/>
          </a:p>
        </p:txBody>
      </p:sp>
      <p:sp>
        <p:nvSpPr>
          <p:cNvPr id="7" name="부제목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176039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DL Latency analysis: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Case </a:t>
            </a:r>
            <a:r>
              <a:rPr lang="en-US" altLang="ko-KR" dirty="0"/>
              <a:t>1 (Number of STAs)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Detail results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727896"/>
              </p:ext>
            </p:extLst>
          </p:nvPr>
        </p:nvGraphicFramePr>
        <p:xfrm>
          <a:off x="381000" y="2438400"/>
          <a:ext cx="8381998" cy="2738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6366"/>
                <a:gridCol w="954834"/>
                <a:gridCol w="841309"/>
                <a:gridCol w="1825691"/>
                <a:gridCol w="1039585"/>
                <a:gridCol w="898071"/>
                <a:gridCol w="898071"/>
                <a:gridCol w="898071"/>
              </a:tblGrid>
              <a:tr h="228600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Each latency </a:t>
                      </a:r>
                      <a:r>
                        <a:rPr lang="en-US" altLang="ko-KR" sz="1600" u="none" strike="noStrike" dirty="0" smtClean="0">
                          <a:effectLst/>
                        </a:rPr>
                        <a:t>portion </a:t>
                      </a:r>
                      <a:r>
                        <a:rPr lang="en-US" altLang="ko-KR" sz="1600" dirty="0" smtClean="0"/>
                        <a:t>[</a:t>
                      </a:r>
                      <a:r>
                        <a:rPr lang="en-US" altLang="ko-KR" sz="1600" dirty="0" err="1" smtClean="0"/>
                        <a:t>usec</a:t>
                      </a:r>
                      <a:r>
                        <a:rPr lang="en-US" altLang="ko-KR" sz="1600" dirty="0" smtClean="0"/>
                        <a:t>]</a:t>
                      </a:r>
                      <a:endParaRPr lang="ko-KR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pPr algn="ctr"/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/>
                        <a:t>Tput</a:t>
                      </a:r>
                      <a:r>
                        <a:rPr lang="en-US" altLang="ko-KR" sz="1600" dirty="0" smtClean="0"/>
                        <a:t> [Mbps]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PER 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[%]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dirty="0" smtClean="0"/>
                        <a:t>Total Latency [</a:t>
                      </a:r>
                      <a:r>
                        <a:rPr lang="en-US" altLang="ko-KR" sz="1600" dirty="0" err="1" smtClean="0"/>
                        <a:t>usec</a:t>
                      </a:r>
                      <a:r>
                        <a:rPr lang="en-US" altLang="ko-KR" sz="1600" dirty="0" smtClean="0"/>
                        <a:t>]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/>
                        <a:t>T</a:t>
                      </a:r>
                      <a:r>
                        <a:rPr lang="en-US" altLang="ko-KR" sz="1600" b="0" baseline="-25000" dirty="0" smtClean="0"/>
                        <a:t>S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/>
                        <a:t>T</a:t>
                      </a:r>
                      <a:r>
                        <a:rPr lang="en-US" altLang="ko-KR" sz="1600" b="0" baseline="-25000" dirty="0" smtClean="0"/>
                        <a:t>C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/>
                        <a:t>T</a:t>
                      </a:r>
                      <a:r>
                        <a:rPr lang="en-US" altLang="ko-KR" sz="1600" b="0" baseline="-25000" dirty="0" smtClean="0"/>
                        <a:t>TX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/>
                        <a:t>T</a:t>
                      </a:r>
                      <a:r>
                        <a:rPr lang="en-US" altLang="ko-KR" sz="1600" b="0" baseline="-25000" dirty="0" smtClean="0"/>
                        <a:t>R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2895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 STA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20.0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6.8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00FF"/>
                          </a:solidFill>
                        </a:rPr>
                        <a:t>219</a:t>
                      </a:r>
                      <a:endParaRPr lang="ko-KR" altLang="en-US" sz="1600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</a:tr>
              <a:tr h="4961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4</a:t>
                      </a:r>
                      <a:r>
                        <a:rPr lang="en-US" altLang="ko-KR" sz="1600" baseline="0" dirty="0" smtClean="0"/>
                        <a:t> STAs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20.0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9.7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00FF"/>
                          </a:solidFill>
                        </a:rPr>
                        <a:t>622</a:t>
                      </a:r>
                      <a:endParaRPr lang="ko-KR" altLang="en-US" sz="1600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</a:tr>
              <a:tr h="4961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8</a:t>
                      </a:r>
                      <a:r>
                        <a:rPr lang="en-US" altLang="ko-KR" sz="1600" baseline="0" dirty="0" smtClean="0"/>
                        <a:t> STAs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20.0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13.1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00FF"/>
                          </a:solidFill>
                        </a:rPr>
                        <a:t>1,842</a:t>
                      </a:r>
                      <a:endParaRPr lang="ko-KR" altLang="en-US" sz="1600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595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129</a:t>
                      </a:r>
                    </a:p>
                  </a:txBody>
                  <a:tcPr marL="9525" marR="9525" marT="9525" marB="0" anchor="ctr"/>
                </a:tc>
              </a:tr>
              <a:tr h="4961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16</a:t>
                      </a:r>
                      <a:r>
                        <a:rPr lang="en-US" altLang="ko-KR" sz="1600" baseline="0" dirty="0" smtClean="0"/>
                        <a:t> STAs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19.8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18.3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00FF"/>
                          </a:solidFill>
                        </a:rPr>
                        <a:t>19,951</a:t>
                      </a:r>
                      <a:endParaRPr lang="ko-KR" altLang="en-US" sz="1600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15831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3361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693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77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DL Latency analysis: Case 2 </a:t>
            </a:r>
            <a:r>
              <a:rPr lang="en-US" altLang="ko-KR" dirty="0" smtClean="0"/>
              <a:t>(RU sizes)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Detail </a:t>
            </a:r>
            <a:r>
              <a:rPr lang="en-US" altLang="ko-KR" dirty="0" smtClean="0"/>
              <a:t>results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684446"/>
              </p:ext>
            </p:extLst>
          </p:nvPr>
        </p:nvGraphicFramePr>
        <p:xfrm>
          <a:off x="457200" y="2331357"/>
          <a:ext cx="8534402" cy="37559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6802"/>
                <a:gridCol w="1066802"/>
                <a:gridCol w="733425"/>
                <a:gridCol w="714373"/>
                <a:gridCol w="1626524"/>
                <a:gridCol w="926176"/>
                <a:gridCol w="800100"/>
                <a:gridCol w="800100"/>
                <a:gridCol w="800100"/>
              </a:tblGrid>
              <a:tr h="310795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6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Each latency portion [</a:t>
                      </a:r>
                      <a:r>
                        <a:rPr lang="en-US" altLang="ko-KR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usec</a:t>
                      </a:r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536084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Tput</a:t>
                      </a:r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[Mbps]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 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[%]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 Latency [</a:t>
                      </a:r>
                      <a:r>
                        <a:rPr lang="en-US" altLang="ko-KR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usec</a:t>
                      </a:r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/>
                        <a:t>T</a:t>
                      </a:r>
                      <a:r>
                        <a:rPr lang="en-US" altLang="ko-KR" sz="1600" b="0" baseline="-25000" dirty="0" smtClean="0"/>
                        <a:t>S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/>
                        <a:t>T</a:t>
                      </a:r>
                      <a:r>
                        <a:rPr lang="en-US" altLang="ko-KR" sz="1600" b="0" baseline="-25000" dirty="0" smtClean="0"/>
                        <a:t>C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/>
                        <a:t>T</a:t>
                      </a:r>
                      <a:r>
                        <a:rPr lang="en-US" altLang="ko-KR" sz="1600" b="0" baseline="-25000" dirty="0" smtClean="0"/>
                        <a:t>TX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/>
                        <a:t>T</a:t>
                      </a:r>
                      <a:r>
                        <a:rPr lang="en-US" altLang="ko-KR" sz="1600" b="0" baseline="-25000" dirty="0" smtClean="0"/>
                        <a:t>R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473594">
                <a:tc rowSpan="3"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 STAs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106 tones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20.0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13.1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1,842</a:t>
                      </a:r>
                      <a:endParaRPr lang="ko-KR" altLang="en-US" sz="16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129</a:t>
                      </a:r>
                    </a:p>
                  </a:txBody>
                  <a:tcPr marL="9525" marR="9525" marT="9525" marB="0" anchor="ctr"/>
                </a:tc>
              </a:tr>
              <a:tr h="473594">
                <a:tc v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242 tones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20.0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11.6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1,365</a:t>
                      </a:r>
                      <a:endParaRPr lang="ko-KR" altLang="en-US" sz="16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123</a:t>
                      </a:r>
                    </a:p>
                  </a:txBody>
                  <a:tcPr marL="9525" marR="9525" marT="9525" marB="0" anchor="ctr"/>
                </a:tc>
              </a:tr>
              <a:tr h="473594">
                <a:tc v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484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tones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20.0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8.1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1,149</a:t>
                      </a:r>
                      <a:endParaRPr lang="ko-KR" altLang="en-US" sz="16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</a:tr>
              <a:tr h="473594">
                <a:tc rowSpan="3"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 STAs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52 tones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20.0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18.3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19,951</a:t>
                      </a:r>
                      <a:endParaRPr lang="ko-KR" altLang="en-US" sz="16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15,831 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3,361 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693</a:t>
                      </a:r>
                    </a:p>
                  </a:txBody>
                  <a:tcPr marL="9525" marR="9525" marT="9525" marB="0" anchor="ctr"/>
                </a:tc>
              </a:tr>
              <a:tr h="473594">
                <a:tc v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106 tones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20.0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14.8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27,195</a:t>
                      </a:r>
                      <a:endParaRPr lang="ko-KR" altLang="en-US" sz="16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21,631 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4,917 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581 </a:t>
                      </a:r>
                    </a:p>
                  </a:txBody>
                  <a:tcPr marL="9525" marR="9525" marT="9525" marB="0" anchor="ctr"/>
                </a:tc>
              </a:tr>
              <a:tr h="473594">
                <a:tc v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242 tones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19.8</a:t>
                      </a:r>
                      <a:endParaRPr lang="ko-KR" alt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9.1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24,381</a:t>
                      </a:r>
                      <a:endParaRPr lang="ko-KR" altLang="en-US" sz="16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18,958 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4,973 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384 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054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DL Latency analysis: Case 3 (Scheduler)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Detail </a:t>
            </a:r>
            <a:r>
              <a:rPr lang="en-US" altLang="ko-KR" dirty="0" smtClean="0"/>
              <a:t>results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807979"/>
              </p:ext>
            </p:extLst>
          </p:nvPr>
        </p:nvGraphicFramePr>
        <p:xfrm>
          <a:off x="304799" y="2209799"/>
          <a:ext cx="8610599" cy="386542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39877"/>
                <a:gridCol w="1210267"/>
                <a:gridCol w="683381"/>
                <a:gridCol w="956733"/>
                <a:gridCol w="1161748"/>
                <a:gridCol w="888395"/>
                <a:gridCol w="888395"/>
                <a:gridCol w="1025071"/>
                <a:gridCol w="956732"/>
              </a:tblGrid>
              <a:tr h="346983">
                <a:tc rowSpan="2"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>
                          <a:effectLst/>
                        </a:rPr>
                        <a:t>　</a:t>
                      </a:r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>
                          <a:effectLst/>
                        </a:rPr>
                        <a:t>　</a:t>
                      </a:r>
                      <a:endParaRPr lang="ko-KR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>
                          <a:effectLst/>
                        </a:rPr>
                        <a:t>　</a:t>
                      </a:r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>
                          <a:effectLst/>
                        </a:rPr>
                        <a:t>　</a:t>
                      </a:r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Each latency </a:t>
                      </a:r>
                      <a:r>
                        <a:rPr lang="en-US" altLang="ko-KR" sz="1600" u="none" strike="noStrike" dirty="0" smtClean="0">
                          <a:effectLst/>
                        </a:rPr>
                        <a:t>portion </a:t>
                      </a:r>
                      <a:r>
                        <a:rPr lang="en-US" sz="1600" u="none" strike="noStrike" dirty="0" smtClean="0">
                          <a:effectLst/>
                        </a:rPr>
                        <a:t>[</a:t>
                      </a:r>
                      <a:r>
                        <a:rPr lang="en-US" sz="1600" u="none" strike="noStrike" dirty="0" err="1">
                          <a:effectLst/>
                        </a:rPr>
                        <a:t>usec</a:t>
                      </a:r>
                      <a:r>
                        <a:rPr lang="en-US" sz="1600" u="none" strike="noStrike" dirty="0">
                          <a:effectLst/>
                        </a:rPr>
                        <a:t>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71066">
                <a:tc vMerge="1"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err="1">
                          <a:effectLst/>
                        </a:rPr>
                        <a:t>Tput</a:t>
                      </a:r>
                      <a:r>
                        <a:rPr lang="en-US" sz="1600" u="none" strike="noStrike" dirty="0">
                          <a:effectLst/>
                        </a:rPr>
                        <a:t> [Mbps]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PER</a:t>
                      </a:r>
                      <a:br>
                        <a:rPr lang="en-US" sz="1600" u="none" strike="noStrike">
                          <a:effectLst/>
                        </a:rPr>
                      </a:br>
                      <a:r>
                        <a:rPr lang="en-US" sz="1600" u="none" strike="noStrike">
                          <a:effectLst/>
                        </a:rPr>
                        <a:t>[%]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Total </a:t>
                      </a:r>
                      <a:r>
                        <a:rPr lang="en-US" sz="1600" u="none" strike="noStrike" dirty="0" smtClean="0">
                          <a:effectLst/>
                        </a:rPr>
                        <a:t>Latency </a:t>
                      </a:r>
                      <a:r>
                        <a:rPr lang="en-US" sz="1600" u="none" strike="noStrike" dirty="0">
                          <a:effectLst/>
                        </a:rPr>
                        <a:t>[</a:t>
                      </a:r>
                      <a:r>
                        <a:rPr lang="en-US" sz="1600" u="none" strike="noStrike" dirty="0" err="1">
                          <a:effectLst/>
                        </a:rPr>
                        <a:t>usec</a:t>
                      </a:r>
                      <a:r>
                        <a:rPr lang="en-US" sz="1600" u="none" strike="noStrike" dirty="0">
                          <a:effectLst/>
                        </a:rPr>
                        <a:t>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 smtClean="0">
                          <a:effectLst/>
                        </a:rPr>
                        <a:t>T</a:t>
                      </a:r>
                      <a:r>
                        <a:rPr lang="en-US" altLang="ko-KR" sz="1600" u="none" strike="noStrike" baseline="-25000" dirty="0" smtClean="0">
                          <a:effectLst/>
                        </a:rPr>
                        <a:t>S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T</a:t>
                      </a:r>
                      <a:r>
                        <a:rPr lang="en-US" sz="1600" u="none" strike="noStrike" baseline="-25000" dirty="0" smtClean="0">
                          <a:effectLst/>
                        </a:rPr>
                        <a:t>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T</a:t>
                      </a:r>
                      <a:r>
                        <a:rPr lang="en-US" sz="1600" u="none" strike="noStrike" baseline="-25000">
                          <a:effectLst/>
                        </a:rPr>
                        <a:t>TX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T</a:t>
                      </a:r>
                      <a:r>
                        <a:rPr lang="en-US" sz="1600" u="none" strike="noStrike" baseline="-25000">
                          <a:effectLst/>
                        </a:rPr>
                        <a:t>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288429">
                <a:tc gridSpan="2"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Using 106 tones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20.0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13.1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1,842 </a:t>
                      </a:r>
                      <a:endParaRPr lang="en-US" altLang="ko-KR" sz="16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595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1,052 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129</a:t>
                      </a:r>
                    </a:p>
                  </a:txBody>
                  <a:tcPr marL="9525" marR="9525" marT="9525" marB="0" anchor="ctr"/>
                </a:tc>
              </a:tr>
              <a:tr h="288429">
                <a:tc gridSpan="2"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LM-SCH over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242 tones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20.0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11.6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1,365 </a:t>
                      </a:r>
                      <a:endParaRPr lang="en-US" altLang="ko-KR" sz="16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123</a:t>
                      </a:r>
                    </a:p>
                  </a:txBody>
                  <a:tcPr marL="9525" marR="9525" marT="9525" marB="0" anchor="ctr"/>
                </a:tc>
              </a:tr>
              <a:tr h="30360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P-SCH over </a:t>
                      </a:r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242 tones</a:t>
                      </a:r>
                      <a:endParaRPr lang="ko-KR" altLang="en-US" sz="16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Selected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20.0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680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</a:tr>
              <a:tr h="288429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others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20.0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10.8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1,505 </a:t>
                      </a:r>
                      <a:endParaRPr lang="en-US" altLang="ko-KR" sz="16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183</a:t>
                      </a:r>
                    </a:p>
                  </a:txBody>
                  <a:tcPr marL="9525" marR="9525" marT="9525" marB="0" anchor="ctr"/>
                </a:tc>
              </a:tr>
              <a:tr h="288429">
                <a:tc gridSpan="2"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LM-SCH over </a:t>
                      </a:r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496 tones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20.0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8.1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1,149 </a:t>
                      </a:r>
                      <a:endParaRPr lang="en-US" altLang="ko-KR" sz="16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</a:tr>
              <a:tr h="30360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P-SCH over </a:t>
                      </a:r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496 tones</a:t>
                      </a:r>
                      <a:endParaRPr lang="ko-KR" altLang="en-US" sz="16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Selected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20.0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1.5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425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</a:tr>
              <a:tr h="288429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others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20.0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1,637 </a:t>
                      </a:r>
                      <a:endParaRPr lang="en-US" altLang="ko-KR" sz="16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1,227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6392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UL Latency analysis: Case 1 </a:t>
            </a:r>
            <a:br>
              <a:rPr lang="en-US" altLang="ko-KR" dirty="0"/>
            </a:br>
            <a:r>
              <a:rPr lang="en-US" altLang="ko-KR" dirty="0"/>
              <a:t>(Number of </a:t>
            </a:r>
            <a:r>
              <a:rPr lang="en-US" altLang="ko-KR" dirty="0" smtClean="0"/>
              <a:t>STAs)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Detail results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904279"/>
              </p:ext>
            </p:extLst>
          </p:nvPr>
        </p:nvGraphicFramePr>
        <p:xfrm>
          <a:off x="533399" y="2209800"/>
          <a:ext cx="7696200" cy="388620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37049"/>
                <a:gridCol w="837049"/>
                <a:gridCol w="837049"/>
                <a:gridCol w="1054061"/>
                <a:gridCol w="1100565"/>
                <a:gridCol w="918429"/>
                <a:gridCol w="1054061"/>
                <a:gridCol w="1057937"/>
              </a:tblGrid>
              <a:tr h="346983">
                <a:tc rowSpan="2"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>
                          <a:effectLst/>
                        </a:rPr>
                        <a:t>　</a:t>
                      </a:r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>
                          <a:effectLst/>
                        </a:rPr>
                        <a:t>　</a:t>
                      </a:r>
                      <a:endParaRPr lang="ko-KR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>
                          <a:effectLst/>
                        </a:rPr>
                        <a:t>　</a:t>
                      </a:r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>
                          <a:effectLst/>
                        </a:rPr>
                        <a:t>　</a:t>
                      </a:r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Each latency </a:t>
                      </a:r>
                      <a:r>
                        <a:rPr lang="en-US" altLang="ko-KR" sz="1600" u="none" strike="noStrike" dirty="0" smtClean="0">
                          <a:effectLst/>
                        </a:rPr>
                        <a:t>portion </a:t>
                      </a:r>
                      <a:r>
                        <a:rPr lang="en-US" sz="1600" u="none" strike="noStrike" dirty="0" smtClean="0">
                          <a:effectLst/>
                        </a:rPr>
                        <a:t>[</a:t>
                      </a:r>
                      <a:r>
                        <a:rPr lang="en-US" sz="1600" u="none" strike="noStrike" dirty="0" err="1">
                          <a:effectLst/>
                        </a:rPr>
                        <a:t>usec</a:t>
                      </a:r>
                      <a:r>
                        <a:rPr lang="en-US" sz="1600" u="none" strike="noStrike" dirty="0">
                          <a:effectLst/>
                        </a:rPr>
                        <a:t>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71066">
                <a:tc vMerge="1"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err="1">
                          <a:effectLst/>
                        </a:rPr>
                        <a:t>Tput</a:t>
                      </a:r>
                      <a:r>
                        <a:rPr lang="en-US" sz="1600" u="none" strike="noStrike" dirty="0">
                          <a:effectLst/>
                        </a:rPr>
                        <a:t> [Mbps]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PER</a:t>
                      </a:r>
                      <a:br>
                        <a:rPr lang="en-US" sz="1600" u="none" strike="noStrike">
                          <a:effectLst/>
                        </a:rPr>
                      </a:br>
                      <a:r>
                        <a:rPr lang="en-US" sz="1600" u="none" strike="noStrike">
                          <a:effectLst/>
                        </a:rPr>
                        <a:t>[%]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Total </a:t>
                      </a:r>
                      <a:r>
                        <a:rPr lang="en-US" sz="1600" u="none" strike="noStrike" dirty="0" smtClean="0">
                          <a:effectLst/>
                        </a:rPr>
                        <a:t>Latency </a:t>
                      </a:r>
                      <a:r>
                        <a:rPr lang="en-US" sz="1600" u="none" strike="noStrike" dirty="0">
                          <a:effectLst/>
                        </a:rPr>
                        <a:t>[</a:t>
                      </a:r>
                      <a:r>
                        <a:rPr lang="en-US" sz="1600" u="none" strike="noStrike" dirty="0" err="1">
                          <a:effectLst/>
                        </a:rPr>
                        <a:t>usec</a:t>
                      </a:r>
                      <a:r>
                        <a:rPr lang="en-US" sz="1600" u="none" strike="noStrike" dirty="0">
                          <a:effectLst/>
                        </a:rPr>
                        <a:t>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T</a:t>
                      </a:r>
                      <a:r>
                        <a:rPr lang="en-US" sz="1600" u="none" strike="noStrike" baseline="-25000" dirty="0" smtClean="0">
                          <a:effectLst/>
                        </a:rPr>
                        <a:t>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T</a:t>
                      </a:r>
                      <a:r>
                        <a:rPr lang="en-US" sz="1600" u="none" strike="noStrike" baseline="-25000">
                          <a:effectLst/>
                        </a:rPr>
                        <a:t>TX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T</a:t>
                      </a:r>
                      <a:r>
                        <a:rPr lang="en-US" sz="1600" u="none" strike="noStrike" baseline="-25000">
                          <a:effectLst/>
                        </a:rPr>
                        <a:t>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303609">
                <a:tc row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4.6 </a:t>
                      </a:r>
                      <a:r>
                        <a:rPr lang="en-US" sz="16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msec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 STAs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20.0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3.4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7,127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2,347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4,501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279</a:t>
                      </a:r>
                    </a:p>
                  </a:txBody>
                  <a:tcPr marL="9525" marR="9525" marT="9525" marB="0" anchor="ctr"/>
                </a:tc>
              </a:tr>
              <a:tr h="2884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4 STAs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20.0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2.6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7,256</a:t>
                      </a:r>
                      <a:endParaRPr lang="en-US" altLang="ko-KR" sz="1600" b="0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2,347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4,485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423</a:t>
                      </a:r>
                    </a:p>
                  </a:txBody>
                  <a:tcPr marL="9525" marR="9525" marT="9525" marB="0" anchor="ctr"/>
                </a:tc>
              </a:tr>
              <a:tr h="30360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8 STAs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20.0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1.3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7,120</a:t>
                      </a:r>
                      <a:endParaRPr lang="en-US" altLang="ko-KR" sz="1600" b="0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2,387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4,453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280</a:t>
                      </a:r>
                    </a:p>
                  </a:txBody>
                  <a:tcPr marL="9525" marR="9525" marT="9525" marB="0" anchor="ctr"/>
                </a:tc>
              </a:tr>
              <a:tr h="2884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16 STAs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20.0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0.8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7,534</a:t>
                      </a:r>
                      <a:endParaRPr lang="en-US" altLang="ko-KR" sz="1600" b="0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2,934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4,405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196</a:t>
                      </a:r>
                    </a:p>
                  </a:txBody>
                  <a:tcPr marL="9525" marR="9525" marT="9525" marB="0" anchor="ctr"/>
                </a:tc>
              </a:tr>
              <a:tr h="303609">
                <a:tc row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 msec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 STAs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20.0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4.2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3,128</a:t>
                      </a:r>
                      <a:endParaRPr lang="en-US" altLang="ko-KR" sz="1600" b="0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1,045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1,901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182</a:t>
                      </a:r>
                    </a:p>
                  </a:txBody>
                  <a:tcPr marL="9525" marR="9525" marT="9525" marB="0" anchor="ctr"/>
                </a:tc>
              </a:tr>
              <a:tr h="2884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4 STAs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20.0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2.8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3,137</a:t>
                      </a:r>
                      <a:endParaRPr lang="en-US" altLang="ko-KR" sz="1600" b="0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1,050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1,885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202</a:t>
                      </a:r>
                    </a:p>
                  </a:txBody>
                  <a:tcPr marL="9525" marR="9525" marT="9525" marB="0" anchor="ctr"/>
                </a:tc>
              </a:tr>
              <a:tr h="30360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8 STAs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20.0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1.7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3,155</a:t>
                      </a:r>
                      <a:endParaRPr lang="en-US" altLang="ko-KR" sz="1600" b="0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1,106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1,853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196</a:t>
                      </a:r>
                    </a:p>
                  </a:txBody>
                  <a:tcPr marL="9525" marR="9525" marT="9525" marB="0" anchor="ctr"/>
                </a:tc>
              </a:tr>
              <a:tr h="2884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16 STAs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17.2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0.8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296,560</a:t>
                      </a:r>
                      <a:endParaRPr lang="en-US" altLang="ko-KR" sz="1600" b="0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294,730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1,805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327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Submissions in previous meetings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153400" cy="4343400"/>
          </a:xfrm>
        </p:spPr>
        <p:txBody>
          <a:bodyPr/>
          <a:lstStyle/>
          <a:p>
            <a:r>
              <a:rPr lang="en-US" altLang="ko-KR" dirty="0" smtClean="0"/>
              <a:t>[1] introduces Real Time Application and </a:t>
            </a:r>
            <a:r>
              <a:rPr lang="en-US" altLang="ko-KR" dirty="0"/>
              <a:t>Time-Sensitive </a:t>
            </a:r>
            <a:r>
              <a:rPr lang="en-US" altLang="ko-KR" dirty="0" smtClean="0"/>
              <a:t>Networking</a:t>
            </a:r>
          </a:p>
          <a:p>
            <a:pPr lvl="1"/>
            <a:r>
              <a:rPr lang="en-US" altLang="ko-KR" dirty="0" smtClean="0"/>
              <a:t>RTA TIG provides final report (</a:t>
            </a:r>
            <a:r>
              <a:rPr lang="en-US" altLang="zh-CN" dirty="0" smtClean="0"/>
              <a:t>18/2009r6) which </a:t>
            </a:r>
            <a:r>
              <a:rPr lang="en-US" altLang="zh-CN" dirty="0"/>
              <a:t>contains description of real-time application usage model, problem statement, technical </a:t>
            </a:r>
            <a:r>
              <a:rPr lang="en-US" altLang="zh-CN" dirty="0" smtClean="0"/>
              <a:t>requirements </a:t>
            </a:r>
            <a:r>
              <a:rPr lang="en-US" altLang="zh-CN" dirty="0"/>
              <a:t>and potential </a:t>
            </a:r>
            <a:r>
              <a:rPr lang="en-US" altLang="zh-CN" dirty="0" smtClean="0"/>
              <a:t>solutions</a:t>
            </a:r>
          </a:p>
          <a:p>
            <a:pPr lvl="1"/>
            <a:r>
              <a:rPr lang="en-US" altLang="ko-KR" dirty="0" smtClean="0"/>
              <a:t>It addresses opportunity for improving </a:t>
            </a:r>
            <a:r>
              <a:rPr lang="en-US" altLang="ko-KR" dirty="0"/>
              <a:t>reliability for RTA and time-sensitive </a:t>
            </a:r>
            <a:r>
              <a:rPr lang="en-US" altLang="ko-KR" dirty="0" smtClean="0"/>
              <a:t>applications in EHT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 smtClean="0"/>
              <a:t>[2] </a:t>
            </a:r>
            <a:r>
              <a:rPr lang="en-GB" altLang="ko-KR" dirty="0" smtClean="0"/>
              <a:t>proposes multiple </a:t>
            </a:r>
            <a:r>
              <a:rPr lang="en-GB" altLang="ko-KR" dirty="0"/>
              <a:t>primary </a:t>
            </a:r>
            <a:r>
              <a:rPr lang="en-GB" altLang="ko-KR" dirty="0" smtClean="0"/>
              <a:t>channels for EHT </a:t>
            </a:r>
            <a:r>
              <a:rPr lang="en-GB" altLang="ko-KR" dirty="0"/>
              <a:t>to mitigate channel access </a:t>
            </a:r>
            <a:r>
              <a:rPr lang="en-GB" altLang="ko-KR" dirty="0" smtClean="0"/>
              <a:t>delay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 smtClean="0"/>
              <a:t>It also shows simulation results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 smtClean="0"/>
              <a:t>[3] suggests </a:t>
            </a:r>
            <a:r>
              <a:rPr lang="en-US" altLang="ko-KR" dirty="0" smtClean="0"/>
              <a:t>streaming </a:t>
            </a:r>
            <a:r>
              <a:rPr lang="en-US" altLang="ko-KR" dirty="0"/>
              <a:t>game as a part of </a:t>
            </a:r>
            <a:r>
              <a:rPr lang="en-US" altLang="ko-KR" dirty="0" smtClean="0"/>
              <a:t>EHT use case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13094086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UL Latency analysis: Case 2 </a:t>
            </a:r>
            <a:br>
              <a:rPr lang="en-US" altLang="ko-KR" dirty="0"/>
            </a:br>
            <a:r>
              <a:rPr lang="en-US" altLang="ko-KR" dirty="0" smtClean="0"/>
              <a:t>(RU sizes)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Detail results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287832"/>
              </p:ext>
            </p:extLst>
          </p:nvPr>
        </p:nvGraphicFramePr>
        <p:xfrm>
          <a:off x="533398" y="2209799"/>
          <a:ext cx="8229602" cy="352972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95062"/>
                <a:gridCol w="990646"/>
                <a:gridCol w="799479"/>
                <a:gridCol w="1127115"/>
                <a:gridCol w="1176842"/>
                <a:gridCol w="982083"/>
                <a:gridCol w="1127115"/>
                <a:gridCol w="1131260"/>
              </a:tblGrid>
              <a:tr h="346983">
                <a:tc rowSpan="2"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>
                          <a:effectLst/>
                        </a:rPr>
                        <a:t>　</a:t>
                      </a:r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>
                          <a:effectLst/>
                        </a:rPr>
                        <a:t>　</a:t>
                      </a:r>
                      <a:endParaRPr lang="ko-KR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>
                          <a:effectLst/>
                        </a:rPr>
                        <a:t>　</a:t>
                      </a:r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>
                          <a:effectLst/>
                        </a:rPr>
                        <a:t>　</a:t>
                      </a:r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Each latency </a:t>
                      </a:r>
                      <a:r>
                        <a:rPr lang="en-US" altLang="ko-KR" sz="1600" u="none" strike="noStrike" dirty="0" smtClean="0">
                          <a:effectLst/>
                        </a:rPr>
                        <a:t>portion </a:t>
                      </a:r>
                      <a:r>
                        <a:rPr lang="en-US" sz="1600" u="none" strike="noStrike" dirty="0" smtClean="0">
                          <a:effectLst/>
                        </a:rPr>
                        <a:t>[</a:t>
                      </a:r>
                      <a:r>
                        <a:rPr lang="en-US" sz="1600" u="none" strike="noStrike" dirty="0" err="1">
                          <a:effectLst/>
                        </a:rPr>
                        <a:t>usec</a:t>
                      </a:r>
                      <a:r>
                        <a:rPr lang="en-US" sz="1600" u="none" strike="noStrike" dirty="0">
                          <a:effectLst/>
                        </a:rPr>
                        <a:t>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71066">
                <a:tc vMerge="1"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err="1">
                          <a:effectLst/>
                        </a:rPr>
                        <a:t>Tput</a:t>
                      </a:r>
                      <a:r>
                        <a:rPr lang="en-US" sz="1600" u="none" strike="noStrike" dirty="0">
                          <a:effectLst/>
                        </a:rPr>
                        <a:t> [Mbps]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PER</a:t>
                      </a:r>
                      <a:br>
                        <a:rPr lang="en-US" sz="1600" u="none" strike="noStrike">
                          <a:effectLst/>
                        </a:rPr>
                      </a:br>
                      <a:r>
                        <a:rPr lang="en-US" sz="1600" u="none" strike="noStrike">
                          <a:effectLst/>
                        </a:rPr>
                        <a:t>[%]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Total </a:t>
                      </a:r>
                      <a:r>
                        <a:rPr lang="en-US" sz="1600" u="none" strike="noStrike" dirty="0" smtClean="0">
                          <a:effectLst/>
                        </a:rPr>
                        <a:t>Latency </a:t>
                      </a:r>
                      <a:r>
                        <a:rPr lang="en-US" sz="1600" u="none" strike="noStrike" dirty="0">
                          <a:effectLst/>
                        </a:rPr>
                        <a:t>[</a:t>
                      </a:r>
                      <a:r>
                        <a:rPr lang="en-US" sz="1600" u="none" strike="noStrike" dirty="0" err="1">
                          <a:effectLst/>
                        </a:rPr>
                        <a:t>usec</a:t>
                      </a:r>
                      <a:r>
                        <a:rPr lang="en-US" sz="1600" u="none" strike="noStrike" dirty="0">
                          <a:effectLst/>
                        </a:rPr>
                        <a:t>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T</a:t>
                      </a:r>
                      <a:r>
                        <a:rPr lang="en-US" sz="1600" u="none" strike="noStrike" baseline="-25000" dirty="0" smtClean="0">
                          <a:effectLst/>
                        </a:rPr>
                        <a:t>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T</a:t>
                      </a:r>
                      <a:r>
                        <a:rPr lang="en-US" sz="1600" u="none" strike="noStrike" baseline="-25000">
                          <a:effectLst/>
                        </a:rPr>
                        <a:t>TX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T</a:t>
                      </a:r>
                      <a:r>
                        <a:rPr lang="en-US" sz="1600" u="none" strike="noStrike" baseline="-25000">
                          <a:effectLst/>
                        </a:rPr>
                        <a:t>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288429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4.6 </a:t>
                      </a:r>
                      <a:r>
                        <a:rPr lang="en-US" sz="16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msec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52 tones</a:t>
                      </a:r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20.0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0.8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7,534</a:t>
                      </a:r>
                      <a:endParaRPr lang="en-US" altLang="ko-KR" sz="1600" b="0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2,934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4,405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196</a:t>
                      </a:r>
                    </a:p>
                  </a:txBody>
                  <a:tcPr marL="9525" marR="9525" marT="9525" marB="0" anchor="ctr"/>
                </a:tc>
              </a:tr>
              <a:tr h="30360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106 tones</a:t>
                      </a:r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19.9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1.3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36,220</a:t>
                      </a:r>
                      <a:endParaRPr lang="en-US" altLang="ko-KR" sz="1600" b="0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36,220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4,453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563</a:t>
                      </a:r>
                    </a:p>
                  </a:txBody>
                  <a:tcPr marL="9525" marR="9525" marT="9525" marB="0" anchor="ctr"/>
                </a:tc>
              </a:tr>
              <a:tr h="2884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242 tones</a:t>
                      </a:r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19.9</a:t>
                      </a:r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2.5</a:t>
                      </a:r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55,117</a:t>
                      </a:r>
                      <a:endParaRPr lang="ko-KR" altLang="en-US" sz="1600" b="0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55,117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4,485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2371</a:t>
                      </a:r>
                    </a:p>
                  </a:txBody>
                  <a:tcPr marL="9525" marR="9525" marT="9525" marB="0" anchor="ctr"/>
                </a:tc>
              </a:tr>
              <a:tr h="288429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 </a:t>
                      </a:r>
                      <a:r>
                        <a:rPr lang="en-US" sz="16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msec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52 tones</a:t>
                      </a:r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17.2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0.8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296,560</a:t>
                      </a:r>
                      <a:endParaRPr lang="en-US" altLang="ko-KR" sz="1600" b="0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294,730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1,805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</a:tr>
              <a:tr h="30360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106 tones</a:t>
                      </a:r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19.6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1.4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90,095</a:t>
                      </a:r>
                      <a:endParaRPr lang="en-US" altLang="ko-KR" sz="1600" b="0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88,127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1,853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114</a:t>
                      </a:r>
                    </a:p>
                  </a:txBody>
                  <a:tcPr marL="9525" marR="9525" marT="9525" marB="0" anchor="ctr"/>
                </a:tc>
              </a:tr>
              <a:tr h="2884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242 tones</a:t>
                      </a:r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19.6</a:t>
                      </a:r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0.7</a:t>
                      </a:r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56,025</a:t>
                      </a:r>
                      <a:endParaRPr lang="ko-KR" altLang="en-US" sz="1600" b="0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53,429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1,885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711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74529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UL Latency analysis: Case </a:t>
            </a:r>
            <a:r>
              <a:rPr lang="en-US" altLang="ko-KR" dirty="0" smtClean="0"/>
              <a:t>3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>(Scheduler)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Detail results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052051"/>
              </p:ext>
            </p:extLst>
          </p:nvPr>
        </p:nvGraphicFramePr>
        <p:xfrm>
          <a:off x="304799" y="2209799"/>
          <a:ext cx="8610599" cy="411171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36500"/>
                <a:gridCol w="1349501"/>
                <a:gridCol w="762000"/>
                <a:gridCol w="1066800"/>
                <a:gridCol w="1295400"/>
                <a:gridCol w="990600"/>
                <a:gridCol w="1143000"/>
                <a:gridCol w="1066798"/>
              </a:tblGrid>
              <a:tr h="346983">
                <a:tc rowSpan="2"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>
                          <a:effectLst/>
                        </a:rPr>
                        <a:t>　</a:t>
                      </a:r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>
                          <a:effectLst/>
                        </a:rPr>
                        <a:t>　</a:t>
                      </a:r>
                      <a:endParaRPr lang="ko-KR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>
                          <a:effectLst/>
                        </a:rPr>
                        <a:t>　</a:t>
                      </a:r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>
                          <a:effectLst/>
                        </a:rPr>
                        <a:t>　</a:t>
                      </a:r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Each latency </a:t>
                      </a:r>
                      <a:r>
                        <a:rPr lang="en-US" altLang="ko-KR" sz="1600" u="none" strike="noStrike" dirty="0" smtClean="0">
                          <a:effectLst/>
                        </a:rPr>
                        <a:t>portion </a:t>
                      </a:r>
                      <a:r>
                        <a:rPr lang="en-US" sz="1600" u="none" strike="noStrike" dirty="0" smtClean="0">
                          <a:effectLst/>
                        </a:rPr>
                        <a:t>[</a:t>
                      </a:r>
                      <a:r>
                        <a:rPr lang="en-US" sz="1600" u="none" strike="noStrike" dirty="0" err="1">
                          <a:effectLst/>
                        </a:rPr>
                        <a:t>usec</a:t>
                      </a:r>
                      <a:r>
                        <a:rPr lang="en-US" sz="1600" u="none" strike="noStrike" dirty="0">
                          <a:effectLst/>
                        </a:rPr>
                        <a:t>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71066">
                <a:tc vMerge="1"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err="1">
                          <a:effectLst/>
                        </a:rPr>
                        <a:t>Tput</a:t>
                      </a:r>
                      <a:r>
                        <a:rPr lang="en-US" sz="1600" u="none" strike="noStrike" dirty="0">
                          <a:effectLst/>
                        </a:rPr>
                        <a:t> [Mbps]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PER</a:t>
                      </a:r>
                      <a:br>
                        <a:rPr lang="en-US" sz="1600" u="none" strike="noStrike">
                          <a:effectLst/>
                        </a:rPr>
                      </a:br>
                      <a:r>
                        <a:rPr lang="en-US" sz="1600" u="none" strike="noStrike">
                          <a:effectLst/>
                        </a:rPr>
                        <a:t>[%]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Total </a:t>
                      </a:r>
                      <a:r>
                        <a:rPr lang="en-US" sz="1600" u="none" strike="noStrike" dirty="0" smtClean="0">
                          <a:effectLst/>
                        </a:rPr>
                        <a:t>Latency </a:t>
                      </a:r>
                      <a:r>
                        <a:rPr lang="en-US" sz="1600" u="none" strike="noStrike" dirty="0">
                          <a:effectLst/>
                        </a:rPr>
                        <a:t>[</a:t>
                      </a:r>
                      <a:r>
                        <a:rPr lang="en-US" sz="1600" u="none" strike="noStrike" dirty="0" err="1">
                          <a:effectLst/>
                        </a:rPr>
                        <a:t>usec</a:t>
                      </a:r>
                      <a:r>
                        <a:rPr lang="en-US" sz="1600" u="none" strike="noStrike" dirty="0">
                          <a:effectLst/>
                        </a:rPr>
                        <a:t>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T</a:t>
                      </a:r>
                      <a:r>
                        <a:rPr lang="en-US" sz="1600" u="none" strike="noStrike" baseline="-25000" dirty="0" smtClean="0">
                          <a:effectLst/>
                        </a:rPr>
                        <a:t>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T</a:t>
                      </a:r>
                      <a:r>
                        <a:rPr lang="en-US" sz="1600" u="none" strike="noStrike" baseline="-25000">
                          <a:effectLst/>
                        </a:rPr>
                        <a:t>TX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T</a:t>
                      </a:r>
                      <a:r>
                        <a:rPr lang="en-US" sz="1600" u="none" strike="noStrike" baseline="-25000">
                          <a:effectLst/>
                        </a:rPr>
                        <a:t>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370523"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Using</a:t>
                      </a:r>
                      <a:r>
                        <a:rPr lang="en-US" altLang="ko-KR" sz="1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 52 tones</a:t>
                      </a:r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10.0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0.9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3,169</a:t>
                      </a:r>
                      <a:endParaRPr lang="en-US" altLang="ko-KR" sz="1600" b="0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1,102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1,805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263</a:t>
                      </a:r>
                    </a:p>
                  </a:txBody>
                  <a:tcPr marL="9525" marR="9525" marT="9525" marB="0" anchor="ctr"/>
                </a:tc>
              </a:tr>
              <a:tr h="370523"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L-SCH</a:t>
                      </a:r>
                      <a:r>
                        <a:rPr lang="en-US" sz="1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over 106 tones</a:t>
                      </a:r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10.0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1.5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5,016</a:t>
                      </a:r>
                      <a:endParaRPr lang="en-US" altLang="ko-KR" sz="1600" b="0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2,745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1,853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418</a:t>
                      </a:r>
                    </a:p>
                  </a:txBody>
                  <a:tcPr marL="9525" marR="9525" marT="9525" marB="0" anchor="ctr"/>
                </a:tc>
              </a:tr>
              <a:tr h="37052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P-SCH over </a:t>
                      </a:r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106 tones</a:t>
                      </a:r>
                      <a:endParaRPr lang="ko-KR" altLang="en-US" sz="16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Selected</a:t>
                      </a:r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10.0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1.3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2,985</a:t>
                      </a:r>
                      <a:endParaRPr lang="en-US" altLang="ko-KR" sz="1600" b="0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1,046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1,853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</a:tr>
              <a:tr h="370523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The others</a:t>
                      </a:r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10.0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1.3</a:t>
                      </a:r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5,993</a:t>
                      </a:r>
                      <a:endParaRPr lang="ko-KR" altLang="en-US" sz="1600" b="0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3,310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1,853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830</a:t>
                      </a:r>
                    </a:p>
                  </a:txBody>
                  <a:tcPr marL="9525" marR="9525" marT="9525" marB="0" anchor="ctr"/>
                </a:tc>
              </a:tr>
              <a:tr h="370523"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L-SCH over 242 tones</a:t>
                      </a:r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10.0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2.9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8,947</a:t>
                      </a:r>
                      <a:endParaRPr lang="en-US" altLang="ko-KR" sz="1600" b="0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6,572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1,885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490</a:t>
                      </a:r>
                    </a:p>
                  </a:txBody>
                  <a:tcPr marL="9525" marR="9525" marT="9525" marB="0" anchor="ctr"/>
                </a:tc>
              </a:tr>
              <a:tr h="37052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P-SCH over </a:t>
                      </a:r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242 tones</a:t>
                      </a:r>
                      <a:endParaRPr lang="ko-KR" altLang="en-US" sz="16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Selected</a:t>
                      </a:r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10.0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2.6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3,034</a:t>
                      </a:r>
                      <a:endParaRPr lang="en-US" altLang="ko-KR" sz="1600" b="0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1,046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1,885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103</a:t>
                      </a:r>
                    </a:p>
                  </a:txBody>
                  <a:tcPr marL="9525" marR="9525" marT="9525" marB="0" anchor="ctr"/>
                </a:tc>
              </a:tr>
              <a:tr h="370523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The others</a:t>
                      </a:r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10.0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2.7</a:t>
                      </a:r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13,771</a:t>
                      </a:r>
                      <a:endParaRPr lang="ko-KR" altLang="en-US" sz="1600" b="0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9,907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1,885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1,979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68832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640" y="1670825"/>
            <a:ext cx="7840088" cy="4733964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UL Latency analysis: Case </a:t>
            </a:r>
            <a:r>
              <a:rPr lang="en-US" altLang="ko-KR" dirty="0" smtClean="0"/>
              <a:t>3a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/>
              <a:t>(</a:t>
            </a:r>
            <a:r>
              <a:rPr lang="en-US" altLang="ko-KR" dirty="0" smtClean="0"/>
              <a:t>Scheduler)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39343" y="35078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214</a:t>
            </a:r>
            <a:endParaRPr lang="ko-KR" alt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696200" y="3507799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262</a:t>
            </a:r>
            <a:endParaRPr lang="ko-KR" altLang="en-US" b="1" dirty="0"/>
          </a:p>
        </p:txBody>
      </p:sp>
      <p:sp>
        <p:nvSpPr>
          <p:cNvPr id="9" name="직사각형 8"/>
          <p:cNvSpPr/>
          <p:nvPr/>
        </p:nvSpPr>
        <p:spPr bwMode="auto">
          <a:xfrm>
            <a:off x="2133600" y="2057400"/>
            <a:ext cx="3124200" cy="40386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5267325" y="2057400"/>
            <a:ext cx="3190875" cy="40386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0" y="2078998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FF0000"/>
                </a:solidFill>
              </a:rPr>
              <a:t>8 * 106 tones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00800" y="2094722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FF0000"/>
                </a:solidFill>
              </a:rPr>
              <a:t>4 * 242 tones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90600" y="3960911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FF0000"/>
                </a:solidFill>
              </a:rPr>
              <a:t>16 * 52 tones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13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UL Latency analysis: Case </a:t>
            </a:r>
            <a:r>
              <a:rPr lang="en-US" altLang="ko-KR" dirty="0" smtClean="0"/>
              <a:t>3a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>(Scheduler)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Detail results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875712"/>
              </p:ext>
            </p:extLst>
          </p:nvPr>
        </p:nvGraphicFramePr>
        <p:xfrm>
          <a:off x="304799" y="2209799"/>
          <a:ext cx="8610599" cy="411171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36500"/>
                <a:gridCol w="1349501"/>
                <a:gridCol w="762000"/>
                <a:gridCol w="1066800"/>
                <a:gridCol w="1295400"/>
                <a:gridCol w="990600"/>
                <a:gridCol w="1143000"/>
                <a:gridCol w="1066798"/>
              </a:tblGrid>
              <a:tr h="346983">
                <a:tc rowSpan="2"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>
                          <a:effectLst/>
                        </a:rPr>
                        <a:t>　</a:t>
                      </a:r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>
                          <a:effectLst/>
                        </a:rPr>
                        <a:t>　</a:t>
                      </a:r>
                      <a:endParaRPr lang="ko-KR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>
                          <a:effectLst/>
                        </a:rPr>
                        <a:t>　</a:t>
                      </a:r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>
                          <a:effectLst/>
                        </a:rPr>
                        <a:t>　</a:t>
                      </a:r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Each latency </a:t>
                      </a:r>
                      <a:r>
                        <a:rPr lang="en-US" altLang="ko-KR" sz="1600" u="none" strike="noStrike" dirty="0" smtClean="0">
                          <a:effectLst/>
                        </a:rPr>
                        <a:t>portion </a:t>
                      </a:r>
                      <a:r>
                        <a:rPr lang="en-US" sz="1600" u="none" strike="noStrike" dirty="0" smtClean="0">
                          <a:effectLst/>
                        </a:rPr>
                        <a:t>[</a:t>
                      </a:r>
                      <a:r>
                        <a:rPr lang="en-US" sz="1600" u="none" strike="noStrike" dirty="0" err="1">
                          <a:effectLst/>
                        </a:rPr>
                        <a:t>usec</a:t>
                      </a:r>
                      <a:r>
                        <a:rPr lang="en-US" sz="1600" u="none" strike="noStrike" dirty="0">
                          <a:effectLst/>
                        </a:rPr>
                        <a:t>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71066">
                <a:tc vMerge="1"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err="1">
                          <a:effectLst/>
                        </a:rPr>
                        <a:t>Tput</a:t>
                      </a:r>
                      <a:r>
                        <a:rPr lang="en-US" sz="1600" u="none" strike="noStrike" dirty="0">
                          <a:effectLst/>
                        </a:rPr>
                        <a:t> [Mbps]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PER</a:t>
                      </a:r>
                      <a:br>
                        <a:rPr lang="en-US" sz="1600" u="none" strike="noStrike">
                          <a:effectLst/>
                        </a:rPr>
                      </a:br>
                      <a:r>
                        <a:rPr lang="en-US" sz="1600" u="none" strike="noStrike">
                          <a:effectLst/>
                        </a:rPr>
                        <a:t>[%]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Total </a:t>
                      </a:r>
                      <a:r>
                        <a:rPr lang="en-US" sz="1600" u="none" strike="noStrike" dirty="0" smtClean="0">
                          <a:effectLst/>
                        </a:rPr>
                        <a:t>Latency </a:t>
                      </a:r>
                      <a:r>
                        <a:rPr lang="en-US" sz="1600" u="none" strike="noStrike" dirty="0">
                          <a:effectLst/>
                        </a:rPr>
                        <a:t>[</a:t>
                      </a:r>
                      <a:r>
                        <a:rPr lang="en-US" sz="1600" u="none" strike="noStrike" dirty="0" err="1">
                          <a:effectLst/>
                        </a:rPr>
                        <a:t>usec</a:t>
                      </a:r>
                      <a:r>
                        <a:rPr lang="en-US" sz="1600" u="none" strike="noStrike" dirty="0">
                          <a:effectLst/>
                        </a:rPr>
                        <a:t>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T</a:t>
                      </a:r>
                      <a:r>
                        <a:rPr lang="en-US" sz="1600" u="none" strike="noStrike" baseline="-25000" dirty="0" smtClean="0">
                          <a:effectLst/>
                        </a:rPr>
                        <a:t>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T</a:t>
                      </a:r>
                      <a:r>
                        <a:rPr lang="en-US" sz="1600" u="none" strike="noStrike" baseline="-25000">
                          <a:effectLst/>
                        </a:rPr>
                        <a:t>TX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T</a:t>
                      </a:r>
                      <a:r>
                        <a:rPr lang="en-US" sz="1600" u="none" strike="noStrike" baseline="-25000">
                          <a:effectLst/>
                        </a:rPr>
                        <a:t>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370523"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Using</a:t>
                      </a:r>
                      <a:r>
                        <a:rPr lang="en-US" altLang="ko-KR" sz="1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 52 tones</a:t>
                      </a:r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20.0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0.8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7,534</a:t>
                      </a:r>
                      <a:endParaRPr lang="en-US" altLang="ko-KR" sz="1600" b="0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2,934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4,405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196</a:t>
                      </a:r>
                    </a:p>
                  </a:txBody>
                  <a:tcPr marL="9525" marR="9525" marT="9525" marB="0" anchor="ctr"/>
                </a:tc>
              </a:tr>
              <a:tr h="370523"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L-SCH</a:t>
                      </a:r>
                      <a:r>
                        <a:rPr lang="en-US" sz="1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over 106 tones</a:t>
                      </a:r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19.9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1.3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41,236</a:t>
                      </a:r>
                      <a:endParaRPr lang="en-US" altLang="ko-KR" sz="1600" b="0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36,220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4,453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563</a:t>
                      </a:r>
                    </a:p>
                  </a:txBody>
                  <a:tcPr marL="9525" marR="9525" marT="9525" marB="0" anchor="ctr"/>
                </a:tc>
              </a:tr>
              <a:tr h="37052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P-SCH over </a:t>
                      </a:r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106 tones</a:t>
                      </a:r>
                      <a:endParaRPr lang="ko-KR" altLang="en-US" sz="16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Selected</a:t>
                      </a:r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20.0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0.8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6,857</a:t>
                      </a:r>
                      <a:endParaRPr lang="en-US" altLang="ko-KR" sz="1600" b="0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2,344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4,453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</a:tr>
              <a:tr h="370523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The others</a:t>
                      </a:r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18.7</a:t>
                      </a:r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1.4</a:t>
                      </a:r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213,854</a:t>
                      </a:r>
                      <a:endParaRPr lang="ko-KR" altLang="en-US" sz="1600" b="0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208,540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4,453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862</a:t>
                      </a:r>
                    </a:p>
                  </a:txBody>
                  <a:tcPr marL="9525" marR="9525" marT="9525" marB="0" anchor="ctr"/>
                </a:tc>
              </a:tr>
              <a:tr h="370523"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L-SCH over 242 tones</a:t>
                      </a:r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19.9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2.5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61,973</a:t>
                      </a:r>
                      <a:endParaRPr lang="en-US" altLang="ko-KR" sz="1600" b="0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55,117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4,485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2371</a:t>
                      </a:r>
                    </a:p>
                  </a:txBody>
                  <a:tcPr marL="9525" marR="9525" marT="9525" marB="0" anchor="ctr"/>
                </a:tc>
              </a:tr>
              <a:tr h="37052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P-SCH over </a:t>
                      </a:r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242 tones</a:t>
                      </a:r>
                      <a:endParaRPr lang="ko-KR" altLang="en-US" sz="16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Selected</a:t>
                      </a:r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20.0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3.2</a:t>
                      </a:r>
                      <a:endParaRPr lang="en-US" altLang="ko-K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7,066</a:t>
                      </a:r>
                      <a:endParaRPr lang="en-US" altLang="ko-KR" sz="1600" b="0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2,350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4,485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231</a:t>
                      </a:r>
                    </a:p>
                  </a:txBody>
                  <a:tcPr marL="9525" marR="9525" marT="9525" marB="0" anchor="ctr"/>
                </a:tc>
              </a:tr>
              <a:tr h="370523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The others</a:t>
                      </a:r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16.9</a:t>
                      </a:r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2.7</a:t>
                      </a:r>
                      <a:endParaRPr lang="ko-KR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261,582</a:t>
                      </a:r>
                      <a:endParaRPr lang="ko-KR" altLang="en-US" sz="1600" b="0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251,508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4,485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5589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4851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Latency analysis method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</a:t>
            </a:r>
            <a:r>
              <a:rPr lang="en-US" altLang="ko-KR" dirty="0" smtClean="0"/>
              <a:t>latency will </a:t>
            </a:r>
            <a:r>
              <a:rPr lang="en-US" altLang="ko-KR" dirty="0"/>
              <a:t>be analyzed by dividing into several </a:t>
            </a:r>
            <a:r>
              <a:rPr lang="en-US" altLang="ko-KR" dirty="0" smtClean="0"/>
              <a:t>portions</a:t>
            </a:r>
          </a:p>
          <a:p>
            <a:pPr lvl="1"/>
            <a:r>
              <a:rPr lang="en-US" altLang="ko-KR" dirty="0"/>
              <a:t>It takes a lot of </a:t>
            </a:r>
            <a:r>
              <a:rPr lang="en-US" altLang="ko-KR" dirty="0" smtClean="0"/>
              <a:t>process for </a:t>
            </a:r>
            <a:r>
              <a:rPr lang="en-US" altLang="ko-KR" dirty="0"/>
              <a:t>a </a:t>
            </a:r>
            <a:r>
              <a:rPr lang="en-US" altLang="ko-KR" dirty="0" smtClean="0"/>
              <a:t>frame to </a:t>
            </a:r>
            <a:r>
              <a:rPr lang="en-US" altLang="ko-KR" dirty="0"/>
              <a:t>be </a:t>
            </a:r>
            <a:r>
              <a:rPr lang="en-US" altLang="ko-KR" dirty="0" smtClean="0"/>
              <a:t>sent</a:t>
            </a:r>
          </a:p>
          <a:p>
            <a:pPr lvl="1"/>
            <a:r>
              <a:rPr lang="en-US" altLang="ko-KR" dirty="0" smtClean="0"/>
              <a:t>For example, queuing, contention, IFS, retransmission, </a:t>
            </a:r>
            <a:r>
              <a:rPr lang="en-US" altLang="ko-KR" dirty="0" err="1" smtClean="0"/>
              <a:t>etc</a:t>
            </a:r>
            <a:r>
              <a:rPr lang="en-US" altLang="ko-KR" dirty="0" smtClean="0"/>
              <a:t>…</a:t>
            </a:r>
          </a:p>
          <a:p>
            <a:pPr lvl="1"/>
            <a:r>
              <a:rPr lang="en-US" altLang="ko-KR" dirty="0" smtClean="0"/>
              <a:t>In OFDMA system, scheduling and feedback take additional time</a:t>
            </a:r>
          </a:p>
          <a:p>
            <a:r>
              <a:rPr lang="en-US" altLang="ko-KR" dirty="0"/>
              <a:t>To facilitate the </a:t>
            </a:r>
            <a:r>
              <a:rPr lang="en-US" altLang="ko-KR" dirty="0" smtClean="0"/>
              <a:t>better analysis</a:t>
            </a:r>
            <a:r>
              <a:rPr lang="en-US" altLang="ko-KR" dirty="0"/>
              <a:t>, we will start with the analysis in limited </a:t>
            </a:r>
            <a:r>
              <a:rPr lang="en-US" altLang="ko-KR" dirty="0" smtClean="0"/>
              <a:t>environment</a:t>
            </a:r>
          </a:p>
          <a:p>
            <a:pPr lvl="1"/>
            <a:r>
              <a:rPr lang="en-US" altLang="ko-KR" dirty="0" smtClean="0"/>
              <a:t>DL or UL only traffic</a:t>
            </a:r>
          </a:p>
          <a:p>
            <a:pPr lvl="1"/>
            <a:r>
              <a:rPr lang="en-US" altLang="ko-KR" dirty="0" smtClean="0"/>
              <a:t>Single BSS</a:t>
            </a:r>
          </a:p>
          <a:p>
            <a:pPr lvl="1"/>
            <a:r>
              <a:rPr lang="en-US" altLang="ko-KR" dirty="0" smtClean="0"/>
              <a:t>Constant Bit Rate (CBR) traffic</a:t>
            </a:r>
          </a:p>
          <a:p>
            <a:pPr lvl="1"/>
            <a:r>
              <a:rPr lang="en-US" altLang="ko-KR" dirty="0" smtClean="0"/>
              <a:t>Fixed MCS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179945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Latency </a:t>
            </a:r>
            <a:r>
              <a:rPr lang="en-US" altLang="ko-KR" dirty="0" smtClean="0"/>
              <a:t>portions – EDCA 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  <p:pic>
        <p:nvPicPr>
          <p:cNvPr id="40" name="그림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0620" y="1728173"/>
            <a:ext cx="6062760" cy="2238043"/>
          </a:xfrm>
          <a:prstGeom prst="rect">
            <a:avLst/>
          </a:prstGeom>
        </p:spPr>
      </p:pic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685800" y="3962400"/>
            <a:ext cx="7772400" cy="2374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b="0" dirty="0" smtClean="0"/>
              <a:t>T</a:t>
            </a:r>
            <a:r>
              <a:rPr lang="en-US" altLang="ko-KR" b="0" baseline="-25000" dirty="0" smtClean="0"/>
              <a:t>W</a:t>
            </a:r>
            <a:r>
              <a:rPr lang="en-US" altLang="ko-KR" b="0" dirty="0"/>
              <a:t>: Contention waiting time</a:t>
            </a:r>
          </a:p>
          <a:p>
            <a:pPr lvl="1"/>
            <a:r>
              <a:rPr lang="en-US" altLang="ko-KR" dirty="0"/>
              <a:t>Time to transmit previously arrived packets</a:t>
            </a:r>
          </a:p>
          <a:p>
            <a:r>
              <a:rPr lang="en-US" altLang="ko-KR" b="0" dirty="0"/>
              <a:t>T</a:t>
            </a:r>
            <a:r>
              <a:rPr lang="en-US" altLang="ko-KR" b="0" baseline="-25000" dirty="0"/>
              <a:t>C</a:t>
            </a:r>
            <a:r>
              <a:rPr lang="en-US" altLang="ko-KR" b="0" dirty="0"/>
              <a:t>: Contention </a:t>
            </a:r>
            <a:r>
              <a:rPr lang="en-US" altLang="ko-KR" b="0" dirty="0" smtClean="0"/>
              <a:t>time </a:t>
            </a:r>
          </a:p>
          <a:p>
            <a:r>
              <a:rPr lang="en-US" altLang="ko-KR" b="0" dirty="0"/>
              <a:t>T</a:t>
            </a:r>
            <a:r>
              <a:rPr lang="en-US" altLang="ko-KR" b="0" baseline="-25000" dirty="0"/>
              <a:t>R</a:t>
            </a:r>
            <a:r>
              <a:rPr lang="en-US" altLang="ko-KR" b="0" dirty="0"/>
              <a:t>: Additional time for retransmission</a:t>
            </a:r>
          </a:p>
          <a:p>
            <a:pPr lvl="1"/>
            <a:r>
              <a:rPr lang="en-US" altLang="ko-KR" dirty="0"/>
              <a:t>Time spent for failed transmission</a:t>
            </a:r>
          </a:p>
          <a:p>
            <a:r>
              <a:rPr lang="en-US" altLang="ko-KR" b="0" dirty="0"/>
              <a:t>T</a:t>
            </a:r>
            <a:r>
              <a:rPr lang="en-US" altLang="ko-KR" b="0" baseline="-25000" dirty="0"/>
              <a:t>TX</a:t>
            </a:r>
            <a:r>
              <a:rPr lang="en-US" altLang="ko-KR" b="0" dirty="0"/>
              <a:t>: Transmission time for successful data frame and ACK</a:t>
            </a:r>
            <a:endParaRPr lang="ko-KR" altLang="en-US" b="0" dirty="0"/>
          </a:p>
        </p:txBody>
      </p:sp>
    </p:spTree>
    <p:extLst>
      <p:ext uri="{BB962C8B-B14F-4D97-AF65-F5344CB8AC3E}">
        <p14:creationId xmlns:p14="http://schemas.microsoft.com/office/powerpoint/2010/main" val="1878987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Latency analysis on EDCA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8458200" cy="4722813"/>
          </a:xfrm>
        </p:spPr>
        <p:txBody>
          <a:bodyPr/>
          <a:lstStyle/>
          <a:p>
            <a:r>
              <a:rPr lang="en-US" altLang="ko-KR" dirty="0" smtClean="0"/>
              <a:t>In DL case, </a:t>
            </a:r>
          </a:p>
          <a:p>
            <a:pPr lvl="1"/>
            <a:r>
              <a:rPr lang="en-US" altLang="ko-KR" dirty="0" smtClean="0"/>
              <a:t>MCS </a:t>
            </a:r>
            <a:r>
              <a:rPr lang="en-US" altLang="ko-KR" dirty="0"/>
              <a:t>that maximizes </a:t>
            </a:r>
            <a:r>
              <a:rPr lang="en-US" altLang="ko-KR" dirty="0" err="1"/>
              <a:t>Tput</a:t>
            </a:r>
            <a:r>
              <a:rPr lang="en-US" altLang="ko-KR" dirty="0"/>
              <a:t> and MCS that minimizes latency can be different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latency increases dramatically when traffic is saturated</a:t>
            </a:r>
          </a:p>
          <a:p>
            <a:pPr lvl="1"/>
            <a:r>
              <a:rPr lang="en-US" altLang="ko-KR" dirty="0"/>
              <a:t>The variation in T</a:t>
            </a:r>
            <a:r>
              <a:rPr lang="en-US" altLang="ko-KR" baseline="-25000" dirty="0"/>
              <a:t>W</a:t>
            </a:r>
            <a:r>
              <a:rPr lang="en-US" altLang="ko-KR" dirty="0"/>
              <a:t> is greater than the </a:t>
            </a:r>
            <a:r>
              <a:rPr lang="en-US" altLang="ko-KR" dirty="0" smtClean="0"/>
              <a:t>others</a:t>
            </a:r>
          </a:p>
          <a:p>
            <a:r>
              <a:rPr lang="en-US" altLang="ko-KR" dirty="0" smtClean="0"/>
              <a:t>In UL case, </a:t>
            </a:r>
          </a:p>
          <a:p>
            <a:pPr lvl="1"/>
            <a:r>
              <a:rPr lang="en-US" altLang="ko-KR" dirty="0"/>
              <a:t>RTS/CTS shows </a:t>
            </a:r>
            <a:r>
              <a:rPr lang="en-US" altLang="ko-KR" dirty="0" smtClean="0"/>
              <a:t>enhanced performance not </a:t>
            </a:r>
            <a:r>
              <a:rPr lang="en-US" altLang="ko-KR" dirty="0"/>
              <a:t>only in </a:t>
            </a:r>
            <a:r>
              <a:rPr lang="en-US" altLang="ko-KR" dirty="0" err="1"/>
              <a:t>Tput</a:t>
            </a:r>
            <a:r>
              <a:rPr lang="en-US" altLang="ko-KR" dirty="0"/>
              <a:t> but also in latency when the number of STAs is above a certain level</a:t>
            </a:r>
          </a:p>
          <a:p>
            <a:pPr lvl="1"/>
            <a:r>
              <a:rPr lang="en-US" altLang="ko-KR" dirty="0" smtClean="0"/>
              <a:t>Unlike </a:t>
            </a:r>
            <a:r>
              <a:rPr lang="en-US" altLang="ko-KR" dirty="0"/>
              <a:t>in DL case, the portion of T</a:t>
            </a:r>
            <a:r>
              <a:rPr lang="en-US" altLang="ko-KR" baseline="-25000" dirty="0"/>
              <a:t>C</a:t>
            </a:r>
            <a:r>
              <a:rPr lang="en-US" altLang="ko-KR" dirty="0"/>
              <a:t>,T</a:t>
            </a:r>
            <a:r>
              <a:rPr lang="en-US" altLang="ko-KR" baseline="-25000" dirty="0"/>
              <a:t>R</a:t>
            </a:r>
            <a:r>
              <a:rPr lang="en-US" altLang="ko-KR" dirty="0"/>
              <a:t> by collision increases significantly if the number of STAs increases</a:t>
            </a:r>
          </a:p>
          <a:p>
            <a:pPr lvl="1"/>
            <a:r>
              <a:rPr lang="en-US" altLang="ko-KR" dirty="0"/>
              <a:t>We can enhance latency performance of certain traffic dramatically by allocating AC_VI,VO instead of </a:t>
            </a:r>
            <a:r>
              <a:rPr lang="en-US" altLang="ko-KR" dirty="0" smtClean="0"/>
              <a:t>AC_BE</a:t>
            </a:r>
          </a:p>
          <a:p>
            <a:r>
              <a:rPr lang="en-US" altLang="ko-KR" dirty="0" smtClean="0"/>
              <a:t>Simulation results for EDCA are attached in appendix </a:t>
            </a: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121889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Latency portions – DL OFDMA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685800" y="3721647"/>
            <a:ext cx="7772400" cy="2679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altLang="ko-KR" b="0" dirty="0" smtClean="0"/>
          </a:p>
          <a:p>
            <a:r>
              <a:rPr lang="en-US" altLang="ko-KR" b="0" dirty="0" smtClean="0"/>
              <a:t>T</a:t>
            </a:r>
            <a:r>
              <a:rPr lang="en-US" altLang="ko-KR" b="0" baseline="-25000" dirty="0" smtClean="0"/>
              <a:t>S</a:t>
            </a:r>
            <a:r>
              <a:rPr lang="en-US" altLang="ko-KR" b="0" dirty="0" smtClean="0"/>
              <a:t>: Scheduling </a:t>
            </a:r>
            <a:r>
              <a:rPr lang="en-US" altLang="ko-KR" b="0" dirty="0"/>
              <a:t>time</a:t>
            </a:r>
          </a:p>
          <a:p>
            <a:pPr lvl="1"/>
            <a:r>
              <a:rPr lang="en-US" altLang="ko-KR" dirty="0"/>
              <a:t>Time to </a:t>
            </a:r>
            <a:r>
              <a:rPr lang="en-US" altLang="ko-KR" dirty="0" smtClean="0"/>
              <a:t>be scheduled for DL</a:t>
            </a:r>
            <a:endParaRPr lang="en-US" altLang="ko-KR" dirty="0"/>
          </a:p>
          <a:p>
            <a:r>
              <a:rPr lang="en-US" altLang="ko-KR" b="0" dirty="0"/>
              <a:t>T</a:t>
            </a:r>
            <a:r>
              <a:rPr lang="en-US" altLang="ko-KR" b="0" baseline="-25000" dirty="0"/>
              <a:t>C</a:t>
            </a:r>
            <a:r>
              <a:rPr lang="en-US" altLang="ko-KR" b="0" dirty="0"/>
              <a:t>: Contention time</a:t>
            </a:r>
          </a:p>
          <a:p>
            <a:r>
              <a:rPr lang="en-US" altLang="ko-KR" b="0" dirty="0"/>
              <a:t>T</a:t>
            </a:r>
            <a:r>
              <a:rPr lang="en-US" altLang="ko-KR" b="0" baseline="-25000" dirty="0"/>
              <a:t>TX</a:t>
            </a:r>
            <a:r>
              <a:rPr lang="en-US" altLang="ko-KR" b="0" dirty="0"/>
              <a:t>: Transmission time for successful data </a:t>
            </a:r>
            <a:r>
              <a:rPr lang="en-US" altLang="ko-KR" b="0" dirty="0" smtClean="0"/>
              <a:t>frame and ACK</a:t>
            </a:r>
            <a:endParaRPr lang="en-US" altLang="ko-KR" b="0" dirty="0"/>
          </a:p>
          <a:p>
            <a:r>
              <a:rPr lang="en-US" altLang="ko-KR" b="0" dirty="0" smtClean="0"/>
              <a:t>T</a:t>
            </a:r>
            <a:r>
              <a:rPr lang="en-US" altLang="ko-KR" b="0" baseline="-25000" dirty="0" smtClean="0"/>
              <a:t>R</a:t>
            </a:r>
            <a:r>
              <a:rPr lang="en-US" altLang="ko-KR" b="0" dirty="0"/>
              <a:t>: Additional time for </a:t>
            </a:r>
            <a:r>
              <a:rPr lang="en-US" altLang="ko-KR" b="0" dirty="0" smtClean="0"/>
              <a:t>retransmission</a:t>
            </a:r>
            <a:endParaRPr lang="en-US" altLang="ko-KR" b="0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8274" y="1385863"/>
            <a:ext cx="6407451" cy="2920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90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Latency portions </a:t>
            </a:r>
            <a:r>
              <a:rPr lang="en-US" altLang="ko-KR" dirty="0" smtClean="0"/>
              <a:t>– UL </a:t>
            </a:r>
            <a:r>
              <a:rPr lang="en-US" altLang="ko-KR" dirty="0"/>
              <a:t>OFDMA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2019</a:t>
            </a:r>
          </a:p>
        </p:txBody>
      </p:sp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696913" y="4114801"/>
            <a:ext cx="7772400" cy="2133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b="0" dirty="0"/>
              <a:t>T</a:t>
            </a:r>
            <a:r>
              <a:rPr lang="en-US" altLang="ko-KR" b="0" baseline="-25000" dirty="0"/>
              <a:t>S</a:t>
            </a:r>
            <a:r>
              <a:rPr lang="en-US" altLang="ko-KR" b="0" dirty="0"/>
              <a:t>: Scheduling time</a:t>
            </a:r>
          </a:p>
          <a:p>
            <a:pPr lvl="1"/>
            <a:r>
              <a:rPr lang="en-US" altLang="ko-KR" dirty="0"/>
              <a:t>Time to be </a:t>
            </a:r>
            <a:r>
              <a:rPr lang="en-US" altLang="ko-KR" dirty="0" smtClean="0"/>
              <a:t>scheduled for UL (Including Trigger frame transmission)</a:t>
            </a:r>
          </a:p>
          <a:p>
            <a:pPr lvl="1"/>
            <a:r>
              <a:rPr lang="en-US" altLang="ko-KR" dirty="0" smtClean="0"/>
              <a:t>Latency for feedback procedure is not assumed </a:t>
            </a:r>
            <a:endParaRPr lang="en-US" altLang="ko-KR" dirty="0"/>
          </a:p>
          <a:p>
            <a:r>
              <a:rPr lang="en-US" altLang="ko-KR" b="0" dirty="0"/>
              <a:t>T</a:t>
            </a:r>
            <a:r>
              <a:rPr lang="en-US" altLang="ko-KR" b="0" baseline="-25000" dirty="0"/>
              <a:t>TX</a:t>
            </a:r>
            <a:r>
              <a:rPr lang="en-US" altLang="ko-KR" b="0" dirty="0"/>
              <a:t>: Transmission time for successful data frame and </a:t>
            </a:r>
            <a:r>
              <a:rPr lang="en-US" altLang="ko-KR" b="0" dirty="0" smtClean="0"/>
              <a:t>ACK</a:t>
            </a:r>
          </a:p>
          <a:p>
            <a:r>
              <a:rPr lang="en-US" altLang="ko-KR" b="0" dirty="0" smtClean="0"/>
              <a:t>T</a:t>
            </a:r>
            <a:r>
              <a:rPr lang="en-US" altLang="ko-KR" b="0" baseline="-25000" dirty="0" smtClean="0"/>
              <a:t>R</a:t>
            </a:r>
            <a:r>
              <a:rPr lang="en-US" altLang="ko-KR" b="0" dirty="0"/>
              <a:t>: Additional time for </a:t>
            </a:r>
            <a:r>
              <a:rPr lang="en-US" altLang="ko-KR" b="0" dirty="0" smtClean="0"/>
              <a:t>retransmission</a:t>
            </a:r>
          </a:p>
          <a:p>
            <a:pPr lvl="1"/>
            <a:endParaRPr lang="en-US" altLang="ko-KR" b="0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1447800"/>
            <a:ext cx="5117824" cy="2812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18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234926</TotalTime>
  <Words>3107</Words>
  <Application>Microsoft Office PowerPoint</Application>
  <PresentationFormat>화면 슬라이드 쇼(4:3)</PresentationFormat>
  <Paragraphs>941</Paragraphs>
  <Slides>43</Slides>
  <Notes>19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43</vt:i4>
      </vt:variant>
    </vt:vector>
  </HeadingPairs>
  <TitlesOfParts>
    <vt:vector size="48" baseType="lpstr">
      <vt:lpstr>굴림</vt:lpstr>
      <vt:lpstr>맑은 고딕</vt:lpstr>
      <vt:lpstr>Arial</vt:lpstr>
      <vt:lpstr>Times New Roman</vt:lpstr>
      <vt:lpstr>802-11-Submission</vt:lpstr>
      <vt:lpstr>Latency analysis for EHT</vt:lpstr>
      <vt:lpstr>Abstract</vt:lpstr>
      <vt:lpstr>Low latency support discussion</vt:lpstr>
      <vt:lpstr>Submissions in previous meetings</vt:lpstr>
      <vt:lpstr>Latency analysis method</vt:lpstr>
      <vt:lpstr>Latency portions – EDCA </vt:lpstr>
      <vt:lpstr>Latency analysis on EDCA</vt:lpstr>
      <vt:lpstr>Latency portions – DL OFDMA</vt:lpstr>
      <vt:lpstr>Latency portions – UL OFDMA</vt:lpstr>
      <vt:lpstr>Simulation setting</vt:lpstr>
      <vt:lpstr>Simulation cases for DL OFDMA</vt:lpstr>
      <vt:lpstr>DL Latency analysis:  Case 1 (Number of STAs) </vt:lpstr>
      <vt:lpstr>DL Latency analysis: Case 2 (RU sizes)</vt:lpstr>
      <vt:lpstr>DL Latency analysis: Case 3 (Scheduler)</vt:lpstr>
      <vt:lpstr>Observation on DL results</vt:lpstr>
      <vt:lpstr>Simulation cases for UL OFDMA</vt:lpstr>
      <vt:lpstr>UL Latency analysis: Case 1  (Number of STAs)</vt:lpstr>
      <vt:lpstr>UL Latency analysis: Case 2  (RU sizes)</vt:lpstr>
      <vt:lpstr>UL Latency analysis: Case 3 (Scheduler)</vt:lpstr>
      <vt:lpstr>Observation on UL results</vt:lpstr>
      <vt:lpstr>Expectation on OBSS</vt:lpstr>
      <vt:lpstr>Further step</vt:lpstr>
      <vt:lpstr>Summary</vt:lpstr>
      <vt:lpstr>References</vt:lpstr>
      <vt:lpstr>Appendix I – EDCA results</vt:lpstr>
      <vt:lpstr>Simulation setting</vt:lpstr>
      <vt:lpstr>Simulation cases for DL EDCA</vt:lpstr>
      <vt:lpstr>DL Latency analysis: Case 1 (MCS) </vt:lpstr>
      <vt:lpstr>DL Latency analysis: Case 2 (BW) </vt:lpstr>
      <vt:lpstr>DL Latency analysis: Case 3 (Traffic load)</vt:lpstr>
      <vt:lpstr>Simulation cases</vt:lpstr>
      <vt:lpstr>UL Latency analysis: Case 1  (Number of STAs)</vt:lpstr>
      <vt:lpstr>UL Latency analysis: Case 2  (Number of STAs)</vt:lpstr>
      <vt:lpstr>UL Latency analysis: Case 3  (Access Category)</vt:lpstr>
      <vt:lpstr>Appendix II – OFDMA results</vt:lpstr>
      <vt:lpstr>DL Latency analysis:  Case 1 (Number of STAs) </vt:lpstr>
      <vt:lpstr>DL Latency analysis: Case 2 (RU sizes) </vt:lpstr>
      <vt:lpstr>DL Latency analysis: Case 3 (Scheduler)</vt:lpstr>
      <vt:lpstr>UL Latency analysis: Case 1  (Number of STAs)</vt:lpstr>
      <vt:lpstr>UL Latency analysis: Case 2  (RU sizes)</vt:lpstr>
      <vt:lpstr>UL Latency analysis: Case 3 (Scheduler)</vt:lpstr>
      <vt:lpstr>UL Latency analysis: Case 3a (Scheduler)</vt:lpstr>
      <vt:lpstr>UL Latency analysis: Case 3a (Scheduler)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suhwook.kim@lge.com</dc:creator>
  <cp:lastModifiedBy>admin</cp:lastModifiedBy>
  <cp:revision>7129</cp:revision>
  <cp:lastPrinted>2018-10-31T23:27:01Z</cp:lastPrinted>
  <dcterms:created xsi:type="dcterms:W3CDTF">2007-05-21T21:00:37Z</dcterms:created>
  <dcterms:modified xsi:type="dcterms:W3CDTF">2019-07-09T05:11:11Z</dcterms:modified>
</cp:coreProperties>
</file>