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860" r:id="rId3"/>
    <p:sldId id="876" r:id="rId4"/>
    <p:sldId id="875" r:id="rId5"/>
    <p:sldId id="888" r:id="rId6"/>
    <p:sldId id="885" r:id="rId7"/>
    <p:sldId id="861" r:id="rId8"/>
    <p:sldId id="874" r:id="rId9"/>
    <p:sldId id="872" r:id="rId10"/>
    <p:sldId id="873" r:id="rId11"/>
    <p:sldId id="886" r:id="rId12"/>
    <p:sldId id="869" r:id="rId13"/>
    <p:sldId id="882" r:id="rId14"/>
    <p:sldId id="881" r:id="rId15"/>
    <p:sldId id="887" r:id="rId16"/>
    <p:sldId id="870" r:id="rId1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01" autoAdjust="0"/>
    <p:restoredTop sz="96118" autoAdjust="0"/>
  </p:normalViewPr>
  <p:slideViewPr>
    <p:cSldViewPr>
      <p:cViewPr varScale="1">
        <p:scale>
          <a:sx n="114" d="100"/>
          <a:sy n="114" d="100"/>
        </p:scale>
        <p:origin x="69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2019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802.11-19/739r0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js.choi@lge.com" TargetMode="External"/><Relationship Id="rId3" Type="http://schemas.openxmlformats.org/officeDocument/2006/relationships/hyperlink" Target="mailto:dongguk.lim@lge.com" TargetMode="External"/><Relationship Id="rId7" Type="http://schemas.openxmlformats.org/officeDocument/2006/relationships/hyperlink" Target="mailto:Jeongki.k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uhwook.kim@lge.com" TargetMode="External"/><Relationship Id="rId5" Type="http://schemas.openxmlformats.org/officeDocument/2006/relationships/hyperlink" Target="mailto:Insun.jang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PPDU Format for 11bd 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2019-05-13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316850"/>
              </p:ext>
            </p:extLst>
          </p:nvPr>
        </p:nvGraphicFramePr>
        <p:xfrm>
          <a:off x="762000" y="2895601"/>
          <a:ext cx="7620000" cy="21335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075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 Kim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 Kim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7"/>
                        </a:rPr>
                        <a:t>Jeongki.kim@lge.com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choi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8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May 2019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Highway </a:t>
            </a:r>
            <a:r>
              <a:rPr lang="en-US" altLang="ko-KR" dirty="0" err="1" smtClean="0"/>
              <a:t>LoS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In High MCS level, i.e., MCS6, 2x OFDM numerology has a 2dB gain compared with 4x numerology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7363" y="3095846"/>
            <a:ext cx="4404437" cy="330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97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Highway </a:t>
            </a:r>
            <a:r>
              <a:rPr lang="en-US" altLang="ko-KR" sz="2000" dirty="0" err="1" smtClean="0"/>
              <a:t>NLoS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In MCS 2 and MCS4, it has a similar performance with both OFDM numerologies. </a:t>
            </a:r>
          </a:p>
          <a:p>
            <a:pPr lvl="1"/>
            <a:r>
              <a:rPr lang="en-US" altLang="ko-KR" sz="1800" dirty="0" smtClean="0"/>
              <a:t>But, in MCS6, 4x numerology has a performance degradation </a:t>
            </a:r>
            <a:endParaRPr lang="ko-KR" altLang="en-US" sz="180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4962" y="2924310"/>
            <a:ext cx="4633038" cy="3476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35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In this contribution, we examined the followings need to be considered for 11bd PPDU format design.</a:t>
            </a:r>
          </a:p>
          <a:p>
            <a:pPr lvl="1"/>
            <a:r>
              <a:rPr lang="en-US" altLang="ko-KR" dirty="0" smtClean="0"/>
              <a:t>For the packet classification, we introduced the two methods that were already adopted in 802.11 systems. </a:t>
            </a:r>
          </a:p>
          <a:p>
            <a:pPr lvl="2"/>
            <a:r>
              <a:rPr lang="en-US" altLang="ko-KR" dirty="0" smtClean="0"/>
              <a:t>One is a detection method based Q-BPSK</a:t>
            </a:r>
          </a:p>
          <a:p>
            <a:pPr lvl="2"/>
            <a:r>
              <a:rPr lang="en-US" altLang="ko-KR" dirty="0" smtClean="0"/>
              <a:t>Another is a detection method based repetition </a:t>
            </a:r>
          </a:p>
          <a:p>
            <a:pPr lvl="1"/>
            <a:r>
              <a:rPr lang="en-US" altLang="ko-KR" dirty="0" smtClean="0"/>
              <a:t>For the design of preamble for an 11bd portion, </a:t>
            </a:r>
          </a:p>
          <a:p>
            <a:pPr lvl="2"/>
            <a:r>
              <a:rPr lang="en-US" altLang="ko-KR" dirty="0" smtClean="0"/>
              <a:t>the STF for 11bd may not need to be included.</a:t>
            </a:r>
          </a:p>
          <a:p>
            <a:pPr lvl="2"/>
            <a:r>
              <a:rPr lang="en-US" altLang="ko-KR" dirty="0" smtClean="0"/>
              <a:t>the LTF for 11bd should </a:t>
            </a:r>
            <a:r>
              <a:rPr lang="en-US" altLang="ko-KR" dirty="0"/>
              <a:t>be included to </a:t>
            </a:r>
            <a:r>
              <a:rPr lang="en-US" altLang="ko-KR" dirty="0" smtClean="0"/>
              <a:t>estimate </a:t>
            </a:r>
            <a:r>
              <a:rPr lang="en-US" altLang="ko-KR" dirty="0"/>
              <a:t>the </a:t>
            </a:r>
            <a:r>
              <a:rPr lang="en-US" altLang="ko-KR" dirty="0" smtClean="0"/>
              <a:t>channel.</a:t>
            </a:r>
          </a:p>
          <a:p>
            <a:pPr lvl="3"/>
            <a:endParaRPr lang="en-US" altLang="ko-KR" dirty="0"/>
          </a:p>
          <a:p>
            <a:r>
              <a:rPr lang="en-US" altLang="ko-KR" dirty="0" smtClean="0"/>
              <a:t>Also, we evaluated the performance of OFDM numerologies for 11bd with CFO. </a:t>
            </a:r>
          </a:p>
          <a:p>
            <a:pPr lvl="1"/>
            <a:r>
              <a:rPr lang="en-US" altLang="ko-KR" dirty="0" smtClean="0"/>
              <a:t>In</a:t>
            </a:r>
            <a:r>
              <a:rPr lang="ko-KR" altLang="en-US" smtClean="0"/>
              <a:t> </a:t>
            </a:r>
            <a:r>
              <a:rPr lang="en-US" altLang="ko-KR" dirty="0" smtClean="0"/>
              <a:t>all channels, both OFDM numerologies show similar performance when MCS 2 and MCS4 are assumed.</a:t>
            </a:r>
          </a:p>
          <a:p>
            <a:pPr lvl="2"/>
            <a:r>
              <a:rPr lang="en-US" altLang="ko-KR" dirty="0" smtClean="0"/>
              <a:t>But, 2x OFDM numerology has a slight better performance in some channel.  </a:t>
            </a:r>
          </a:p>
          <a:p>
            <a:pPr lvl="1"/>
            <a:r>
              <a:rPr lang="en-US" altLang="ko-KR" dirty="0" smtClean="0"/>
              <a:t>Also, we</a:t>
            </a:r>
            <a:r>
              <a:rPr lang="ko-KR" altLang="en-US"/>
              <a:t> </a:t>
            </a:r>
            <a:r>
              <a:rPr lang="en-US" altLang="ko-KR" dirty="0" smtClean="0"/>
              <a:t>can confirm that 4x OFDM numerology shows performance degradation when MCS6 is used in highway channel. </a:t>
            </a:r>
          </a:p>
          <a:p>
            <a:pPr lvl="2"/>
            <a:r>
              <a:rPr lang="en-US" altLang="ko-KR" dirty="0" smtClean="0"/>
              <a:t>Due to CFO impact, the performance loss is about 2 ~ 6dB. </a:t>
            </a:r>
          </a:p>
          <a:p>
            <a:pPr lvl="1"/>
            <a:r>
              <a:rPr lang="en-US" altLang="ko-KR" dirty="0" smtClean="0"/>
              <a:t>Stable performance of 11bd in </a:t>
            </a:r>
            <a:r>
              <a:rPr lang="en-US" altLang="ko-KR" dirty="0"/>
              <a:t>V2V </a:t>
            </a:r>
            <a:r>
              <a:rPr lang="en-US" altLang="ko-KR" dirty="0" smtClean="0"/>
              <a:t>channel with channel impairment can be achieved using 2x OFDM numerology.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9203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What PPDU format do </a:t>
            </a:r>
            <a:r>
              <a:rPr lang="en-US" altLang="ko-KR" dirty="0"/>
              <a:t>you </a:t>
            </a:r>
            <a:r>
              <a:rPr lang="en-US" altLang="ko-KR" dirty="0" smtClean="0"/>
              <a:t>prefer as a 11bd PPDU format ? </a:t>
            </a:r>
          </a:p>
          <a:p>
            <a:pPr lvl="1"/>
            <a:r>
              <a:rPr lang="en-US" altLang="ko-KR" dirty="0" smtClean="0"/>
              <a:t>Option 1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Option 2 </a:t>
            </a:r>
            <a:endParaRPr lang="en-US" altLang="ko-KR" dirty="0"/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530288" y="2971800"/>
            <a:ext cx="6470712" cy="1142999"/>
            <a:chOff x="641054" y="2446637"/>
            <a:chExt cx="6623112" cy="1287163"/>
          </a:xfrm>
        </p:grpSpPr>
        <p:sp>
          <p:nvSpPr>
            <p:cNvPr id="8" name="직사각형 7"/>
            <p:cNvSpPr/>
            <p:nvPr/>
          </p:nvSpPr>
          <p:spPr bwMode="auto">
            <a:xfrm>
              <a:off x="2723368" y="3015887"/>
              <a:ext cx="592278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L-SIG 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9" name="직사각형 8"/>
            <p:cNvSpPr/>
            <p:nvPr/>
          </p:nvSpPr>
          <p:spPr bwMode="auto">
            <a:xfrm>
              <a:off x="3307257" y="3015887"/>
              <a:ext cx="897966" cy="360040"/>
            </a:xfrm>
            <a:prstGeom prst="rect">
              <a:avLst/>
            </a:prstGeom>
            <a:pattFill prst="diagBrick">
              <a:fgClr>
                <a:schemeClr val="bg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00" b="0" dirty="0" smtClean="0">
                  <a:solidFill>
                    <a:srgbClr val="000000"/>
                  </a:solidFill>
                </a:rPr>
                <a:t>One OFDM symbol</a:t>
              </a:r>
              <a:endParaRPr lang="ko-KR" altLang="en-US" sz="10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" name="직사각형 9"/>
            <p:cNvSpPr/>
            <p:nvPr/>
          </p:nvSpPr>
          <p:spPr bwMode="auto">
            <a:xfrm>
              <a:off x="1419379" y="301588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1" name="직사각형 10"/>
            <p:cNvSpPr/>
            <p:nvPr/>
          </p:nvSpPr>
          <p:spPr bwMode="auto">
            <a:xfrm>
              <a:off x="2071720" y="301588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2" name="직사각형 11"/>
            <p:cNvSpPr/>
            <p:nvPr/>
          </p:nvSpPr>
          <p:spPr bwMode="auto">
            <a:xfrm>
              <a:off x="4206597" y="3007498"/>
              <a:ext cx="648072" cy="72630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dirty="0" smtClean="0">
                  <a:solidFill>
                    <a:srgbClr val="000000"/>
                  </a:solidFill>
                </a:rPr>
                <a:t>NGV</a:t>
              </a:r>
              <a:r>
                <a:rPr lang="en-US" altLang="ko-KR" sz="1050" b="0" dirty="0" smtClean="0">
                  <a:solidFill>
                    <a:srgbClr val="000000"/>
                  </a:solidFill>
                </a:rPr>
                <a:t>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3" name="직사각형 12"/>
            <p:cNvSpPr/>
            <p:nvPr/>
          </p:nvSpPr>
          <p:spPr bwMode="auto">
            <a:xfrm>
              <a:off x="4853735" y="3007498"/>
              <a:ext cx="2410431" cy="72630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Data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4" name="직사각형 13"/>
            <p:cNvSpPr/>
            <p:nvPr/>
          </p:nvSpPr>
          <p:spPr bwMode="auto">
            <a:xfrm>
              <a:off x="2726944" y="3373760"/>
              <a:ext cx="592277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L-SIG 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5" name="직사각형 14"/>
            <p:cNvSpPr/>
            <p:nvPr/>
          </p:nvSpPr>
          <p:spPr bwMode="auto">
            <a:xfrm>
              <a:off x="3310834" y="3373760"/>
              <a:ext cx="904509" cy="360040"/>
            </a:xfrm>
            <a:prstGeom prst="rect">
              <a:avLst/>
            </a:prstGeom>
            <a:pattFill prst="diagBrick">
              <a:fgClr>
                <a:schemeClr val="bg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00" b="0" dirty="0" smtClean="0">
                  <a:solidFill>
                    <a:srgbClr val="000000"/>
                  </a:solidFill>
                </a:rPr>
                <a:t>One OFDM symbol</a:t>
              </a:r>
              <a:endParaRPr lang="ko-KR" altLang="en-US" sz="10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6" name="직사각형 15"/>
            <p:cNvSpPr/>
            <p:nvPr/>
          </p:nvSpPr>
          <p:spPr bwMode="auto">
            <a:xfrm>
              <a:off x="1422955" y="3373760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7" name="직사각형 16"/>
            <p:cNvSpPr/>
            <p:nvPr/>
          </p:nvSpPr>
          <p:spPr bwMode="auto">
            <a:xfrm>
              <a:off x="2066906" y="3373760"/>
              <a:ext cx="654259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8" name="직사각형 17"/>
            <p:cNvSpPr/>
            <p:nvPr/>
          </p:nvSpPr>
          <p:spPr bwMode="auto">
            <a:xfrm>
              <a:off x="2707134" y="2446637"/>
              <a:ext cx="592278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L-SIG 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9" name="직사각형 18"/>
            <p:cNvSpPr/>
            <p:nvPr/>
          </p:nvSpPr>
          <p:spPr bwMode="auto">
            <a:xfrm>
              <a:off x="3299412" y="2446637"/>
              <a:ext cx="897966" cy="360040"/>
            </a:xfrm>
            <a:prstGeom prst="rect">
              <a:avLst/>
            </a:prstGeom>
            <a:pattFill prst="diagBrick">
              <a:fgClr>
                <a:schemeClr val="bg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00" b="0" dirty="0" smtClean="0">
                  <a:solidFill>
                    <a:srgbClr val="000000"/>
                  </a:solidFill>
                </a:rPr>
                <a:t>One OFDM symbol</a:t>
              </a:r>
              <a:endParaRPr lang="ko-KR" altLang="en-US" sz="10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0" name="직사각형 19"/>
            <p:cNvSpPr/>
            <p:nvPr/>
          </p:nvSpPr>
          <p:spPr bwMode="auto">
            <a:xfrm>
              <a:off x="1419923" y="244663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1" name="직사각형 20"/>
            <p:cNvSpPr/>
            <p:nvPr/>
          </p:nvSpPr>
          <p:spPr bwMode="auto">
            <a:xfrm>
              <a:off x="2063875" y="244663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2" name="직사각형 21"/>
            <p:cNvSpPr/>
            <p:nvPr/>
          </p:nvSpPr>
          <p:spPr bwMode="auto">
            <a:xfrm>
              <a:off x="4198077" y="244663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dirty="0" smtClean="0">
                  <a:solidFill>
                    <a:srgbClr val="000000"/>
                  </a:solidFill>
                </a:rPr>
                <a:t>NGV</a:t>
              </a:r>
              <a:r>
                <a:rPr lang="en-US" altLang="ko-KR" sz="1050" b="0" dirty="0" smtClean="0">
                  <a:solidFill>
                    <a:srgbClr val="000000"/>
                  </a:solidFill>
                </a:rPr>
                <a:t>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3" name="직사각형 22"/>
            <p:cNvSpPr/>
            <p:nvPr/>
          </p:nvSpPr>
          <p:spPr bwMode="auto">
            <a:xfrm>
              <a:off x="4846149" y="2446637"/>
              <a:ext cx="2408360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Data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cxnSp>
          <p:nvCxnSpPr>
            <p:cNvPr id="24" name="직선 연결선 23"/>
            <p:cNvCxnSpPr/>
            <p:nvPr/>
          </p:nvCxnSpPr>
          <p:spPr bwMode="auto">
            <a:xfrm>
              <a:off x="1295400" y="2446637"/>
              <a:ext cx="0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triangle" w="sm" len="sm"/>
            </a:ln>
            <a:effectLst/>
          </p:spPr>
        </p:cxnSp>
        <p:cxnSp>
          <p:nvCxnSpPr>
            <p:cNvPr id="25" name="직선 연결선 24"/>
            <p:cNvCxnSpPr/>
            <p:nvPr/>
          </p:nvCxnSpPr>
          <p:spPr bwMode="auto">
            <a:xfrm>
              <a:off x="1295400" y="3007498"/>
              <a:ext cx="0" cy="72630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triangle" w="sm" len="sm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641054" y="2488157"/>
              <a:ext cx="610690" cy="285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/>
                <a:t>10MHz</a:t>
              </a:r>
              <a:endParaRPr lang="ko-KR" altLang="en-US" sz="105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63268" y="3204517"/>
              <a:ext cx="610690" cy="285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/>
                <a:t>2</a:t>
              </a:r>
              <a:r>
                <a:rPr lang="en-US" altLang="ko-KR" sz="1050" dirty="0" smtClean="0"/>
                <a:t>0MHz</a:t>
              </a:r>
              <a:endParaRPr lang="ko-KR" altLang="en-US" sz="1050"/>
            </a:p>
          </p:txBody>
        </p:sp>
      </p:grpSp>
      <p:sp>
        <p:nvSpPr>
          <p:cNvPr id="28" name="슬라이드 번호 개체 틀 5"/>
          <p:cNvSpPr txBox="1">
            <a:spLocks/>
          </p:cNvSpPr>
          <p:nvPr/>
        </p:nvSpPr>
        <p:spPr bwMode="auto">
          <a:xfrm>
            <a:off x="4809841" y="6475413"/>
            <a:ext cx="4328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smtClean="0"/>
              <a:t>Slide 7</a:t>
            </a:r>
            <a:endParaRPr lang="en-US" altLang="ko-KR" dirty="0"/>
          </a:p>
        </p:txBody>
      </p:sp>
      <p:grpSp>
        <p:nvGrpSpPr>
          <p:cNvPr id="29" name="그룹 28"/>
          <p:cNvGrpSpPr/>
          <p:nvPr/>
        </p:nvGrpSpPr>
        <p:grpSpPr>
          <a:xfrm>
            <a:off x="1600200" y="4953000"/>
            <a:ext cx="5612703" cy="1142999"/>
            <a:chOff x="641054" y="2446637"/>
            <a:chExt cx="5744891" cy="1287163"/>
          </a:xfrm>
        </p:grpSpPr>
        <p:sp>
          <p:nvSpPr>
            <p:cNvPr id="30" name="직사각형 29"/>
            <p:cNvSpPr/>
            <p:nvPr/>
          </p:nvSpPr>
          <p:spPr bwMode="auto">
            <a:xfrm>
              <a:off x="2723368" y="3015887"/>
              <a:ext cx="592278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L-SIG 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1" name="직사각형 30"/>
            <p:cNvSpPr/>
            <p:nvPr/>
          </p:nvSpPr>
          <p:spPr bwMode="auto">
            <a:xfrm>
              <a:off x="1419379" y="301588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2" name="직사각형 31"/>
            <p:cNvSpPr/>
            <p:nvPr/>
          </p:nvSpPr>
          <p:spPr bwMode="auto">
            <a:xfrm>
              <a:off x="2071720" y="301588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3" name="직사각형 32"/>
            <p:cNvSpPr/>
            <p:nvPr/>
          </p:nvSpPr>
          <p:spPr bwMode="auto">
            <a:xfrm>
              <a:off x="3319628" y="3007498"/>
              <a:ext cx="648072" cy="726302"/>
            </a:xfrm>
            <a:prstGeom prst="rect">
              <a:avLst/>
            </a:prstGeom>
            <a:pattFill prst="pct30">
              <a:fgClr>
                <a:srgbClr val="0070C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dirty="0" smtClean="0">
                  <a:solidFill>
                    <a:srgbClr val="000000"/>
                  </a:solidFill>
                </a:rPr>
                <a:t>Rotated </a:t>
              </a:r>
              <a:r>
                <a:rPr lang="en-US" altLang="ko-KR" sz="1050" b="0" dirty="0" smtClean="0">
                  <a:solidFill>
                    <a:srgbClr val="000000"/>
                  </a:solidFill>
                </a:rPr>
                <a:t>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4" name="직사각형 33"/>
            <p:cNvSpPr/>
            <p:nvPr/>
          </p:nvSpPr>
          <p:spPr bwMode="auto">
            <a:xfrm>
              <a:off x="3975515" y="3007498"/>
              <a:ext cx="2410430" cy="72630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Data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5" name="직사각형 34"/>
            <p:cNvSpPr/>
            <p:nvPr/>
          </p:nvSpPr>
          <p:spPr bwMode="auto">
            <a:xfrm>
              <a:off x="2726944" y="3373760"/>
              <a:ext cx="592277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L-SIG 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6" name="직사각형 35"/>
            <p:cNvSpPr/>
            <p:nvPr/>
          </p:nvSpPr>
          <p:spPr bwMode="auto">
            <a:xfrm>
              <a:off x="1422955" y="3373760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7" name="직사각형 36"/>
            <p:cNvSpPr/>
            <p:nvPr/>
          </p:nvSpPr>
          <p:spPr bwMode="auto">
            <a:xfrm>
              <a:off x="2066906" y="3373760"/>
              <a:ext cx="654259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8" name="직사각형 37"/>
            <p:cNvSpPr/>
            <p:nvPr/>
          </p:nvSpPr>
          <p:spPr bwMode="auto">
            <a:xfrm>
              <a:off x="2707134" y="2446637"/>
              <a:ext cx="592278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L-SIG 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9" name="직사각형 38"/>
            <p:cNvSpPr/>
            <p:nvPr/>
          </p:nvSpPr>
          <p:spPr bwMode="auto">
            <a:xfrm>
              <a:off x="1419923" y="244663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0" name="직사각형 39"/>
            <p:cNvSpPr/>
            <p:nvPr/>
          </p:nvSpPr>
          <p:spPr bwMode="auto">
            <a:xfrm>
              <a:off x="2063875" y="244663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1" name="직사각형 40"/>
            <p:cNvSpPr/>
            <p:nvPr/>
          </p:nvSpPr>
          <p:spPr bwMode="auto">
            <a:xfrm>
              <a:off x="3302135" y="2446637"/>
              <a:ext cx="648072" cy="360040"/>
            </a:xfrm>
            <a:prstGeom prst="rect">
              <a:avLst/>
            </a:prstGeom>
            <a:pattFill prst="pct30">
              <a:fgClr>
                <a:srgbClr val="0070C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dirty="0" smtClean="0">
                  <a:solidFill>
                    <a:srgbClr val="000000"/>
                  </a:solidFill>
                </a:rPr>
                <a:t>Rotated</a:t>
              </a:r>
              <a:r>
                <a:rPr lang="en-US" altLang="ko-KR" sz="1050" b="0" dirty="0" smtClean="0">
                  <a:solidFill>
                    <a:srgbClr val="000000"/>
                  </a:solidFill>
                </a:rPr>
                <a:t>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2" name="직사각형 41"/>
            <p:cNvSpPr/>
            <p:nvPr/>
          </p:nvSpPr>
          <p:spPr bwMode="auto">
            <a:xfrm>
              <a:off x="3950207" y="2446637"/>
              <a:ext cx="2408360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Data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cxnSp>
          <p:nvCxnSpPr>
            <p:cNvPr id="43" name="직선 연결선 42"/>
            <p:cNvCxnSpPr/>
            <p:nvPr/>
          </p:nvCxnSpPr>
          <p:spPr bwMode="auto">
            <a:xfrm>
              <a:off x="1295400" y="2446637"/>
              <a:ext cx="0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triangle" w="sm" len="sm"/>
            </a:ln>
            <a:effectLst/>
          </p:spPr>
        </p:cxnSp>
        <p:cxnSp>
          <p:nvCxnSpPr>
            <p:cNvPr id="44" name="직선 연결선 43"/>
            <p:cNvCxnSpPr/>
            <p:nvPr/>
          </p:nvCxnSpPr>
          <p:spPr bwMode="auto">
            <a:xfrm>
              <a:off x="1295400" y="3007498"/>
              <a:ext cx="0" cy="72630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triangle" w="sm" len="sm"/>
            </a:ln>
            <a:effectLst/>
          </p:spPr>
        </p:cxnSp>
        <p:sp>
          <p:nvSpPr>
            <p:cNvPr id="45" name="TextBox 44"/>
            <p:cNvSpPr txBox="1"/>
            <p:nvPr/>
          </p:nvSpPr>
          <p:spPr>
            <a:xfrm>
              <a:off x="641054" y="2488157"/>
              <a:ext cx="610690" cy="285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/>
                <a:t>10MHz</a:t>
              </a:r>
              <a:endParaRPr lang="ko-KR" altLang="en-US" sz="105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63268" y="3204517"/>
              <a:ext cx="610690" cy="285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/>
                <a:t>2</a:t>
              </a:r>
              <a:r>
                <a:rPr lang="en-US" altLang="ko-KR" sz="1050" dirty="0" smtClean="0"/>
                <a:t>0MHz</a:t>
              </a:r>
              <a:endParaRPr lang="ko-KR" altLang="en-US" sz="1050"/>
            </a:p>
          </p:txBody>
        </p:sp>
      </p:grpSp>
    </p:spTree>
    <p:extLst>
      <p:ext uri="{BB962C8B-B14F-4D97-AF65-F5344CB8AC3E}">
        <p14:creationId xmlns:p14="http://schemas.microsoft.com/office/powerpoint/2010/main" val="86421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option do you prefer for packet classification in 11bd as described in slide 4? 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Option1 </a:t>
            </a:r>
            <a:r>
              <a:rPr lang="en-US" altLang="ko-KR" dirty="0"/>
              <a:t>: </a:t>
            </a:r>
            <a:r>
              <a:rPr lang="en-US" altLang="ko-KR" dirty="0" smtClean="0"/>
              <a:t>based on Q-BPSK</a:t>
            </a:r>
            <a:r>
              <a:rPr lang="ko-KR" altLang="en-US" smtClean="0"/>
              <a:t> </a:t>
            </a:r>
            <a:endParaRPr lang="en-US" altLang="ko-KR" dirty="0" smtClean="0"/>
          </a:p>
          <a:p>
            <a:pPr lvl="1"/>
            <a:r>
              <a:rPr lang="en-US" altLang="ko-KR" dirty="0"/>
              <a:t>Option2 : </a:t>
            </a:r>
            <a:r>
              <a:rPr lang="en-US" altLang="ko-KR" dirty="0" smtClean="0"/>
              <a:t>based on repetition </a:t>
            </a:r>
          </a:p>
          <a:p>
            <a:pPr lvl="1"/>
            <a:r>
              <a:rPr lang="en-US" altLang="ko-KR" dirty="0" smtClean="0"/>
              <a:t>Abs 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0631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section 3 in 11bd SFD </a:t>
            </a:r>
            <a:r>
              <a:rPr lang="en-US" altLang="ko-KR" dirty="0" smtClean="0"/>
              <a:t>? </a:t>
            </a:r>
          </a:p>
          <a:p>
            <a:pPr lvl="1"/>
            <a:r>
              <a:rPr lang="en-US" altLang="ko-KR" dirty="0" smtClean="0"/>
              <a:t>11bd PHY shall support the half-clocked operation both using </a:t>
            </a:r>
            <a:r>
              <a:rPr lang="en-US" altLang="ko-KR" dirty="0"/>
              <a:t>10 MHz channel </a:t>
            </a:r>
            <a:r>
              <a:rPr lang="en-US" altLang="ko-KR" dirty="0" smtClean="0"/>
              <a:t>spacing and 20MHz channel spacing </a:t>
            </a:r>
          </a:p>
          <a:p>
            <a:pPr lvl="2"/>
            <a:r>
              <a:rPr lang="en-US" altLang="ko-KR" dirty="0" smtClean="0"/>
              <a:t>half-clocked from 11ac OFDM numerology.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2439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[1] IEEE 802.11-19-0332/r2 , PHY design for 11bd 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0040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We had discussed PPDU format for 11bd in previous meeting and decided the followings [1]</a:t>
            </a:r>
          </a:p>
          <a:p>
            <a:pPr lvl="1"/>
            <a:r>
              <a:rPr lang="en-US" altLang="ko-KR" dirty="0" smtClean="0"/>
              <a:t>“11bd </a:t>
            </a:r>
            <a:r>
              <a:rPr lang="en-US" altLang="ko-KR" dirty="0"/>
              <a:t>PPDU format includes L-STF, L-LTF, and L-SIG </a:t>
            </a:r>
            <a:r>
              <a:rPr lang="en-US" altLang="ko-KR" dirty="0" smtClean="0"/>
              <a:t>fields”</a:t>
            </a:r>
          </a:p>
          <a:p>
            <a:pPr lvl="1"/>
            <a:r>
              <a:rPr lang="en-US" altLang="ko-KR" dirty="0"/>
              <a:t>“In</a:t>
            </a:r>
            <a:r>
              <a:rPr lang="ko-KR" altLang="en-US"/>
              <a:t> </a:t>
            </a:r>
            <a:r>
              <a:rPr lang="en-US" altLang="ko-KR" dirty="0"/>
              <a:t>20MHz bandwidth,  L-STF, L-LTF, and L-SIG for </a:t>
            </a:r>
            <a:r>
              <a:rPr lang="en-US" altLang="ko-KR" dirty="0" smtClean="0"/>
              <a:t>10MHz PPDU </a:t>
            </a:r>
            <a:r>
              <a:rPr lang="en-US" altLang="ko-KR" dirty="0"/>
              <a:t>are </a:t>
            </a:r>
            <a:r>
              <a:rPr lang="en-US" altLang="ko-KR" dirty="0" smtClean="0"/>
              <a:t>duplicated” 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However, a detail construction of 11bd PPDU has</a:t>
            </a:r>
            <a:r>
              <a:rPr lang="ko-KR" altLang="en-US" smtClean="0"/>
              <a:t> </a:t>
            </a:r>
            <a:r>
              <a:rPr lang="en-US" altLang="ko-KR" dirty="0" smtClean="0"/>
              <a:t>not been yet discussed and decided, so the portion for 11bd in 11bd PPDU is still remained as an undefined. 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Therefore, in this contribution, we investigate some technical issues need to be considered when we design the 11bd PPDU format.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477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Packet </a:t>
            </a:r>
            <a:r>
              <a:rPr lang="en-US" altLang="ko-KR" dirty="0" smtClean="0"/>
              <a:t>classification (1/2)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As described in [1], 11bd devices can receive either 11p PPDU or 11bd PPDU. </a:t>
            </a:r>
          </a:p>
          <a:p>
            <a:r>
              <a:rPr lang="en-US" altLang="ko-KR" dirty="0" smtClean="0"/>
              <a:t>So, to decode the received PPDU successfully, </a:t>
            </a:r>
            <a:r>
              <a:rPr lang="en-US" altLang="ko-KR" dirty="0"/>
              <a:t>11bd devices</a:t>
            </a:r>
            <a:r>
              <a:rPr lang="en-US" altLang="ko-KR" dirty="0" smtClean="0"/>
              <a:t> should distinguish whether receiving PPDU is</a:t>
            </a:r>
            <a:r>
              <a:rPr lang="ko-KR" altLang="en-US" smtClean="0"/>
              <a:t> </a:t>
            </a:r>
            <a:r>
              <a:rPr lang="en-US" altLang="ko-KR" dirty="0" smtClean="0"/>
              <a:t>a 11p PPDU or</a:t>
            </a:r>
            <a:r>
              <a:rPr lang="ko-KR" altLang="en-US" smtClean="0"/>
              <a:t> </a:t>
            </a:r>
            <a:r>
              <a:rPr lang="en-US" altLang="ko-KR" dirty="0" smtClean="0"/>
              <a:t>11bd PPDU. </a:t>
            </a:r>
          </a:p>
          <a:p>
            <a:pPr lvl="1"/>
            <a:r>
              <a:rPr lang="en-US" altLang="ko-KR" dirty="0" smtClean="0"/>
              <a:t>Also, it is desirable to distinguish either of it as early as possible.   </a:t>
            </a:r>
          </a:p>
          <a:p>
            <a:r>
              <a:rPr lang="en-US" altLang="ko-KR" dirty="0"/>
              <a:t>For differentiating of PPDU, we can consider using one OFDM symbol after L-SIG and this symbol can be used as </a:t>
            </a:r>
            <a:r>
              <a:rPr lang="en-US" altLang="ko-KR" dirty="0" smtClean="0"/>
              <a:t>following.</a:t>
            </a:r>
          </a:p>
          <a:p>
            <a:pPr lvl="1"/>
            <a:r>
              <a:rPr lang="en-US" altLang="ko-KR" dirty="0" smtClean="0"/>
              <a:t>Option 1 : for checking constellation mapping  </a:t>
            </a:r>
          </a:p>
          <a:p>
            <a:pPr lvl="1"/>
            <a:r>
              <a:rPr lang="en-US" altLang="ko-KR" dirty="0" smtClean="0"/>
              <a:t>Option 2 : for checking repetition </a:t>
            </a:r>
          </a:p>
          <a:p>
            <a:r>
              <a:rPr lang="en-US" altLang="ko-KR" dirty="0" smtClean="0"/>
              <a:t>In next slides, we discuss the details for each option.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0701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Packet </a:t>
            </a:r>
            <a:r>
              <a:rPr lang="en-US" altLang="ko-KR" dirty="0" smtClean="0"/>
              <a:t>classification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This is not a new method for PPDU classification. Indeed, it already has been used in enhanced WLAN systems. </a:t>
            </a:r>
          </a:p>
          <a:p>
            <a:r>
              <a:rPr lang="en-US" altLang="ko-KR" dirty="0" smtClean="0"/>
              <a:t>To leverage the conventional method, we can consider the two options to use the one OFDM symbol after L-SIG. </a:t>
            </a:r>
          </a:p>
          <a:p>
            <a:pPr lvl="1"/>
            <a:r>
              <a:rPr lang="en-US" altLang="ko-KR" dirty="0" smtClean="0"/>
              <a:t>Option1 : checking the constellation of symbol</a:t>
            </a:r>
          </a:p>
          <a:p>
            <a:pPr lvl="2"/>
            <a:r>
              <a:rPr lang="en-US" altLang="ko-KR" dirty="0" smtClean="0"/>
              <a:t>For that purpose, rate field in L-SIG shall </a:t>
            </a:r>
            <a:r>
              <a:rPr lang="en-US" altLang="ko-KR" dirty="0"/>
              <a:t>be set to the value </a:t>
            </a:r>
            <a:r>
              <a:rPr lang="en-US" altLang="ko-KR" dirty="0" smtClean="0"/>
              <a:t>of 3 </a:t>
            </a:r>
            <a:r>
              <a:rPr lang="en-US" altLang="ko-KR" dirty="0"/>
              <a:t>Mb/s.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And then, Q-BPSK constellation mapping is applied to one</a:t>
            </a:r>
            <a:r>
              <a:rPr lang="ko-KR" altLang="en-US" smtClean="0"/>
              <a:t> </a:t>
            </a:r>
            <a:r>
              <a:rPr lang="en-US" altLang="ko-KR" dirty="0" smtClean="0"/>
              <a:t>OFDM symbol after L-SIG. </a:t>
            </a:r>
          </a:p>
          <a:p>
            <a:pPr lvl="2"/>
            <a:r>
              <a:rPr lang="en-US" altLang="ko-KR" dirty="0" smtClean="0"/>
              <a:t>It </a:t>
            </a:r>
            <a:r>
              <a:rPr lang="en-US" altLang="ko-KR" dirty="0"/>
              <a:t>can be </a:t>
            </a:r>
            <a:r>
              <a:rPr lang="en-US" altLang="ko-KR" dirty="0" smtClean="0"/>
              <a:t>simply implemented </a:t>
            </a:r>
            <a:r>
              <a:rPr lang="en-US" altLang="ko-KR" dirty="0"/>
              <a:t>and early detection is possible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This symbol may be used </a:t>
            </a:r>
            <a:r>
              <a:rPr lang="en-US" altLang="ko-KR" dirty="0"/>
              <a:t>for </a:t>
            </a:r>
            <a:r>
              <a:rPr lang="en-US" altLang="ko-KR" dirty="0" smtClean="0"/>
              <a:t>channel </a:t>
            </a:r>
            <a:r>
              <a:rPr lang="en-US" altLang="ko-KR" dirty="0"/>
              <a:t>estimation </a:t>
            </a:r>
            <a:r>
              <a:rPr lang="en-US" altLang="ko-KR" dirty="0" smtClean="0"/>
              <a:t>or indication of some information for 11bd transmission. </a:t>
            </a:r>
            <a:endParaRPr lang="en-US" altLang="ko-KR" dirty="0"/>
          </a:p>
          <a:p>
            <a:pPr lvl="3"/>
            <a:endParaRPr lang="en-US" altLang="ko-KR" dirty="0" smtClean="0"/>
          </a:p>
          <a:p>
            <a:pPr lvl="5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Option 2: checking the repetition </a:t>
            </a:r>
          </a:p>
          <a:p>
            <a:pPr lvl="2"/>
            <a:r>
              <a:rPr lang="en-US" altLang="ko-KR" dirty="0"/>
              <a:t> For </a:t>
            </a:r>
            <a:r>
              <a:rPr lang="en-US" altLang="ko-KR" dirty="0" smtClean="0"/>
              <a:t>that purpose, </a:t>
            </a:r>
            <a:r>
              <a:rPr lang="en-US" altLang="ko-KR" dirty="0"/>
              <a:t>one symbol is </a:t>
            </a:r>
            <a:r>
              <a:rPr lang="en-US" altLang="ko-KR" dirty="0" smtClean="0"/>
              <a:t>being repeated with an </a:t>
            </a:r>
            <a:r>
              <a:rPr lang="en-US" altLang="ko-KR" dirty="0"/>
              <a:t>L-SIG symbol when </a:t>
            </a:r>
            <a:r>
              <a:rPr lang="en-US" altLang="ko-KR" dirty="0" smtClean="0"/>
              <a:t>11bd PPDU is transmitted.</a:t>
            </a:r>
          </a:p>
          <a:p>
            <a:pPr lvl="3"/>
            <a:r>
              <a:rPr lang="en-US" altLang="ko-KR" dirty="0" smtClean="0"/>
              <a:t>This is already applied to 11ax for classification of 11ax PPDU.  </a:t>
            </a:r>
          </a:p>
          <a:p>
            <a:pPr lvl="2"/>
            <a:r>
              <a:rPr lang="en-US" altLang="ko-KR" dirty="0"/>
              <a:t>It can be </a:t>
            </a:r>
            <a:r>
              <a:rPr lang="en-US" altLang="ko-KR" dirty="0" smtClean="0"/>
              <a:t>simply implemented.</a:t>
            </a:r>
          </a:p>
          <a:p>
            <a:pPr lvl="2"/>
            <a:r>
              <a:rPr lang="en-US" altLang="ko-KR" dirty="0" smtClean="0"/>
              <a:t>By repeating the L-SIG, we can look forward to the robust transmission of 11bd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270375" y="650207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  <p:grpSp>
        <p:nvGrpSpPr>
          <p:cNvPr id="15" name="그룹 14"/>
          <p:cNvGrpSpPr/>
          <p:nvPr/>
        </p:nvGrpSpPr>
        <p:grpSpPr>
          <a:xfrm>
            <a:off x="1905000" y="4191000"/>
            <a:ext cx="2633108" cy="360040"/>
            <a:chOff x="1862692" y="4114800"/>
            <a:chExt cx="2633108" cy="360040"/>
          </a:xfrm>
        </p:grpSpPr>
        <p:sp>
          <p:nvSpPr>
            <p:cNvPr id="7" name="직사각형 6"/>
            <p:cNvSpPr/>
            <p:nvPr/>
          </p:nvSpPr>
          <p:spPr bwMode="auto">
            <a:xfrm>
              <a:off x="3157956" y="4114800"/>
              <a:ext cx="592278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200" b="0" dirty="0" smtClean="0">
                  <a:solidFill>
                    <a:srgbClr val="000000"/>
                  </a:solidFill>
                </a:rPr>
                <a:t>L-SIG  </a:t>
              </a:r>
              <a:endParaRPr lang="ko-KR" altLang="en-US" sz="12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8" name="직사각형 7"/>
            <p:cNvSpPr/>
            <p:nvPr/>
          </p:nvSpPr>
          <p:spPr bwMode="auto">
            <a:xfrm>
              <a:off x="3750234" y="4114800"/>
              <a:ext cx="745566" cy="360040"/>
            </a:xfrm>
            <a:prstGeom prst="rect">
              <a:avLst/>
            </a:prstGeom>
            <a:pattFill prst="diagBrick">
              <a:fgClr>
                <a:srgbClr val="00B05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100" dirty="0" smtClean="0">
                  <a:solidFill>
                    <a:srgbClr val="000000"/>
                  </a:solidFill>
                </a:rPr>
                <a:t>Q-BPSK</a:t>
              </a:r>
              <a:endParaRPr lang="ko-KR" altLang="en-US" sz="11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9" name="직사각형 8"/>
            <p:cNvSpPr/>
            <p:nvPr/>
          </p:nvSpPr>
          <p:spPr bwMode="auto">
            <a:xfrm>
              <a:off x="1862692" y="4114800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200" b="0" dirty="0" smtClean="0">
                  <a:solidFill>
                    <a:srgbClr val="000000"/>
                  </a:solidFill>
                </a:rPr>
                <a:t>L-STF </a:t>
              </a:r>
              <a:endParaRPr lang="ko-KR" altLang="en-US" sz="12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" name="직사각형 9"/>
            <p:cNvSpPr/>
            <p:nvPr/>
          </p:nvSpPr>
          <p:spPr bwMode="auto">
            <a:xfrm>
              <a:off x="2506308" y="4114800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200" b="0" dirty="0" smtClean="0">
                  <a:solidFill>
                    <a:srgbClr val="000000"/>
                  </a:solidFill>
                </a:rPr>
                <a:t>L-LTF </a:t>
              </a:r>
              <a:endParaRPr lang="ko-KR" altLang="en-US" sz="1200" b="0" dirty="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6" name="그룹 15"/>
          <p:cNvGrpSpPr/>
          <p:nvPr/>
        </p:nvGrpSpPr>
        <p:grpSpPr>
          <a:xfrm>
            <a:off x="1939780" y="5888360"/>
            <a:ext cx="2479820" cy="360040"/>
            <a:chOff x="1905000" y="5638800"/>
            <a:chExt cx="2479820" cy="360040"/>
          </a:xfrm>
        </p:grpSpPr>
        <p:sp>
          <p:nvSpPr>
            <p:cNvPr id="11" name="직사각형 10"/>
            <p:cNvSpPr/>
            <p:nvPr/>
          </p:nvSpPr>
          <p:spPr bwMode="auto">
            <a:xfrm>
              <a:off x="3200264" y="5638800"/>
              <a:ext cx="592278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200" b="0" dirty="0" smtClean="0">
                  <a:solidFill>
                    <a:srgbClr val="000000"/>
                  </a:solidFill>
                </a:rPr>
                <a:t>L-SIG  </a:t>
              </a:r>
              <a:endParaRPr lang="ko-KR" altLang="en-US" sz="12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2" name="직사각형 11"/>
            <p:cNvSpPr/>
            <p:nvPr/>
          </p:nvSpPr>
          <p:spPr bwMode="auto">
            <a:xfrm>
              <a:off x="3792542" y="5638800"/>
              <a:ext cx="592278" cy="360040"/>
            </a:xfrm>
            <a:prstGeom prst="rect">
              <a:avLst/>
            </a:prstGeom>
            <a:pattFill prst="diagBrick">
              <a:fgClr>
                <a:srgbClr val="00B05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100" dirty="0">
                  <a:solidFill>
                    <a:srgbClr val="000000"/>
                  </a:solidFill>
                </a:rPr>
                <a:t>L-SIG </a:t>
              </a:r>
              <a:endParaRPr lang="ko-KR" altLang="en-US" sz="11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3" name="직사각형 12"/>
            <p:cNvSpPr/>
            <p:nvPr/>
          </p:nvSpPr>
          <p:spPr bwMode="auto">
            <a:xfrm>
              <a:off x="1905000" y="5638800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200" b="0" dirty="0" smtClean="0">
                  <a:solidFill>
                    <a:srgbClr val="000000"/>
                  </a:solidFill>
                </a:rPr>
                <a:t>L-STF </a:t>
              </a:r>
              <a:endParaRPr lang="ko-KR" altLang="en-US" sz="12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4" name="직사각형 13"/>
            <p:cNvSpPr/>
            <p:nvPr/>
          </p:nvSpPr>
          <p:spPr bwMode="auto">
            <a:xfrm>
              <a:off x="2548616" y="5638800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200" b="0" dirty="0" smtClean="0">
                  <a:solidFill>
                    <a:srgbClr val="000000"/>
                  </a:solidFill>
                </a:rPr>
                <a:t>L-LTF </a:t>
              </a:r>
              <a:endParaRPr lang="ko-KR" altLang="en-US" sz="1200" b="0" dirty="0" smtClean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4387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Preamble for 11bd portion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/>
              <a:t>Short </a:t>
            </a:r>
            <a:r>
              <a:rPr lang="en-US" altLang="ko-KR" dirty="0" smtClean="0"/>
              <a:t>Training Field </a:t>
            </a:r>
            <a:endParaRPr lang="en-US" altLang="ko-KR" dirty="0"/>
          </a:p>
          <a:p>
            <a:pPr lvl="1"/>
            <a:r>
              <a:rPr lang="en-US" altLang="ko-KR" dirty="0"/>
              <a:t>In general, STS(i.e., short training symbol) located after the L-SIG  is used to improve the automatic gain control for MIMO transmission in 802.11 systems. </a:t>
            </a:r>
          </a:p>
          <a:p>
            <a:pPr lvl="1"/>
            <a:r>
              <a:rPr lang="en-US" altLang="ko-KR" dirty="0"/>
              <a:t>However, MIMO transmission(i.e., </a:t>
            </a:r>
            <a:r>
              <a:rPr lang="en-US" altLang="ko-KR" dirty="0" err="1"/>
              <a:t>beamforming</a:t>
            </a:r>
            <a:r>
              <a:rPr lang="en-US" altLang="ko-KR" dirty="0"/>
              <a:t>) </a:t>
            </a:r>
            <a:r>
              <a:rPr lang="en-US" altLang="ko-KR" dirty="0" smtClean="0"/>
              <a:t>may not be considered </a:t>
            </a:r>
            <a:r>
              <a:rPr lang="en-US" altLang="ko-KR" dirty="0"/>
              <a:t>in 11bd in which only one stream transmission </a:t>
            </a:r>
            <a:r>
              <a:rPr lang="en-US" altLang="ko-KR" dirty="0" smtClean="0"/>
              <a:t>may be </a:t>
            </a:r>
            <a:r>
              <a:rPr lang="en-US" altLang="ko-KR" dirty="0"/>
              <a:t>supported</a:t>
            </a:r>
            <a:r>
              <a:rPr lang="en-US" altLang="ko-KR" dirty="0" smtClean="0"/>
              <a:t>. </a:t>
            </a:r>
            <a:endParaRPr lang="en-US" altLang="ko-KR" dirty="0"/>
          </a:p>
          <a:p>
            <a:pPr lvl="1"/>
            <a:r>
              <a:rPr lang="en-US" altLang="ko-KR" dirty="0"/>
              <a:t>Therefore, </a:t>
            </a:r>
            <a:r>
              <a:rPr lang="en-US" altLang="ko-KR" dirty="0" smtClean="0"/>
              <a:t>we think STF </a:t>
            </a:r>
            <a:r>
              <a:rPr lang="en-US" altLang="ko-KR" dirty="0"/>
              <a:t>for improving the auto gain control </a:t>
            </a:r>
            <a:r>
              <a:rPr lang="en-US" altLang="ko-KR" dirty="0" smtClean="0"/>
              <a:t>does </a:t>
            </a:r>
            <a:r>
              <a:rPr lang="en-US" altLang="ko-KR" dirty="0"/>
              <a:t>not need in </a:t>
            </a:r>
            <a:r>
              <a:rPr lang="en-US" altLang="ko-KR" dirty="0" smtClean="0"/>
              <a:t>11bd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Long Training Field </a:t>
            </a:r>
            <a:endParaRPr lang="en-US" altLang="ko-KR" dirty="0"/>
          </a:p>
          <a:p>
            <a:pPr lvl="1"/>
            <a:r>
              <a:rPr lang="en-US" altLang="ko-KR" dirty="0"/>
              <a:t>The tone allocations for 11bd 10MHz PPDU and 20MHz PPDU have not </a:t>
            </a:r>
            <a:r>
              <a:rPr lang="en-US" altLang="ko-KR" dirty="0" smtClean="0"/>
              <a:t>been defined </a:t>
            </a:r>
            <a:r>
              <a:rPr lang="en-US" altLang="ko-KR" dirty="0"/>
              <a:t>yet </a:t>
            </a:r>
            <a:r>
              <a:rPr lang="en-US" altLang="ko-KR" dirty="0" smtClean="0"/>
              <a:t>but they </a:t>
            </a:r>
            <a:r>
              <a:rPr lang="en-US" altLang="ko-KR" dirty="0"/>
              <a:t>can have a different guard tone and available tone in 10/20MHz.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So</a:t>
            </a:r>
            <a:r>
              <a:rPr lang="en-US" altLang="ko-KR" dirty="0"/>
              <a:t>, it is hard to estimate the channel accurately because L-LTF can’t support the some of guard or available tones. </a:t>
            </a:r>
          </a:p>
          <a:p>
            <a:pPr lvl="1"/>
            <a:r>
              <a:rPr lang="en-US" altLang="ko-KR" dirty="0" smtClean="0"/>
              <a:t>Therefore</a:t>
            </a:r>
            <a:r>
              <a:rPr lang="en-US" altLang="ko-KR" dirty="0"/>
              <a:t>, </a:t>
            </a:r>
            <a:r>
              <a:rPr lang="en-US" altLang="ko-KR" dirty="0" smtClean="0"/>
              <a:t>in order to estimate the channel without missing, LTF for 11bd is needed that is suitable for tone allocation.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5374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Candidate for 11bd PPDU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PPDU format for 11bd </a:t>
            </a:r>
          </a:p>
          <a:p>
            <a:pPr lvl="1"/>
            <a:r>
              <a:rPr lang="en-US" altLang="ko-KR" sz="1600" dirty="0" smtClean="0"/>
              <a:t>For classification of PPDU, one OFDM symbol after L-SIG is</a:t>
            </a:r>
            <a:r>
              <a:rPr lang="ko-KR" altLang="en-US" sz="1600" smtClean="0"/>
              <a:t> </a:t>
            </a:r>
            <a:r>
              <a:rPr lang="en-US" altLang="ko-KR" sz="1600" dirty="0" smtClean="0"/>
              <a:t>placed in PPDU.</a:t>
            </a:r>
          </a:p>
          <a:p>
            <a:pPr lvl="2"/>
            <a:r>
              <a:rPr lang="en-US" altLang="ko-KR" sz="1400" dirty="0" smtClean="0"/>
              <a:t>One</a:t>
            </a:r>
            <a:r>
              <a:rPr lang="ko-KR" altLang="en-US" sz="1400" smtClean="0"/>
              <a:t> </a:t>
            </a:r>
            <a:r>
              <a:rPr lang="en-US" altLang="ko-KR" sz="1400" dirty="0" smtClean="0"/>
              <a:t>OFDM symbol can be either modulated with Q-BPSK or replaced with L-SIG symbol. </a:t>
            </a:r>
          </a:p>
          <a:p>
            <a:pPr lvl="2"/>
            <a:r>
              <a:rPr lang="en-US" altLang="ko-KR" sz="1400" dirty="0" smtClean="0"/>
              <a:t>In 20MHz PPDU, L-STF,L-LTF, L-SIG and one</a:t>
            </a:r>
            <a:r>
              <a:rPr lang="ko-KR" altLang="en-US" sz="1400" smtClean="0"/>
              <a:t> </a:t>
            </a:r>
            <a:r>
              <a:rPr lang="en-US" altLang="ko-KR" sz="1400" dirty="0" smtClean="0"/>
              <a:t>OFDM symbol for 10MHz PPDU are duplicated.  </a:t>
            </a:r>
            <a:endParaRPr lang="en-US" altLang="ko-KR" sz="1400" dirty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pPr lvl="1"/>
            <a:r>
              <a:rPr lang="en-US" altLang="ko-KR" sz="1600" dirty="0"/>
              <a:t>We may not need to insert the additional OFDM symbol if it would be feasible to apply Q-rotated LTF after L-SIG . 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grpSp>
        <p:nvGrpSpPr>
          <p:cNvPr id="56" name="그룹 55"/>
          <p:cNvGrpSpPr/>
          <p:nvPr/>
        </p:nvGrpSpPr>
        <p:grpSpPr>
          <a:xfrm>
            <a:off x="1530288" y="3429001"/>
            <a:ext cx="6470712" cy="1142999"/>
            <a:chOff x="641054" y="2446637"/>
            <a:chExt cx="6623112" cy="1287163"/>
          </a:xfrm>
        </p:grpSpPr>
        <p:sp>
          <p:nvSpPr>
            <p:cNvPr id="11" name="직사각형 10"/>
            <p:cNvSpPr/>
            <p:nvPr/>
          </p:nvSpPr>
          <p:spPr bwMode="auto">
            <a:xfrm>
              <a:off x="2723368" y="3015887"/>
              <a:ext cx="592278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L-SIG 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2" name="직사각형 11"/>
            <p:cNvSpPr/>
            <p:nvPr/>
          </p:nvSpPr>
          <p:spPr bwMode="auto">
            <a:xfrm>
              <a:off x="3307257" y="3015887"/>
              <a:ext cx="897966" cy="360040"/>
            </a:xfrm>
            <a:prstGeom prst="rect">
              <a:avLst/>
            </a:prstGeom>
            <a:pattFill prst="diagBrick">
              <a:fgClr>
                <a:srgbClr val="00B05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00" b="0" dirty="0" smtClean="0">
                  <a:solidFill>
                    <a:srgbClr val="000000"/>
                  </a:solidFill>
                </a:rPr>
                <a:t>One OFDM symbol</a:t>
              </a:r>
              <a:endParaRPr lang="ko-KR" altLang="en-US" sz="10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3" name="직사각형 12"/>
            <p:cNvSpPr/>
            <p:nvPr/>
          </p:nvSpPr>
          <p:spPr bwMode="auto">
            <a:xfrm>
              <a:off x="1419379" y="301588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4" name="직사각형 13"/>
            <p:cNvSpPr/>
            <p:nvPr/>
          </p:nvSpPr>
          <p:spPr bwMode="auto">
            <a:xfrm>
              <a:off x="2071720" y="301588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5" name="직사각형 14"/>
            <p:cNvSpPr/>
            <p:nvPr/>
          </p:nvSpPr>
          <p:spPr bwMode="auto">
            <a:xfrm>
              <a:off x="4206597" y="3007498"/>
              <a:ext cx="648072" cy="72630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dirty="0" smtClean="0">
                  <a:solidFill>
                    <a:srgbClr val="000000"/>
                  </a:solidFill>
                </a:rPr>
                <a:t>NGV</a:t>
              </a:r>
              <a:r>
                <a:rPr lang="en-US" altLang="ko-KR" sz="1050" b="0" dirty="0" smtClean="0">
                  <a:solidFill>
                    <a:srgbClr val="000000"/>
                  </a:solidFill>
                </a:rPr>
                <a:t>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6" name="직사각형 15"/>
            <p:cNvSpPr/>
            <p:nvPr/>
          </p:nvSpPr>
          <p:spPr bwMode="auto">
            <a:xfrm>
              <a:off x="4853735" y="3007498"/>
              <a:ext cx="2410431" cy="72630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Data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2" name="직사각형 31"/>
            <p:cNvSpPr/>
            <p:nvPr/>
          </p:nvSpPr>
          <p:spPr bwMode="auto">
            <a:xfrm>
              <a:off x="2726944" y="3373760"/>
              <a:ext cx="592277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L-SIG 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3" name="직사각형 32"/>
            <p:cNvSpPr/>
            <p:nvPr/>
          </p:nvSpPr>
          <p:spPr bwMode="auto">
            <a:xfrm>
              <a:off x="3310834" y="3373760"/>
              <a:ext cx="904509" cy="360040"/>
            </a:xfrm>
            <a:prstGeom prst="rect">
              <a:avLst/>
            </a:prstGeom>
            <a:pattFill prst="diagBrick">
              <a:fgClr>
                <a:srgbClr val="00B05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00" b="0" dirty="0" smtClean="0">
                  <a:solidFill>
                    <a:srgbClr val="000000"/>
                  </a:solidFill>
                </a:rPr>
                <a:t>One OFDM symbol</a:t>
              </a:r>
              <a:endParaRPr lang="ko-KR" altLang="en-US" sz="10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4" name="직사각형 33"/>
            <p:cNvSpPr/>
            <p:nvPr/>
          </p:nvSpPr>
          <p:spPr bwMode="auto">
            <a:xfrm>
              <a:off x="1422955" y="3373760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5" name="직사각형 34"/>
            <p:cNvSpPr/>
            <p:nvPr/>
          </p:nvSpPr>
          <p:spPr bwMode="auto">
            <a:xfrm>
              <a:off x="2066906" y="3373760"/>
              <a:ext cx="654259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8" name="직사각형 37"/>
            <p:cNvSpPr/>
            <p:nvPr/>
          </p:nvSpPr>
          <p:spPr bwMode="auto">
            <a:xfrm>
              <a:off x="2707134" y="2446637"/>
              <a:ext cx="592278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L-SIG 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9" name="직사각형 38"/>
            <p:cNvSpPr/>
            <p:nvPr/>
          </p:nvSpPr>
          <p:spPr bwMode="auto">
            <a:xfrm>
              <a:off x="3299412" y="2446637"/>
              <a:ext cx="897966" cy="360040"/>
            </a:xfrm>
            <a:prstGeom prst="rect">
              <a:avLst/>
            </a:prstGeom>
            <a:pattFill prst="diagBrick">
              <a:fgClr>
                <a:srgbClr val="00B05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00" b="0" dirty="0" smtClean="0">
                  <a:solidFill>
                    <a:srgbClr val="000000"/>
                  </a:solidFill>
                </a:rPr>
                <a:t>One OFDM symbol</a:t>
              </a:r>
              <a:endParaRPr lang="ko-KR" altLang="en-US" sz="10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0" name="직사각형 39"/>
            <p:cNvSpPr/>
            <p:nvPr/>
          </p:nvSpPr>
          <p:spPr bwMode="auto">
            <a:xfrm>
              <a:off x="1419923" y="244663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1" name="직사각형 40"/>
            <p:cNvSpPr/>
            <p:nvPr/>
          </p:nvSpPr>
          <p:spPr bwMode="auto">
            <a:xfrm>
              <a:off x="2063875" y="244663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2" name="직사각형 41"/>
            <p:cNvSpPr/>
            <p:nvPr/>
          </p:nvSpPr>
          <p:spPr bwMode="auto">
            <a:xfrm>
              <a:off x="4198077" y="244663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dirty="0" smtClean="0">
                  <a:solidFill>
                    <a:srgbClr val="000000"/>
                  </a:solidFill>
                </a:rPr>
                <a:t>NGV</a:t>
              </a:r>
              <a:r>
                <a:rPr lang="en-US" altLang="ko-KR" sz="1050" b="0" dirty="0" smtClean="0">
                  <a:solidFill>
                    <a:srgbClr val="000000"/>
                  </a:solidFill>
                </a:rPr>
                <a:t>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3" name="직사각형 42"/>
            <p:cNvSpPr/>
            <p:nvPr/>
          </p:nvSpPr>
          <p:spPr bwMode="auto">
            <a:xfrm>
              <a:off x="4846149" y="2446637"/>
              <a:ext cx="2408360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Data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cxnSp>
          <p:nvCxnSpPr>
            <p:cNvPr id="45" name="직선 연결선 44"/>
            <p:cNvCxnSpPr/>
            <p:nvPr/>
          </p:nvCxnSpPr>
          <p:spPr bwMode="auto">
            <a:xfrm>
              <a:off x="1295400" y="2446637"/>
              <a:ext cx="0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triangle" w="sm" len="sm"/>
            </a:ln>
            <a:effectLst/>
          </p:spPr>
        </p:cxnSp>
        <p:cxnSp>
          <p:nvCxnSpPr>
            <p:cNvPr id="46" name="직선 연결선 45"/>
            <p:cNvCxnSpPr/>
            <p:nvPr/>
          </p:nvCxnSpPr>
          <p:spPr bwMode="auto">
            <a:xfrm>
              <a:off x="1295400" y="3007498"/>
              <a:ext cx="0" cy="72630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triangle" w="sm" len="sm"/>
            </a:ln>
            <a:effectLst/>
          </p:spPr>
        </p:cxnSp>
        <p:sp>
          <p:nvSpPr>
            <p:cNvPr id="50" name="TextBox 49"/>
            <p:cNvSpPr txBox="1"/>
            <p:nvPr/>
          </p:nvSpPr>
          <p:spPr>
            <a:xfrm>
              <a:off x="641054" y="2488157"/>
              <a:ext cx="610690" cy="285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/>
                <a:t>10MHz</a:t>
              </a:r>
              <a:endParaRPr lang="ko-KR" altLang="en-US" sz="105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63268" y="3204517"/>
              <a:ext cx="610690" cy="285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/>
                <a:t>2</a:t>
              </a:r>
              <a:r>
                <a:rPr lang="en-US" altLang="ko-KR" sz="1050" dirty="0" smtClean="0"/>
                <a:t>0MHz</a:t>
              </a:r>
              <a:endParaRPr lang="ko-KR" altLang="en-US" sz="1050"/>
            </a:p>
          </p:txBody>
        </p:sp>
      </p:grpSp>
      <p:sp>
        <p:nvSpPr>
          <p:cNvPr id="47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Slide 7</a:t>
            </a:r>
            <a:endParaRPr lang="en-US" altLang="ko-KR" dirty="0"/>
          </a:p>
        </p:txBody>
      </p:sp>
      <p:grpSp>
        <p:nvGrpSpPr>
          <p:cNvPr id="52" name="그룹 51"/>
          <p:cNvGrpSpPr/>
          <p:nvPr/>
        </p:nvGrpSpPr>
        <p:grpSpPr>
          <a:xfrm>
            <a:off x="1591151" y="5257800"/>
            <a:ext cx="5612703" cy="1142999"/>
            <a:chOff x="641054" y="2446637"/>
            <a:chExt cx="5744891" cy="1287163"/>
          </a:xfrm>
        </p:grpSpPr>
        <p:sp>
          <p:nvSpPr>
            <p:cNvPr id="53" name="직사각형 52"/>
            <p:cNvSpPr/>
            <p:nvPr/>
          </p:nvSpPr>
          <p:spPr bwMode="auto">
            <a:xfrm>
              <a:off x="2723368" y="3015887"/>
              <a:ext cx="592278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L-SIG 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59" name="직사각형 58"/>
            <p:cNvSpPr/>
            <p:nvPr/>
          </p:nvSpPr>
          <p:spPr bwMode="auto">
            <a:xfrm>
              <a:off x="1419379" y="301588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0" name="직사각형 59"/>
            <p:cNvSpPr/>
            <p:nvPr/>
          </p:nvSpPr>
          <p:spPr bwMode="auto">
            <a:xfrm>
              <a:off x="2071720" y="301588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1" name="직사각형 60"/>
            <p:cNvSpPr/>
            <p:nvPr/>
          </p:nvSpPr>
          <p:spPr bwMode="auto">
            <a:xfrm>
              <a:off x="3319628" y="3007498"/>
              <a:ext cx="648072" cy="726302"/>
            </a:xfrm>
            <a:prstGeom prst="rect">
              <a:avLst/>
            </a:prstGeom>
            <a:pattFill prst="pct30">
              <a:fgClr>
                <a:srgbClr val="0070C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dirty="0" smtClean="0">
                  <a:solidFill>
                    <a:srgbClr val="000000"/>
                  </a:solidFill>
                </a:rPr>
                <a:t>Rotated </a:t>
              </a:r>
              <a:r>
                <a:rPr lang="en-US" altLang="ko-KR" sz="1050" b="0" dirty="0" smtClean="0">
                  <a:solidFill>
                    <a:srgbClr val="000000"/>
                  </a:solidFill>
                </a:rPr>
                <a:t>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2" name="직사각형 61"/>
            <p:cNvSpPr/>
            <p:nvPr/>
          </p:nvSpPr>
          <p:spPr bwMode="auto">
            <a:xfrm>
              <a:off x="3975515" y="3007498"/>
              <a:ext cx="2410430" cy="72630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Data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3" name="직사각형 62"/>
            <p:cNvSpPr/>
            <p:nvPr/>
          </p:nvSpPr>
          <p:spPr bwMode="auto">
            <a:xfrm>
              <a:off x="2726944" y="3373760"/>
              <a:ext cx="592277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L-SIG 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5" name="직사각형 64"/>
            <p:cNvSpPr/>
            <p:nvPr/>
          </p:nvSpPr>
          <p:spPr bwMode="auto">
            <a:xfrm>
              <a:off x="1422955" y="3373760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6" name="직사각형 65"/>
            <p:cNvSpPr/>
            <p:nvPr/>
          </p:nvSpPr>
          <p:spPr bwMode="auto">
            <a:xfrm>
              <a:off x="2066906" y="3373760"/>
              <a:ext cx="654259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7" name="직사각형 66"/>
            <p:cNvSpPr/>
            <p:nvPr/>
          </p:nvSpPr>
          <p:spPr bwMode="auto">
            <a:xfrm>
              <a:off x="2707134" y="2446637"/>
              <a:ext cx="592278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L-SIG 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9" name="직사각형 68"/>
            <p:cNvSpPr/>
            <p:nvPr/>
          </p:nvSpPr>
          <p:spPr bwMode="auto">
            <a:xfrm>
              <a:off x="1419923" y="244663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70" name="직사각형 69"/>
            <p:cNvSpPr/>
            <p:nvPr/>
          </p:nvSpPr>
          <p:spPr bwMode="auto">
            <a:xfrm>
              <a:off x="2063875" y="244663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71" name="직사각형 70"/>
            <p:cNvSpPr/>
            <p:nvPr/>
          </p:nvSpPr>
          <p:spPr bwMode="auto">
            <a:xfrm>
              <a:off x="3302135" y="2446637"/>
              <a:ext cx="648072" cy="360040"/>
            </a:xfrm>
            <a:prstGeom prst="rect">
              <a:avLst/>
            </a:prstGeom>
            <a:pattFill prst="pct30">
              <a:fgClr>
                <a:srgbClr val="0070C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dirty="0" smtClean="0">
                  <a:solidFill>
                    <a:srgbClr val="000000"/>
                  </a:solidFill>
                </a:rPr>
                <a:t>Rotated</a:t>
              </a:r>
              <a:r>
                <a:rPr lang="en-US" altLang="ko-KR" sz="1050" b="0" dirty="0" smtClean="0">
                  <a:solidFill>
                    <a:srgbClr val="000000"/>
                  </a:solidFill>
                </a:rPr>
                <a:t>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72" name="직사각형 71"/>
            <p:cNvSpPr/>
            <p:nvPr/>
          </p:nvSpPr>
          <p:spPr bwMode="auto">
            <a:xfrm>
              <a:off x="3950207" y="2446637"/>
              <a:ext cx="2408360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Data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cxnSp>
          <p:nvCxnSpPr>
            <p:cNvPr id="73" name="직선 연결선 72"/>
            <p:cNvCxnSpPr/>
            <p:nvPr/>
          </p:nvCxnSpPr>
          <p:spPr bwMode="auto">
            <a:xfrm>
              <a:off x="1295400" y="2446637"/>
              <a:ext cx="0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triangle" w="sm" len="sm"/>
            </a:ln>
            <a:effectLst/>
          </p:spPr>
        </p:cxnSp>
        <p:cxnSp>
          <p:nvCxnSpPr>
            <p:cNvPr id="74" name="직선 연결선 73"/>
            <p:cNvCxnSpPr/>
            <p:nvPr/>
          </p:nvCxnSpPr>
          <p:spPr bwMode="auto">
            <a:xfrm>
              <a:off x="1295400" y="3007498"/>
              <a:ext cx="0" cy="72630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triangle" w="sm" len="sm"/>
            </a:ln>
            <a:effectLst/>
          </p:spPr>
        </p:cxnSp>
        <p:sp>
          <p:nvSpPr>
            <p:cNvPr id="75" name="TextBox 74"/>
            <p:cNvSpPr txBox="1"/>
            <p:nvPr/>
          </p:nvSpPr>
          <p:spPr>
            <a:xfrm>
              <a:off x="641054" y="2488157"/>
              <a:ext cx="610690" cy="285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/>
                <a:t>10MHz</a:t>
              </a:r>
              <a:endParaRPr lang="ko-KR" altLang="en-US" sz="105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663268" y="3204517"/>
              <a:ext cx="610690" cy="285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/>
                <a:t>2</a:t>
              </a:r>
              <a:r>
                <a:rPr lang="en-US" altLang="ko-KR" sz="1050" dirty="0" smtClean="0"/>
                <a:t>0MHz</a:t>
              </a:r>
              <a:endParaRPr lang="ko-KR" altLang="en-US" sz="1050"/>
            </a:p>
          </p:txBody>
        </p:sp>
      </p:grpSp>
    </p:spTree>
    <p:extLst>
      <p:ext uri="{BB962C8B-B14F-4D97-AF65-F5344CB8AC3E}">
        <p14:creationId xmlns:p14="http://schemas.microsoft.com/office/powerpoint/2010/main" val="30688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OFDM Numerology : recap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000" dirty="0" smtClean="0"/>
              <a:t>In our previous contribution[1], following OFDM numerologies have been discussed.</a:t>
            </a:r>
          </a:p>
          <a:p>
            <a:pPr lvl="1"/>
            <a:r>
              <a:rPr lang="en-US" altLang="ko-KR" sz="1800" dirty="0" smtClean="0"/>
              <a:t>For example, for 20MHz, </a:t>
            </a:r>
            <a:r>
              <a:rPr lang="en-US" altLang="ko-KR" sz="1800" dirty="0"/>
              <a:t>we can leverage OFDM </a:t>
            </a:r>
            <a:r>
              <a:rPr lang="en-US" altLang="ko-KR" sz="1800" dirty="0" smtClean="0"/>
              <a:t>numerologies </a:t>
            </a:r>
            <a:r>
              <a:rPr lang="en-US" altLang="ko-KR" sz="1800" dirty="0"/>
              <a:t>of advanced WLAN system such as 11ac and 11ax</a:t>
            </a:r>
            <a:r>
              <a:rPr lang="en-US" altLang="ko-KR" sz="1800" dirty="0" smtClean="0"/>
              <a:t> 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we have shown that op1 and op2 have a similar performance when impairment is not considered. </a:t>
            </a:r>
            <a:endParaRPr lang="en-US" altLang="ko-KR" sz="1800" dirty="0"/>
          </a:p>
          <a:p>
            <a:r>
              <a:rPr lang="en-US" altLang="ko-KR" sz="2000" dirty="0" smtClean="0"/>
              <a:t>In this contribution, we perform further investigation of the OFDM numerologies for 11bd by considering the impairment such as CFO. </a:t>
            </a:r>
          </a:p>
          <a:p>
            <a:pPr lvl="1"/>
            <a:endParaRPr lang="en-US" altLang="ko-KR" sz="1800" dirty="0"/>
          </a:p>
          <a:p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427441"/>
              </p:ext>
            </p:extLst>
          </p:nvPr>
        </p:nvGraphicFramePr>
        <p:xfrm>
          <a:off x="914400" y="3078480"/>
          <a:ext cx="7467602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5693"/>
                <a:gridCol w="1903506"/>
                <a:gridCol w="805330"/>
                <a:gridCol w="805330"/>
                <a:gridCol w="1024965"/>
                <a:gridCol w="1317812"/>
                <a:gridCol w="1024966"/>
              </a:tblGrid>
              <a:tr h="292133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OFDM</a:t>
                      </a:r>
                      <a:r>
                        <a:rPr lang="en-US" altLang="ko-KR" sz="1200" baseline="0" dirty="0" smtClean="0"/>
                        <a:t> Numerology 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NFFT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N</a:t>
                      </a:r>
                      <a:r>
                        <a:rPr lang="en-US" altLang="ko-KR" sz="1200" baseline="-25000" dirty="0" smtClean="0"/>
                        <a:t>SD</a:t>
                      </a:r>
                      <a:endParaRPr lang="ko-KR" altLang="en-US" sz="1200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Symbol</a:t>
                      </a:r>
                      <a:r>
                        <a:rPr lang="en-US" altLang="ko-KR" sz="1200" baseline="0" dirty="0" smtClean="0"/>
                        <a:t> duration</a:t>
                      </a:r>
                      <a:r>
                        <a:rPr lang="en-US" altLang="ko-KR" sz="1200" baseline="30000" dirty="0" smtClean="0"/>
                        <a:t>*</a:t>
                      </a:r>
                      <a:endParaRPr lang="ko-KR" altLang="en-US" sz="1200" baseline="30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Tone</a:t>
                      </a:r>
                      <a:r>
                        <a:rPr lang="en-US" altLang="ko-KR" sz="1200" baseline="0" dirty="0" smtClean="0"/>
                        <a:t> spacing 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err="1" smtClean="0"/>
                        <a:t>Downclock</a:t>
                      </a:r>
                      <a:r>
                        <a:rPr lang="en-US" altLang="ko-KR" sz="1200" dirty="0" smtClean="0"/>
                        <a:t> </a:t>
                      </a:r>
                    </a:p>
                    <a:p>
                      <a:pPr algn="ctr" latinLnBrk="1"/>
                      <a:r>
                        <a:rPr lang="en-US" altLang="ko-KR" sz="1200" baseline="0" dirty="0" smtClean="0"/>
                        <a:t> Ratio</a:t>
                      </a:r>
                      <a:endParaRPr lang="ko-KR" altLang="en-US" sz="1200"/>
                    </a:p>
                  </a:txBody>
                  <a:tcPr anchor="ctr"/>
                </a:tc>
              </a:tr>
              <a:tr h="2055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Op.</a:t>
                      </a:r>
                      <a:r>
                        <a:rPr lang="en-US" altLang="ko-KR" sz="1200" baseline="0" dirty="0" smtClean="0"/>
                        <a:t>1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11ac 40MHz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128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108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8us</a:t>
                      </a:r>
                      <a:r>
                        <a:rPr lang="en-US" altLang="ko-KR" sz="1200" baseline="30000" dirty="0" smtClean="0"/>
                        <a:t>*</a:t>
                      </a:r>
                      <a:r>
                        <a:rPr lang="en-US" altLang="ko-KR" sz="1200" dirty="0" smtClean="0"/>
                        <a:t> 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156.25KHz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</a:t>
                      </a:r>
                      <a:endParaRPr lang="ko-KR" altLang="en-US" sz="1200"/>
                    </a:p>
                  </a:txBody>
                  <a:tcPr anchor="ctr"/>
                </a:tc>
              </a:tr>
              <a:tr h="22208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Op.</a:t>
                      </a:r>
                      <a:r>
                        <a:rPr lang="en-US" altLang="ko-KR" sz="1200" baseline="0" dirty="0" smtClean="0"/>
                        <a:t>2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11ax 20MHz/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11ac 80MHz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256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234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16us</a:t>
                      </a:r>
                      <a:r>
                        <a:rPr lang="en-US" altLang="ko-KR" sz="1200" baseline="30000" dirty="0" smtClean="0"/>
                        <a:t>*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78.125KHz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85800" y="6200001"/>
            <a:ext cx="35603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* : For example, CP = 1.6us for Op.1, CP = 3.2us Op.2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715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assumption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BW : 10MHz </a:t>
            </a:r>
          </a:p>
          <a:p>
            <a:r>
              <a:rPr lang="en-US" altLang="ko-KR" dirty="0" smtClean="0"/>
              <a:t>Data : 300Byte</a:t>
            </a:r>
          </a:p>
          <a:p>
            <a:r>
              <a:rPr lang="en-US" altLang="ko-KR" dirty="0" smtClean="0"/>
              <a:t>FEC : LDPC</a:t>
            </a:r>
          </a:p>
          <a:p>
            <a:r>
              <a:rPr lang="en-US" altLang="ko-KR" dirty="0" smtClean="0"/>
              <a:t>MCS level : 2/4/6</a:t>
            </a:r>
          </a:p>
          <a:p>
            <a:r>
              <a:rPr lang="en-US" altLang="ko-KR" dirty="0" smtClean="0"/>
              <a:t>OFDM numerology </a:t>
            </a:r>
          </a:p>
          <a:p>
            <a:pPr lvl="1"/>
            <a:r>
              <a:rPr lang="en-US" altLang="ko-KR" dirty="0" smtClean="0"/>
              <a:t>2x : 11ac 20MHz ( 64 FFT)</a:t>
            </a:r>
          </a:p>
          <a:p>
            <a:pPr lvl="1"/>
            <a:r>
              <a:rPr lang="en-US" altLang="ko-KR" dirty="0" smtClean="0"/>
              <a:t>4x : 11ac 40MHz ( 128 FFT) </a:t>
            </a:r>
          </a:p>
          <a:p>
            <a:r>
              <a:rPr lang="en-US" altLang="ko-KR" dirty="0" smtClean="0"/>
              <a:t>Channel </a:t>
            </a:r>
          </a:p>
          <a:p>
            <a:pPr lvl="1"/>
            <a:r>
              <a:rPr lang="en-US" altLang="ko-KR" dirty="0" smtClean="0"/>
              <a:t>Rural </a:t>
            </a:r>
            <a:r>
              <a:rPr lang="en-US" altLang="ko-KR" dirty="0" err="1" smtClean="0"/>
              <a:t>LoS</a:t>
            </a:r>
            <a:r>
              <a:rPr lang="en-US" altLang="ko-KR" dirty="0" smtClean="0"/>
              <a:t>, Highway </a:t>
            </a:r>
            <a:r>
              <a:rPr lang="en-US" altLang="ko-KR" dirty="0" err="1" smtClean="0"/>
              <a:t>LoS</a:t>
            </a:r>
            <a:r>
              <a:rPr lang="en-US" altLang="ko-KR" dirty="0" smtClean="0"/>
              <a:t>, Highway </a:t>
            </a:r>
            <a:r>
              <a:rPr lang="en-US" altLang="ko-KR" dirty="0" err="1" smtClean="0"/>
              <a:t>NLos</a:t>
            </a:r>
            <a:endParaRPr lang="en-US" altLang="ko-KR" dirty="0" smtClean="0"/>
          </a:p>
          <a:p>
            <a:r>
              <a:rPr lang="en-US" altLang="ko-KR" dirty="0" smtClean="0"/>
              <a:t>Mid-amble period </a:t>
            </a:r>
          </a:p>
          <a:p>
            <a:pPr lvl="1"/>
            <a:r>
              <a:rPr lang="en-US" altLang="ko-KR" dirty="0" smtClean="0"/>
              <a:t>4 symbol </a:t>
            </a:r>
          </a:p>
          <a:p>
            <a:pPr lvl="1"/>
            <a:r>
              <a:rPr lang="en-US" altLang="ko-KR" dirty="0" smtClean="0"/>
              <a:t>For mid-amble symbol, VHT-LTF is used </a:t>
            </a:r>
          </a:p>
          <a:p>
            <a:r>
              <a:rPr lang="en-US" altLang="ko-KR" dirty="0" smtClean="0"/>
              <a:t>CFO </a:t>
            </a:r>
          </a:p>
          <a:p>
            <a:pPr lvl="1"/>
            <a:r>
              <a:rPr lang="en-US" altLang="ko-KR" dirty="0" smtClean="0"/>
              <a:t>20PPM in 5.9GHz  </a:t>
            </a:r>
          </a:p>
          <a:p>
            <a:r>
              <a:rPr lang="en-US" altLang="ko-KR" dirty="0" smtClean="0"/>
              <a:t>Channel estimation : LS 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128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Rural </a:t>
            </a:r>
            <a:r>
              <a:rPr lang="en-US" altLang="ko-KR" sz="2000" dirty="0" err="1" smtClean="0"/>
              <a:t>LoS</a:t>
            </a:r>
            <a:r>
              <a:rPr lang="en-US" altLang="ko-KR" sz="2000" dirty="0" smtClean="0"/>
              <a:t> </a:t>
            </a:r>
          </a:p>
          <a:p>
            <a:pPr lvl="1"/>
            <a:r>
              <a:rPr lang="en-US" altLang="ko-KR" sz="1800" dirty="0" smtClean="0"/>
              <a:t>For all MCS level, it has a similar performance regardless of OFDM numerology. </a:t>
            </a:r>
          </a:p>
          <a:p>
            <a:pPr lvl="2"/>
            <a:r>
              <a:rPr lang="en-US" altLang="ko-KR" sz="1600" dirty="0" smtClean="0"/>
              <a:t>But, slightly the 2x numerology has a better performance . </a:t>
            </a:r>
            <a:endParaRPr lang="ko-KR" altLang="en-US" sz="160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3027289"/>
            <a:ext cx="4495800" cy="3373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74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252662</TotalTime>
  <Words>1431</Words>
  <Application>Microsoft Office PowerPoint</Application>
  <PresentationFormat>화면 슬라이드 쇼(4:3)</PresentationFormat>
  <Paragraphs>293</Paragraphs>
  <Slides>16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1" baseType="lpstr">
      <vt:lpstr>굴림</vt:lpstr>
      <vt:lpstr>맑은 고딕</vt:lpstr>
      <vt:lpstr>Arial</vt:lpstr>
      <vt:lpstr>Times New Roman</vt:lpstr>
      <vt:lpstr>802-11-Submission</vt:lpstr>
      <vt:lpstr>PPDU Format for 11bd </vt:lpstr>
      <vt:lpstr>Introduction </vt:lpstr>
      <vt:lpstr>Packet classification (1/2)</vt:lpstr>
      <vt:lpstr>Packet classification (2/2)</vt:lpstr>
      <vt:lpstr>Preamble for 11bd portion </vt:lpstr>
      <vt:lpstr>Candidate for 11bd PPDU</vt:lpstr>
      <vt:lpstr>OFDM Numerology : recap</vt:lpstr>
      <vt:lpstr>Simulation assumption </vt:lpstr>
      <vt:lpstr>Performance </vt:lpstr>
      <vt:lpstr>Performance </vt:lpstr>
      <vt:lpstr>Performance  </vt:lpstr>
      <vt:lpstr>Conclusion </vt:lpstr>
      <vt:lpstr>SP1</vt:lpstr>
      <vt:lpstr>SP2</vt:lpstr>
      <vt:lpstr>SP3</vt:lpstr>
      <vt:lpstr>Reference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임동국/선임연구원/차세대표준(연)IoT팀(dongguk.lim@lge.com)</cp:lastModifiedBy>
  <cp:revision>4395</cp:revision>
  <cp:lastPrinted>2017-07-07T02:11:09Z</cp:lastPrinted>
  <dcterms:created xsi:type="dcterms:W3CDTF">2007-05-21T21:00:37Z</dcterms:created>
  <dcterms:modified xsi:type="dcterms:W3CDTF">2019-05-10T02:55:52Z</dcterms:modified>
</cp:coreProperties>
</file>