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338" r:id="rId5"/>
    <p:sldId id="385" r:id="rId6"/>
    <p:sldId id="388" r:id="rId7"/>
    <p:sldId id="390" r:id="rId8"/>
    <p:sldId id="391" r:id="rId9"/>
    <p:sldId id="371" r:id="rId10"/>
    <p:sldId id="372" r:id="rId11"/>
    <p:sldId id="392" r:id="rId12"/>
    <p:sldId id="373" r:id="rId13"/>
    <p:sldId id="368" r:id="rId14"/>
    <p:sldId id="380" r:id="rId15"/>
    <p:sldId id="369" r:id="rId16"/>
    <p:sldId id="350" r:id="rId17"/>
    <p:sldId id="396" r:id="rId18"/>
    <p:sldId id="376" r:id="rId19"/>
    <p:sldId id="379" r:id="rId20"/>
    <p:sldId id="397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75" d="100"/>
          <a:sy n="75" d="100"/>
        </p:scale>
        <p:origin x="123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802.11-19/0731r0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EHT Multi-link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2019-05-15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569496"/>
              </p:ext>
            </p:extLst>
          </p:nvPr>
        </p:nvGraphicFramePr>
        <p:xfrm>
          <a:off x="533400" y="3124200"/>
          <a:ext cx="8099425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0" name="Document" r:id="rId4" imgW="8290751" imgH="3206091" progId="Word.Document.8">
                  <p:embed/>
                </p:oleObj>
              </mc:Choice>
              <mc:Fallback>
                <p:oleObj name="Document" r:id="rId4" imgW="8290751" imgH="32060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99425" cy="3124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Individually addressed frame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multi-link device </a:t>
            </a:r>
            <a:r>
              <a:rPr lang="en-US" dirty="0" smtClean="0"/>
              <a:t>can </a:t>
            </a:r>
            <a:r>
              <a:rPr lang="en-US" dirty="0"/>
              <a:t>retransmit </a:t>
            </a:r>
            <a:r>
              <a:rPr lang="en-US" dirty="0" smtClean="0"/>
              <a:t>the frame </a:t>
            </a:r>
            <a:r>
              <a:rPr lang="en-US" dirty="0"/>
              <a:t>on </a:t>
            </a:r>
            <a:r>
              <a:rPr lang="en-US" dirty="0" smtClean="0"/>
              <a:t>a link which </a:t>
            </a:r>
            <a:r>
              <a:rPr lang="en-US" dirty="0"/>
              <a:t>is different from the </a:t>
            </a:r>
            <a:r>
              <a:rPr lang="en-US" dirty="0" smtClean="0"/>
              <a:t>link on </a:t>
            </a:r>
            <a:r>
              <a:rPr lang="en-US" dirty="0"/>
              <a:t>which it </a:t>
            </a:r>
            <a:r>
              <a:rPr lang="en-US" dirty="0" smtClean="0"/>
              <a:t>sent </a:t>
            </a:r>
            <a:r>
              <a:rPr lang="en-US" dirty="0"/>
              <a:t>an initial frame.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the sequence numbers of the retransmitted frames are different on each </a:t>
            </a:r>
            <a:r>
              <a:rPr lang="en-US" dirty="0" smtClean="0"/>
              <a:t>link, </a:t>
            </a:r>
            <a:r>
              <a:rPr lang="en-US" dirty="0"/>
              <a:t>a recipient multi-link device </a:t>
            </a:r>
            <a:r>
              <a:rPr lang="en-US" dirty="0" smtClean="0"/>
              <a:t>can’t </a:t>
            </a:r>
            <a:r>
              <a:rPr lang="en-US" dirty="0"/>
              <a:t>filter out the duplicated frames. </a:t>
            </a:r>
          </a:p>
          <a:p>
            <a:pPr lvl="1"/>
            <a:r>
              <a:rPr lang="en-US" dirty="0" smtClean="0"/>
              <a:t>So, single sequence </a:t>
            </a:r>
            <a:r>
              <a:rPr lang="en-US" dirty="0"/>
              <a:t>number space </a:t>
            </a:r>
            <a:r>
              <a:rPr lang="en-US" dirty="0" smtClean="0"/>
              <a:t>per TID for </a:t>
            </a:r>
            <a:r>
              <a:rPr lang="en-US" dirty="0"/>
              <a:t>the </a:t>
            </a:r>
            <a:r>
              <a:rPr lang="en-US" dirty="0" smtClean="0"/>
              <a:t>frames sent over multiple links should be used.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Duplicate Detection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843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Group addressed frame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multi-link device </a:t>
            </a:r>
            <a:r>
              <a:rPr lang="en-US" dirty="0" smtClean="0"/>
              <a:t>can receive the same group-addressed frames </a:t>
            </a:r>
            <a:r>
              <a:rPr lang="en-US" dirty="0"/>
              <a:t>in </a:t>
            </a:r>
            <a:r>
              <a:rPr lang="en-US" dirty="0" smtClean="0"/>
              <a:t>multiple links. </a:t>
            </a:r>
          </a:p>
          <a:p>
            <a:pPr lvl="2"/>
            <a:r>
              <a:rPr lang="en-US" dirty="0" smtClean="0"/>
              <a:t>In such case, in order to filter </a:t>
            </a:r>
            <a:r>
              <a:rPr lang="en-US" dirty="0"/>
              <a:t>out the duplicated </a:t>
            </a:r>
            <a:r>
              <a:rPr lang="en-US" dirty="0" smtClean="0"/>
              <a:t>group-addressed frames, </a:t>
            </a:r>
            <a:r>
              <a:rPr lang="en-US" dirty="0"/>
              <a:t>single sequence number space </a:t>
            </a:r>
            <a:r>
              <a:rPr lang="en-US" dirty="0" smtClean="0"/>
              <a:t>for </a:t>
            </a:r>
            <a:r>
              <a:rPr lang="en-US" dirty="0"/>
              <a:t>the </a:t>
            </a:r>
            <a:r>
              <a:rPr lang="en-US" dirty="0" smtClean="0"/>
              <a:t>group-addressed frames sent over multiple links should </a:t>
            </a:r>
            <a:r>
              <a:rPr lang="en-US" dirty="0"/>
              <a:t>be used</a:t>
            </a:r>
            <a:r>
              <a:rPr lang="en-US" dirty="0" smtClean="0"/>
              <a:t>. </a:t>
            </a:r>
            <a:endParaRPr lang="en-US" dirty="0"/>
          </a:p>
          <a:p>
            <a:pPr lvl="1"/>
            <a:r>
              <a:rPr lang="en-US" dirty="0" smtClean="0"/>
              <a:t>Otherwise, the </a:t>
            </a:r>
            <a:r>
              <a:rPr lang="en-US" dirty="0"/>
              <a:t>multi-link device </a:t>
            </a:r>
            <a:r>
              <a:rPr lang="en-US" dirty="0" smtClean="0"/>
              <a:t>may decide to receive group addressed frames from only one link.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Duplicate Detection</a:t>
            </a:r>
          </a:p>
        </p:txBody>
      </p:sp>
    </p:spTree>
    <p:extLst>
      <p:ext uri="{BB962C8B-B14F-4D97-AF65-F5344CB8AC3E}">
        <p14:creationId xmlns:p14="http://schemas.microsoft.com/office/powerpoint/2010/main" val="1249886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recipient detects the replayed frames when the PN of the received frame is less than or equal to the current replay counter value for the frame’s TID. </a:t>
            </a:r>
          </a:p>
          <a:p>
            <a:r>
              <a:rPr lang="en-US" dirty="0" smtClean="0"/>
              <a:t>If </a:t>
            </a:r>
            <a:r>
              <a:rPr lang="en-US" dirty="0"/>
              <a:t>the PN space of the transmitted frames are different on each </a:t>
            </a:r>
            <a:r>
              <a:rPr lang="en-US" dirty="0" smtClean="0"/>
              <a:t>link, </a:t>
            </a:r>
            <a:r>
              <a:rPr lang="en-US" dirty="0"/>
              <a:t>the current replayed frame detection </a:t>
            </a:r>
            <a:r>
              <a:rPr lang="en-US" dirty="0" smtClean="0"/>
              <a:t>mechanism can </a:t>
            </a:r>
            <a:r>
              <a:rPr lang="en-US" dirty="0"/>
              <a:t>discard the fresh frames. </a:t>
            </a:r>
            <a:endParaRPr lang="en-US" dirty="0" smtClean="0"/>
          </a:p>
          <a:p>
            <a:r>
              <a:rPr lang="en-US" dirty="0" smtClean="0"/>
              <a:t>So, single PN space for </a:t>
            </a:r>
            <a:r>
              <a:rPr lang="en-US" dirty="0"/>
              <a:t>the </a:t>
            </a:r>
            <a:r>
              <a:rPr lang="en-US" dirty="0" smtClean="0"/>
              <a:t>frames sent over multiple link should be used</a:t>
            </a:r>
            <a:r>
              <a:rPr lang="en-US" dirty="0"/>
              <a:t>.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Replay Detection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28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this contribution we </a:t>
            </a:r>
            <a:r>
              <a:rPr lang="en-US" dirty="0" smtClean="0"/>
              <a:t>have discussed </a:t>
            </a:r>
            <a:r>
              <a:rPr lang="en-US" dirty="0"/>
              <a:t>a few technical issues and solutions </a:t>
            </a:r>
            <a:r>
              <a:rPr lang="en-US" dirty="0" smtClean="0"/>
              <a:t>for simultaneously </a:t>
            </a:r>
            <a:r>
              <a:rPr lang="en-US" dirty="0"/>
              <a:t>transmitting frames </a:t>
            </a:r>
            <a:r>
              <a:rPr lang="en-US" dirty="0" smtClean="0"/>
              <a:t>over multiple links.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470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</a:t>
            </a:r>
            <a:r>
              <a:rPr lang="en-US" dirty="0"/>
              <a:t>https://mentor.ieee.org/802.11/dcn/19/11-19-0766-01-00be-enhanced-multi-band-multi-channel-operation.pptx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762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</a:t>
            </a:r>
            <a:r>
              <a:rPr lang="en-US" dirty="0"/>
              <a:t>support </a:t>
            </a:r>
            <a:r>
              <a:rPr lang="en-US" dirty="0" smtClean="0"/>
              <a:t>that </a:t>
            </a:r>
            <a:r>
              <a:rPr lang="en-US" dirty="0"/>
              <a:t>a multi-link device </a:t>
            </a:r>
            <a:r>
              <a:rPr lang="en-US" dirty="0" smtClean="0"/>
              <a:t>can transmit frames of same TID or different TIDs over multiple links? </a:t>
            </a:r>
          </a:p>
          <a:p>
            <a:pPr lvl="1"/>
            <a:r>
              <a:rPr lang="en-US" dirty="0" smtClean="0"/>
              <a:t>NOTE: Frames can be transmitted over multiple links concurrently or non-concurrently.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535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</a:t>
            </a:r>
            <a:r>
              <a:rPr lang="en-US" dirty="0"/>
              <a:t>support </a:t>
            </a:r>
            <a:r>
              <a:rPr lang="en-US" dirty="0" smtClean="0"/>
              <a:t>to enable that a </a:t>
            </a:r>
            <a:r>
              <a:rPr lang="en-US" dirty="0"/>
              <a:t>multi-link device </a:t>
            </a:r>
            <a:r>
              <a:rPr lang="en-US" dirty="0" smtClean="0"/>
              <a:t>transmits frames </a:t>
            </a:r>
            <a:r>
              <a:rPr lang="en-US" dirty="0"/>
              <a:t>belonging to single TID </a:t>
            </a:r>
            <a:r>
              <a:rPr lang="en-US" dirty="0" smtClean="0"/>
              <a:t>over multiple links using a single sequence </a:t>
            </a:r>
            <a:r>
              <a:rPr lang="en-US" dirty="0"/>
              <a:t>number space per </a:t>
            </a:r>
            <a:r>
              <a:rPr lang="en-US" dirty="0" smtClean="0"/>
              <a:t>TID?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613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</a:t>
            </a:r>
            <a:r>
              <a:rPr lang="en-US" dirty="0"/>
              <a:t>support </a:t>
            </a:r>
            <a:r>
              <a:rPr lang="en-US" dirty="0" smtClean="0"/>
              <a:t>to enable that a </a:t>
            </a:r>
            <a:r>
              <a:rPr lang="en-US" dirty="0"/>
              <a:t>multi-link device </a:t>
            </a:r>
            <a:r>
              <a:rPr lang="en-US" dirty="0" smtClean="0"/>
              <a:t>transmits frames over multiple links using a single PN space?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4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</a:t>
            </a:r>
            <a:r>
              <a:rPr lang="en-US" dirty="0"/>
              <a:t>contribution further outlines a few technical issues and solutions in the EHT </a:t>
            </a:r>
            <a:r>
              <a:rPr lang="en-US" dirty="0" smtClean="0"/>
              <a:t>multi-link operation. 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EHT Multi-link 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591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smtClean="0"/>
              <a:t>multi-link device may perform </a:t>
            </a:r>
            <a:r>
              <a:rPr lang="en-US" dirty="0"/>
              <a:t>a channel access </a:t>
            </a:r>
            <a:r>
              <a:rPr lang="en-US" dirty="0" smtClean="0"/>
              <a:t>(e.g., EDCA or Triggered Uplink Access) on multiple links independently [1]. </a:t>
            </a:r>
            <a:endParaRPr lang="en-US" dirty="0"/>
          </a:p>
          <a:p>
            <a:r>
              <a:rPr lang="en-US" dirty="0" smtClean="0"/>
              <a:t>When </a:t>
            </a:r>
            <a:r>
              <a:rPr lang="en-US" dirty="0"/>
              <a:t>the multi-link device </a:t>
            </a:r>
            <a:r>
              <a:rPr lang="en-US" dirty="0" smtClean="0"/>
              <a:t>obtains </a:t>
            </a:r>
            <a:r>
              <a:rPr lang="en-US" dirty="0"/>
              <a:t>TXOPs on </a:t>
            </a:r>
            <a:r>
              <a:rPr lang="en-US" dirty="0" smtClean="0"/>
              <a:t>multiple links, it can </a:t>
            </a:r>
            <a:r>
              <a:rPr lang="en-US" dirty="0"/>
              <a:t>transmit frames to </a:t>
            </a:r>
            <a:r>
              <a:rPr lang="en-US" dirty="0" smtClean="0"/>
              <a:t>a peer </a:t>
            </a:r>
            <a:r>
              <a:rPr lang="en-US" dirty="0"/>
              <a:t>multi-link device </a:t>
            </a:r>
            <a:r>
              <a:rPr lang="en-US" dirty="0" smtClean="0"/>
              <a:t>over multiple links simultaneously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Recap: EHT </a:t>
            </a:r>
            <a:r>
              <a:rPr lang="en-US" dirty="0"/>
              <a:t>Multi-link </a:t>
            </a:r>
            <a:r>
              <a:rPr lang="en-US" dirty="0" smtClean="0"/>
              <a:t>Operation</a:t>
            </a:r>
            <a:endParaRPr lang="en-US" dirty="0"/>
          </a:p>
        </p:txBody>
      </p:sp>
      <p:cxnSp>
        <p:nvCxnSpPr>
          <p:cNvPr id="81" name="Straight Connector 80"/>
          <p:cNvCxnSpPr/>
          <p:nvPr/>
        </p:nvCxnSpPr>
        <p:spPr>
          <a:xfrm>
            <a:off x="685800" y="5979961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2877511" y="5555027"/>
            <a:ext cx="1674094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</a:t>
            </a:r>
            <a:r>
              <a:rPr lang="en-US" sz="1400" dirty="0">
                <a:solidFill>
                  <a:schemeClr val="tx1"/>
                </a:solidFill>
              </a:rPr>
              <a:t>Seq1, TID1]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2218" y="579529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cxnSp>
        <p:nvCxnSpPr>
          <p:cNvPr id="84" name="Straight Connector 83"/>
          <p:cNvCxnSpPr/>
          <p:nvPr/>
        </p:nvCxnSpPr>
        <p:spPr>
          <a:xfrm flipV="1">
            <a:off x="673387" y="4878750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-195" y="4696229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86" name="Rectangle 85"/>
          <p:cNvSpPr/>
          <p:nvPr/>
        </p:nvSpPr>
        <p:spPr>
          <a:xfrm>
            <a:off x="4560888" y="5555026"/>
            <a:ext cx="1643957" cy="4227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[Seq2, </a:t>
            </a:r>
            <a:r>
              <a:rPr lang="en-US" sz="1400" dirty="0">
                <a:solidFill>
                  <a:schemeClr val="tx1"/>
                </a:solidFill>
              </a:rPr>
              <a:t>TID1]</a:t>
            </a:r>
          </a:p>
        </p:txBody>
      </p:sp>
      <p:sp>
        <p:nvSpPr>
          <p:cNvPr id="87" name="Rectangle 86"/>
          <p:cNvSpPr/>
          <p:nvPr/>
        </p:nvSpPr>
        <p:spPr>
          <a:xfrm>
            <a:off x="3457620" y="4445225"/>
            <a:ext cx="1644995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[Seq3, TID1]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102615" y="4445061"/>
            <a:ext cx="1661403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[Seq4, TID1]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324600" y="5990862"/>
            <a:ext cx="1052468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Block 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884988" y="4889486"/>
            <a:ext cx="1039812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Block 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61750" y="4518024"/>
            <a:ext cx="1333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Multi-link AP</a:t>
            </a:r>
            <a:endParaRPr lang="en-US" sz="1600" dirty="0"/>
          </a:p>
        </p:txBody>
      </p:sp>
      <p:sp>
        <p:nvSpPr>
          <p:cNvPr id="92" name="TextBox 91"/>
          <p:cNvSpPr txBox="1"/>
          <p:nvPr/>
        </p:nvSpPr>
        <p:spPr>
          <a:xfrm>
            <a:off x="653539" y="4899768"/>
            <a:ext cx="1453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STA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09600" y="5645636"/>
            <a:ext cx="1333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AP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09600" y="6026636"/>
            <a:ext cx="1453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STA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1619009" y="5359461"/>
            <a:ext cx="819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2013043" y="56642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165443" y="56642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2317843" y="56642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2470243" y="56642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610425" y="56642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762825" y="56642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614154" y="4267200"/>
            <a:ext cx="819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008188" y="45720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9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160588" y="45720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312988" y="45720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465388" y="45720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605570" y="45720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2757970" y="45720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2904061" y="45720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3056461" y="45720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3196643" y="45720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3349043" y="45720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0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529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But, if the </a:t>
            </a:r>
            <a:r>
              <a:rPr lang="en-US" dirty="0"/>
              <a:t>multi-link </a:t>
            </a:r>
            <a:r>
              <a:rPr lang="en-US" dirty="0" smtClean="0"/>
              <a:t>device has an in-device coexistence interference on multiple links, it may not transmit </a:t>
            </a:r>
            <a:r>
              <a:rPr lang="en-US" dirty="0"/>
              <a:t>and </a:t>
            </a:r>
            <a:r>
              <a:rPr lang="en-US" dirty="0" smtClean="0"/>
              <a:t>receive frames simultaneously. </a:t>
            </a:r>
          </a:p>
          <a:p>
            <a:r>
              <a:rPr lang="en-US" dirty="0"/>
              <a:t>In such case, the multi-link device </a:t>
            </a:r>
            <a:r>
              <a:rPr lang="en-US" dirty="0" smtClean="0"/>
              <a:t>may </a:t>
            </a:r>
            <a:r>
              <a:rPr lang="en-US" dirty="0"/>
              <a:t>coordinate </a:t>
            </a:r>
            <a:r>
              <a:rPr lang="en-US" dirty="0" smtClean="0"/>
              <a:t>and synchronize </a:t>
            </a:r>
            <a:r>
              <a:rPr lang="en-US" dirty="0"/>
              <a:t>the transmission </a:t>
            </a:r>
            <a:r>
              <a:rPr lang="en-US" dirty="0" smtClean="0"/>
              <a:t>and </a:t>
            </a:r>
            <a:r>
              <a:rPr lang="en-US" dirty="0"/>
              <a:t>reception timing </a:t>
            </a:r>
            <a:r>
              <a:rPr lang="en-US" dirty="0" smtClean="0"/>
              <a:t>over multiple links.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Recap: EHT Multi-link Operation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685800" y="5979961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2850523" y="5555027"/>
            <a:ext cx="1674094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</a:t>
            </a:r>
            <a:r>
              <a:rPr lang="en-US" sz="1400" dirty="0">
                <a:solidFill>
                  <a:schemeClr val="tx1"/>
                </a:solidFill>
              </a:rPr>
              <a:t>Seq1, TID1]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2218" y="579529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73387" y="4878750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-195" y="4696229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77" name="Rectangle 76"/>
          <p:cNvSpPr/>
          <p:nvPr/>
        </p:nvSpPr>
        <p:spPr>
          <a:xfrm>
            <a:off x="4533900" y="5555026"/>
            <a:ext cx="1643957" cy="4227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[Seq2, </a:t>
            </a:r>
            <a:r>
              <a:rPr lang="en-US" sz="1400" dirty="0">
                <a:solidFill>
                  <a:schemeClr val="tx1"/>
                </a:solidFill>
              </a:rPr>
              <a:t>TID1]</a:t>
            </a:r>
          </a:p>
        </p:txBody>
      </p:sp>
      <p:sp>
        <p:nvSpPr>
          <p:cNvPr id="78" name="Rectangle 77"/>
          <p:cNvSpPr/>
          <p:nvPr/>
        </p:nvSpPr>
        <p:spPr>
          <a:xfrm>
            <a:off x="2846150" y="4457351"/>
            <a:ext cx="1644995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[Seq3, TID1]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491145" y="4457187"/>
            <a:ext cx="1661403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Data </a:t>
            </a:r>
            <a:br>
              <a:rPr lang="en-US" sz="1400" dirty="0" smtClean="0">
                <a:solidFill>
                  <a:schemeClr val="tx1"/>
                </a:solidFill>
              </a:rPr>
            </a:br>
            <a:r>
              <a:rPr lang="en-US" sz="1400" dirty="0" smtClean="0">
                <a:solidFill>
                  <a:schemeClr val="tx1"/>
                </a:solidFill>
              </a:rPr>
              <a:t>[Seq4, TID1]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281138" y="5990855"/>
            <a:ext cx="1052468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Block 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73518" y="4901612"/>
            <a:ext cx="1039812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Block ACK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619009" y="5359461"/>
            <a:ext cx="819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986055" y="56642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2138455" y="56642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290855" y="56642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2443255" y="56642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583437" y="56642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735837" y="5664268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600200" y="4267200"/>
            <a:ext cx="819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Back-off</a:t>
            </a:r>
            <a:endParaRPr lang="en-US" sz="1400" dirty="0">
              <a:latin typeface="+mn-lt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981200" y="45720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9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2133600" y="45720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2286000" y="45720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438400" y="45720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2578582" y="45720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2730982" y="4572007"/>
            <a:ext cx="108577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1750" y="4518024"/>
            <a:ext cx="1333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Multi-link AP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653539" y="4899768"/>
            <a:ext cx="1453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STA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5645636"/>
            <a:ext cx="1333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AP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9600" y="6026636"/>
            <a:ext cx="1453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Multi-link STA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387078" y="4490861"/>
            <a:ext cx="457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378342" y="4259284"/>
            <a:ext cx="542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PIFS</a:t>
            </a:r>
            <a:endParaRPr lang="en-US" sz="1400" dirty="0">
              <a:latin typeface="+mn-lt"/>
            </a:endParaRPr>
          </a:p>
        </p:txBody>
      </p:sp>
      <p:cxnSp>
        <p:nvCxnSpPr>
          <p:cNvPr id="10" name="Straight Connector 9"/>
          <p:cNvCxnSpPr>
            <a:stCxn id="39" idx="1"/>
          </p:cNvCxnSpPr>
          <p:nvPr/>
        </p:nvCxnSpPr>
        <p:spPr bwMode="auto">
          <a:xfrm>
            <a:off x="2378342" y="4413173"/>
            <a:ext cx="0" cy="1538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2844278" y="4414661"/>
            <a:ext cx="0" cy="1538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856730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So, when the multi-link devices establish </a:t>
            </a:r>
            <a:r>
              <a:rPr lang="en-US" dirty="0"/>
              <a:t>the </a:t>
            </a:r>
            <a:r>
              <a:rPr lang="en-US" dirty="0" smtClean="0"/>
              <a:t>multi-link connection</a:t>
            </a:r>
            <a:r>
              <a:rPr lang="en-US" dirty="0"/>
              <a:t>, </a:t>
            </a:r>
            <a:r>
              <a:rPr lang="en-US" dirty="0" smtClean="0"/>
              <a:t>it may </a:t>
            </a:r>
            <a:r>
              <a:rPr lang="en-US" dirty="0"/>
              <a:t>exchange such </a:t>
            </a:r>
            <a:r>
              <a:rPr lang="en-US" dirty="0" smtClean="0"/>
              <a:t>constraints. </a:t>
            </a:r>
            <a:endParaRPr lang="en-US" dirty="0"/>
          </a:p>
          <a:p>
            <a:pPr lvl="1"/>
            <a:r>
              <a:rPr lang="en-US" dirty="0"/>
              <a:t>Also, </a:t>
            </a:r>
            <a:r>
              <a:rPr lang="en-US" dirty="0" smtClean="0"/>
              <a:t>MAC and PHY capabilities and operation parameters for </a:t>
            </a:r>
            <a:r>
              <a:rPr lang="en-US" dirty="0"/>
              <a:t>each </a:t>
            </a:r>
            <a:r>
              <a:rPr lang="en-US" dirty="0" smtClean="0"/>
              <a:t>link have </a:t>
            </a:r>
            <a:r>
              <a:rPr lang="en-US" dirty="0"/>
              <a:t>to be exchanged.</a:t>
            </a:r>
          </a:p>
          <a:p>
            <a:r>
              <a:rPr lang="en-US" dirty="0"/>
              <a:t>The </a:t>
            </a:r>
            <a:r>
              <a:rPr lang="en-US" dirty="0" smtClean="0"/>
              <a:t>multi-link connection </a:t>
            </a:r>
            <a:r>
              <a:rPr lang="en-US" dirty="0"/>
              <a:t>establishment can be occurred at an association time or after </a:t>
            </a:r>
            <a:r>
              <a:rPr lang="en-US" dirty="0" smtClean="0"/>
              <a:t>the association </a:t>
            </a:r>
            <a:r>
              <a:rPr lang="en-US" dirty="0"/>
              <a:t>depending on changes </a:t>
            </a:r>
            <a:r>
              <a:rPr lang="en-US" dirty="0" smtClean="0"/>
              <a:t>in traffic </a:t>
            </a:r>
            <a:r>
              <a:rPr lang="en-US" dirty="0"/>
              <a:t>load or other </a:t>
            </a:r>
            <a:r>
              <a:rPr lang="en-US" dirty="0" smtClean="0"/>
              <a:t>condition. </a:t>
            </a:r>
            <a:endParaRPr lang="en-US" dirty="0"/>
          </a:p>
          <a:p>
            <a:pPr lvl="1"/>
            <a:r>
              <a:rPr lang="en-US" dirty="0"/>
              <a:t>But, </a:t>
            </a:r>
            <a:r>
              <a:rPr lang="en-US" dirty="0" smtClean="0"/>
              <a:t>additional </a:t>
            </a:r>
            <a:r>
              <a:rPr lang="en-US" dirty="0"/>
              <a:t>management frame exchange </a:t>
            </a:r>
            <a:r>
              <a:rPr lang="en-US" dirty="0" smtClean="0"/>
              <a:t>for a dynamic switch on the multi-link should not be required.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EHT </a:t>
            </a:r>
            <a:r>
              <a:rPr lang="en-US" dirty="0" smtClean="0"/>
              <a:t>Multi-link 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369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multi-link device </a:t>
            </a:r>
            <a:r>
              <a:rPr lang="en-US" dirty="0" smtClean="0"/>
              <a:t>is </a:t>
            </a:r>
            <a:r>
              <a:rPr lang="en-US" dirty="0"/>
              <a:t>transmitting frames and it schedules another simultaneous </a:t>
            </a:r>
            <a:r>
              <a:rPr lang="en-US" dirty="0" smtClean="0"/>
              <a:t>transmission on </a:t>
            </a:r>
            <a:r>
              <a:rPr lang="en-US" dirty="0"/>
              <a:t>a different </a:t>
            </a:r>
            <a:r>
              <a:rPr lang="en-US" dirty="0" smtClean="0"/>
              <a:t>link, </a:t>
            </a:r>
            <a:r>
              <a:rPr lang="en-US" dirty="0"/>
              <a:t>it </a:t>
            </a:r>
            <a:r>
              <a:rPr lang="en-US" dirty="0" smtClean="0"/>
              <a:t>should consider the followings: </a:t>
            </a:r>
            <a:endParaRPr lang="en-US" dirty="0"/>
          </a:p>
          <a:p>
            <a:pPr lvl="1"/>
            <a:r>
              <a:rPr lang="en-US" dirty="0" smtClean="0"/>
              <a:t>MSDU ordering</a:t>
            </a:r>
          </a:p>
          <a:p>
            <a:pPr lvl="1"/>
            <a:r>
              <a:rPr lang="en-US" dirty="0" smtClean="0"/>
              <a:t>Duplicate detection</a:t>
            </a:r>
          </a:p>
          <a:p>
            <a:pPr lvl="1"/>
            <a:r>
              <a:rPr lang="en-US" dirty="0" smtClean="0"/>
              <a:t>Replay detection</a:t>
            </a:r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EHT Multi-link Operation</a:t>
            </a:r>
          </a:p>
        </p:txBody>
      </p:sp>
    </p:spTree>
    <p:extLst>
      <p:ext uri="{BB962C8B-B14F-4D97-AF65-F5344CB8AC3E}">
        <p14:creationId xmlns:p14="http://schemas.microsoft.com/office/powerpoint/2010/main" val="353198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Out </a:t>
            </a:r>
            <a:r>
              <a:rPr lang="en-US" dirty="0"/>
              <a:t>of order delivery problem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multi-link device </a:t>
            </a:r>
            <a:r>
              <a:rPr lang="en-US" dirty="0" smtClean="0"/>
              <a:t>transmits </a:t>
            </a:r>
            <a:r>
              <a:rPr lang="en-US" dirty="0"/>
              <a:t>data frames of Seq1 and Seq2 from TID1 on </a:t>
            </a:r>
            <a:r>
              <a:rPr lang="en-US" dirty="0" smtClean="0"/>
              <a:t>5GHz </a:t>
            </a:r>
            <a:r>
              <a:rPr lang="en-US" dirty="0"/>
              <a:t>and </a:t>
            </a:r>
            <a:r>
              <a:rPr lang="en-US" dirty="0" smtClean="0"/>
              <a:t>6GHz </a:t>
            </a:r>
            <a:r>
              <a:rPr lang="en-US" dirty="0"/>
              <a:t>bands simultaneously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data frame of Seq1 transmitted on </a:t>
            </a:r>
            <a:r>
              <a:rPr lang="en-US" dirty="0" smtClean="0"/>
              <a:t>5GHz </a:t>
            </a:r>
            <a:r>
              <a:rPr lang="en-US" dirty="0"/>
              <a:t>band was failed and the multi-link device </a:t>
            </a:r>
            <a:r>
              <a:rPr lang="en-US" dirty="0" smtClean="0"/>
              <a:t>retransmits </a:t>
            </a:r>
            <a:r>
              <a:rPr lang="en-US" dirty="0"/>
              <a:t>the data frame of Seq1.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recipient multi-link device </a:t>
            </a:r>
            <a:r>
              <a:rPr lang="en-US" dirty="0" smtClean="0"/>
              <a:t>delivers first the </a:t>
            </a:r>
            <a:r>
              <a:rPr lang="en-US" dirty="0"/>
              <a:t>data frame of Seq2 </a:t>
            </a:r>
            <a:r>
              <a:rPr lang="en-US" dirty="0" smtClean="0"/>
              <a:t>and later the </a:t>
            </a:r>
            <a:r>
              <a:rPr lang="en-US" dirty="0"/>
              <a:t>retransmitted data frame of Seq1 </a:t>
            </a:r>
            <a:r>
              <a:rPr lang="en-US" dirty="0" smtClean="0"/>
              <a:t>to </a:t>
            </a:r>
            <a:r>
              <a:rPr lang="en-US" dirty="0"/>
              <a:t>an upper layer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The  upper layer receives data frames in Seq2, Seq1 order.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MSDU Ordering</a:t>
            </a:r>
            <a:endParaRPr lang="en-US" dirty="0"/>
          </a:p>
        </p:txBody>
      </p:sp>
      <p:graphicFrame>
        <p:nvGraphicFramePr>
          <p:cNvPr id="7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4439519"/>
              </p:ext>
            </p:extLst>
          </p:nvPr>
        </p:nvGraphicFramePr>
        <p:xfrm>
          <a:off x="330200" y="5265028"/>
          <a:ext cx="20828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28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304800" y="5630788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04800" y="6251687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1000" y="5874933"/>
            <a:ext cx="3505200" cy="3657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[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TID1, 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Seq1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(5GHz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38400" y="5265028"/>
            <a:ext cx="3276600" cy="3547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[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TID1, Seq2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(6GHz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29200" y="5880430"/>
            <a:ext cx="3505200" cy="3657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TID1, 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Seq1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(5GHz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76145" y="5261741"/>
            <a:ext cx="1870856" cy="35372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(6GHz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2399" y="5336763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Back-off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933864" y="5874397"/>
            <a:ext cx="1019136" cy="35372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 Timeout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Down Arrow 1"/>
          <p:cNvSpPr/>
          <p:nvPr/>
        </p:nvSpPr>
        <p:spPr bwMode="auto">
          <a:xfrm rot="10800000">
            <a:off x="5638800" y="4940743"/>
            <a:ext cx="152400" cy="304800"/>
          </a:xfrm>
          <a:prstGeom prst="downArrow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48200" y="4724400"/>
            <a:ext cx="21675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Deliver Seq2 to upper layer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Down Arrow 18"/>
          <p:cNvSpPr/>
          <p:nvPr/>
        </p:nvSpPr>
        <p:spPr bwMode="auto">
          <a:xfrm rot="10800000">
            <a:off x="8422407" y="5550343"/>
            <a:ext cx="152400" cy="304800"/>
          </a:xfrm>
          <a:prstGeom prst="downArrow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924800" y="5181600"/>
            <a:ext cx="1245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Deliver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Seq1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upper layer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59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Out of order delivery problem </a:t>
            </a:r>
            <a:r>
              <a:rPr lang="en-US" dirty="0" smtClean="0"/>
              <a:t>can be solved if </a:t>
            </a:r>
            <a:r>
              <a:rPr lang="en-US" dirty="0"/>
              <a:t>a </a:t>
            </a:r>
            <a:r>
              <a:rPr lang="en-US" dirty="0" smtClean="0"/>
              <a:t>single block </a:t>
            </a:r>
            <a:r>
              <a:rPr lang="en-US" dirty="0" err="1"/>
              <a:t>ack</a:t>
            </a:r>
            <a:r>
              <a:rPr lang="en-US" dirty="0"/>
              <a:t> agreement </a:t>
            </a:r>
            <a:r>
              <a:rPr lang="en-US" dirty="0" smtClean="0"/>
              <a:t>is applied on multiple links and the frames are sent under such block </a:t>
            </a:r>
            <a:r>
              <a:rPr lang="en-US" dirty="0" err="1"/>
              <a:t>ack</a:t>
            </a:r>
            <a:r>
              <a:rPr lang="en-US" dirty="0"/>
              <a:t> </a:t>
            </a:r>
            <a:r>
              <a:rPr lang="en-US" dirty="0" smtClean="0"/>
              <a:t>agreement:</a:t>
            </a:r>
          </a:p>
          <a:p>
            <a:pPr lvl="1"/>
            <a:r>
              <a:rPr lang="en-US" dirty="0"/>
              <a:t>The multi-link device </a:t>
            </a:r>
            <a:r>
              <a:rPr lang="en-US" dirty="0" smtClean="0"/>
              <a:t>may </a:t>
            </a:r>
            <a:r>
              <a:rPr lang="en-US" dirty="0"/>
              <a:t>choose the scheduled frame from the same TID with the ongoing frame if the </a:t>
            </a:r>
            <a:r>
              <a:rPr lang="en-US" dirty="0" smtClean="0"/>
              <a:t>common </a:t>
            </a:r>
            <a:r>
              <a:rPr lang="en-US" dirty="0"/>
              <a:t>multi-link reordering buffer for the TID of the ongoing frame is available. </a:t>
            </a:r>
          </a:p>
          <a:p>
            <a:pPr lvl="1"/>
            <a:r>
              <a:rPr lang="en-US" dirty="0" smtClean="0"/>
              <a:t>Otherwise</a:t>
            </a:r>
            <a:r>
              <a:rPr lang="en-US" dirty="0"/>
              <a:t>, the multi-link device </a:t>
            </a:r>
            <a:r>
              <a:rPr lang="en-US" dirty="0" smtClean="0"/>
              <a:t>should </a:t>
            </a:r>
            <a:r>
              <a:rPr lang="en-US" dirty="0"/>
              <a:t>choose the scheduled frame from the different TID with the ongoing frame. 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MSDU Ordering</a:t>
            </a:r>
          </a:p>
        </p:txBody>
      </p:sp>
      <p:graphicFrame>
        <p:nvGraphicFramePr>
          <p:cNvPr id="7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4566386"/>
              </p:ext>
            </p:extLst>
          </p:nvPr>
        </p:nvGraphicFramePr>
        <p:xfrm>
          <a:off x="330200" y="5273040"/>
          <a:ext cx="20828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28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304800" y="5638800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04800" y="6251687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1000" y="5874933"/>
            <a:ext cx="3505200" cy="3657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[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TID1, 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Seq1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(5GHz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38400" y="5273040"/>
            <a:ext cx="3276600" cy="3547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[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TID1, Seq2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(6GHz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29200" y="5880430"/>
            <a:ext cx="3505200" cy="3657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TID1, 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Seq1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(5GHz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76145" y="5269753"/>
            <a:ext cx="1870856" cy="35372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(6GHz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2399" y="5344775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Back-off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33864" y="5874397"/>
            <a:ext cx="1019136" cy="35372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 Timeout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Down Arrow 16"/>
          <p:cNvSpPr/>
          <p:nvPr/>
        </p:nvSpPr>
        <p:spPr bwMode="auto">
          <a:xfrm rot="10800000">
            <a:off x="8422407" y="4941267"/>
            <a:ext cx="152400" cy="304800"/>
          </a:xfrm>
          <a:prstGeom prst="downArrow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Down Arrow 18"/>
          <p:cNvSpPr/>
          <p:nvPr/>
        </p:nvSpPr>
        <p:spPr bwMode="auto">
          <a:xfrm rot="10800000">
            <a:off x="8422407" y="5554808"/>
            <a:ext cx="152400" cy="304800"/>
          </a:xfrm>
          <a:prstGeom prst="downArrow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924800" y="5181600"/>
            <a:ext cx="1245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Deliver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Seq1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upper layer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898146" y="4572000"/>
            <a:ext cx="1245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Deliver Seq2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upper layer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93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Else if the frames are sent under </a:t>
            </a:r>
            <a:r>
              <a:rPr lang="en-US" dirty="0"/>
              <a:t>no block </a:t>
            </a:r>
            <a:r>
              <a:rPr lang="en-US" dirty="0" err="1"/>
              <a:t>ack</a:t>
            </a:r>
            <a:r>
              <a:rPr lang="en-US" dirty="0"/>
              <a:t> </a:t>
            </a:r>
            <a:r>
              <a:rPr lang="en-US" dirty="0" smtClean="0"/>
              <a:t>agreement, the </a:t>
            </a:r>
            <a:r>
              <a:rPr lang="en-US" dirty="0"/>
              <a:t>STA </a:t>
            </a:r>
            <a:r>
              <a:rPr lang="en-US" dirty="0" smtClean="0"/>
              <a:t>should choose </a:t>
            </a:r>
            <a:r>
              <a:rPr lang="en-US" dirty="0"/>
              <a:t>the scheduled frame from the different TID with the ongoing </a:t>
            </a:r>
            <a:r>
              <a:rPr lang="en-US" dirty="0" smtClean="0"/>
              <a:t>frame. </a:t>
            </a:r>
            <a:endParaRPr lang="en-US" dirty="0" smtClean="0"/>
          </a:p>
          <a:p>
            <a:pPr lvl="1"/>
            <a:r>
              <a:rPr lang="en-US" dirty="0" smtClean="0"/>
              <a:t>As shown in the following figure, the STA schedules a simultaneous transmission on 6 GHz band from TID2 which is different TID1.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MSDU Ordering</a:t>
            </a:r>
          </a:p>
        </p:txBody>
      </p:sp>
      <p:graphicFrame>
        <p:nvGraphicFramePr>
          <p:cNvPr id="7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5922638"/>
              </p:ext>
            </p:extLst>
          </p:nvPr>
        </p:nvGraphicFramePr>
        <p:xfrm>
          <a:off x="482600" y="4648200"/>
          <a:ext cx="20828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28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457200" y="5013960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" y="5562600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33400" y="5185846"/>
            <a:ext cx="3505200" cy="3657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[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TID1, 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Seq1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(5GHz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90800" y="4648200"/>
            <a:ext cx="3276600" cy="3547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[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TID2, Seq1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(6GHz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81600" y="5191343"/>
            <a:ext cx="3505200" cy="3657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TID1, 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Seq1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(5GHz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44799" y="4719935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Back-off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901544" y="4648200"/>
            <a:ext cx="1870856" cy="35372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 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(6GHz</a:t>
            </a:r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86264" y="5183187"/>
            <a:ext cx="1019136" cy="35372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 Timeout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81811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98416</TotalTime>
  <Words>1133</Words>
  <Application>Microsoft Office PowerPoint</Application>
  <PresentationFormat>On-screen Show (4:3)</PresentationFormat>
  <Paragraphs>205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 Unicode MS</vt:lpstr>
      <vt:lpstr>Arial</vt:lpstr>
      <vt:lpstr>Times New Roman</vt:lpstr>
      <vt:lpstr>802-11-Submission</vt:lpstr>
      <vt:lpstr>Document</vt:lpstr>
      <vt:lpstr>EHT Multi-link Operation</vt:lpstr>
      <vt:lpstr>EHT Multi-link Operation</vt:lpstr>
      <vt:lpstr>Recap: EHT Multi-link Operation</vt:lpstr>
      <vt:lpstr>Recap: EHT Multi-link Operation</vt:lpstr>
      <vt:lpstr>EHT Multi-link Operation</vt:lpstr>
      <vt:lpstr>EHT Multi-link Operation</vt:lpstr>
      <vt:lpstr>MSDU Ordering</vt:lpstr>
      <vt:lpstr>MSDU Ordering</vt:lpstr>
      <vt:lpstr>MSDU Ordering</vt:lpstr>
      <vt:lpstr>Duplicate Detection</vt:lpstr>
      <vt:lpstr>Duplicate Detection</vt:lpstr>
      <vt:lpstr>Replay Detection</vt:lpstr>
      <vt:lpstr>Conclusion</vt:lpstr>
      <vt:lpstr>Reference</vt:lpstr>
      <vt:lpstr>Straw Poll 1</vt:lpstr>
      <vt:lpstr>Straw Poll 2</vt:lpstr>
      <vt:lpstr>Straw Poll 3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1263</cp:revision>
  <cp:lastPrinted>1998-02-10T13:28:06Z</cp:lastPrinted>
  <dcterms:created xsi:type="dcterms:W3CDTF">2007-05-21T21:00:37Z</dcterms:created>
  <dcterms:modified xsi:type="dcterms:W3CDTF">2019-05-16T04:24:53Z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