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6"/>
  </p:notesMasterIdLst>
  <p:handoutMasterIdLst>
    <p:handoutMasterId r:id="rId17"/>
  </p:handoutMasterIdLst>
  <p:sldIdLst>
    <p:sldId id="256" r:id="rId2"/>
    <p:sldId id="257" r:id="rId3"/>
    <p:sldId id="272" r:id="rId4"/>
    <p:sldId id="271" r:id="rId5"/>
    <p:sldId id="294" r:id="rId6"/>
    <p:sldId id="295" r:id="rId7"/>
    <p:sldId id="319" r:id="rId8"/>
    <p:sldId id="291" r:id="rId9"/>
    <p:sldId id="292" r:id="rId10"/>
    <p:sldId id="297" r:id="rId11"/>
    <p:sldId id="320" r:id="rId12"/>
    <p:sldId id="331" r:id="rId13"/>
    <p:sldId id="299" r:id="rId14"/>
    <p:sldId id="293" r:id="rId15"/>
  </p:sldIdLst>
  <p:sldSz cx="9144000" cy="6858000" type="screen4x3"/>
  <p:notesSz cx="6934200" cy="9280525"/>
  <p:defaultTextStyle>
    <a:defPPr>
      <a:defRPr lang="en-GB"/>
    </a:defPPr>
    <a:lvl1pPr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1pPr>
    <a:lvl2pPr marL="742950" indent="-28575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2pPr>
    <a:lvl3pPr marL="11430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3pPr>
    <a:lvl4pPr marL="16002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4pPr>
    <a:lvl5pPr marL="2057400" indent="-228600" algn="l" defTabSz="449580" rtl="0" eaLnBrk="0" fontAlgn="base" hangingPunct="0">
      <a:spcBef>
        <a:spcPct val="0"/>
      </a:spcBef>
      <a:spcAft>
        <a:spcPct val="0"/>
      </a:spcAft>
      <a:buClr>
        <a:srgbClr val="000000"/>
      </a:buClr>
      <a:buSzPct val="100000"/>
      <a:buFont typeface="Times New Roman" panose="02020603050405020304" pitchFamily="16" charset="0"/>
      <a:defRPr sz="2400" kern="1200">
        <a:solidFill>
          <a:schemeClr val="bg1"/>
        </a:solidFill>
        <a:latin typeface="Times New Roman" panose="02020603050405020304" pitchFamily="16" charset="0"/>
        <a:ea typeface="MS Gothic" panose="020B0609070205080204" charset="-128"/>
        <a:cs typeface="+mn-cs"/>
      </a:defRPr>
    </a:lvl5pPr>
    <a:lvl6pPr marL="22860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6pPr>
    <a:lvl7pPr marL="27432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7pPr>
    <a:lvl8pPr marL="32004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8pPr>
    <a:lvl9pPr marL="3657600" algn="l" defTabSz="914400" rtl="0" eaLnBrk="1" latinLnBrk="0" hangingPunct="1">
      <a:defRPr sz="2400" kern="1200">
        <a:solidFill>
          <a:schemeClr val="bg1"/>
        </a:solidFill>
        <a:latin typeface="Times New Roman" panose="02020603050405020304" pitchFamily="16" charset="0"/>
        <a:ea typeface="MS Gothic" panose="020B0609070205080204" charset="-128"/>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880">
          <p15:clr>
            <a:srgbClr val="A4A3A4"/>
          </p15:clr>
        </p15:guide>
        <p15:guide id="2" pos="220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 lei" initials="j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24347" autoAdjust="0"/>
    <p:restoredTop sz="81987" autoAdjust="0"/>
  </p:normalViewPr>
  <p:slideViewPr>
    <p:cSldViewPr>
      <p:cViewPr varScale="1">
        <p:scale>
          <a:sx n="78" d="100"/>
          <a:sy n="78" d="100"/>
        </p:scale>
        <p:origin x="264" y="78"/>
      </p:cViewPr>
      <p:guideLst>
        <p:guide orient="horz" pos="2160"/>
        <p:guide pos="2904"/>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802.11-19/xxxxr0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dirty="0"/>
              <a:t>April 2019</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Jun Lei, Nufront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ln>
          <a:effectLst/>
        </p:spPr>
        <p:txBody>
          <a:bodyPr vert="horz" wrap="square" lIns="0" tIns="0" rIns="0" bIns="0" numCol="1" anchor="b"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802.11-19/xxxxr0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dirty="0"/>
              <a:t>April 2019</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ln>
          <a:effectLst/>
        </p:spPr>
        <p:txBody>
          <a:bodyPr vert="horz" wrap="square" lIns="93600" tIns="46080" rIns="93600" bIns="46080" numCol="1" anchor="t" anchorCtr="0" compatLnSpc="1"/>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ln>
          <a:effectLst/>
        </p:spPr>
        <p:txBody>
          <a:bodyPr vert="horz" wrap="square" lIns="0" tIns="0" rIns="0" bIns="0" numCol="1" anchor="t" anchorCtr="0" compatLnSpc="1"/>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Jun Lei, Nufront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dirty="0"/>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ln>
          <a:effectLst/>
        </p:spPr>
        <p:txBody>
          <a:bodyPr/>
          <a:lstStyle/>
          <a:p>
            <a:endParaRPr lang="en-GB" dirty="0"/>
          </a:p>
        </p:txBody>
      </p:sp>
    </p:spTree>
  </p:cSld>
  <p:clrMap bg1="lt1" tx1="dk1" bg2="lt2" tx2="dk2" accent1="accent1" accent2="accent2" accent3="accent3" accent4="accent4" accent5="accent5" accent6="accent6" hlink="hlink" folHlink="folHlink"/>
  <p:hf/>
  <p:notesStyle>
    <a:lvl1pPr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1pPr>
    <a:lvl2pPr marL="742950" indent="-28575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2pPr>
    <a:lvl3pPr marL="11430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3pPr>
    <a:lvl4pPr marL="16002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4pPr>
    <a:lvl5pPr marL="2057400" indent="-228600" algn="l" defTabSz="449580" rtl="0" eaLnBrk="0" fontAlgn="base" hangingPunct="0">
      <a:spcBef>
        <a:spcPct val="30000"/>
      </a:spcBef>
      <a:spcAft>
        <a:spcPct val="0"/>
      </a:spcAft>
      <a:buClr>
        <a:srgbClr val="000000"/>
      </a:buClr>
      <a:buSzPct val="100000"/>
      <a:buFont typeface="Times New Roman" panose="02020603050405020304" pitchFamily="16" charset="0"/>
      <a:defRPr sz="1200" kern="1200">
        <a:solidFill>
          <a:srgbClr val="000000"/>
        </a:solidFill>
        <a:latin typeface="Times New Roman" panose="02020603050405020304"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dirty="0"/>
              <a:t>doc.: IEEE 802.11-19/xxxxr0</a:t>
            </a:r>
          </a:p>
        </p:txBody>
      </p:sp>
      <p:sp>
        <p:nvSpPr>
          <p:cNvPr id="5" name="Rectangle 3"/>
          <p:cNvSpPr>
            <a:spLocks noGrp="1" noChangeArrowheads="1"/>
          </p:cNvSpPr>
          <p:nvPr>
            <p:ph type="dt"/>
          </p:nvPr>
        </p:nvSpPr>
        <p:spPr/>
        <p:txBody>
          <a:bodyPr/>
          <a:lstStyle/>
          <a:p>
            <a:r>
              <a:rPr lang="en-US" altLang="zh-CN" dirty="0"/>
              <a:t>April 2019</a:t>
            </a:r>
            <a:endParaRPr lang="en-US" dirty="0"/>
          </a:p>
        </p:txBody>
      </p:sp>
      <p:sp>
        <p:nvSpPr>
          <p:cNvPr id="6" name="Rectangle 6"/>
          <p:cNvSpPr>
            <a:spLocks noGrp="1" noChangeArrowheads="1"/>
          </p:cNvSpPr>
          <p:nvPr>
            <p:ph type="ftr"/>
          </p:nvPr>
        </p:nvSpPr>
        <p:spPr/>
        <p:txBody>
          <a:bodyPr/>
          <a:lstStyle/>
          <a:p>
            <a:r>
              <a:rPr lang="en-US" dirty="0"/>
              <a:t>Jun Lei, Nufront</a:t>
            </a:r>
          </a:p>
        </p:txBody>
      </p:sp>
      <p:sp>
        <p:nvSpPr>
          <p:cNvPr id="7" name="Rectangle 7"/>
          <p:cNvSpPr>
            <a:spLocks noGrp="1" noChangeArrowheads="1"/>
          </p:cNvSpPr>
          <p:nvPr>
            <p:ph type="sldNum"/>
          </p:nvPr>
        </p:nvSpPr>
        <p:spPr/>
        <p:txBody>
          <a:bodyPr/>
          <a:lstStyle/>
          <a:p>
            <a:r>
              <a:rPr lang="en-US" dirty="0"/>
              <a:t>Page </a:t>
            </a:r>
            <a:fld id="{465D53FD-DB5F-4815-BF01-6488A8FBD189}" type="slidenum">
              <a:rPr lang="en-US" dirty="0"/>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802.11-19/xxxxr0</a:t>
            </a:r>
          </a:p>
        </p:txBody>
      </p:sp>
      <p:sp>
        <p:nvSpPr>
          <p:cNvPr id="5" name="日期占位符 4"/>
          <p:cNvSpPr>
            <a:spLocks noGrp="1"/>
          </p:cNvSpPr>
          <p:nvPr>
            <p:ph type="dt"/>
          </p:nvPr>
        </p:nvSpPr>
        <p:spPr/>
        <p:txBody>
          <a:bodyPr/>
          <a:lstStyle/>
          <a:p>
            <a:r>
              <a:rPr lang="en-US" altLang="zh-CN" dirty="0"/>
              <a:t>April 2019</a:t>
            </a:r>
            <a:endParaRPr lang="en-US" dirty="0"/>
          </a:p>
        </p:txBody>
      </p:sp>
      <p:sp>
        <p:nvSpPr>
          <p:cNvPr id="6" name="页脚占位符 5"/>
          <p:cNvSpPr>
            <a:spLocks noGrp="1"/>
          </p:cNvSpPr>
          <p:nvPr>
            <p:ph type="ftr"/>
          </p:nvPr>
        </p:nvSpPr>
        <p:spPr/>
        <p:txBody>
          <a:bodyPr/>
          <a:lstStyle/>
          <a:p>
            <a:r>
              <a:rPr lang="en-US" dirty="0"/>
              <a:t>Jun Lei, Nufront</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802.11-19/xxxxr0</a:t>
            </a:r>
          </a:p>
        </p:txBody>
      </p:sp>
      <p:sp>
        <p:nvSpPr>
          <p:cNvPr id="5" name="日期占位符 4"/>
          <p:cNvSpPr>
            <a:spLocks noGrp="1"/>
          </p:cNvSpPr>
          <p:nvPr>
            <p:ph type="dt"/>
          </p:nvPr>
        </p:nvSpPr>
        <p:spPr/>
        <p:txBody>
          <a:bodyPr/>
          <a:lstStyle/>
          <a:p>
            <a:r>
              <a:rPr lang="en-US" altLang="zh-CN" dirty="0"/>
              <a:t>April 2019</a:t>
            </a:r>
            <a:endParaRPr lang="en-US" dirty="0"/>
          </a:p>
        </p:txBody>
      </p:sp>
      <p:sp>
        <p:nvSpPr>
          <p:cNvPr id="6" name="页脚占位符 5"/>
          <p:cNvSpPr>
            <a:spLocks noGrp="1"/>
          </p:cNvSpPr>
          <p:nvPr>
            <p:ph type="ftr"/>
          </p:nvPr>
        </p:nvSpPr>
        <p:spPr/>
        <p:txBody>
          <a:bodyPr/>
          <a:lstStyle/>
          <a:p>
            <a:r>
              <a:rPr lang="en-US" dirty="0"/>
              <a:t>Jun Lei, Nufront</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p:txBody>
          <a:bodyPr/>
          <a:lstStyle/>
          <a:p>
            <a:r>
              <a:rPr lang="en-US" dirty="0"/>
              <a:t>doc.: IEEE 802.11-19/xxxxr0</a:t>
            </a:r>
          </a:p>
        </p:txBody>
      </p:sp>
      <p:sp>
        <p:nvSpPr>
          <p:cNvPr id="5" name="Rectangle 3"/>
          <p:cNvSpPr>
            <a:spLocks noGrp="1" noChangeArrowheads="1"/>
          </p:cNvSpPr>
          <p:nvPr>
            <p:ph type="dt"/>
          </p:nvPr>
        </p:nvSpPr>
        <p:spPr/>
        <p:txBody>
          <a:bodyPr/>
          <a:lstStyle/>
          <a:p>
            <a:r>
              <a:rPr lang="en-US" altLang="zh-CN" dirty="0"/>
              <a:t>April 2019</a:t>
            </a:r>
            <a:endParaRPr lang="en-US" dirty="0"/>
          </a:p>
        </p:txBody>
      </p:sp>
      <p:sp>
        <p:nvSpPr>
          <p:cNvPr id="6" name="Rectangle 6"/>
          <p:cNvSpPr>
            <a:spLocks noGrp="1" noChangeArrowheads="1"/>
          </p:cNvSpPr>
          <p:nvPr>
            <p:ph type="ftr"/>
          </p:nvPr>
        </p:nvSpPr>
        <p:spPr/>
        <p:txBody>
          <a:bodyPr/>
          <a:lstStyle/>
          <a:p>
            <a:r>
              <a:rPr lang="en-US" dirty="0"/>
              <a:t>Jun Lei, Nufront</a:t>
            </a:r>
          </a:p>
        </p:txBody>
      </p:sp>
      <p:sp>
        <p:nvSpPr>
          <p:cNvPr id="7" name="Rectangle 7"/>
          <p:cNvSpPr>
            <a:spLocks noGrp="1" noChangeArrowheads="1"/>
          </p:cNvSpPr>
          <p:nvPr>
            <p:ph type="sldNum"/>
          </p:nvPr>
        </p:nvSpPr>
        <p:spPr/>
        <p:txBody>
          <a:bodyPr/>
          <a:lstStyle/>
          <a:p>
            <a:r>
              <a:rPr lang="en-US" dirty="0"/>
              <a:t>Page </a:t>
            </a:r>
            <a:fld id="{CA5AFF69-4AEE-4693-9CD6-98E2EBC076EC}" type="slidenum">
              <a:rPr lang="en-US" dirty="0"/>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ln>
        </p:spPr>
        <p:txBody>
          <a:bodyPr wrap="none" anchor="ctr"/>
          <a:lstStyle/>
          <a:p>
            <a:r>
              <a:rPr lang="en-US" dirty="0"/>
              <a:t>Here is the abstract.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r>
              <a:rPr lang="en-US" altLang="zh-CN" dirty="0"/>
              <a:t> </a:t>
            </a:r>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802.11-19/xxxxr0</a:t>
            </a:r>
            <a:endParaRPr lang="en-US" dirty="0"/>
          </a:p>
        </p:txBody>
      </p:sp>
      <p:sp>
        <p:nvSpPr>
          <p:cNvPr id="5" name="日期占位符 4"/>
          <p:cNvSpPr>
            <a:spLocks noGrp="1"/>
          </p:cNvSpPr>
          <p:nvPr>
            <p:ph type="dt"/>
          </p:nvPr>
        </p:nvSpPr>
        <p:spPr/>
        <p:txBody>
          <a:bodyPr/>
          <a:lstStyle/>
          <a:p>
            <a:r>
              <a:rPr lang="en-US" altLang="zh-CN"/>
              <a:t>April 2019</a:t>
            </a:r>
            <a:endParaRPr lang="en-US" dirty="0"/>
          </a:p>
        </p:txBody>
      </p:sp>
      <p:sp>
        <p:nvSpPr>
          <p:cNvPr id="6" name="页脚占位符 5"/>
          <p:cNvSpPr>
            <a:spLocks noGrp="1"/>
          </p:cNvSpPr>
          <p:nvPr>
            <p:ph type="ftr"/>
          </p:nvPr>
        </p:nvSpPr>
        <p:spPr/>
        <p:txBody>
          <a:bodyPr/>
          <a:lstStyle/>
          <a:p>
            <a:r>
              <a:rPr lang="en-US"/>
              <a:t>Jun Lei, Nufront</a:t>
            </a:r>
            <a:endParaRPr lang="en-US" dirty="0"/>
          </a:p>
        </p:txBody>
      </p:sp>
      <p:sp>
        <p:nvSpPr>
          <p:cNvPr id="7" name="灯片编号占位符 6"/>
          <p:cNvSpPr>
            <a:spLocks noGrp="1"/>
          </p:cNvSpPr>
          <p:nvPr>
            <p:ph type="sldNum"/>
          </p:nvPr>
        </p:nvSpPr>
        <p:spPr/>
        <p:txBody>
          <a:bodyPr/>
          <a:lstStyle/>
          <a:p>
            <a:r>
              <a:rPr lang="en-US"/>
              <a:t>Page </a:t>
            </a:r>
            <a:fld id="{47A7FEEB-9CD2-43FE-843C-C5350BEACB45}" type="slidenum">
              <a:rPr lang="en-US" smtClean="0"/>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802.11-19/xxxxr0</a:t>
            </a:r>
          </a:p>
        </p:txBody>
      </p:sp>
      <p:sp>
        <p:nvSpPr>
          <p:cNvPr id="5" name="日期占位符 4"/>
          <p:cNvSpPr>
            <a:spLocks noGrp="1"/>
          </p:cNvSpPr>
          <p:nvPr>
            <p:ph type="dt"/>
          </p:nvPr>
        </p:nvSpPr>
        <p:spPr/>
        <p:txBody>
          <a:bodyPr/>
          <a:lstStyle/>
          <a:p>
            <a:r>
              <a:rPr lang="en-US" altLang="zh-CN" dirty="0"/>
              <a:t>April 2019</a:t>
            </a:r>
            <a:endParaRPr lang="en-US" dirty="0"/>
          </a:p>
        </p:txBody>
      </p:sp>
      <p:sp>
        <p:nvSpPr>
          <p:cNvPr id="6" name="页脚占位符 5"/>
          <p:cNvSpPr>
            <a:spLocks noGrp="1"/>
          </p:cNvSpPr>
          <p:nvPr>
            <p:ph type="ftr"/>
          </p:nvPr>
        </p:nvSpPr>
        <p:spPr/>
        <p:txBody>
          <a:bodyPr/>
          <a:lstStyle/>
          <a:p>
            <a:r>
              <a:rPr lang="en-US" dirty="0"/>
              <a:t>Jun Lei, Nufront</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4387" cy="3467100"/>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dirty="0"/>
              <a:t>doc.: IEEE 802.11-19/xxxxr0</a:t>
            </a:r>
          </a:p>
        </p:txBody>
      </p:sp>
      <p:sp>
        <p:nvSpPr>
          <p:cNvPr id="5" name="日期占位符 4"/>
          <p:cNvSpPr>
            <a:spLocks noGrp="1"/>
          </p:cNvSpPr>
          <p:nvPr>
            <p:ph type="dt"/>
          </p:nvPr>
        </p:nvSpPr>
        <p:spPr/>
        <p:txBody>
          <a:bodyPr/>
          <a:lstStyle/>
          <a:p>
            <a:r>
              <a:rPr lang="en-US" altLang="zh-CN" dirty="0"/>
              <a:t>April 2019</a:t>
            </a:r>
            <a:endParaRPr lang="en-US" dirty="0"/>
          </a:p>
        </p:txBody>
      </p:sp>
      <p:sp>
        <p:nvSpPr>
          <p:cNvPr id="6" name="页脚占位符 5"/>
          <p:cNvSpPr>
            <a:spLocks noGrp="1"/>
          </p:cNvSpPr>
          <p:nvPr>
            <p:ph type="ftr"/>
          </p:nvPr>
        </p:nvSpPr>
        <p:spPr/>
        <p:txBody>
          <a:bodyPr/>
          <a:lstStyle/>
          <a:p>
            <a:r>
              <a:rPr lang="en-US" dirty="0"/>
              <a:t>Jun Lei, Nufront</a:t>
            </a:r>
          </a:p>
        </p:txBody>
      </p:sp>
      <p:sp>
        <p:nvSpPr>
          <p:cNvPr id="7" name="灯片编号占位符 6"/>
          <p:cNvSpPr>
            <a:spLocks noGrp="1"/>
          </p:cNvSpPr>
          <p:nvPr>
            <p:ph type="sldNum"/>
          </p:nvPr>
        </p:nvSpPr>
        <p:spPr/>
        <p:txBody>
          <a:bodyPr/>
          <a:lstStyle/>
          <a:p>
            <a:r>
              <a:rPr lang="en-US" dirty="0"/>
              <a:t>Page </a:t>
            </a:r>
            <a:fld id="{47A7FEEB-9CD2-43FE-843C-C5350BEACB45}" type="slidenum">
              <a:rPr lang="en-US" smtClean="0"/>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July 2019</a:t>
            </a:r>
            <a:endParaRPr lang="en-GB" dirty="0"/>
          </a:p>
        </p:txBody>
      </p:sp>
      <p:sp>
        <p:nvSpPr>
          <p:cNvPr id="5" name="Footer Placeholder 4"/>
          <p:cNvSpPr>
            <a:spLocks noGrp="1"/>
          </p:cNvSpPr>
          <p:nvPr>
            <p:ph type="ftr" idx="11"/>
          </p:nvPr>
        </p:nvSpPr>
        <p:spPr/>
        <p:txBody>
          <a:bodyPr/>
          <a:lstStyle>
            <a:lvl1pPr>
              <a:defRPr/>
            </a:lvl1pPr>
          </a:lstStyle>
          <a:p>
            <a:r>
              <a:rPr lang="en-GB"/>
              <a:t> Liang Yu,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dirty="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单击此处编辑母版标题样式</a:t>
            </a:r>
            <a:endParaRPr lang="en-GB"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dirty="0"/>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 Liang Yu, Nufront</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July 2019</a:t>
            </a:r>
            <a:endParaRPr lang="en-GB" dirty="0"/>
          </a:p>
        </p:txBody>
      </p:sp>
      <p:sp>
        <p:nvSpPr>
          <p:cNvPr id="5" name="Footer Placeholder 4"/>
          <p:cNvSpPr>
            <a:spLocks noGrp="1"/>
          </p:cNvSpPr>
          <p:nvPr>
            <p:ph type="ftr" idx="11"/>
          </p:nvPr>
        </p:nvSpPr>
        <p:spPr/>
        <p:txBody>
          <a:bodyPr/>
          <a:lstStyle>
            <a:lvl1pPr>
              <a:defRPr/>
            </a:lvl1pPr>
          </a:lstStyle>
          <a:p>
            <a:r>
              <a:rPr lang="en-GB"/>
              <a:t> Liang Yu,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dirty="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ltLang="zh-CN"/>
              <a:t>July 2019</a:t>
            </a:r>
            <a:endParaRPr lang="en-GB" dirty="0"/>
          </a:p>
        </p:txBody>
      </p:sp>
      <p:sp>
        <p:nvSpPr>
          <p:cNvPr id="6" name="Footer Placeholder 5"/>
          <p:cNvSpPr>
            <a:spLocks noGrp="1"/>
          </p:cNvSpPr>
          <p:nvPr>
            <p:ph type="ftr" idx="11"/>
          </p:nvPr>
        </p:nvSpPr>
        <p:spPr/>
        <p:txBody>
          <a:bodyPr/>
          <a:lstStyle>
            <a:lvl1pPr>
              <a:defRPr/>
            </a:lvl1pPr>
          </a:lstStyle>
          <a:p>
            <a:r>
              <a:rPr lang="en-GB"/>
              <a:t> Liang Yu, Nufront</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dirty="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ltLang="zh-CN"/>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 Liang Yu, Nufront</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dirty="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July 2019</a:t>
            </a:r>
            <a:endParaRPr lang="en-GB" dirty="0"/>
          </a:p>
        </p:txBody>
      </p:sp>
      <p:sp>
        <p:nvSpPr>
          <p:cNvPr id="4" name="Footer Placeholder 3"/>
          <p:cNvSpPr>
            <a:spLocks noGrp="1"/>
          </p:cNvSpPr>
          <p:nvPr>
            <p:ph type="ftr" idx="11"/>
          </p:nvPr>
        </p:nvSpPr>
        <p:spPr/>
        <p:txBody>
          <a:bodyPr/>
          <a:lstStyle>
            <a:lvl1pPr>
              <a:defRPr/>
            </a:lvl1pPr>
          </a:lstStyle>
          <a:p>
            <a:r>
              <a:rPr lang="en-GB"/>
              <a:t> Liang Yu, Nufront</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dirty="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July 2019</a:t>
            </a:r>
            <a:endParaRPr lang="en-GB" dirty="0"/>
          </a:p>
        </p:txBody>
      </p:sp>
      <p:sp>
        <p:nvSpPr>
          <p:cNvPr id="3" name="Footer Placeholder 2"/>
          <p:cNvSpPr>
            <a:spLocks noGrp="1"/>
          </p:cNvSpPr>
          <p:nvPr>
            <p:ph type="ftr" idx="11"/>
          </p:nvPr>
        </p:nvSpPr>
        <p:spPr/>
        <p:txBody>
          <a:bodyPr/>
          <a:lstStyle>
            <a:lvl1pPr>
              <a:defRPr/>
            </a:lvl1pPr>
          </a:lstStyle>
          <a:p>
            <a:r>
              <a:rPr lang="en-GB"/>
              <a:t> Liang Yu, Nufront</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dirty="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July 2019</a:t>
            </a:r>
            <a:endParaRPr lang="en-GB" dirty="0"/>
          </a:p>
        </p:txBody>
      </p:sp>
      <p:sp>
        <p:nvSpPr>
          <p:cNvPr id="5" name="Footer Placeholder 4"/>
          <p:cNvSpPr>
            <a:spLocks noGrp="1"/>
          </p:cNvSpPr>
          <p:nvPr>
            <p:ph type="ftr" idx="11"/>
          </p:nvPr>
        </p:nvSpPr>
        <p:spPr/>
        <p:txBody>
          <a:bodyPr/>
          <a:lstStyle>
            <a:lvl1pPr>
              <a:defRPr/>
            </a:lvl1pPr>
          </a:lstStyle>
          <a:p>
            <a:r>
              <a:rPr lang="en-GB"/>
              <a:t> Liang Yu,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dirty="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ltLang="zh-CN"/>
              <a:t>July 2019</a:t>
            </a:r>
            <a:endParaRPr lang="en-GB" dirty="0"/>
          </a:p>
        </p:txBody>
      </p:sp>
      <p:sp>
        <p:nvSpPr>
          <p:cNvPr id="5" name="Footer Placeholder 4"/>
          <p:cNvSpPr>
            <a:spLocks noGrp="1"/>
          </p:cNvSpPr>
          <p:nvPr>
            <p:ph type="ftr" idx="11"/>
          </p:nvPr>
        </p:nvSpPr>
        <p:spPr/>
        <p:txBody>
          <a:bodyPr/>
          <a:lstStyle>
            <a:lvl1pPr>
              <a:defRPr/>
            </a:lvl1pPr>
          </a:lstStyle>
          <a:p>
            <a:r>
              <a:rPr lang="en-GB"/>
              <a:t> Liang Yu, Nufront</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dirty="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ln>
          <a:effectLst/>
        </p:spPr>
        <p:txBody>
          <a:bodyPr vert="horz" wrap="square" lIns="92160" tIns="46080" rIns="92160" bIns="46080" numCol="1" anchor="ctr" anchorCtr="0" compatLnSpc="1"/>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ln>
          <a:effectLst/>
        </p:spPr>
        <p:txBody>
          <a:bodyPr vert="horz" wrap="square" lIns="92160" tIns="46080" rIns="92160" bIns="46080" numCol="1" anchor="t" anchorCtr="0" compatLnSpc="1"/>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ln>
          <a:effectLst/>
        </p:spPr>
        <p:txBody>
          <a:bodyPr vert="horz" wrap="square" lIns="0" tIns="0" rIns="0" bIns="0" numCol="1" anchor="b" anchorCtr="0" compatLnSpc="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ln>
          <a:effectLst/>
        </p:spPr>
        <p:txBody>
          <a:bodyPr vert="horz" wrap="square" lIns="0" tIns="0" rIns="0" bIns="0" numCol="1" anchor="t" anchorCtr="0" compatLnSpc="1"/>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 Liang Yu, Nufront</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ln>
          <a:effectLst/>
        </p:spPr>
        <p:txBody>
          <a:bodyPr vert="horz" wrap="square" lIns="0" tIns="0" rIns="0" bIns="0" numCol="1" anchor="t" anchorCtr="0" compatLnSpc="1"/>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dirty="0"/>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ln>
          <a:effectLst/>
        </p:spPr>
        <p:txBody>
          <a:bodyPr/>
          <a:lstStyle/>
          <a:p>
            <a:endParaRPr lang="en-GB" dirty="0"/>
          </a:p>
        </p:txBody>
      </p:sp>
      <p:sp>
        <p:nvSpPr>
          <p:cNvPr id="10" name="Date Placeholder 3"/>
          <p:cNvSpPr txBox="1"/>
          <p:nvPr userDrawn="1"/>
        </p:nvSpPr>
        <p:spPr bwMode="auto">
          <a:xfrm>
            <a:off x="5000628" y="357166"/>
            <a:ext cx="3500462"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r"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anose="02020603050405020304" pitchFamily="16" charset="0"/>
                <a:ea typeface="MS Gothic" panose="020B0609070205080204" charset="-128"/>
                <a:cs typeface="Arial Unicode MS" charset="0"/>
              </a:rPr>
              <a:t>IEEE 802.11-19/0728r1</a:t>
            </a:r>
            <a:endParaRPr kumimoji="0" lang="en-GB" sz="1800" b="1" i="0" u="none" strike="noStrike" kern="1200" cap="none" spc="0" normalizeH="0" baseline="0" noProof="0" dirty="0">
              <a:ln>
                <a:noFill/>
              </a:ln>
              <a:solidFill>
                <a:srgbClr val="000000"/>
              </a:solidFill>
              <a:effectLst/>
              <a:uLnTx/>
              <a:uFillTx/>
              <a:latin typeface="Times New Roman" panose="02020603050405020304" pitchFamily="16" charset="0"/>
              <a:ea typeface="MS Gothic" panose="020B0609070205080204"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p:txStyles>
    <p:titleStyle>
      <a:lvl1pPr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mj-lt"/>
          <a:ea typeface="+mj-ea"/>
          <a:cs typeface="+mj-cs"/>
        </a:defRPr>
      </a:lvl1pPr>
      <a:lvl2pPr marL="742950" indent="-28575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2pPr>
      <a:lvl3pPr marL="1143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3pPr>
      <a:lvl4pPr marL="1600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4pPr>
      <a:lvl5pPr marL="20574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5pPr>
      <a:lvl6pPr marL="25146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6pPr>
      <a:lvl7pPr marL="29718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7pPr>
      <a:lvl8pPr marL="34290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8pPr>
      <a:lvl9pPr marL="3886200" indent="-228600" algn="ctr" defTabSz="449580" rtl="0" eaLnBrk="1" fontAlgn="base" hangingPunct="1">
        <a:spcBef>
          <a:spcPct val="0"/>
        </a:spcBef>
        <a:spcAft>
          <a:spcPct val="0"/>
        </a:spcAft>
        <a:buClr>
          <a:srgbClr val="000000"/>
        </a:buClr>
        <a:buSzPct val="100000"/>
        <a:buFont typeface="Times New Roman" panose="02020603050405020304" pitchFamily="16" charset="0"/>
        <a:defRPr sz="3200" b="1">
          <a:solidFill>
            <a:srgbClr val="000000"/>
          </a:solidFill>
          <a:latin typeface="Times New Roman" panose="02020603050405020304" pitchFamily="16" charset="0"/>
          <a:ea typeface="MS Gothic" panose="020B0609070205080204" charset="-128"/>
        </a:defRPr>
      </a:lvl9pPr>
    </p:titleStyle>
    <p:bodyStyle>
      <a:lvl1pPr marL="342900" indent="-342900" algn="l" defTabSz="449580" rtl="0" eaLnBrk="1" fontAlgn="base" hangingPunct="1">
        <a:spcBef>
          <a:spcPts val="600"/>
        </a:spcBef>
        <a:spcAft>
          <a:spcPct val="0"/>
        </a:spcAft>
        <a:buClr>
          <a:srgbClr val="000000"/>
        </a:buClr>
        <a:buSzPct val="100000"/>
        <a:buFont typeface="Times New Roman" panose="02020603050405020304" pitchFamily="16" charset="0"/>
        <a:defRPr sz="2400" b="1">
          <a:solidFill>
            <a:srgbClr val="000000"/>
          </a:solidFill>
          <a:latin typeface="+mn-lt"/>
          <a:ea typeface="+mn-ea"/>
          <a:cs typeface="+mn-cs"/>
        </a:defRPr>
      </a:lvl1pPr>
      <a:lvl2pPr marL="742950" indent="-285750" algn="l" defTabSz="449580" rtl="0" eaLnBrk="1" fontAlgn="base" hangingPunct="1">
        <a:spcBef>
          <a:spcPts val="500"/>
        </a:spcBef>
        <a:spcAft>
          <a:spcPct val="0"/>
        </a:spcAft>
        <a:buClr>
          <a:srgbClr val="000000"/>
        </a:buClr>
        <a:buSzPct val="100000"/>
        <a:buFont typeface="Times New Roman" panose="02020603050405020304" pitchFamily="16" charset="0"/>
        <a:defRPr sz="2000">
          <a:solidFill>
            <a:srgbClr val="000000"/>
          </a:solidFill>
          <a:latin typeface="+mn-lt"/>
          <a:ea typeface="+mn-ea"/>
        </a:defRPr>
      </a:lvl2pPr>
      <a:lvl3pPr marL="1143000" indent="-228600" algn="l" defTabSz="449580" rtl="0" eaLnBrk="1" fontAlgn="base" hangingPunct="1">
        <a:spcBef>
          <a:spcPts val="450"/>
        </a:spcBef>
        <a:spcAft>
          <a:spcPct val="0"/>
        </a:spcAft>
        <a:buClr>
          <a:srgbClr val="000000"/>
        </a:buClr>
        <a:buSzPct val="100000"/>
        <a:buFont typeface="Times New Roman" panose="02020603050405020304" pitchFamily="16" charset="0"/>
        <a:defRPr>
          <a:solidFill>
            <a:srgbClr val="000000"/>
          </a:solidFill>
          <a:latin typeface="+mn-lt"/>
          <a:ea typeface="+mn-ea"/>
        </a:defRPr>
      </a:lvl3pPr>
      <a:lvl4pPr marL="1600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4pPr>
      <a:lvl5pPr marL="20574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5pPr>
      <a:lvl6pPr marL="25146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6pPr>
      <a:lvl7pPr marL="29718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7pPr>
      <a:lvl8pPr marL="34290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8pPr>
      <a:lvl9pPr marL="3886200" indent="-228600" algn="l" defTabSz="449580" rtl="0" eaLnBrk="1" fontAlgn="base" hangingPunct="1">
        <a:spcBef>
          <a:spcPts val="400"/>
        </a:spcBef>
        <a:spcAft>
          <a:spcPct val="0"/>
        </a:spcAft>
        <a:buClr>
          <a:srgbClr val="000000"/>
        </a:buClr>
        <a:buSzPct val="100000"/>
        <a:buFont typeface="Times New Roman" panose="02020603050405020304"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ltLang="zh-CN" dirty="0"/>
              <a:t>July 2019</a:t>
            </a:r>
            <a:endParaRPr lang="en-GB" dirty="0"/>
          </a:p>
        </p:txBody>
      </p:sp>
      <p:sp>
        <p:nvSpPr>
          <p:cNvPr id="7" name="Footer Placeholder 4"/>
          <p:cNvSpPr>
            <a:spLocks noGrp="1"/>
          </p:cNvSpPr>
          <p:nvPr>
            <p:ph type="ftr" idx="14"/>
          </p:nvPr>
        </p:nvSpPr>
        <p:spPr>
          <a:xfrm>
            <a:off x="5500694" y="6475413"/>
            <a:ext cx="3041644" cy="265955"/>
          </a:xfrm>
        </p:spPr>
        <p:txBody>
          <a:bodyPr/>
          <a:lstStyle/>
          <a:p>
            <a:r>
              <a:rPr lang="en-GB" dirty="0"/>
              <a:t> Liang Yu, Nufront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dirty="0"/>
              <a:t>1</a:t>
            </a:fld>
            <a:endParaRPr lang="en-GB" dirty="0"/>
          </a:p>
        </p:txBody>
      </p:sp>
      <p:sp>
        <p:nvSpPr>
          <p:cNvPr id="3073" name="Rectangle 1"/>
          <p:cNvSpPr>
            <a:spLocks noGrp="1" noChangeArrowheads="1"/>
          </p:cNvSpPr>
          <p:nvPr>
            <p:ph type="title"/>
          </p:nvPr>
        </p:nvSpPr>
        <p:spPr>
          <a:xfrm>
            <a:off x="251520" y="752475"/>
            <a:ext cx="864096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GB" dirty="0"/>
              <a:t>11ax</a:t>
            </a:r>
            <a:r>
              <a:rPr lang="en-GB" dirty="0"/>
              <a:t> Evaluation Mobility </a:t>
            </a:r>
          </a:p>
        </p:txBody>
      </p:sp>
      <p:sp>
        <p:nvSpPr>
          <p:cNvPr id="3074" name="Rectangle 2"/>
          <p:cNvSpPr>
            <a:spLocks noGrp="1" noChangeArrowheads="1"/>
          </p:cNvSpPr>
          <p:nvPr>
            <p:ph type="body" idx="1"/>
          </p:nvPr>
        </p:nvSpPr>
        <p:spPr>
          <a:xfrm>
            <a:off x="644525" y="1733550"/>
            <a:ext cx="7772400" cy="396875"/>
          </a:xfrm>
        </p:spPr>
        <p:txBody>
          <a:bodyPr/>
          <a:lstStyle/>
          <a:p>
            <a:pPr algn="ctr">
              <a:spcBef>
                <a:spcPts val="500"/>
              </a:spcBef>
              <a:tabLst>
                <a:tab pos="912495" algn="l"/>
                <a:tab pos="1826895" algn="l"/>
                <a:tab pos="2741295" algn="l"/>
                <a:tab pos="3655695" algn="l"/>
                <a:tab pos="4570095" algn="l"/>
                <a:tab pos="5484495" algn="l"/>
                <a:tab pos="6398895" algn="l"/>
                <a:tab pos="7313295" algn="l"/>
                <a:tab pos="8227695" algn="l"/>
                <a:tab pos="9142095" algn="l"/>
                <a:tab pos="10056495" algn="l"/>
              </a:tabLst>
            </a:pPr>
            <a:r>
              <a:rPr lang="en-GB" sz="2000" dirty="0"/>
              <a:t>Date:</a:t>
            </a:r>
            <a:r>
              <a:rPr lang="en-GB" sz="2000" b="0" dirty="0"/>
              <a:t> 2019-0</a:t>
            </a:r>
            <a:r>
              <a:rPr lang="en-US" altLang="en-GB" sz="2000" b="0" dirty="0"/>
              <a:t>7</a:t>
            </a:r>
            <a:r>
              <a:rPr lang="en-GB" sz="2000" b="0" dirty="0"/>
              <a:t>-</a:t>
            </a:r>
            <a:r>
              <a:rPr lang="en-US" altLang="en-GB" sz="2000" b="0" dirty="0"/>
              <a:t>15</a:t>
            </a:r>
          </a:p>
        </p:txBody>
      </p:sp>
      <p:sp>
        <p:nvSpPr>
          <p:cNvPr id="3076" name="Rectangle 4"/>
          <p:cNvSpPr>
            <a:spLocks noChangeArrowheads="1"/>
          </p:cNvSpPr>
          <p:nvPr/>
        </p:nvSpPr>
        <p:spPr bwMode="auto">
          <a:xfrm>
            <a:off x="533400" y="1939925"/>
            <a:ext cx="1447800" cy="381000"/>
          </a:xfrm>
          <a:prstGeom prst="rect">
            <a:avLst/>
          </a:prstGeom>
          <a:noFill/>
          <a:ln w="9525">
            <a:noFill/>
            <a:rou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317553631"/>
              </p:ext>
            </p:extLst>
          </p:nvPr>
        </p:nvGraphicFramePr>
        <p:xfrm>
          <a:off x="1" y="2410672"/>
          <a:ext cx="8748464" cy="4094162"/>
        </p:xfrm>
        <a:graphic>
          <a:graphicData uri="http://schemas.openxmlformats.org/presentationml/2006/ole">
            <mc:AlternateContent xmlns:mc="http://schemas.openxmlformats.org/markup-compatibility/2006">
              <mc:Choice xmlns:v="urn:schemas-microsoft-com:vml" Requires="v">
                <p:oleObj spid="_x0000_s1026" name="Document" r:id="rId4" imgW="7984727" imgH="3474989" progId="Word.Document.8">
                  <p:embed/>
                </p:oleObj>
              </mc:Choice>
              <mc:Fallback>
                <p:oleObj name="Document" r:id="rId4" imgW="7984727" imgH="3474989" progId="Word.Document.8">
                  <p:embed/>
                  <p:pic>
                    <p:nvPicPr>
                      <p:cNvPr id="9" name="Object 3"/>
                      <p:cNvPicPr>
                        <a:picLocks noChangeAspect="1" noChangeArrowheads="1"/>
                      </p:cNvPicPr>
                      <p:nvPr/>
                    </p:nvPicPr>
                    <p:blipFill>
                      <a:blip r:embed="rId5"/>
                      <a:srcRect/>
                      <a:stretch>
                        <a:fillRect/>
                      </a:stretch>
                    </p:blipFill>
                    <p:spPr bwMode="auto">
                      <a:xfrm>
                        <a:off x="1" y="2410672"/>
                        <a:ext cx="8748464" cy="4094162"/>
                      </a:xfrm>
                      <a:prstGeom prst="rect">
                        <a:avLst/>
                      </a:prstGeom>
                      <a:noFill/>
                    </p:spPr>
                  </p:pic>
                </p:oleObj>
              </mc:Fallback>
            </mc:AlternateContent>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501770"/>
          </a:xfrm>
        </p:spPr>
        <p:txBody>
          <a:bodyPr/>
          <a:lstStyle/>
          <a:p>
            <a:r>
              <a:rPr lang="en-US" altLang="zh-CN" dirty="0"/>
              <a:t>Simulation Results – </a:t>
            </a:r>
            <a:r>
              <a:rPr lang="en-US" altLang="zh-CN" b="0" dirty="0">
                <a:solidFill>
                  <a:schemeClr val="dk1"/>
                </a:solidFill>
                <a:ea typeface="Arial" panose="020B0604020202020204"/>
                <a:cs typeface="Arial" panose="020B0604020202020204"/>
                <a:sym typeface="Arial" panose="020B0604020202020204"/>
              </a:rPr>
              <a:t>channel estimation</a:t>
            </a:r>
            <a:endParaRPr 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t>10</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
        <p:nvSpPr>
          <p:cNvPr id="9" name="内容占位符 8"/>
          <p:cNvSpPr>
            <a:spLocks noGrp="1"/>
          </p:cNvSpPr>
          <p:nvPr>
            <p:ph idx="1"/>
          </p:nvPr>
        </p:nvSpPr>
        <p:spPr>
          <a:xfrm>
            <a:off x="521440" y="5100685"/>
            <a:ext cx="8101120" cy="907011"/>
          </a:xfrm>
        </p:spPr>
        <p:txBody>
          <a:bodyPr/>
          <a:lstStyle/>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mn-ea"/>
              </a:rPr>
              <a:t>MCS1: QPSK,1/2 code rate </a:t>
            </a:r>
          </a:p>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Arial" panose="020B0604020202020204"/>
              </a:rPr>
              <a:t>Midamble periodicity:20</a:t>
            </a:r>
            <a:endParaRPr lang="en-US" altLang="zh-CN" sz="2000" b="0" dirty="0">
              <a:solidFill>
                <a:schemeClr val="dk1"/>
              </a:solidFill>
              <a:ea typeface="Arial" panose="020B0604020202020204"/>
              <a:cs typeface="Arial" panose="020B0604020202020204"/>
            </a:endParaRPr>
          </a:p>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Arial" panose="020B0604020202020204"/>
              </a:rPr>
              <a:t>channel estimation: L-MMSE  VS linear interpolation</a:t>
            </a:r>
            <a:endParaRPr lang="en-US" altLang="zh-CN" sz="2000" b="0" dirty="0">
              <a:solidFill>
                <a:schemeClr val="dk1"/>
              </a:solidFill>
              <a:ea typeface="Arial" panose="020B0604020202020204"/>
              <a:cs typeface="Arial" panose="020B0604020202020204"/>
            </a:endParaRPr>
          </a:p>
        </p:txBody>
      </p:sp>
      <p:pic>
        <p:nvPicPr>
          <p:cNvPr id="3" name="图片 2"/>
          <p:cNvPicPr>
            <a:picLocks noChangeAspect="1"/>
          </p:cNvPicPr>
          <p:nvPr/>
        </p:nvPicPr>
        <p:blipFill>
          <a:blip r:embed="rId3"/>
          <a:stretch>
            <a:fillRect/>
          </a:stretch>
        </p:blipFill>
        <p:spPr>
          <a:xfrm>
            <a:off x="1568450" y="1187450"/>
            <a:ext cx="5300980" cy="39820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501770"/>
          </a:xfrm>
        </p:spPr>
        <p:txBody>
          <a:bodyPr/>
          <a:lstStyle/>
          <a:p>
            <a:r>
              <a:rPr lang="en-US" altLang="zh-CN" dirty="0"/>
              <a:t>Simulation Results – 30 km/h</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t>11</a:t>
            </a:fld>
            <a:endParaRPr lang="en-GB" dirty="0"/>
          </a:p>
        </p:txBody>
      </p:sp>
      <p:sp>
        <p:nvSpPr>
          <p:cNvPr id="5" name="页脚占位符 4"/>
          <p:cNvSpPr>
            <a:spLocks noGrp="1"/>
          </p:cNvSpPr>
          <p:nvPr>
            <p:ph type="ftr" idx="14"/>
          </p:nvPr>
        </p:nvSpPr>
        <p:spPr>
          <a:xfrm>
            <a:off x="5438040" y="6566693"/>
            <a:ext cx="3184520" cy="180975"/>
          </a:xfrm>
        </p:spPr>
        <p:txBody>
          <a:bodyPr/>
          <a:lstStyle/>
          <a:p>
            <a:r>
              <a:rPr lang="en-GB" altLang="zh-CN"/>
              <a:t> Liang Yu, Nufront</a:t>
            </a:r>
            <a:endParaRPr lang="en-GB" dirty="0"/>
          </a:p>
        </p:txBody>
      </p:sp>
      <p:sp>
        <p:nvSpPr>
          <p:cNvPr id="6" name="日期占位符 5"/>
          <p:cNvSpPr>
            <a:spLocks noGrp="1"/>
          </p:cNvSpPr>
          <p:nvPr>
            <p:ph type="dt" idx="15"/>
          </p:nvPr>
        </p:nvSpPr>
        <p:spPr/>
        <p:txBody>
          <a:bodyPr/>
          <a:lstStyle/>
          <a:p>
            <a:r>
              <a:rPr lang="en-US" altLang="zh-CN"/>
              <a:t>July 2019</a:t>
            </a:r>
            <a:endParaRPr lang="en-GB" dirty="0"/>
          </a:p>
        </p:txBody>
      </p:sp>
      <p:sp>
        <p:nvSpPr>
          <p:cNvPr id="9" name="内容占位符 8"/>
          <p:cNvSpPr>
            <a:spLocks noGrp="1"/>
          </p:cNvSpPr>
          <p:nvPr>
            <p:ph idx="1"/>
          </p:nvPr>
        </p:nvSpPr>
        <p:spPr>
          <a:xfrm>
            <a:off x="521440" y="5243658"/>
            <a:ext cx="8101120" cy="933404"/>
          </a:xfrm>
        </p:spPr>
        <p:txBody>
          <a:bodyPr/>
          <a:lstStyle/>
          <a:p>
            <a:pPr>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Arial" panose="020B0604020202020204"/>
              </a:rPr>
              <a:t>Midamble periodicity: 10/20</a:t>
            </a:r>
            <a:endParaRPr lang="en-US" altLang="zh-CN" sz="2000" dirty="0"/>
          </a:p>
          <a:p>
            <a:pPr>
              <a:buFont typeface="Arial" panose="020B0604020202020204" pitchFamily="34" charset="0"/>
              <a:buChar char="•"/>
            </a:pPr>
            <a:r>
              <a:rPr lang="en-US" altLang="zh-CN" sz="2000" b="0" dirty="0">
                <a:solidFill>
                  <a:schemeClr val="dk1"/>
                </a:solidFill>
                <a:ea typeface="Arial" panose="020B0604020202020204"/>
                <a:cs typeface="Arial" panose="020B0604020202020204"/>
              </a:rPr>
              <a:t>Median SINR:  5.65dB@30km/h</a:t>
            </a:r>
          </a:p>
          <a:p>
            <a:pPr>
              <a:buFont typeface="Arial" panose="020B0604020202020204" pitchFamily="34" charset="0"/>
              <a:buChar char="•"/>
            </a:pPr>
            <a:r>
              <a:rPr lang="en-US" altLang="zh-CN" sz="2000" b="0" dirty="0">
                <a:solidFill>
                  <a:schemeClr val="dk1"/>
                </a:solidFill>
                <a:ea typeface="Arial" panose="020B0604020202020204"/>
                <a:cs typeface="Arial" panose="020B0604020202020204"/>
              </a:rPr>
              <a:t>Spectral Efficiency at 2.9dB  is  1.71/1.92 bit/s/Hz  &gt; 1.12 bit/s/Hz </a:t>
            </a:r>
            <a:endParaRPr lang="en-US" altLang="zh-CN" sz="2000" dirty="0"/>
          </a:p>
          <a:p>
            <a:pPr>
              <a:buFont typeface="Arial" panose="020B0604020202020204" pitchFamily="34" charset="0"/>
              <a:buChar char="•"/>
            </a:pPr>
            <a:endParaRPr lang="zh-CN" altLang="en-US" sz="2000" dirty="0"/>
          </a:p>
        </p:txBody>
      </p:sp>
      <p:pic>
        <p:nvPicPr>
          <p:cNvPr id="3" name="图片 2"/>
          <p:cNvPicPr>
            <a:picLocks noChangeAspect="1"/>
          </p:cNvPicPr>
          <p:nvPr/>
        </p:nvPicPr>
        <p:blipFill>
          <a:blip r:embed="rId3"/>
          <a:stretch>
            <a:fillRect/>
          </a:stretch>
        </p:blipFill>
        <p:spPr>
          <a:xfrm>
            <a:off x="1689735" y="1007110"/>
            <a:ext cx="5763260" cy="432879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Simulation Results – 120 km/h</a:t>
            </a:r>
            <a:endParaRPr lang="zh-CN" altLang="en-US"/>
          </a:p>
        </p:txBody>
      </p:sp>
      <p:sp>
        <p:nvSpPr>
          <p:cNvPr id="3" name="内容占位符 2"/>
          <p:cNvSpPr>
            <a:spLocks noGrp="1"/>
          </p:cNvSpPr>
          <p:nvPr>
            <p:ph idx="1"/>
          </p:nvPr>
        </p:nvSpPr>
        <p:spPr/>
        <p:txBody>
          <a:bodyPr/>
          <a:lstStyle/>
          <a:p>
            <a:endParaRPr lang="zh-CN" altLang="en-US"/>
          </a:p>
          <a:p>
            <a:endParaRPr lang="zh-CN" altLang="en-US"/>
          </a:p>
          <a:p>
            <a:endParaRPr lang="zh-CN" altLang="en-US"/>
          </a:p>
          <a:p>
            <a:endParaRPr lang="zh-CN" altLang="en-US"/>
          </a:p>
          <a:p>
            <a:endParaRPr lang="zh-CN" altLang="en-US"/>
          </a:p>
          <a:p>
            <a:endParaRPr lang="en-US" altLang="zh-CN" b="0" dirty="0">
              <a:solidFill>
                <a:schemeClr val="dk1"/>
              </a:solidFill>
              <a:ea typeface="Arial" panose="020B0604020202020204"/>
              <a:cs typeface="Arial" panose="020B0604020202020204"/>
            </a:endParaRPr>
          </a:p>
          <a:p>
            <a:endParaRPr lang="en-US" altLang="zh-CN" sz="2000" b="0" dirty="0">
              <a:solidFill>
                <a:schemeClr val="dk1"/>
              </a:solidFill>
              <a:ea typeface="Arial" panose="020B0604020202020204"/>
              <a:cs typeface="Arial" panose="020B0604020202020204"/>
            </a:endParaRPr>
          </a:p>
          <a:p>
            <a:endParaRPr lang="en-US" altLang="zh-CN" sz="2000" b="0" dirty="0">
              <a:solidFill>
                <a:schemeClr val="dk1"/>
              </a:solidFill>
              <a:ea typeface="Arial" panose="020B0604020202020204"/>
              <a:cs typeface="Arial" panose="020B0604020202020204"/>
            </a:endParaRPr>
          </a:p>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Arial" panose="020B0604020202020204"/>
              </a:rPr>
              <a:t>Midamble periodicity: 10/20</a:t>
            </a:r>
            <a:endParaRPr lang="en-US" altLang="zh-CN" sz="2000" b="0" dirty="0">
              <a:solidFill>
                <a:schemeClr val="dk1"/>
              </a:solidFill>
              <a:ea typeface="Arial" panose="020B0604020202020204"/>
              <a:cs typeface="Arial" panose="020B0604020202020204"/>
              <a:sym typeface="+mn-ea"/>
            </a:endParaRPr>
          </a:p>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mn-ea"/>
              </a:rPr>
              <a:t>Median SINR:  4.6dB@120km/h</a:t>
            </a:r>
            <a:endParaRPr lang="en-US" altLang="zh-CN" sz="2000" b="0" dirty="0">
              <a:solidFill>
                <a:schemeClr val="dk1"/>
              </a:solidFill>
              <a:ea typeface="Arial" panose="020B0604020202020204"/>
              <a:cs typeface="Arial" panose="020B0604020202020204"/>
            </a:endParaRPr>
          </a:p>
          <a:p>
            <a:pPr algn="l">
              <a:buFont typeface="Arial" panose="020B0604020202020204" pitchFamily="34" charset="0"/>
              <a:buChar char="•"/>
            </a:pPr>
            <a:r>
              <a:rPr lang="en-US" altLang="zh-CN" sz="2000" b="0" dirty="0">
                <a:solidFill>
                  <a:schemeClr val="dk1"/>
                </a:solidFill>
                <a:ea typeface="Arial" panose="020B0604020202020204"/>
                <a:cs typeface="Arial" panose="020B0604020202020204"/>
                <a:sym typeface="+mn-ea"/>
              </a:rPr>
              <a:t>Spectral Efficiency at 2.9dB  is  1.17/1.35 bit/s/Hz  &gt; 0.8 bit/s/Hz </a:t>
            </a:r>
            <a:endParaRPr lang="en-US" altLang="zh-CN" sz="2000" b="0" dirty="0">
              <a:solidFill>
                <a:schemeClr val="dk1"/>
              </a:solidFill>
              <a:ea typeface="Arial" panose="020B0604020202020204"/>
              <a:cs typeface="Arial" panose="020B0604020202020204"/>
            </a:endParaRPr>
          </a:p>
          <a:p>
            <a:pPr algn="l">
              <a:buFont typeface="Arial" panose="020B0604020202020204" pitchFamily="34" charset="0"/>
              <a:buChar char="•"/>
            </a:pPr>
            <a:endParaRPr lang="en-US" altLang="zh-CN" sz="2000" b="0" dirty="0">
              <a:solidFill>
                <a:schemeClr val="dk1"/>
              </a:solidFill>
              <a:ea typeface="Arial" panose="020B0604020202020204"/>
              <a:cs typeface="Arial" panose="020B0604020202020204"/>
            </a:endParaRPr>
          </a:p>
          <a:p>
            <a:endParaRPr lang="zh-CN" altLang="en-US"/>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a:t>12</a:t>
            </a:fld>
            <a:endParaRPr lang="en-GB" dirty="0"/>
          </a:p>
        </p:txBody>
      </p:sp>
      <p:sp>
        <p:nvSpPr>
          <p:cNvPr id="5" name="页脚占位符 4"/>
          <p:cNvSpPr>
            <a:spLocks noGrp="1"/>
          </p:cNvSpPr>
          <p:nvPr>
            <p:ph type="ftr" idx="14"/>
          </p:nvPr>
        </p:nvSpPr>
        <p:spPr>
          <a:xfrm>
            <a:off x="5436096" y="6566693"/>
            <a:ext cx="3184520" cy="180975"/>
          </a:xfrm>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pic>
        <p:nvPicPr>
          <p:cNvPr id="8" name="图片 7"/>
          <p:cNvPicPr>
            <a:picLocks noChangeAspect="1"/>
          </p:cNvPicPr>
          <p:nvPr/>
        </p:nvPicPr>
        <p:blipFill>
          <a:blip r:embed="rId2"/>
          <a:stretch>
            <a:fillRect/>
          </a:stretch>
        </p:blipFill>
        <p:spPr>
          <a:xfrm>
            <a:off x="1840230" y="1351280"/>
            <a:ext cx="5619115" cy="422084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41996"/>
          </a:xfrm>
        </p:spPr>
        <p:txBody>
          <a:bodyPr/>
          <a:lstStyle/>
          <a:p>
            <a:pPr lvl="0"/>
            <a:r>
              <a:rPr lang="en-US" altLang="zh-CN" dirty="0">
                <a:sym typeface="Arial" panose="020B0604020202020204" pitchFamily="34" charset="0"/>
              </a:rPr>
              <a:t>Conclusion</a:t>
            </a: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453132"/>
          </a:xfrm>
        </p:spPr>
        <p:txBody>
          <a:bodyPr/>
          <a:lstStyle/>
          <a:p>
            <a:pPr marL="177800" indent="-177800" algn="just">
              <a:lnSpc>
                <a:spcPct val="150000"/>
              </a:lnSpc>
              <a:spcBef>
                <a:spcPts val="0"/>
              </a:spcBef>
              <a:spcAft>
                <a:spcPts val="800"/>
              </a:spcAft>
              <a:buFont typeface="微软雅黑" panose="020B0503020204020204" pitchFamily="34" charset="-122"/>
              <a:buChar char="￭"/>
            </a:pPr>
            <a:r>
              <a:rPr lang="en-US" altLang="zh-CN" b="0" kern="1200" dirty="0">
                <a:sym typeface="Arial" panose="020B0604020202020204" pitchFamily="34" charset="0"/>
              </a:rPr>
              <a:t>The evaluation results show that 11ax can meet </a:t>
            </a:r>
            <a:r>
              <a:rPr lang="en-US" altLang="zh-CN" b="0" kern="1200">
                <a:sym typeface="Arial" panose="020B0604020202020204" pitchFamily="34" charset="0"/>
              </a:rPr>
              <a:t>the requirements </a:t>
            </a:r>
            <a:r>
              <a:rPr lang="en-US" altLang="zh-CN" b="0" kern="1200" dirty="0">
                <a:sym typeface="Arial" panose="020B0604020202020204" pitchFamily="34" charset="0"/>
              </a:rPr>
              <a:t>of mobility in Dense Urban </a:t>
            </a:r>
            <a:r>
              <a:rPr lang="en-US" altLang="zh-CN" b="0" kern="1200" dirty="0" err="1">
                <a:sym typeface="Arial" panose="020B0604020202020204" pitchFamily="34" charset="0"/>
              </a:rPr>
              <a:t>eMBB</a:t>
            </a:r>
            <a:r>
              <a:rPr lang="en-US" altLang="zh-CN" b="0" kern="1200" dirty="0">
                <a:sym typeface="Arial" panose="020B0604020202020204" pitchFamily="34" charset="0"/>
              </a:rPr>
              <a:t> scenario of IMT-2020</a:t>
            </a:r>
          </a:p>
          <a:p>
            <a:pPr marL="400050" lvl="1" indent="0" algn="just">
              <a:lnSpc>
                <a:spcPct val="150000"/>
              </a:lnSpc>
              <a:spcBef>
                <a:spcPts val="0"/>
              </a:spcBef>
              <a:spcAft>
                <a:spcPts val="800"/>
              </a:spcAft>
            </a:pPr>
            <a:endParaRPr lang="en-US" altLang="zh-CN" sz="24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13</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574203"/>
          </a:xfrm>
        </p:spPr>
        <p:txBody>
          <a:bodyPr/>
          <a:lstStyle/>
          <a:p>
            <a:r>
              <a:rPr lang="en-US" altLang="zh-CN" dirty="0"/>
              <a:t>Reference</a:t>
            </a:r>
            <a:endParaRPr lang="zh-CN" altLang="en-US" dirty="0"/>
          </a:p>
        </p:txBody>
      </p:sp>
      <p:sp>
        <p:nvSpPr>
          <p:cNvPr id="3" name="内容占位符 2"/>
          <p:cNvSpPr>
            <a:spLocks noGrp="1"/>
          </p:cNvSpPr>
          <p:nvPr>
            <p:ph idx="1"/>
          </p:nvPr>
        </p:nvSpPr>
        <p:spPr>
          <a:xfrm>
            <a:off x="468659" y="1303809"/>
            <a:ext cx="8206681" cy="4113213"/>
          </a:xfrm>
        </p:spPr>
        <p:txBody>
          <a:bodyPr/>
          <a:lstStyle/>
          <a:p>
            <a:pPr>
              <a:spcBef>
                <a:spcPts val="0"/>
              </a:spcBef>
            </a:pPr>
            <a:endParaRPr lang="en-US" altLang="zh-CN" sz="2000" b="0" dirty="0"/>
          </a:p>
          <a:p>
            <a:pPr>
              <a:spcBef>
                <a:spcPts val="0"/>
              </a:spcBef>
            </a:pPr>
            <a:r>
              <a:rPr lang="en-US" altLang="zh-CN" sz="2000" b="0" dirty="0"/>
              <a:t>[1] Report  ITU-R  M.2412-0 (10/2017), Guidelines for evaluation of radio interface technologies for IMT-2020</a:t>
            </a:r>
          </a:p>
          <a:p>
            <a:pPr>
              <a:spcBef>
                <a:spcPts val="0"/>
              </a:spcBef>
            </a:pPr>
            <a:endParaRPr lang="en-US" altLang="zh-CN" sz="2000" b="0" dirty="0"/>
          </a:p>
          <a:p>
            <a:r>
              <a:rPr lang="en-US" altLang="zh-CN" sz="2000" b="0" dirty="0"/>
              <a:t>[2] Report ITU-R M.2410-0 (11/2017), Minimum requirements related to technical performance for IMT-2020 radio interface(s) </a:t>
            </a:r>
          </a:p>
          <a:p>
            <a:endParaRPr lang="en-US" altLang="zh-CN" sz="2000" b="0" dirty="0"/>
          </a:p>
          <a:p>
            <a:r>
              <a:rPr lang="en-US" altLang="zh-CN" sz="2000" b="0" dirty="0"/>
              <a:t>[3] Report ITU-R M.2411-0 (11/2017) , Requirements, evaluation criteria and submission templates for the development of IMT-2020 </a:t>
            </a:r>
          </a:p>
          <a:p>
            <a:r>
              <a:rPr lang="en-US" altLang="zh-CN" sz="2000" b="0" dirty="0"/>
              <a:t>	</a:t>
            </a:r>
          </a:p>
          <a:p>
            <a:pPr>
              <a:spcBef>
                <a:spcPts val="0"/>
              </a:spcBef>
            </a:pPr>
            <a:endParaRPr lang="en-US" altLang="zh-CN" sz="2000" b="0" dirty="0"/>
          </a:p>
          <a:p>
            <a:endParaRPr lang="zh-CN" altLang="en-US" sz="20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t>14</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ltLang="zh-CN"/>
              <a:t>July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 Liang Yu, Nufront</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dirty="0"/>
              <a:t>2</a:t>
            </a:fld>
            <a:endParaRPr lang="en-GB" dirty="0"/>
          </a:p>
        </p:txBody>
      </p:sp>
      <p:sp>
        <p:nvSpPr>
          <p:cNvPr id="4097"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8788" y="1556792"/>
            <a:ext cx="7772400" cy="4536504"/>
          </a:xfrm>
        </p:spPr>
        <p:txBody>
          <a:bodyPr/>
          <a:lstStyle/>
          <a:p>
            <a:pPr marL="0" lvl="0" indent="0" algn="just">
              <a:spcBef>
                <a:spcPts val="0"/>
              </a:spcBef>
              <a:spcAft>
                <a:spcPts val="0"/>
              </a:spcAft>
              <a:buSzPts val="2400"/>
            </a:pPr>
            <a:endParaRPr lang="en-US" altLang="zh-CN" b="0" dirty="0"/>
          </a:p>
          <a:p>
            <a:pPr lvl="0" algn="just">
              <a:spcBef>
                <a:spcPts val="0"/>
              </a:spcBef>
              <a:spcAft>
                <a:spcPts val="0"/>
              </a:spcAft>
              <a:buSzPts val="2400"/>
              <a:buFont typeface="Arial" panose="020B0604020202020204"/>
              <a:buChar char="•"/>
            </a:pPr>
            <a:r>
              <a:rPr lang="en-US" altLang="zh-CN" b="0" dirty="0"/>
              <a:t>In this contribution, we present the preliminary results of 11ax simulations on mobility in Dense Urban </a:t>
            </a:r>
            <a:r>
              <a:rPr lang="en-US" altLang="zh-CN" b="0" dirty="0" err="1"/>
              <a:t>eMBB</a:t>
            </a:r>
            <a:r>
              <a:rPr lang="en-US" altLang="zh-CN" b="0" dirty="0"/>
              <a:t> scenario.</a:t>
            </a:r>
          </a:p>
          <a:p>
            <a:pPr lvl="0" algn="just">
              <a:spcBef>
                <a:spcPts val="0"/>
              </a:spcBef>
              <a:spcAft>
                <a:spcPts val="0"/>
              </a:spcAft>
              <a:buSzPts val="2400"/>
              <a:buFont typeface="Arial" panose="020B0604020202020204"/>
              <a:buChar char="•"/>
            </a:pPr>
            <a:endParaRPr lang="en-US" altLang="zh-CN" b="0" dirty="0"/>
          </a:p>
          <a:p>
            <a:pPr lvl="0" algn="just">
              <a:spcBef>
                <a:spcPts val="0"/>
              </a:spcBef>
              <a:spcAft>
                <a:spcPts val="0"/>
              </a:spcAft>
              <a:buSzPts val="2400"/>
              <a:buFont typeface="Arial" panose="020B0604020202020204"/>
              <a:buChar char="•"/>
            </a:pPr>
            <a:r>
              <a:rPr lang="en-US" altLang="zh-CN" b="0" dirty="0"/>
              <a:t>The simulations adhere to the methodology specified by ITU-R for self-evaluating a RAT for IMT-2020 [1]. </a:t>
            </a:r>
          </a:p>
          <a:p>
            <a:pPr lvl="0" algn="just">
              <a:spcBef>
                <a:spcPts val="0"/>
              </a:spcBef>
              <a:spcAft>
                <a:spcPts val="0"/>
              </a:spcAft>
              <a:buSzPts val="2400"/>
              <a:buFont typeface="Arial" panose="020B0604020202020204"/>
              <a:buChar char="•"/>
            </a:pPr>
            <a:endParaRPr lang="en-US" altLang="zh-CN" b="0" dirty="0"/>
          </a:p>
          <a:p>
            <a:pPr algn="just">
              <a:spcBef>
                <a:spcPts val="0"/>
              </a:spcBef>
              <a:spcAft>
                <a:spcPts val="0"/>
              </a:spcAft>
              <a:buSzPts val="2400"/>
              <a:buFont typeface="Arial" panose="020B0604020202020204"/>
              <a:buChar char="•"/>
            </a:pPr>
            <a:r>
              <a:rPr lang="en-US" altLang="zh-CN" b="0" dirty="0"/>
              <a:t>The preliminary results show that 11ax can meet the ITU requirements on mobility in Dense Urban eMBB scenario[2].</a:t>
            </a:r>
          </a:p>
          <a:p>
            <a:pPr marL="0" lvl="0" indent="0" algn="just">
              <a:spcBef>
                <a:spcPts val="0"/>
              </a:spcBef>
              <a:spcAft>
                <a:spcPts val="0"/>
              </a:spcAft>
              <a:buSzPts val="2400"/>
            </a:pPr>
            <a:endParaRPr lang="en-GB"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76275" y="469900"/>
            <a:ext cx="7770813" cy="1065213"/>
          </a:xfrm>
        </p:spPr>
        <p:txBody>
          <a:bodyPr/>
          <a:lstStyle/>
          <a:p>
            <a:r>
              <a:rPr lang="en-US" altLang="zh-CN" dirty="0"/>
              <a:t>Abbreviation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3</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
        <p:nvSpPr>
          <p:cNvPr id="10" name="内容占位符 2"/>
          <p:cNvSpPr>
            <a:spLocks noGrp="1"/>
          </p:cNvSpPr>
          <p:nvPr>
            <p:ph idx="1"/>
          </p:nvPr>
        </p:nvSpPr>
        <p:spPr>
          <a:xfrm>
            <a:off x="467544" y="1372393"/>
            <a:ext cx="8496944" cy="4113213"/>
          </a:xfrm>
        </p:spPr>
        <p:txBody>
          <a:bodyPr/>
          <a:lstStyle/>
          <a:p>
            <a:pPr>
              <a:lnSpc>
                <a:spcPct val="150000"/>
              </a:lnSpc>
            </a:pPr>
            <a:r>
              <a:rPr lang="en-US" dirty="0">
                <a:solidFill>
                  <a:schemeClr val="tx1"/>
                </a:solidFill>
              </a:rPr>
              <a:t>RIT ( Radio Interface Technology)</a:t>
            </a:r>
          </a:p>
          <a:p>
            <a:pPr>
              <a:lnSpc>
                <a:spcPct val="150000"/>
              </a:lnSpc>
            </a:pPr>
            <a:r>
              <a:rPr lang="en-US" dirty="0">
                <a:solidFill>
                  <a:schemeClr val="tx1"/>
                </a:solidFill>
              </a:rPr>
              <a:t>URLLC</a:t>
            </a:r>
            <a:r>
              <a:rPr lang="zh-CN" altLang="en-US" dirty="0">
                <a:solidFill>
                  <a:schemeClr val="tx1"/>
                </a:solidFill>
              </a:rPr>
              <a:t>（</a:t>
            </a:r>
            <a:r>
              <a:rPr lang="en-US" altLang="zh-CN" dirty="0">
                <a:solidFill>
                  <a:schemeClr val="tx1"/>
                </a:solidFill>
              </a:rPr>
              <a:t>Ultra-Reliable and Low Latency Communications</a:t>
            </a:r>
            <a:r>
              <a:rPr lang="zh-CN" altLang="en-US" dirty="0">
                <a:solidFill>
                  <a:schemeClr val="tx1"/>
                </a:solidFill>
              </a:rPr>
              <a:t>）</a:t>
            </a:r>
          </a:p>
          <a:p>
            <a:pPr>
              <a:lnSpc>
                <a:spcPct val="150000"/>
              </a:lnSpc>
            </a:pPr>
            <a:r>
              <a:rPr lang="en-US" dirty="0"/>
              <a:t>eMBB</a:t>
            </a:r>
            <a:r>
              <a:rPr lang="zh-CN" altLang="en-US" dirty="0"/>
              <a:t>（</a:t>
            </a:r>
            <a:r>
              <a:rPr lang="en-US" dirty="0"/>
              <a:t>enhanced Mobile Broadband</a:t>
            </a:r>
            <a:r>
              <a:rPr lang="zh-CN" altLang="en-US" dirty="0"/>
              <a:t>）</a:t>
            </a:r>
            <a:endParaRPr lang="en-US" altLang="zh-CN" dirty="0"/>
          </a:p>
          <a:p>
            <a:pPr>
              <a:lnSpc>
                <a:spcPct val="150000"/>
              </a:lnSpc>
            </a:pPr>
            <a:r>
              <a:rPr lang="en-US" altLang="zh-CN" dirty="0"/>
              <a:t>mMTC  (massive Machine Type Communication)</a:t>
            </a:r>
            <a:endParaRPr lang="zh-CN" altLang="en-US" dirty="0"/>
          </a:p>
          <a:p>
            <a:pPr>
              <a:lnSpc>
                <a:spcPct val="150000"/>
              </a:lnSpc>
            </a:pPr>
            <a:r>
              <a:rPr lang="en-US" dirty="0"/>
              <a:t>NSA</a:t>
            </a:r>
            <a:r>
              <a:rPr lang="zh-CN" altLang="en-US" dirty="0"/>
              <a:t>（</a:t>
            </a:r>
            <a:r>
              <a:rPr lang="en-US" dirty="0"/>
              <a:t>Non-</a:t>
            </a:r>
            <a:r>
              <a:rPr lang="en-US" altLang="zh-CN" dirty="0"/>
              <a:t>Standalone </a:t>
            </a:r>
            <a:r>
              <a:rPr lang="zh-CN" altLang="en-US" dirty="0"/>
              <a:t>）</a:t>
            </a:r>
          </a:p>
          <a:p>
            <a:pPr>
              <a:lnSpc>
                <a:spcPct val="150000"/>
              </a:lnSpc>
            </a:pP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428604"/>
            <a:ext cx="7770813" cy="1065213"/>
          </a:xfrm>
        </p:spPr>
        <p:txBody>
          <a:bodyPr/>
          <a:lstStyle/>
          <a:p>
            <a:r>
              <a:rPr lang="en-US" altLang="zh-CN" dirty="0"/>
              <a:t>Outline</a:t>
            </a:r>
            <a:endParaRPr lang="zh-CN" altLang="en-US" dirty="0"/>
          </a:p>
        </p:txBody>
      </p:sp>
      <p:sp>
        <p:nvSpPr>
          <p:cNvPr id="3" name="内容占位符 2"/>
          <p:cNvSpPr>
            <a:spLocks noGrp="1"/>
          </p:cNvSpPr>
          <p:nvPr>
            <p:ph idx="1"/>
          </p:nvPr>
        </p:nvSpPr>
        <p:spPr>
          <a:xfrm>
            <a:off x="459581" y="1124745"/>
            <a:ext cx="7770813" cy="5441156"/>
          </a:xfrm>
        </p:spPr>
        <p:txBody>
          <a:bodyPr/>
          <a:lstStyle/>
          <a:p>
            <a:pPr>
              <a:buFont typeface="Arial" panose="020B0604020202020204" pitchFamily="34" charset="0"/>
              <a:buChar char="•"/>
            </a:pPr>
            <a:endParaRPr lang="en-US" altLang="zh-CN" b="0" dirty="0">
              <a:sym typeface="Arial" panose="020B0604020202020204" pitchFamily="34" charset="0"/>
            </a:endParaRP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Objective</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Simulation Configuration</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Simulation Assumption</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Mobility Simulation Results</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Mobility Interruption Time Analysis</a:t>
            </a:r>
          </a:p>
          <a:p>
            <a:pPr marL="58420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Control Plane Latency Analysis</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Conclusion</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Next Step</a:t>
            </a:r>
          </a:p>
          <a:p>
            <a:pPr marL="584200" lvl="0" indent="-457200">
              <a:spcBef>
                <a:spcPts val="0"/>
              </a:spcBef>
              <a:spcAft>
                <a:spcPts val="0"/>
              </a:spcAft>
              <a:buClr>
                <a:schemeClr val="dk1"/>
              </a:buClr>
              <a:buSzPts val="1600"/>
              <a:buFont typeface="+mj-lt"/>
              <a:buAutoNum type="arabicPeriod"/>
            </a:pPr>
            <a:r>
              <a:rPr lang="en-US" altLang="zh-CN" b="0" dirty="0">
                <a:solidFill>
                  <a:schemeClr val="dk1"/>
                </a:solidFill>
                <a:latin typeface="Arial" panose="020B0604020202020204"/>
                <a:ea typeface="Arial" panose="020B0604020202020204"/>
                <a:cs typeface="Arial" panose="020B0604020202020204"/>
                <a:sym typeface="Arial" panose="020B0604020202020204"/>
              </a:rPr>
              <a:t>References</a:t>
            </a:r>
          </a:p>
          <a:p>
            <a:pPr>
              <a:buFont typeface="Arial" panose="020B0604020202020204" pitchFamily="34" charset="0"/>
              <a:buChar char="•"/>
            </a:pPr>
            <a:endParaRPr lang="en-US" altLang="zh-CN" b="0" dirty="0">
              <a:sym typeface="Arial" panose="020B0604020202020204" pitchFamily="34" charset="0"/>
            </a:endParaRPr>
          </a:p>
          <a:p>
            <a:pPr lvl="1">
              <a:buFont typeface="Wingdings" panose="05000000000000000000" pitchFamily="2" charset="2"/>
              <a:buChar char="p"/>
            </a:pPr>
            <a:endParaRPr lang="en-GB" dirty="0"/>
          </a:p>
          <a:p>
            <a:pPr lvl="1">
              <a:buFont typeface="Wingdings" panose="05000000000000000000" pitchFamily="2" charset="2"/>
              <a:buChar char="p"/>
            </a:pPr>
            <a:endParaRPr lang="en-US" altLang="zh-CN" dirty="0"/>
          </a:p>
          <a:p>
            <a:endParaRPr lang="zh-CN" altLang="en-US" b="0"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4</a:t>
            </a:fld>
            <a:endParaRPr lang="en-GB" dirty="0"/>
          </a:p>
        </p:txBody>
      </p:sp>
      <p:sp>
        <p:nvSpPr>
          <p:cNvPr id="5" name="页脚占位符 4"/>
          <p:cNvSpPr>
            <a:spLocks noGrp="1"/>
          </p:cNvSpPr>
          <p:nvPr>
            <p:ph type="ftr" idx="14"/>
          </p:nvPr>
        </p:nvSpPr>
        <p:spPr/>
        <p:txBody>
          <a:bodyPr/>
          <a:lstStyle/>
          <a:p>
            <a:r>
              <a:rPr lang="en-GB"/>
              <a:t> Liang Yu, Nufront</a:t>
            </a:r>
            <a:endParaRPr lang="en-GB"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Configuration</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lvl="0" hangingPunct="0">
              <a:buFont typeface="Times New Roman" panose="02020603050405020304" pitchFamily="16" charset="0"/>
              <a:buAutoNum type="arabicPeriod"/>
            </a:pPr>
            <a:endParaRPr lang="en-US" altLang="zh-CN" sz="2000" b="0" dirty="0">
              <a:sym typeface="Arial" panose="020B0604020202020204"/>
            </a:endParaRPr>
          </a:p>
          <a:p>
            <a:pPr marL="457200" lvl="0" indent="-457200" hangingPunct="0">
              <a:buFont typeface="+mj-lt"/>
              <a:buAutoNum type="arabicPeriod"/>
            </a:pPr>
            <a:r>
              <a:rPr lang="en-US" altLang="zh-CN" sz="2000" b="0" dirty="0">
                <a:sym typeface="Arial" panose="020B0604020202020204"/>
              </a:rPr>
              <a:t>Simulation bandwidth : 20 MHz</a:t>
            </a:r>
          </a:p>
          <a:p>
            <a:pPr marL="457200" lvl="0" indent="-457200" hangingPunct="0">
              <a:buFont typeface="+mj-lt"/>
              <a:buAutoNum type="arabicPeriod"/>
            </a:pPr>
            <a:r>
              <a:rPr lang="en-US" altLang="zh-CN" sz="2000" b="0" dirty="0">
                <a:sym typeface="Arial" panose="020B0604020202020204"/>
              </a:rPr>
              <a:t>Carrier Frequency: 4GHz </a:t>
            </a:r>
          </a:p>
          <a:p>
            <a:pPr marL="457200" lvl="0" indent="-457200" hangingPunct="0">
              <a:buFont typeface="+mj-lt"/>
              <a:buAutoNum type="arabicPeriod"/>
            </a:pPr>
            <a:r>
              <a:rPr lang="en-US" altLang="zh-CN" sz="2000" b="0" dirty="0">
                <a:sym typeface="Arial" panose="020B0604020202020204"/>
              </a:rPr>
              <a:t>BS Tx power : 49 dBm, UE Tx power: 23 dBm </a:t>
            </a:r>
          </a:p>
          <a:p>
            <a:pPr marL="457200" lvl="0" indent="-457200" hangingPunct="0">
              <a:buFont typeface="+mj-lt"/>
              <a:buAutoNum type="arabicPeriod"/>
            </a:pPr>
            <a:r>
              <a:rPr lang="en-US" altLang="zh-CN" sz="2000" b="0" dirty="0">
                <a:sym typeface="Arial" panose="020B0604020202020204"/>
              </a:rPr>
              <a:t>BS Antenna gain: 8 </a:t>
            </a:r>
            <a:r>
              <a:rPr lang="en-US" altLang="zh-CN" sz="2000" b="0" dirty="0" err="1">
                <a:sym typeface="Arial" panose="020B0604020202020204"/>
              </a:rPr>
              <a:t>dBi</a:t>
            </a:r>
            <a:r>
              <a:rPr lang="en-US" altLang="zh-CN" sz="2000" b="0" dirty="0">
                <a:sym typeface="Arial" panose="020B0604020202020204"/>
              </a:rPr>
              <a:t>, UE antenna gain: 0 </a:t>
            </a:r>
            <a:r>
              <a:rPr lang="en-US" altLang="zh-CN" sz="2000" b="0" dirty="0" err="1">
                <a:sym typeface="Arial" panose="020B0604020202020204"/>
              </a:rPr>
              <a:t>dBi</a:t>
            </a:r>
            <a:endParaRPr lang="en-US" altLang="zh-CN" sz="2000" b="0" dirty="0">
              <a:sym typeface="Arial" panose="020B0604020202020204"/>
            </a:endParaRPr>
          </a:p>
          <a:p>
            <a:pPr marL="457200" indent="-457200" hangingPunct="0">
              <a:buFont typeface="+mj-lt"/>
              <a:buAutoNum type="arabicPeriod"/>
            </a:pPr>
            <a:r>
              <a:rPr lang="en-US" altLang="zh-CN" sz="2000" b="0" dirty="0">
                <a:sym typeface="Arial" panose="020B0604020202020204"/>
              </a:rPr>
              <a:t>BS noise figure: 5 dB, UE noise figure : 7 dB</a:t>
            </a:r>
          </a:p>
          <a:p>
            <a:pPr marL="457200" lvl="0" indent="-457200" hangingPunct="0">
              <a:buFont typeface="+mj-lt"/>
              <a:buAutoNum type="arabicPeriod"/>
            </a:pPr>
            <a:r>
              <a:rPr lang="en-US" altLang="zh-CN" sz="2000" b="0" dirty="0">
                <a:sym typeface="Arial" panose="020B0604020202020204"/>
              </a:rPr>
              <a:t>BS antenna configuration : dual polarization 8Rx with 8 </a:t>
            </a:r>
            <a:r>
              <a:rPr lang="en-US" altLang="zh-CN" sz="2000" b="0" dirty="0" err="1">
                <a:sym typeface="Arial" panose="020B0604020202020204"/>
              </a:rPr>
              <a:t>dBi</a:t>
            </a:r>
            <a:r>
              <a:rPr lang="en-US" altLang="zh-CN" sz="2000" b="0" dirty="0">
                <a:sym typeface="Arial" panose="020B0604020202020204"/>
              </a:rPr>
              <a:t> gain in intended direction.</a:t>
            </a:r>
          </a:p>
          <a:p>
            <a:pPr marL="457200" lvl="0" indent="-457200" hangingPunct="0">
              <a:buFont typeface="+mj-lt"/>
              <a:buAutoNum type="arabicPeriod"/>
            </a:pPr>
            <a:r>
              <a:rPr lang="en-US" altLang="zh-CN" sz="2000" b="0" dirty="0">
                <a:sym typeface="Arial" panose="020B0604020202020204"/>
              </a:rPr>
              <a:t>UE antenna configuration : 1Tx with </a:t>
            </a:r>
            <a:r>
              <a:rPr lang="en-US" altLang="zh-CN" sz="2000" b="0" dirty="0" err="1">
                <a:sym typeface="Arial" panose="020B0604020202020204"/>
              </a:rPr>
              <a:t>with</a:t>
            </a:r>
            <a:r>
              <a:rPr lang="en-US" altLang="zh-CN" sz="2000" b="0" dirty="0">
                <a:sym typeface="Arial" panose="020B0604020202020204"/>
              </a:rPr>
              <a:t> 0 </a:t>
            </a:r>
            <a:r>
              <a:rPr lang="en-US" altLang="zh-CN" sz="2000" b="0" dirty="0" err="1">
                <a:sym typeface="Arial" panose="020B0604020202020204"/>
              </a:rPr>
              <a:t>dBi</a:t>
            </a:r>
            <a:r>
              <a:rPr lang="en-US" altLang="zh-CN" sz="2000" b="0" dirty="0">
                <a:sym typeface="Arial" panose="020B0604020202020204"/>
              </a:rPr>
              <a:t> gain.</a:t>
            </a:r>
          </a:p>
          <a:p>
            <a:pPr marL="457200" lvl="0" indent="-457200" hangingPunct="0">
              <a:buFont typeface="+mj-lt"/>
              <a:buAutoNum type="arabicPeriod"/>
            </a:pPr>
            <a:r>
              <a:rPr lang="en-US" altLang="zh-CN" sz="2000" b="0" dirty="0">
                <a:sym typeface="Arial" panose="020B0604020202020204"/>
              </a:rPr>
              <a:t>The complete configuration is specified in the ITU-R guidelines for self-evaluating a RAT ([2]).</a:t>
            </a:r>
          </a:p>
          <a:p>
            <a:pPr lvl="0" hangingPunct="0"/>
            <a:endParaRPr lang="en-US" altLang="zh-CN" sz="2000" b="0" dirty="0">
              <a:sym typeface="Arial" panose="020B0604020202020204"/>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5</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Assumptions</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lvl="0" hangingPunct="0"/>
            <a:endParaRPr lang="en-US" altLang="zh-CN" sz="2000" b="0" dirty="0">
              <a:sym typeface="Arial" panose="020B0604020202020204"/>
            </a:endParaRPr>
          </a:p>
          <a:p>
            <a:pPr marL="330200" indent="-330200" algn="just">
              <a:lnSpc>
                <a:spcPct val="150000"/>
              </a:lnSpc>
              <a:spcBef>
                <a:spcPts val="0"/>
              </a:spcBef>
              <a:spcAft>
                <a:spcPts val="0"/>
              </a:spcAft>
              <a:buClr>
                <a:schemeClr val="dk1"/>
              </a:buClr>
              <a:buSzPts val="1600"/>
              <a:buFont typeface="Times New Roman" panose="02020603050405020304" pitchFamily="16" charset="0"/>
              <a:buAutoNum type="arabicPeriod"/>
            </a:pPr>
            <a:r>
              <a:rPr lang="en-US" altLang="zh-CN" sz="2000" b="0" dirty="0">
                <a:solidFill>
                  <a:schemeClr val="dk1"/>
                </a:solidFill>
                <a:ea typeface="Arial" panose="020B0604020202020204"/>
                <a:cs typeface="Arial" panose="020B0604020202020204"/>
                <a:sym typeface="Arial" panose="020B0604020202020204"/>
              </a:rPr>
              <a:t>TCH Payload : 1500 Byte</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panose="020B0604020202020204"/>
                <a:cs typeface="Arial" panose="020B0604020202020204"/>
                <a:sym typeface="Arial" panose="020B0604020202020204"/>
              </a:rPr>
              <a:t>BPSK, QPSK, 16QAM, 64QAM</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panose="020B0604020202020204"/>
                <a:cs typeface="Arial" panose="020B0604020202020204"/>
                <a:sym typeface="Arial" panose="020B0604020202020204"/>
              </a:rPr>
              <a:t>LDPC, 1/2, 2/3, 3/4, 5/6 code rate</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panose="020B0604020202020204"/>
                <a:cs typeface="Arial" panose="020B0604020202020204"/>
                <a:sym typeface="Arial" panose="020B0604020202020204"/>
              </a:rPr>
              <a:t>single spatial stream</a:t>
            </a:r>
          </a:p>
          <a:p>
            <a:pPr marL="330200" lvl="0" indent="-330200" algn="just">
              <a:lnSpc>
                <a:spcPct val="150000"/>
              </a:lnSpc>
              <a:spcBef>
                <a:spcPts val="0"/>
              </a:spcBef>
              <a:spcAft>
                <a:spcPts val="0"/>
              </a:spcAft>
              <a:buClr>
                <a:schemeClr val="dk1"/>
              </a:buClr>
              <a:buSzPts val="1600"/>
              <a:buAutoNum type="arabicPeriod"/>
            </a:pPr>
            <a:r>
              <a:rPr lang="en-US" altLang="zh-CN" sz="2000" b="0" dirty="0">
                <a:solidFill>
                  <a:schemeClr val="dk1"/>
                </a:solidFill>
                <a:ea typeface="Arial" panose="020B0604020202020204"/>
                <a:cs typeface="Arial" panose="020B0604020202020204"/>
                <a:sym typeface="Arial" panose="020B0604020202020204"/>
              </a:rPr>
              <a:t>Midamble periodicity in number of OFDM symbols is 10/20</a:t>
            </a:r>
            <a:endParaRPr lang="en-US" altLang="zh-CN" sz="1800" dirty="0">
              <a:solidFill>
                <a:schemeClr val="dk1"/>
              </a:solidFill>
              <a:cs typeface="Arial" panose="020B0604020202020204"/>
              <a:sym typeface="Arial" panose="020B0604020202020204"/>
            </a:endParaRPr>
          </a:p>
          <a:p>
            <a:pPr marL="330200" indent="-330200" algn="just">
              <a:lnSpc>
                <a:spcPct val="150000"/>
              </a:lnSpc>
              <a:spcBef>
                <a:spcPts val="0"/>
              </a:spcBef>
              <a:spcAft>
                <a:spcPts val="0"/>
              </a:spcAft>
              <a:buClr>
                <a:schemeClr val="dk1"/>
              </a:buClr>
              <a:buSzPts val="1600"/>
              <a:buFont typeface="Times New Roman" panose="02020603050405020304" pitchFamily="16" charset="0"/>
              <a:buAutoNum type="arabicPeriod"/>
            </a:pPr>
            <a:r>
              <a:rPr lang="en-US" altLang="zh-CN" sz="2000" b="0" dirty="0">
                <a:solidFill>
                  <a:schemeClr val="dk1"/>
                </a:solidFill>
                <a:ea typeface="Arial" panose="020B0604020202020204"/>
                <a:cs typeface="Arial" panose="020B0604020202020204"/>
                <a:sym typeface="Arial" panose="020B0604020202020204"/>
              </a:rPr>
              <a:t>Channel estimation based on  L-MMSE channel estimation  </a:t>
            </a:r>
            <a:endParaRPr lang="en-US" altLang="zh-CN" sz="1800" b="0" dirty="0">
              <a:solidFill>
                <a:schemeClr val="dk1"/>
              </a:solidFill>
              <a:ea typeface="Arial" panose="020B0604020202020204"/>
              <a:cs typeface="Arial" panose="020B0604020202020204"/>
              <a:sym typeface="Arial" panose="020B0604020202020204"/>
            </a:endParaRPr>
          </a:p>
          <a:p>
            <a:pPr marL="330200" indent="-330200" algn="just">
              <a:lnSpc>
                <a:spcPct val="150000"/>
              </a:lnSpc>
              <a:spcBef>
                <a:spcPts val="0"/>
              </a:spcBef>
              <a:spcAft>
                <a:spcPts val="0"/>
              </a:spcAft>
              <a:buClr>
                <a:schemeClr val="dk1"/>
              </a:buClr>
              <a:buSzPts val="1600"/>
              <a:buFont typeface="Times New Roman" panose="02020603050405020304" pitchFamily="16" charset="0"/>
              <a:buAutoNum type="arabicPeriod"/>
            </a:pPr>
            <a:r>
              <a:rPr lang="en-US" altLang="zh-CN" sz="2000" b="0" dirty="0">
                <a:solidFill>
                  <a:schemeClr val="dk1"/>
                </a:solidFill>
                <a:ea typeface="Arial" panose="020B0604020202020204"/>
                <a:cs typeface="Arial" panose="020B0604020202020204"/>
                <a:sym typeface="Arial" panose="020B0604020202020204"/>
              </a:rPr>
              <a:t>Maximum Ratio Combining</a:t>
            </a:r>
          </a:p>
          <a:p>
            <a:pPr marL="330200" indent="-330200" algn="just">
              <a:lnSpc>
                <a:spcPct val="150000"/>
              </a:lnSpc>
              <a:spcBef>
                <a:spcPts val="0"/>
              </a:spcBef>
              <a:spcAft>
                <a:spcPts val="0"/>
              </a:spcAft>
              <a:buClr>
                <a:schemeClr val="dk1"/>
              </a:buClr>
              <a:buSzPts val="1600"/>
              <a:buFont typeface="Times New Roman" panose="02020603050405020304" pitchFamily="16" charset="0"/>
              <a:buAutoNum type="arabicPeriod"/>
            </a:pPr>
            <a:r>
              <a:rPr lang="en-US" altLang="zh-CN" sz="2000" b="0" dirty="0">
                <a:solidFill>
                  <a:schemeClr val="dk1"/>
                </a:solidFill>
                <a:ea typeface="Arial" panose="020B0604020202020204"/>
                <a:cs typeface="Arial" panose="020B0604020202020204"/>
                <a:sym typeface="Arial" panose="020B0604020202020204"/>
              </a:rPr>
              <a:t>LDPC decoding</a:t>
            </a:r>
          </a:p>
          <a:p>
            <a:pPr marL="330200" indent="-330200" algn="just">
              <a:lnSpc>
                <a:spcPct val="150000"/>
              </a:lnSpc>
              <a:spcBef>
                <a:spcPts val="0"/>
              </a:spcBef>
              <a:spcAft>
                <a:spcPts val="0"/>
              </a:spcAft>
              <a:buClr>
                <a:schemeClr val="dk1"/>
              </a:buClr>
              <a:buSzPts val="1600"/>
              <a:buFont typeface="Times New Roman" panose="02020603050405020304" pitchFamily="16" charset="0"/>
              <a:buAutoNum type="arabicPeriod"/>
            </a:pPr>
            <a:endParaRPr lang="en-US" altLang="zh-CN" sz="2000" b="0" dirty="0">
              <a:solidFill>
                <a:schemeClr val="dk1"/>
              </a:solidFill>
              <a:ea typeface="Arial" panose="020B0604020202020204"/>
              <a:cs typeface="Arial" panose="020B0604020202020204"/>
              <a:sym typeface="Arial" panose="020B0604020202020204"/>
            </a:endParaRP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6</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Minimum Requirements</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1885180"/>
          </a:xfrm>
        </p:spPr>
        <p:txBody>
          <a:bodyPr/>
          <a:lstStyle/>
          <a:p>
            <a:pPr lvl="0" hangingPunct="0"/>
            <a:endParaRPr lang="en-US" altLang="zh-CN" sz="2000" b="0" dirty="0">
              <a:sym typeface="Arial" panose="020B0604020202020204"/>
            </a:endParaRPr>
          </a:p>
          <a:p>
            <a:pPr marL="0" indent="0" algn="just">
              <a:lnSpc>
                <a:spcPct val="150000"/>
              </a:lnSpc>
              <a:spcBef>
                <a:spcPts val="0"/>
              </a:spcBef>
              <a:spcAft>
                <a:spcPts val="0"/>
              </a:spcAft>
              <a:buClr>
                <a:schemeClr val="dk1"/>
              </a:buClr>
              <a:buSzPts val="1600"/>
            </a:pPr>
            <a:r>
              <a:rPr lang="en-US" altLang="zh-CN" sz="2000" b="0" dirty="0">
                <a:solidFill>
                  <a:schemeClr val="dk1"/>
                </a:solidFill>
                <a:ea typeface="Arial" panose="020B0604020202020204"/>
                <a:cs typeface="Arial" panose="020B0604020202020204"/>
                <a:sym typeface="Arial" panose="020B0604020202020204"/>
              </a:rPr>
              <a:t>The minimum requirements of mobility in [3] are quoted as follows</a:t>
            </a:r>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7</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pic>
        <p:nvPicPr>
          <p:cNvPr id="9" name="图片 8"/>
          <p:cNvPicPr>
            <a:picLocks noChangeAspect="1"/>
          </p:cNvPicPr>
          <p:nvPr/>
        </p:nvPicPr>
        <p:blipFill>
          <a:blip r:embed="rId3"/>
          <a:stretch>
            <a:fillRect/>
          </a:stretch>
        </p:blipFill>
        <p:spPr>
          <a:xfrm>
            <a:off x="30613" y="2269290"/>
            <a:ext cx="8829676" cy="26042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dirty="0">
                <a:sym typeface="微软雅黑" panose="020B0503020204020204" pitchFamily="34" charset="-122"/>
              </a:rPr>
              <a:t>Simulation Procedure (1)</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327796"/>
            <a:ext cx="7770813" cy="5328592"/>
          </a:xfrm>
        </p:spPr>
        <p:txBody>
          <a:bodyPr/>
          <a:lstStyle/>
          <a:p>
            <a:pPr marL="177800" indent="-177800" algn="just">
              <a:spcBef>
                <a:spcPts val="0"/>
              </a:spcBef>
              <a:spcAft>
                <a:spcPts val="800"/>
              </a:spcAft>
              <a:buFont typeface="微软雅黑" panose="020B0503020204020204" pitchFamily="34" charset="-122"/>
              <a:buChar char="￭"/>
            </a:pPr>
            <a:r>
              <a:rPr lang="en-US" altLang="zh-CN" sz="2000" b="0" kern="1200" dirty="0">
                <a:solidFill>
                  <a:schemeClr val="tx1"/>
                </a:solidFill>
                <a:sym typeface="Arial" panose="020B0604020202020204" pitchFamily="34" charset="0"/>
              </a:rPr>
              <a:t>The mobility simulation procedure is quoted as follows [2]</a:t>
            </a:r>
          </a:p>
          <a:p>
            <a:pPr hangingPunct="0"/>
            <a:r>
              <a:rPr lang="en-GB" altLang="zh-CN" sz="2000" b="0" i="1" dirty="0"/>
              <a:t>Step 1:</a:t>
            </a:r>
            <a:r>
              <a:rPr lang="en-GB" altLang="zh-CN" sz="2000" b="0" dirty="0"/>
              <a:t> 	Run uplink system-level simulations, identical to those for average spectral efficiency, and 5</a:t>
            </a:r>
            <a:r>
              <a:rPr lang="en-GB" altLang="zh-CN" sz="2000" b="0" baseline="30000" dirty="0"/>
              <a:t>th</a:t>
            </a:r>
            <a:r>
              <a:rPr lang="en-GB" altLang="zh-CN" sz="2000" b="0" dirty="0"/>
              <a:t> percentile user spectral efficiency except for speeds taken from Table 4 of Report ITU-R M.2410-0, using link-level simulations and a link-to-system interface appropriate for these speed values, for the set of selected test environment(s) associated with the candidate RITs/SRITs and collect overall statistics for uplink </a:t>
            </a:r>
            <a:r>
              <a:rPr lang="en-GB" altLang="zh-CN" sz="2000" b="0" i="1" dirty="0"/>
              <a:t>SINR</a:t>
            </a:r>
            <a:r>
              <a:rPr lang="en-GB" altLang="zh-CN" sz="2000" b="0" dirty="0"/>
              <a:t> values, and construct CDF over these values for each test environment.</a:t>
            </a:r>
            <a:endParaRPr lang="zh-CN" altLang="zh-CN" sz="2000" b="0" dirty="0"/>
          </a:p>
          <a:p>
            <a:pPr hangingPunct="0"/>
            <a:r>
              <a:rPr lang="en-GB" altLang="zh-CN" sz="2000" b="0" i="1" dirty="0"/>
              <a:t>Step 2:</a:t>
            </a:r>
            <a:r>
              <a:rPr lang="en-GB" altLang="zh-CN" sz="2000" b="0" dirty="0"/>
              <a:t>	Use the CDF for the test environment(s) to save the respective 50</a:t>
            </a:r>
            <a:r>
              <a:rPr lang="en-GB" altLang="zh-CN" sz="2000" b="0" baseline="30000" dirty="0"/>
              <a:t>th</a:t>
            </a:r>
            <a:r>
              <a:rPr lang="en-GB" altLang="zh-CN" sz="2000" b="0" dirty="0"/>
              <a:t>-percentile </a:t>
            </a:r>
            <a:r>
              <a:rPr lang="en-GB" altLang="zh-CN" sz="2000" b="0" i="1" dirty="0"/>
              <a:t>SINR</a:t>
            </a:r>
            <a:r>
              <a:rPr lang="en-GB" altLang="zh-CN" sz="2000" b="0" dirty="0"/>
              <a:t> value.</a:t>
            </a:r>
            <a:endParaRPr lang="zh-CN" altLang="zh-CN" sz="2000" b="0" dirty="0"/>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8</a:t>
            </a:fld>
            <a:endParaRPr lang="en-GB" dirty="0"/>
          </a:p>
        </p:txBody>
      </p:sp>
      <p:sp>
        <p:nvSpPr>
          <p:cNvPr id="5" name="页脚占位符 4"/>
          <p:cNvSpPr>
            <a:spLocks noGrp="1"/>
          </p:cNvSpPr>
          <p:nvPr>
            <p:ph type="ftr" idx="14"/>
          </p:nvPr>
        </p:nvSpPr>
        <p:spPr/>
        <p:txBody>
          <a:bodyPr/>
          <a:lstStyle/>
          <a:p>
            <a:r>
              <a:rPr lang="en-GB" altLang="zh-CN"/>
              <a:t> Liang Yu, Nufront</a:t>
            </a:r>
            <a:endParaRPr lang="en-GB" altLang="zh-CN"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943000"/>
          </a:xfrm>
        </p:spPr>
        <p:txBody>
          <a:bodyPr/>
          <a:lstStyle/>
          <a:p>
            <a:pPr lvl="0"/>
            <a:r>
              <a:rPr lang="en-US" altLang="zh-CN" dirty="0">
                <a:sym typeface="微软雅黑" panose="020B0503020204020204" pitchFamily="34" charset="-122"/>
              </a:rPr>
              <a:t>Simulation Procedure (2)</a:t>
            </a:r>
            <a:br>
              <a:rPr lang="zh-CN" altLang="en-US" dirty="0">
                <a:sym typeface="微软雅黑" panose="020B0503020204020204" pitchFamily="34" charset="-122"/>
              </a:rPr>
            </a:br>
            <a:endParaRPr lang="zh-CN" altLang="en-US" dirty="0">
              <a:sym typeface="Arial" panose="020B0604020202020204" pitchFamily="34" charset="0"/>
            </a:endParaRPr>
          </a:p>
        </p:txBody>
      </p:sp>
      <p:sp>
        <p:nvSpPr>
          <p:cNvPr id="3" name="内容占位符 2"/>
          <p:cNvSpPr>
            <a:spLocks noGrp="1"/>
          </p:cNvSpPr>
          <p:nvPr>
            <p:ph idx="1"/>
          </p:nvPr>
        </p:nvSpPr>
        <p:spPr>
          <a:xfrm>
            <a:off x="459581" y="1052736"/>
            <a:ext cx="7770813" cy="5328592"/>
          </a:xfrm>
        </p:spPr>
        <p:txBody>
          <a:bodyPr/>
          <a:lstStyle/>
          <a:p>
            <a:pPr hangingPunct="0"/>
            <a:r>
              <a:rPr lang="en-GB" altLang="zh-CN" sz="2000" b="0" i="1" dirty="0"/>
              <a:t>Step 3:</a:t>
            </a:r>
            <a:r>
              <a:rPr lang="en-GB" altLang="zh-CN" sz="2000" b="0" dirty="0"/>
              <a:t> 	Run new uplink link-level simulations for the selected test environment(s) for either NLOS or LOS channel conditions using the associated speeds in Table 4 of Report ITU‑R M.2410‑0, as input parameters, to obtain link data rate and residual packet error ratio as a function of </a:t>
            </a:r>
            <a:r>
              <a:rPr lang="en-GB" altLang="zh-CN" sz="2000" b="0" i="1" dirty="0"/>
              <a:t>SINR</a:t>
            </a:r>
            <a:r>
              <a:rPr lang="en-GB" altLang="zh-CN" sz="2000" b="0" dirty="0"/>
              <a:t>. The link-level simulation shall use air interface configuration(s) supported by the proposal and take into account retransmission, channel estimation and phase noise impact.</a:t>
            </a:r>
            <a:endParaRPr lang="zh-CN" altLang="zh-CN" sz="2000" b="0" dirty="0"/>
          </a:p>
          <a:p>
            <a:pPr hangingPunct="0"/>
            <a:r>
              <a:rPr lang="en-GB" altLang="zh-CN" sz="2000" b="0" i="1" dirty="0"/>
              <a:t>Step 4:</a:t>
            </a:r>
            <a:r>
              <a:rPr lang="en-GB" altLang="zh-CN" sz="2000" b="0" dirty="0"/>
              <a:t> 	Compare the uplink spectral efficiency values (link data rate normalized by channel bandwidth) obtained from</a:t>
            </a:r>
            <a:r>
              <a:rPr lang="en-GB" altLang="zh-CN" sz="2000" b="0" i="1" dirty="0"/>
              <a:t> Step 3</a:t>
            </a:r>
            <a:r>
              <a:rPr lang="en-GB" altLang="zh-CN" sz="2000" b="0" dirty="0"/>
              <a:t> using the associated </a:t>
            </a:r>
            <a:r>
              <a:rPr lang="en-GB" altLang="zh-CN" sz="2000" b="0" i="1" dirty="0"/>
              <a:t>SINR</a:t>
            </a:r>
            <a:r>
              <a:rPr lang="en-GB" altLang="zh-CN" sz="2000" b="0" dirty="0"/>
              <a:t> value obtained from </a:t>
            </a:r>
            <a:r>
              <a:rPr lang="en-GB" altLang="zh-CN" sz="2000" b="0" i="1" dirty="0"/>
              <a:t>Step 2</a:t>
            </a:r>
            <a:r>
              <a:rPr lang="en-GB" altLang="zh-CN" sz="2000" b="0" dirty="0"/>
              <a:t> for selected test environments, with the corresponding threshold values in the Table 4 of Report ITU-R M.2410-0.</a:t>
            </a:r>
            <a:endParaRPr lang="zh-CN" altLang="zh-CN" sz="2000" b="0" dirty="0"/>
          </a:p>
          <a:p>
            <a:pPr hangingPunct="0"/>
            <a:r>
              <a:rPr lang="en-GB" altLang="zh-CN" sz="2000" b="0" i="1" dirty="0"/>
              <a:t>Step 5: 	</a:t>
            </a:r>
            <a:r>
              <a:rPr lang="en-GB" altLang="zh-CN" sz="2000" b="0" dirty="0"/>
              <a:t>The proposal fulfils the mobility requirement if the spectral efficiency value is larger than or equal to the corresponding threshold value and if also the residual decoded packet error ratio is less than 1%, for all selected test environments. For the selected test environment it is sufficient if one of the spectral efficiency values (using either NLOS or LOS channel conditions) fulfils the threshold.</a:t>
            </a:r>
            <a:endParaRPr lang="zh-CN" altLang="zh-CN" sz="2000" b="0" dirty="0"/>
          </a:p>
          <a:p>
            <a:pPr marL="177800" indent="-177800" algn="just">
              <a:spcBef>
                <a:spcPts val="0"/>
              </a:spcBef>
              <a:spcAft>
                <a:spcPts val="800"/>
              </a:spcAft>
              <a:buFont typeface="微软雅黑" panose="020B0503020204020204" pitchFamily="34" charset="-122"/>
              <a:buChar char="￭"/>
            </a:pPr>
            <a:endParaRPr lang="zh-CN" altLang="en-US" sz="2000" b="0" kern="1200" dirty="0">
              <a:sym typeface="Arial" panose="020B0604020202020204" pitchFamily="34" charset="0"/>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dirty="0" smtClean="0"/>
              <a:t>9</a:t>
            </a:fld>
            <a:endParaRPr lang="en-GB" dirty="0"/>
          </a:p>
        </p:txBody>
      </p:sp>
      <p:sp>
        <p:nvSpPr>
          <p:cNvPr id="5" name="页脚占位符 4"/>
          <p:cNvSpPr>
            <a:spLocks noGrp="1"/>
          </p:cNvSpPr>
          <p:nvPr>
            <p:ph type="ftr" idx="14"/>
          </p:nvPr>
        </p:nvSpPr>
        <p:spPr/>
        <p:txBody>
          <a:bodyPr/>
          <a:lstStyle/>
          <a:p>
            <a:r>
              <a:rPr lang="en-GB"/>
              <a:t> Liang Yu, Nufront</a:t>
            </a:r>
            <a:endParaRPr lang="en-GB" dirty="0"/>
          </a:p>
        </p:txBody>
      </p:sp>
      <p:sp>
        <p:nvSpPr>
          <p:cNvPr id="6" name="日期占位符 5"/>
          <p:cNvSpPr>
            <a:spLocks noGrp="1"/>
          </p:cNvSpPr>
          <p:nvPr>
            <p:ph type="dt" idx="15"/>
          </p:nvPr>
        </p:nvSpPr>
        <p:spPr/>
        <p:txBody>
          <a:bodyPr/>
          <a:lstStyle/>
          <a:p>
            <a:r>
              <a:rPr lang="en-US" altLang="zh-CN"/>
              <a:t>July 2019</a:t>
            </a:r>
            <a:endParaRPr lang="en-GB" dirty="0"/>
          </a:p>
        </p:txBody>
      </p:sp>
    </p:spTree>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6" charset="0"/>
          <a:buNone/>
          <a:defRPr kumimoji="0" lang="en-GB" sz="2400" b="0" i="0" u="none" strike="noStrike" cap="none" normalizeH="0" baseline="0" smtClean="0">
            <a:ln>
              <a:noFill/>
            </a:ln>
            <a:solidFill>
              <a:schemeClr val="bg1"/>
            </a:solidFill>
            <a:effectLst/>
            <a:latin typeface="Times New Roman" panose="02020603050405020304" pitchFamily="16" charset="0"/>
            <a:ea typeface="MS Gothic" panose="020B0609070205080204"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 (1)</Template>
  <TotalTime>13</TotalTime>
  <Words>792</Words>
  <Application>Microsoft Office PowerPoint</Application>
  <PresentationFormat>On-screen Show (4:3)</PresentationFormat>
  <Paragraphs>182</Paragraphs>
  <Slides>14</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Unicode MS</vt:lpstr>
      <vt:lpstr>微软雅黑</vt:lpstr>
      <vt:lpstr>MS Gothic</vt:lpstr>
      <vt:lpstr>宋体</vt:lpstr>
      <vt:lpstr>Arial</vt:lpstr>
      <vt:lpstr>Times New Roman</vt:lpstr>
      <vt:lpstr>Wingdings</vt:lpstr>
      <vt:lpstr>Office 主题​​</vt:lpstr>
      <vt:lpstr>Document</vt:lpstr>
      <vt:lpstr>11ax Evaluation Mobility </vt:lpstr>
      <vt:lpstr>Abstract</vt:lpstr>
      <vt:lpstr>Abbreviation</vt:lpstr>
      <vt:lpstr>Outline</vt:lpstr>
      <vt:lpstr>Simulation Configuration </vt:lpstr>
      <vt:lpstr>Simulation Assumptions </vt:lpstr>
      <vt:lpstr>Minimum Requirements </vt:lpstr>
      <vt:lpstr>Simulation Procedure (1) </vt:lpstr>
      <vt:lpstr>Simulation Procedure (2) </vt:lpstr>
      <vt:lpstr>Simulation Results – channel estimation</vt:lpstr>
      <vt:lpstr>Simulation Results – 30 km/h</vt:lpstr>
      <vt:lpstr>Simulation Results – 120 km/h</vt:lpstr>
      <vt:lpstr>Conclusion</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Proposal to Cooperate to Submit 5G Standards</dc:title>
  <dc:creator>Jun Lei</dc:creator>
  <cp:lastModifiedBy>Joseph Levy</cp:lastModifiedBy>
  <cp:revision>424</cp:revision>
  <cp:lastPrinted>2113-01-01T00:00:00Z</cp:lastPrinted>
  <dcterms:created xsi:type="dcterms:W3CDTF">2019-04-02T08:01:00Z</dcterms:created>
  <dcterms:modified xsi:type="dcterms:W3CDTF">2019-07-17T15:35:17Z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2052-10.8.2.6726</vt:lpwstr>
  </property>
</Properties>
</file>