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72" r:id="rId4"/>
    <p:sldId id="271" r:id="rId5"/>
    <p:sldId id="275" r:id="rId6"/>
    <p:sldId id="294" r:id="rId7"/>
    <p:sldId id="295" r:id="rId8"/>
    <p:sldId id="319" r:id="rId9"/>
    <p:sldId id="291" r:id="rId10"/>
    <p:sldId id="292" r:id="rId11"/>
    <p:sldId id="297" r:id="rId12"/>
    <p:sldId id="320" r:id="rId13"/>
    <p:sldId id="317" r:id="rId14"/>
    <p:sldId id="321" r:id="rId15"/>
    <p:sldId id="299" r:id="rId16"/>
    <p:sldId id="300" r:id="rId17"/>
    <p:sldId id="293"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 lei" initials="jl" lastIdx="2" clrIdx="0">
    <p:extLst>
      <p:ext uri="{19B8F6BF-5375-455C-9EA6-DF929625EA0E}">
        <p15:presenceInfo xmlns:p15="http://schemas.microsoft.com/office/powerpoint/2012/main" userId="89326dc2a75e1a0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347" autoAdjust="0"/>
    <p:restoredTop sz="81987" autoAdjust="0"/>
  </p:normalViewPr>
  <p:slideViewPr>
    <p:cSldViewPr>
      <p:cViewPr varScale="1">
        <p:scale>
          <a:sx n="63" d="100"/>
          <a:sy n="63" d="100"/>
        </p:scale>
        <p:origin x="588"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a:t>doc.: IEEE 802.11-19/xxxxr0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zh-CN" dirty="0"/>
              <a:t>April 2019</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Jun Lei, Nufront</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802.11-19/xxxxr0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zh-CN" dirty="0"/>
              <a:t>April 2019</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Jun Lei, Nufront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802.11-19/xxxxr0</a:t>
            </a:r>
          </a:p>
        </p:txBody>
      </p:sp>
      <p:sp>
        <p:nvSpPr>
          <p:cNvPr id="5" name="Rectangle 3"/>
          <p:cNvSpPr>
            <a:spLocks noGrp="1" noChangeArrowheads="1"/>
          </p:cNvSpPr>
          <p:nvPr>
            <p:ph type="dt"/>
          </p:nvPr>
        </p:nvSpPr>
        <p:spPr>
          <a:ln/>
        </p:spPr>
        <p:txBody>
          <a:bodyPr/>
          <a:lstStyle/>
          <a:p>
            <a:r>
              <a:rPr lang="en-US" altLang="zh-CN" dirty="0"/>
              <a:t>April 2019</a:t>
            </a:r>
            <a:endParaRPr lang="en-US" dirty="0"/>
          </a:p>
        </p:txBody>
      </p:sp>
      <p:sp>
        <p:nvSpPr>
          <p:cNvPr id="6" name="Rectangle 6"/>
          <p:cNvSpPr>
            <a:spLocks noGrp="1" noChangeArrowheads="1"/>
          </p:cNvSpPr>
          <p:nvPr>
            <p:ph type="ftr"/>
          </p:nvPr>
        </p:nvSpPr>
        <p:spPr>
          <a:ln/>
        </p:spPr>
        <p:txBody>
          <a:bodyPr/>
          <a:lstStyle/>
          <a:p>
            <a:r>
              <a:rPr lang="en-US" dirty="0"/>
              <a:t>Jun Lei, Nufront</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802.11-19/xxxxr0</a:t>
            </a:r>
            <a:endParaRPr lang="en-US" dirty="0"/>
          </a:p>
        </p:txBody>
      </p:sp>
      <p:sp>
        <p:nvSpPr>
          <p:cNvPr id="5" name="日期占位符 4"/>
          <p:cNvSpPr>
            <a:spLocks noGrp="1"/>
          </p:cNvSpPr>
          <p:nvPr>
            <p:ph type="dt"/>
          </p:nvPr>
        </p:nvSpPr>
        <p:spPr/>
        <p:txBody>
          <a:bodyPr/>
          <a:lstStyle/>
          <a:p>
            <a:r>
              <a:rPr lang="en-US" altLang="zh-CN"/>
              <a:t>April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095885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802.11-19/xxxxr0</a:t>
            </a:r>
            <a:endParaRPr lang="en-US" dirty="0"/>
          </a:p>
        </p:txBody>
      </p:sp>
      <p:sp>
        <p:nvSpPr>
          <p:cNvPr id="5" name="日期占位符 4"/>
          <p:cNvSpPr>
            <a:spLocks noGrp="1"/>
          </p:cNvSpPr>
          <p:nvPr>
            <p:ph type="dt"/>
          </p:nvPr>
        </p:nvSpPr>
        <p:spPr/>
        <p:txBody>
          <a:bodyPr/>
          <a:lstStyle/>
          <a:p>
            <a:r>
              <a:rPr lang="en-US" altLang="zh-CN"/>
              <a:t>April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6249236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802.11-19/xxxxr0</a:t>
            </a:r>
            <a:endParaRPr lang="en-US" dirty="0"/>
          </a:p>
        </p:txBody>
      </p:sp>
      <p:sp>
        <p:nvSpPr>
          <p:cNvPr id="5" name="日期占位符 4"/>
          <p:cNvSpPr>
            <a:spLocks noGrp="1"/>
          </p:cNvSpPr>
          <p:nvPr>
            <p:ph type="dt"/>
          </p:nvPr>
        </p:nvSpPr>
        <p:spPr/>
        <p:txBody>
          <a:bodyPr/>
          <a:lstStyle/>
          <a:p>
            <a:r>
              <a:rPr lang="en-US" altLang="zh-CN"/>
              <a:t>April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3303036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802.11-19/xxxxr0</a:t>
            </a:r>
            <a:endParaRPr lang="en-US" dirty="0"/>
          </a:p>
        </p:txBody>
      </p:sp>
      <p:sp>
        <p:nvSpPr>
          <p:cNvPr id="5" name="日期占位符 4"/>
          <p:cNvSpPr>
            <a:spLocks noGrp="1"/>
          </p:cNvSpPr>
          <p:nvPr>
            <p:ph type="dt"/>
          </p:nvPr>
        </p:nvSpPr>
        <p:spPr/>
        <p:txBody>
          <a:bodyPr/>
          <a:lstStyle/>
          <a:p>
            <a:r>
              <a:rPr lang="en-US" altLang="zh-CN"/>
              <a:t>April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8964988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idx="10"/>
          </p:nvPr>
        </p:nvSpPr>
        <p:spPr/>
        <p:txBody>
          <a:bodyPr/>
          <a:lstStyle/>
          <a:p>
            <a:r>
              <a:rPr lang="en-US"/>
              <a:t>doc.: IEEE 802.11-19/xxxxr0</a:t>
            </a:r>
            <a:endParaRPr lang="en-US" dirty="0"/>
          </a:p>
        </p:txBody>
      </p:sp>
      <p:sp>
        <p:nvSpPr>
          <p:cNvPr id="5" name="日期占位符 4"/>
          <p:cNvSpPr>
            <a:spLocks noGrp="1"/>
          </p:cNvSpPr>
          <p:nvPr>
            <p:ph type="dt" idx="11"/>
          </p:nvPr>
        </p:nvSpPr>
        <p:spPr/>
        <p:txBody>
          <a:bodyPr/>
          <a:lstStyle/>
          <a:p>
            <a:r>
              <a:rPr lang="en-US" altLang="zh-CN"/>
              <a:t>April 2019</a:t>
            </a:r>
            <a:endParaRPr lang="en-US" dirty="0"/>
          </a:p>
        </p:txBody>
      </p:sp>
      <p:sp>
        <p:nvSpPr>
          <p:cNvPr id="6" name="页脚占位符 5"/>
          <p:cNvSpPr>
            <a:spLocks noGrp="1"/>
          </p:cNvSpPr>
          <p:nvPr>
            <p:ph type="ftr" idx="12"/>
          </p:nvPr>
        </p:nvSpPr>
        <p:spPr/>
        <p:txBody>
          <a:bodyPr/>
          <a:lstStyle/>
          <a:p>
            <a:r>
              <a:rPr lang="en-US"/>
              <a:t>Jun Lei, Nufront</a:t>
            </a:r>
            <a:endParaRPr lang="en-US" dirty="0"/>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802.11-19/xxxxr0</a:t>
            </a:r>
            <a:endParaRPr lang="en-US" dirty="0"/>
          </a:p>
        </p:txBody>
      </p:sp>
      <p:sp>
        <p:nvSpPr>
          <p:cNvPr id="5" name="日期占位符 4"/>
          <p:cNvSpPr>
            <a:spLocks noGrp="1"/>
          </p:cNvSpPr>
          <p:nvPr>
            <p:ph type="dt"/>
          </p:nvPr>
        </p:nvSpPr>
        <p:spPr/>
        <p:txBody>
          <a:bodyPr/>
          <a:lstStyle/>
          <a:p>
            <a:r>
              <a:rPr lang="en-US" altLang="zh-CN"/>
              <a:t>April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0028445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r>
              <a:rPr lang="zh-CN" altLang="en-US" dirty="0"/>
              <a:t>如果是</a:t>
            </a:r>
            <a:r>
              <a:rPr lang="en-US" altLang="zh-CN" dirty="0" err="1"/>
              <a:t>sRIT</a:t>
            </a:r>
            <a:r>
              <a:rPr lang="zh-CN" altLang="en-US"/>
              <a:t>，还需要有额外的系统级描述</a:t>
            </a:r>
            <a:endParaRPr lang="zh-CN" altLang="en-US" dirty="0"/>
          </a:p>
        </p:txBody>
      </p:sp>
      <p:sp>
        <p:nvSpPr>
          <p:cNvPr id="4" name="页眉占位符 3"/>
          <p:cNvSpPr>
            <a:spLocks noGrp="1"/>
          </p:cNvSpPr>
          <p:nvPr>
            <p:ph type="hdr"/>
          </p:nvPr>
        </p:nvSpPr>
        <p:spPr/>
        <p:txBody>
          <a:bodyPr/>
          <a:lstStyle/>
          <a:p>
            <a:r>
              <a:rPr lang="en-US"/>
              <a:t>doc.: IEEE 802.11-19/xxxxr0</a:t>
            </a:r>
            <a:endParaRPr lang="en-US" dirty="0"/>
          </a:p>
        </p:txBody>
      </p:sp>
      <p:sp>
        <p:nvSpPr>
          <p:cNvPr id="5" name="日期占位符 4"/>
          <p:cNvSpPr>
            <a:spLocks noGrp="1"/>
          </p:cNvSpPr>
          <p:nvPr>
            <p:ph type="dt"/>
          </p:nvPr>
        </p:nvSpPr>
        <p:spPr/>
        <p:txBody>
          <a:bodyPr/>
          <a:lstStyle/>
          <a:p>
            <a:r>
              <a:rPr lang="en-US" altLang="zh-CN"/>
              <a:t>April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791750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802.11-19/xxxxr0</a:t>
            </a:r>
          </a:p>
        </p:txBody>
      </p:sp>
      <p:sp>
        <p:nvSpPr>
          <p:cNvPr id="5" name="Rectangle 3"/>
          <p:cNvSpPr>
            <a:spLocks noGrp="1" noChangeArrowheads="1"/>
          </p:cNvSpPr>
          <p:nvPr>
            <p:ph type="dt"/>
          </p:nvPr>
        </p:nvSpPr>
        <p:spPr>
          <a:ln/>
        </p:spPr>
        <p:txBody>
          <a:bodyPr/>
          <a:lstStyle/>
          <a:p>
            <a:r>
              <a:rPr lang="en-US" altLang="zh-CN" dirty="0"/>
              <a:t>April 2019</a:t>
            </a:r>
            <a:endParaRPr lang="en-US" dirty="0"/>
          </a:p>
        </p:txBody>
      </p:sp>
      <p:sp>
        <p:nvSpPr>
          <p:cNvPr id="6" name="Rectangle 6"/>
          <p:cNvSpPr>
            <a:spLocks noGrp="1" noChangeArrowheads="1"/>
          </p:cNvSpPr>
          <p:nvPr>
            <p:ph type="ftr"/>
          </p:nvPr>
        </p:nvSpPr>
        <p:spPr>
          <a:ln/>
        </p:spPr>
        <p:txBody>
          <a:bodyPr/>
          <a:lstStyle/>
          <a:p>
            <a:r>
              <a:rPr lang="en-US" dirty="0"/>
              <a:t>Jun Lei, Nufront</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Here is the abstract. </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802.11-19/xxxxr0</a:t>
            </a:r>
            <a:endParaRPr lang="en-US" dirty="0"/>
          </a:p>
        </p:txBody>
      </p:sp>
      <p:sp>
        <p:nvSpPr>
          <p:cNvPr id="5" name="日期占位符 4"/>
          <p:cNvSpPr>
            <a:spLocks noGrp="1"/>
          </p:cNvSpPr>
          <p:nvPr>
            <p:ph type="dt"/>
          </p:nvPr>
        </p:nvSpPr>
        <p:spPr/>
        <p:txBody>
          <a:bodyPr/>
          <a:lstStyle/>
          <a:p>
            <a:r>
              <a:rPr lang="en-US" altLang="zh-CN"/>
              <a:t>April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811643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r>
              <a:rPr lang="en-US" altLang="zh-CN" dirty="0"/>
              <a:t> </a:t>
            </a:r>
            <a:endParaRPr lang="zh-CN" altLang="en-US" dirty="0"/>
          </a:p>
        </p:txBody>
      </p:sp>
      <p:sp>
        <p:nvSpPr>
          <p:cNvPr id="4" name="页眉占位符 3"/>
          <p:cNvSpPr>
            <a:spLocks noGrp="1"/>
          </p:cNvSpPr>
          <p:nvPr>
            <p:ph type="hdr"/>
          </p:nvPr>
        </p:nvSpPr>
        <p:spPr/>
        <p:txBody>
          <a:bodyPr/>
          <a:lstStyle/>
          <a:p>
            <a:r>
              <a:rPr lang="en-US"/>
              <a:t>doc.: IEEE 802.11-19/xxxxr0</a:t>
            </a:r>
            <a:endParaRPr lang="en-US" dirty="0"/>
          </a:p>
        </p:txBody>
      </p:sp>
      <p:sp>
        <p:nvSpPr>
          <p:cNvPr id="5" name="日期占位符 4"/>
          <p:cNvSpPr>
            <a:spLocks noGrp="1"/>
          </p:cNvSpPr>
          <p:nvPr>
            <p:ph type="dt"/>
          </p:nvPr>
        </p:nvSpPr>
        <p:spPr/>
        <p:txBody>
          <a:bodyPr/>
          <a:lstStyle/>
          <a:p>
            <a:r>
              <a:rPr lang="en-US" altLang="zh-CN"/>
              <a:t>April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9336627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802.11-19/xxxxr0</a:t>
            </a:r>
            <a:endParaRPr lang="en-US" dirty="0"/>
          </a:p>
        </p:txBody>
      </p:sp>
      <p:sp>
        <p:nvSpPr>
          <p:cNvPr id="5" name="日期占位符 4"/>
          <p:cNvSpPr>
            <a:spLocks noGrp="1"/>
          </p:cNvSpPr>
          <p:nvPr>
            <p:ph type="dt"/>
          </p:nvPr>
        </p:nvSpPr>
        <p:spPr/>
        <p:txBody>
          <a:bodyPr/>
          <a:lstStyle/>
          <a:p>
            <a:r>
              <a:rPr lang="en-US" altLang="zh-CN"/>
              <a:t>April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441760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802.11-19/xxxxr0</a:t>
            </a:r>
            <a:endParaRPr lang="en-US" dirty="0"/>
          </a:p>
        </p:txBody>
      </p:sp>
      <p:sp>
        <p:nvSpPr>
          <p:cNvPr id="5" name="日期占位符 4"/>
          <p:cNvSpPr>
            <a:spLocks noGrp="1"/>
          </p:cNvSpPr>
          <p:nvPr>
            <p:ph type="dt"/>
          </p:nvPr>
        </p:nvSpPr>
        <p:spPr/>
        <p:txBody>
          <a:bodyPr/>
          <a:lstStyle/>
          <a:p>
            <a:r>
              <a:rPr lang="en-US" altLang="zh-CN"/>
              <a:t>April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2929941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802.11-19/xxxxr0</a:t>
            </a:r>
            <a:endParaRPr lang="en-US" dirty="0"/>
          </a:p>
        </p:txBody>
      </p:sp>
      <p:sp>
        <p:nvSpPr>
          <p:cNvPr id="5" name="日期占位符 4"/>
          <p:cNvSpPr>
            <a:spLocks noGrp="1"/>
          </p:cNvSpPr>
          <p:nvPr>
            <p:ph type="dt"/>
          </p:nvPr>
        </p:nvSpPr>
        <p:spPr/>
        <p:txBody>
          <a:bodyPr/>
          <a:lstStyle/>
          <a:p>
            <a:r>
              <a:rPr lang="en-US" altLang="zh-CN"/>
              <a:t>April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2772483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802.11-19/xxxxr0</a:t>
            </a:r>
            <a:endParaRPr lang="en-US" dirty="0"/>
          </a:p>
        </p:txBody>
      </p:sp>
      <p:sp>
        <p:nvSpPr>
          <p:cNvPr id="5" name="日期占位符 4"/>
          <p:cNvSpPr>
            <a:spLocks noGrp="1"/>
          </p:cNvSpPr>
          <p:nvPr>
            <p:ph type="dt"/>
          </p:nvPr>
        </p:nvSpPr>
        <p:spPr/>
        <p:txBody>
          <a:bodyPr/>
          <a:lstStyle/>
          <a:p>
            <a:r>
              <a:rPr lang="en-US" altLang="zh-CN"/>
              <a:t>April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656394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802.11-19/xxxxr0</a:t>
            </a:r>
            <a:endParaRPr lang="en-US" dirty="0"/>
          </a:p>
        </p:txBody>
      </p:sp>
      <p:sp>
        <p:nvSpPr>
          <p:cNvPr id="5" name="日期占位符 4"/>
          <p:cNvSpPr>
            <a:spLocks noGrp="1"/>
          </p:cNvSpPr>
          <p:nvPr>
            <p:ph type="dt"/>
          </p:nvPr>
        </p:nvSpPr>
        <p:spPr/>
        <p:txBody>
          <a:bodyPr/>
          <a:lstStyle/>
          <a:p>
            <a:r>
              <a:rPr lang="en-US" altLang="zh-CN"/>
              <a:t>April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489893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Jun Lei, Nufront</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单击此处编辑母版标题样式</a:t>
            </a:r>
            <a:endParaRPr lang="en-GB"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Jun Lei, Nufront</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April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Jun Lei, Nufront</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Date Placeholder 4"/>
          <p:cNvSpPr>
            <a:spLocks noGrp="1"/>
          </p:cNvSpPr>
          <p:nvPr>
            <p:ph type="dt" idx="10"/>
          </p:nvPr>
        </p:nvSpPr>
        <p:spPr/>
        <p:txBody>
          <a:bodyPr/>
          <a:lstStyle>
            <a:lvl1pPr>
              <a:defRPr/>
            </a:lvl1pPr>
          </a:lstStyle>
          <a:p>
            <a:r>
              <a:rPr lang="en-US" altLang="zh-CN" dirty="0"/>
              <a:t>April 2019</a:t>
            </a:r>
            <a:endParaRPr lang="en-GB" dirty="0"/>
          </a:p>
        </p:txBody>
      </p:sp>
      <p:sp>
        <p:nvSpPr>
          <p:cNvPr id="6" name="Footer Placeholder 5"/>
          <p:cNvSpPr>
            <a:spLocks noGrp="1"/>
          </p:cNvSpPr>
          <p:nvPr>
            <p:ph type="ftr" idx="11"/>
          </p:nvPr>
        </p:nvSpPr>
        <p:spPr/>
        <p:txBody>
          <a:bodyPr/>
          <a:lstStyle>
            <a:lvl1pPr>
              <a:defRPr/>
            </a:lvl1pPr>
          </a:lstStyle>
          <a:p>
            <a:r>
              <a:rPr lang="en-GB" dirty="0"/>
              <a:t>Jun Lei, Nufront</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7" name="Date Placeholder 6"/>
          <p:cNvSpPr>
            <a:spLocks noGrp="1"/>
          </p:cNvSpPr>
          <p:nvPr>
            <p:ph type="dt" idx="10"/>
          </p:nvPr>
        </p:nvSpPr>
        <p:spPr/>
        <p:txBody>
          <a:bodyPr/>
          <a:lstStyle>
            <a:lvl1pPr>
              <a:defRPr/>
            </a:lvl1pPr>
          </a:lstStyle>
          <a:p>
            <a:r>
              <a:rPr lang="en-US" altLang="zh-CN" dirty="0"/>
              <a:t>April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Jun Lei, Nufront</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dirty="0"/>
              <a:t>April 2019</a:t>
            </a:r>
            <a:endParaRPr lang="en-GB" dirty="0"/>
          </a:p>
        </p:txBody>
      </p:sp>
      <p:sp>
        <p:nvSpPr>
          <p:cNvPr id="4" name="Footer Placeholder 3"/>
          <p:cNvSpPr>
            <a:spLocks noGrp="1"/>
          </p:cNvSpPr>
          <p:nvPr>
            <p:ph type="ftr" idx="11"/>
          </p:nvPr>
        </p:nvSpPr>
        <p:spPr/>
        <p:txBody>
          <a:bodyPr/>
          <a:lstStyle>
            <a:lvl1pPr>
              <a:defRPr/>
            </a:lvl1pPr>
          </a:lstStyle>
          <a:p>
            <a:r>
              <a:rPr lang="en-GB" dirty="0"/>
              <a:t>Jun Lei, Nufront</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dirty="0"/>
              <a:t>April 2019</a:t>
            </a:r>
            <a:endParaRPr lang="en-GB" dirty="0"/>
          </a:p>
        </p:txBody>
      </p:sp>
      <p:sp>
        <p:nvSpPr>
          <p:cNvPr id="3" name="Footer Placeholder 2"/>
          <p:cNvSpPr>
            <a:spLocks noGrp="1"/>
          </p:cNvSpPr>
          <p:nvPr>
            <p:ph type="ftr" idx="11"/>
          </p:nvPr>
        </p:nvSpPr>
        <p:spPr/>
        <p:txBody>
          <a:bodyPr/>
          <a:lstStyle>
            <a:lvl1pPr>
              <a:defRPr/>
            </a:lvl1pPr>
          </a:lstStyle>
          <a:p>
            <a:r>
              <a:rPr lang="en-GB" dirty="0"/>
              <a:t>Jun Lei, Nufront</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Jun Lei, Nufront</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Jun Lei, Nufront</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Jun Lei, Nufront</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802.11-19/0728r0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zh-CN" dirty="0"/>
              <a:t>May 2019</a:t>
            </a:r>
            <a:endParaRPr lang="en-GB" dirty="0"/>
          </a:p>
        </p:txBody>
      </p:sp>
      <p:sp>
        <p:nvSpPr>
          <p:cNvPr id="7" name="Footer Placeholder 4"/>
          <p:cNvSpPr>
            <a:spLocks noGrp="1"/>
          </p:cNvSpPr>
          <p:nvPr>
            <p:ph type="ftr" idx="14"/>
          </p:nvPr>
        </p:nvSpPr>
        <p:spPr>
          <a:xfrm>
            <a:off x="5500694" y="6475413"/>
            <a:ext cx="3041644" cy="265955"/>
          </a:xfrm>
        </p:spPr>
        <p:txBody>
          <a:bodyPr/>
          <a:lstStyle/>
          <a:p>
            <a:r>
              <a:rPr lang="en-GB" dirty="0"/>
              <a:t>Jun Lei, Nufront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51520" y="752475"/>
            <a:ext cx="864096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EUHT Evaluation </a:t>
            </a:r>
            <a:r>
              <a:rPr lang="en-GB" dirty="0" err="1"/>
              <a:t>Modility</a:t>
            </a:r>
            <a:r>
              <a:rPr lang="en-GB" dirty="0"/>
              <a:t> </a:t>
            </a:r>
          </a:p>
        </p:txBody>
      </p:sp>
      <p:sp>
        <p:nvSpPr>
          <p:cNvPr id="3074" name="Rectangle 2"/>
          <p:cNvSpPr>
            <a:spLocks noGrp="1" noChangeArrowheads="1"/>
          </p:cNvSpPr>
          <p:nvPr>
            <p:ph type="body" idx="1"/>
          </p:nvPr>
        </p:nvSpPr>
        <p:spPr>
          <a:xfrm>
            <a:off x="644525" y="173355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2019-05-06</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E3A0B44C-756F-4EA8-BEA6-C9DDDEB28010}"/>
              </a:ext>
            </a:extLst>
          </p:cNvPr>
          <p:cNvGraphicFramePr>
            <a:graphicFrameLocks noChangeAspect="1"/>
          </p:cNvGraphicFramePr>
          <p:nvPr>
            <p:extLst>
              <p:ext uri="{D42A27DB-BD31-4B8C-83A1-F6EECF244321}">
                <p14:modId xmlns:p14="http://schemas.microsoft.com/office/powerpoint/2010/main" val="3766340304"/>
              </p:ext>
            </p:extLst>
          </p:nvPr>
        </p:nvGraphicFramePr>
        <p:xfrm>
          <a:off x="503237" y="2451100"/>
          <a:ext cx="8324331" cy="3858220"/>
        </p:xfrm>
        <a:graphic>
          <a:graphicData uri="http://schemas.openxmlformats.org/presentationml/2006/ole">
            <mc:AlternateContent xmlns:mc="http://schemas.openxmlformats.org/markup-compatibility/2006">
              <mc:Choice xmlns:v="urn:schemas-microsoft-com:vml" Requires="v">
                <p:oleObj spid="_x0000_s3549" name="Document" r:id="rId4" imgW="8254533" imgH="3820100" progId="Word.Document.8">
                  <p:embed/>
                </p:oleObj>
              </mc:Choice>
              <mc:Fallback>
                <p:oleObj name="Document" r:id="rId4" imgW="8254533" imgH="3820100" progId="Word.Document.8">
                  <p:embed/>
                  <p:pic>
                    <p:nvPicPr>
                      <p:cNvPr id="3075" name="Object 3"/>
                      <p:cNvPicPr>
                        <a:picLocks noChangeAspect="1" noChangeArrowheads="1"/>
                      </p:cNvPicPr>
                      <p:nvPr/>
                    </p:nvPicPr>
                    <p:blipFill>
                      <a:blip r:embed="rId5"/>
                      <a:srcRect/>
                      <a:stretch>
                        <a:fillRect/>
                      </a:stretch>
                    </p:blipFill>
                    <p:spPr bwMode="auto">
                      <a:xfrm>
                        <a:off x="503237" y="2451100"/>
                        <a:ext cx="8324331" cy="3858220"/>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943000"/>
          </a:xfrm>
        </p:spPr>
        <p:txBody>
          <a:bodyPr/>
          <a:lstStyle/>
          <a:p>
            <a:pPr lvl="0"/>
            <a:r>
              <a:rPr lang="en-US" altLang="zh-CN" dirty="0">
                <a:sym typeface="微软雅黑" panose="020B0503020204020204" pitchFamily="34" charset="-122"/>
              </a:rPr>
              <a:t>Simulation Procedure (2)</a:t>
            </a:r>
            <a:br>
              <a:rPr lang="zh-CN" altLang="en-US" dirty="0">
                <a:sym typeface="微软雅黑" panose="020B0503020204020204" pitchFamily="34" charset="-122"/>
              </a:rPr>
            </a:br>
            <a:endParaRPr lang="zh-CN" altLang="en-US" dirty="0">
              <a:sym typeface="Arial" panose="020B0604020202020204" pitchFamily="34" charset="0"/>
            </a:endParaRPr>
          </a:p>
        </p:txBody>
      </p:sp>
      <p:sp>
        <p:nvSpPr>
          <p:cNvPr id="3" name="内容占位符 2"/>
          <p:cNvSpPr>
            <a:spLocks noGrp="1"/>
          </p:cNvSpPr>
          <p:nvPr>
            <p:ph idx="1"/>
          </p:nvPr>
        </p:nvSpPr>
        <p:spPr>
          <a:xfrm>
            <a:off x="459581" y="1052736"/>
            <a:ext cx="7770813" cy="5328592"/>
          </a:xfrm>
        </p:spPr>
        <p:txBody>
          <a:bodyPr/>
          <a:lstStyle/>
          <a:p>
            <a:pPr hangingPunct="0"/>
            <a:r>
              <a:rPr lang="en-GB" altLang="zh-CN" sz="2000" b="0" i="1" dirty="0"/>
              <a:t>Step 3:</a:t>
            </a:r>
            <a:r>
              <a:rPr lang="en-GB" altLang="zh-CN" sz="2000" b="0" dirty="0"/>
              <a:t> 	Run new uplink link-level simulations for the selected test environment(s) for either NLOS or LOS channel conditions using the associated speeds in Table 4 of Report ITU‑R M.2410‑0, as input parameters, to obtain link data rate and residual packet error ratio as a function of </a:t>
            </a:r>
            <a:r>
              <a:rPr lang="en-GB" altLang="zh-CN" sz="2000" b="0" i="1" dirty="0"/>
              <a:t>SINR</a:t>
            </a:r>
            <a:r>
              <a:rPr lang="en-GB" altLang="zh-CN" sz="2000" b="0" dirty="0"/>
              <a:t>. The link-level simulation shall use air interface configuration(s) supported by the proposal and take into account retransmission, channel estimation and phase noise impact.</a:t>
            </a:r>
            <a:endParaRPr lang="zh-CN" altLang="zh-CN" sz="2000" b="0" dirty="0"/>
          </a:p>
          <a:p>
            <a:pPr hangingPunct="0"/>
            <a:r>
              <a:rPr lang="en-GB" altLang="zh-CN" sz="2000" b="0" i="1" dirty="0"/>
              <a:t>Step 4:</a:t>
            </a:r>
            <a:r>
              <a:rPr lang="en-GB" altLang="zh-CN" sz="2000" b="0" dirty="0"/>
              <a:t> 	Compare the uplink spectral efficiency values (link data rate normalized by channel bandwidth) obtained from</a:t>
            </a:r>
            <a:r>
              <a:rPr lang="en-GB" altLang="zh-CN" sz="2000" b="0" i="1" dirty="0"/>
              <a:t> Step 3</a:t>
            </a:r>
            <a:r>
              <a:rPr lang="en-GB" altLang="zh-CN" sz="2000" b="0" dirty="0"/>
              <a:t> using the associated </a:t>
            </a:r>
            <a:r>
              <a:rPr lang="en-GB" altLang="zh-CN" sz="2000" b="0" i="1" dirty="0"/>
              <a:t>SINR</a:t>
            </a:r>
            <a:r>
              <a:rPr lang="en-GB" altLang="zh-CN" sz="2000" b="0" dirty="0"/>
              <a:t> value obtained from </a:t>
            </a:r>
            <a:r>
              <a:rPr lang="en-GB" altLang="zh-CN" sz="2000" b="0" i="1" dirty="0"/>
              <a:t>Step 2</a:t>
            </a:r>
            <a:r>
              <a:rPr lang="en-GB" altLang="zh-CN" sz="2000" b="0" dirty="0"/>
              <a:t> for selected test environments, with the corresponding threshold values in the Table 4 of Report ITU-R M.2410-0.</a:t>
            </a:r>
            <a:endParaRPr lang="zh-CN" altLang="zh-CN" sz="2000" b="0" dirty="0"/>
          </a:p>
          <a:p>
            <a:pPr hangingPunct="0"/>
            <a:r>
              <a:rPr lang="en-GB" altLang="zh-CN" sz="2000" b="0" i="1" dirty="0"/>
              <a:t>Step 5: 	</a:t>
            </a:r>
            <a:r>
              <a:rPr lang="en-GB" altLang="zh-CN" sz="2000" b="0" dirty="0"/>
              <a:t>The proposal fulfils the mobility requirement if the spectral efficiency value is larger than or equal to the corresponding threshold value and if also the residual decoded packet error ratio is less than 1%, for all selected test environments. For the selected test environment it is sufficient if one of the spectral efficiency values (using either NLOS or LOS channel conditions) fulfils the threshold.</a:t>
            </a:r>
            <a:endParaRPr lang="zh-CN" altLang="zh-CN" sz="2000" b="0" dirty="0"/>
          </a:p>
          <a:p>
            <a:pPr marL="177800" indent="-177800" algn="just">
              <a:spcBef>
                <a:spcPts val="0"/>
              </a:spcBef>
              <a:spcAft>
                <a:spcPts val="800"/>
              </a:spcAft>
              <a:buFont typeface="微软雅黑" panose="020B0503020204020204" pitchFamily="34" charset="-122"/>
              <a:buChar char="￭"/>
            </a:pPr>
            <a:endParaRPr lang="zh-CN" altLang="en-US" sz="2000" b="0" kern="1200" dirty="0">
              <a:sym typeface="Arial" panose="020B0604020202020204" pitchFamily="34" charset="0"/>
            </a:endParaRP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dirty="0"/>
              <a:t>Jun Lei, Nufront</a:t>
            </a:r>
          </a:p>
        </p:txBody>
      </p:sp>
      <p:sp>
        <p:nvSpPr>
          <p:cNvPr id="6" name="日期占位符 5"/>
          <p:cNvSpPr>
            <a:spLocks noGrp="1"/>
          </p:cNvSpPr>
          <p:nvPr>
            <p:ph type="dt" idx="15"/>
          </p:nvPr>
        </p:nvSpPr>
        <p:spPr/>
        <p:txBody>
          <a:bodyPr/>
          <a:lstStyle/>
          <a:p>
            <a:r>
              <a:rPr lang="en-US" altLang="zh-CN" dirty="0"/>
              <a:t>May 2019</a:t>
            </a:r>
            <a:endParaRPr lang="en-GB" dirty="0"/>
          </a:p>
        </p:txBody>
      </p:sp>
    </p:spTree>
    <p:extLst>
      <p:ext uri="{BB962C8B-B14F-4D97-AF65-F5344CB8AC3E}">
        <p14:creationId xmlns:p14="http://schemas.microsoft.com/office/powerpoint/2010/main" val="2281408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F2984D-7E2E-4B79-AC46-ECC85B5BF331}"/>
              </a:ext>
            </a:extLst>
          </p:cNvPr>
          <p:cNvSpPr>
            <a:spLocks noGrp="1"/>
          </p:cNvSpPr>
          <p:nvPr>
            <p:ph type="title"/>
          </p:nvPr>
        </p:nvSpPr>
        <p:spPr>
          <a:xfrm>
            <a:off x="685800" y="685801"/>
            <a:ext cx="7770813" cy="501770"/>
          </a:xfrm>
        </p:spPr>
        <p:txBody>
          <a:bodyPr/>
          <a:lstStyle/>
          <a:p>
            <a:r>
              <a:rPr lang="en-US" altLang="zh-CN" dirty="0"/>
              <a:t>Simulation Results – 120km/h</a:t>
            </a:r>
            <a:endParaRPr lang="zh-CN" altLang="en-US" dirty="0"/>
          </a:p>
        </p:txBody>
      </p:sp>
      <p:sp>
        <p:nvSpPr>
          <p:cNvPr id="4" name="灯片编号占位符 3">
            <a:extLst>
              <a:ext uri="{FF2B5EF4-FFF2-40B4-BE49-F238E27FC236}">
                <a16:creationId xmlns:a16="http://schemas.microsoft.com/office/drawing/2014/main" id="{270740A7-E902-434A-B815-ECE201CC095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页脚占位符 4">
            <a:extLst>
              <a:ext uri="{FF2B5EF4-FFF2-40B4-BE49-F238E27FC236}">
                <a16:creationId xmlns:a16="http://schemas.microsoft.com/office/drawing/2014/main" id="{B84D55A2-09A1-4E2C-897F-8F02A749B92E}"/>
              </a:ext>
            </a:extLst>
          </p:cNvPr>
          <p:cNvSpPr>
            <a:spLocks noGrp="1"/>
          </p:cNvSpPr>
          <p:nvPr>
            <p:ph type="ftr" idx="14"/>
          </p:nvPr>
        </p:nvSpPr>
        <p:spPr/>
        <p:txBody>
          <a:bodyPr/>
          <a:lstStyle/>
          <a:p>
            <a:r>
              <a:rPr lang="en-GB"/>
              <a:t>Jun Lei, Nufront</a:t>
            </a:r>
            <a:endParaRPr lang="en-GB" dirty="0"/>
          </a:p>
        </p:txBody>
      </p:sp>
      <p:sp>
        <p:nvSpPr>
          <p:cNvPr id="6" name="日期占位符 5">
            <a:extLst>
              <a:ext uri="{FF2B5EF4-FFF2-40B4-BE49-F238E27FC236}">
                <a16:creationId xmlns:a16="http://schemas.microsoft.com/office/drawing/2014/main" id="{15353A56-23EE-4433-BE78-5A4CEFE9BE65}"/>
              </a:ext>
            </a:extLst>
          </p:cNvPr>
          <p:cNvSpPr>
            <a:spLocks noGrp="1"/>
          </p:cNvSpPr>
          <p:nvPr>
            <p:ph type="dt" idx="15"/>
          </p:nvPr>
        </p:nvSpPr>
        <p:spPr/>
        <p:txBody>
          <a:bodyPr/>
          <a:lstStyle/>
          <a:p>
            <a:r>
              <a:rPr lang="en-US" altLang="zh-CN" dirty="0"/>
              <a:t>May 2019</a:t>
            </a:r>
            <a:endParaRPr lang="en-GB" dirty="0"/>
          </a:p>
        </p:txBody>
      </p:sp>
      <p:sp>
        <p:nvSpPr>
          <p:cNvPr id="9" name="内容占位符 8">
            <a:extLst>
              <a:ext uri="{FF2B5EF4-FFF2-40B4-BE49-F238E27FC236}">
                <a16:creationId xmlns:a16="http://schemas.microsoft.com/office/drawing/2014/main" id="{60C413E5-D2CD-4950-87C3-8C1C85A6C69A}"/>
              </a:ext>
            </a:extLst>
          </p:cNvPr>
          <p:cNvSpPr>
            <a:spLocks noGrp="1"/>
          </p:cNvSpPr>
          <p:nvPr>
            <p:ph idx="1"/>
          </p:nvPr>
        </p:nvSpPr>
        <p:spPr>
          <a:xfrm>
            <a:off x="521440" y="5100685"/>
            <a:ext cx="8101120" cy="907011"/>
          </a:xfrm>
        </p:spPr>
        <p:txBody>
          <a:bodyPr/>
          <a:lstStyle/>
          <a:p>
            <a:pPr>
              <a:buFont typeface="Arial" panose="020B0604020202020204" pitchFamily="34" charset="0"/>
              <a:buChar char="•"/>
            </a:pPr>
            <a:r>
              <a:rPr lang="en-US" altLang="zh-CN" dirty="0"/>
              <a:t>MCS3:  16QAM, ½ code rate</a:t>
            </a:r>
          </a:p>
          <a:p>
            <a:pPr>
              <a:buFont typeface="Arial" panose="020B0604020202020204" pitchFamily="34" charset="0"/>
              <a:buChar char="•"/>
            </a:pPr>
            <a:r>
              <a:rPr lang="en-US" altLang="zh-CN" dirty="0"/>
              <a:t>Median SINR:  4.6dB@120km/h</a:t>
            </a:r>
          </a:p>
          <a:p>
            <a:pPr>
              <a:buFont typeface="Arial" panose="020B0604020202020204" pitchFamily="34" charset="0"/>
              <a:buChar char="•"/>
            </a:pPr>
            <a:r>
              <a:rPr lang="en-US" altLang="zh-CN" dirty="0"/>
              <a:t>Spectral Efficiency at 4.6dB  is </a:t>
            </a:r>
            <a:r>
              <a:rPr lang="en-US" altLang="zh-CN" dirty="0">
                <a:solidFill>
                  <a:srgbClr val="FF0000"/>
                </a:solidFill>
              </a:rPr>
              <a:t>1.23</a:t>
            </a:r>
            <a:r>
              <a:rPr lang="en-US" altLang="zh-CN" dirty="0"/>
              <a:t> bit/s/Hz  &gt; 0.8 bit/s/Hz </a:t>
            </a:r>
          </a:p>
          <a:p>
            <a:pPr>
              <a:buFont typeface="Arial" panose="020B0604020202020204" pitchFamily="34" charset="0"/>
              <a:buChar char="•"/>
            </a:pPr>
            <a:endParaRPr lang="zh-CN" altLang="en-US" dirty="0"/>
          </a:p>
        </p:txBody>
      </p:sp>
      <p:pic>
        <p:nvPicPr>
          <p:cNvPr id="7" name="图片 6">
            <a:extLst>
              <a:ext uri="{FF2B5EF4-FFF2-40B4-BE49-F238E27FC236}">
                <a16:creationId xmlns:a16="http://schemas.microsoft.com/office/drawing/2014/main" id="{389E7376-38F9-454F-B6DC-7EC53E53C0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4206" y="1158148"/>
            <a:ext cx="5334000" cy="4000500"/>
          </a:xfrm>
          <a:prstGeom prst="rect">
            <a:avLst/>
          </a:prstGeom>
        </p:spPr>
      </p:pic>
    </p:spTree>
    <p:extLst>
      <p:ext uri="{BB962C8B-B14F-4D97-AF65-F5344CB8AC3E}">
        <p14:creationId xmlns:p14="http://schemas.microsoft.com/office/powerpoint/2010/main" val="2199660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F2984D-7E2E-4B79-AC46-ECC85B5BF331}"/>
              </a:ext>
            </a:extLst>
          </p:cNvPr>
          <p:cNvSpPr>
            <a:spLocks noGrp="1"/>
          </p:cNvSpPr>
          <p:nvPr>
            <p:ph type="title"/>
          </p:nvPr>
        </p:nvSpPr>
        <p:spPr>
          <a:xfrm>
            <a:off x="685800" y="685801"/>
            <a:ext cx="7770813" cy="501770"/>
          </a:xfrm>
        </p:spPr>
        <p:txBody>
          <a:bodyPr/>
          <a:lstStyle/>
          <a:p>
            <a:r>
              <a:rPr lang="en-US" altLang="zh-CN" dirty="0"/>
              <a:t>Simulation Results – 500 km/h</a:t>
            </a:r>
            <a:endParaRPr lang="zh-CN" altLang="en-US" dirty="0"/>
          </a:p>
        </p:txBody>
      </p:sp>
      <p:sp>
        <p:nvSpPr>
          <p:cNvPr id="4" name="灯片编号占位符 3">
            <a:extLst>
              <a:ext uri="{FF2B5EF4-FFF2-40B4-BE49-F238E27FC236}">
                <a16:creationId xmlns:a16="http://schemas.microsoft.com/office/drawing/2014/main" id="{270740A7-E902-434A-B815-ECE201CC095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页脚占位符 4">
            <a:extLst>
              <a:ext uri="{FF2B5EF4-FFF2-40B4-BE49-F238E27FC236}">
                <a16:creationId xmlns:a16="http://schemas.microsoft.com/office/drawing/2014/main" id="{B84D55A2-09A1-4E2C-897F-8F02A749B92E}"/>
              </a:ext>
            </a:extLst>
          </p:cNvPr>
          <p:cNvSpPr>
            <a:spLocks noGrp="1"/>
          </p:cNvSpPr>
          <p:nvPr>
            <p:ph type="ftr" idx="14"/>
          </p:nvPr>
        </p:nvSpPr>
        <p:spPr/>
        <p:txBody>
          <a:bodyPr/>
          <a:lstStyle/>
          <a:p>
            <a:r>
              <a:rPr lang="en-GB"/>
              <a:t>Jun Lei, Nufront</a:t>
            </a:r>
            <a:endParaRPr lang="en-GB" dirty="0"/>
          </a:p>
        </p:txBody>
      </p:sp>
      <p:sp>
        <p:nvSpPr>
          <p:cNvPr id="6" name="日期占位符 5">
            <a:extLst>
              <a:ext uri="{FF2B5EF4-FFF2-40B4-BE49-F238E27FC236}">
                <a16:creationId xmlns:a16="http://schemas.microsoft.com/office/drawing/2014/main" id="{15353A56-23EE-4433-BE78-5A4CEFE9BE65}"/>
              </a:ext>
            </a:extLst>
          </p:cNvPr>
          <p:cNvSpPr>
            <a:spLocks noGrp="1"/>
          </p:cNvSpPr>
          <p:nvPr>
            <p:ph type="dt" idx="15"/>
          </p:nvPr>
        </p:nvSpPr>
        <p:spPr/>
        <p:txBody>
          <a:bodyPr/>
          <a:lstStyle/>
          <a:p>
            <a:r>
              <a:rPr lang="en-US" altLang="zh-CN" dirty="0"/>
              <a:t>May 2019</a:t>
            </a:r>
            <a:endParaRPr lang="en-GB" dirty="0"/>
          </a:p>
        </p:txBody>
      </p:sp>
      <p:sp>
        <p:nvSpPr>
          <p:cNvPr id="9" name="内容占位符 8">
            <a:extLst>
              <a:ext uri="{FF2B5EF4-FFF2-40B4-BE49-F238E27FC236}">
                <a16:creationId xmlns:a16="http://schemas.microsoft.com/office/drawing/2014/main" id="{60C413E5-D2CD-4950-87C3-8C1C85A6C69A}"/>
              </a:ext>
            </a:extLst>
          </p:cNvPr>
          <p:cNvSpPr>
            <a:spLocks noGrp="1"/>
          </p:cNvSpPr>
          <p:nvPr>
            <p:ph idx="1"/>
          </p:nvPr>
        </p:nvSpPr>
        <p:spPr>
          <a:xfrm>
            <a:off x="521440" y="5243658"/>
            <a:ext cx="8101120" cy="933404"/>
          </a:xfrm>
        </p:spPr>
        <p:txBody>
          <a:bodyPr/>
          <a:lstStyle/>
          <a:p>
            <a:pPr>
              <a:buFont typeface="Arial" panose="020B0604020202020204" pitchFamily="34" charset="0"/>
              <a:buChar char="•"/>
            </a:pPr>
            <a:r>
              <a:rPr lang="en-US" altLang="zh-CN" sz="2000" dirty="0"/>
              <a:t>MCS2: QPSK, ¾ code rate</a:t>
            </a:r>
          </a:p>
          <a:p>
            <a:pPr>
              <a:buFont typeface="Arial" panose="020B0604020202020204" pitchFamily="34" charset="0"/>
              <a:buChar char="•"/>
            </a:pPr>
            <a:r>
              <a:rPr lang="en-US" altLang="zh-CN" sz="2000" dirty="0"/>
              <a:t>Median SINR:  2.9dB@500km/h</a:t>
            </a:r>
          </a:p>
          <a:p>
            <a:pPr>
              <a:buFont typeface="Arial" panose="020B0604020202020204" pitchFamily="34" charset="0"/>
              <a:buChar char="•"/>
            </a:pPr>
            <a:r>
              <a:rPr lang="en-US" altLang="zh-CN" sz="2000" dirty="0"/>
              <a:t>Spectral Efficiency at 2.9dB  is </a:t>
            </a:r>
            <a:r>
              <a:rPr lang="en-US" altLang="zh-CN" sz="2000" dirty="0">
                <a:solidFill>
                  <a:srgbClr val="FF0000"/>
                </a:solidFill>
              </a:rPr>
              <a:t>0.9</a:t>
            </a:r>
            <a:r>
              <a:rPr lang="en-US" altLang="zh-CN" sz="2000" dirty="0"/>
              <a:t> bit/s/Hz  &gt; 0.45 bit/s/Hz </a:t>
            </a:r>
          </a:p>
          <a:p>
            <a:pPr>
              <a:buFont typeface="Arial" panose="020B0604020202020204" pitchFamily="34" charset="0"/>
              <a:buChar char="•"/>
            </a:pPr>
            <a:endParaRPr lang="zh-CN" altLang="en-US" sz="2000" dirty="0"/>
          </a:p>
        </p:txBody>
      </p:sp>
      <p:pic>
        <p:nvPicPr>
          <p:cNvPr id="7" name="图片 6">
            <a:extLst>
              <a:ext uri="{FF2B5EF4-FFF2-40B4-BE49-F238E27FC236}">
                <a16:creationId xmlns:a16="http://schemas.microsoft.com/office/drawing/2014/main" id="{0EDD42E3-B106-46FB-841C-04DD7D8243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4206" y="1266947"/>
            <a:ext cx="5334000" cy="4000500"/>
          </a:xfrm>
          <a:prstGeom prst="rect">
            <a:avLst/>
          </a:prstGeom>
        </p:spPr>
      </p:pic>
    </p:spTree>
    <p:extLst>
      <p:ext uri="{BB962C8B-B14F-4D97-AF65-F5344CB8AC3E}">
        <p14:creationId xmlns:p14="http://schemas.microsoft.com/office/powerpoint/2010/main" val="1532431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F2984D-7E2E-4B79-AC46-ECC85B5BF331}"/>
              </a:ext>
            </a:extLst>
          </p:cNvPr>
          <p:cNvSpPr>
            <a:spLocks noGrp="1"/>
          </p:cNvSpPr>
          <p:nvPr>
            <p:ph type="title"/>
          </p:nvPr>
        </p:nvSpPr>
        <p:spPr>
          <a:xfrm>
            <a:off x="685800" y="685801"/>
            <a:ext cx="7770813" cy="501770"/>
          </a:xfrm>
        </p:spPr>
        <p:txBody>
          <a:bodyPr/>
          <a:lstStyle/>
          <a:p>
            <a:r>
              <a:rPr lang="en-US" altLang="zh-CN" dirty="0"/>
              <a:t>Mobility Interruption Time Analysis</a:t>
            </a:r>
            <a:endParaRPr lang="zh-CN" altLang="en-US" dirty="0"/>
          </a:p>
        </p:txBody>
      </p:sp>
      <p:sp>
        <p:nvSpPr>
          <p:cNvPr id="4" name="灯片编号占位符 3">
            <a:extLst>
              <a:ext uri="{FF2B5EF4-FFF2-40B4-BE49-F238E27FC236}">
                <a16:creationId xmlns:a16="http://schemas.microsoft.com/office/drawing/2014/main" id="{270740A7-E902-434A-B815-ECE201CC095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页脚占位符 4">
            <a:extLst>
              <a:ext uri="{FF2B5EF4-FFF2-40B4-BE49-F238E27FC236}">
                <a16:creationId xmlns:a16="http://schemas.microsoft.com/office/drawing/2014/main" id="{B84D55A2-09A1-4E2C-897F-8F02A749B92E}"/>
              </a:ext>
            </a:extLst>
          </p:cNvPr>
          <p:cNvSpPr>
            <a:spLocks noGrp="1"/>
          </p:cNvSpPr>
          <p:nvPr>
            <p:ph type="ftr" idx="14"/>
          </p:nvPr>
        </p:nvSpPr>
        <p:spPr/>
        <p:txBody>
          <a:bodyPr/>
          <a:lstStyle/>
          <a:p>
            <a:r>
              <a:rPr lang="en-GB"/>
              <a:t>Jun Lei, Nufront</a:t>
            </a:r>
            <a:endParaRPr lang="en-GB" dirty="0"/>
          </a:p>
        </p:txBody>
      </p:sp>
      <p:sp>
        <p:nvSpPr>
          <p:cNvPr id="6" name="日期占位符 5">
            <a:extLst>
              <a:ext uri="{FF2B5EF4-FFF2-40B4-BE49-F238E27FC236}">
                <a16:creationId xmlns:a16="http://schemas.microsoft.com/office/drawing/2014/main" id="{15353A56-23EE-4433-BE78-5A4CEFE9BE65}"/>
              </a:ext>
            </a:extLst>
          </p:cNvPr>
          <p:cNvSpPr>
            <a:spLocks noGrp="1"/>
          </p:cNvSpPr>
          <p:nvPr>
            <p:ph type="dt" idx="15"/>
          </p:nvPr>
        </p:nvSpPr>
        <p:spPr/>
        <p:txBody>
          <a:bodyPr/>
          <a:lstStyle/>
          <a:p>
            <a:r>
              <a:rPr lang="en-US" altLang="zh-CN" dirty="0"/>
              <a:t>May 2019</a:t>
            </a:r>
            <a:endParaRPr lang="en-GB" dirty="0"/>
          </a:p>
        </p:txBody>
      </p:sp>
      <p:sp>
        <p:nvSpPr>
          <p:cNvPr id="13" name="内容占位符 2">
            <a:extLst>
              <a:ext uri="{FF2B5EF4-FFF2-40B4-BE49-F238E27FC236}">
                <a16:creationId xmlns:a16="http://schemas.microsoft.com/office/drawing/2014/main" id="{1428B3E1-1144-4D25-9FF1-9A3436EBB94A}"/>
              </a:ext>
            </a:extLst>
          </p:cNvPr>
          <p:cNvSpPr>
            <a:spLocks noGrp="1"/>
          </p:cNvSpPr>
          <p:nvPr>
            <p:ph idx="1"/>
          </p:nvPr>
        </p:nvSpPr>
        <p:spPr>
          <a:xfrm>
            <a:off x="685800" y="1785926"/>
            <a:ext cx="7770813" cy="4214842"/>
          </a:xfrm>
        </p:spPr>
        <p:txBody>
          <a:bodyPr/>
          <a:lstStyle/>
          <a:p>
            <a:pPr marL="457200" lvl="0" indent="-457200"/>
            <a:endParaRPr lang="en-US" altLang="zh-CN" sz="2000" dirty="0"/>
          </a:p>
          <a:p>
            <a:pPr marL="457200" lvl="0" indent="-457200">
              <a:buAutoNum type="arabicPeriod"/>
            </a:pPr>
            <a:r>
              <a:rPr lang="en-US" altLang="zh-CN" sz="2000" dirty="0"/>
              <a:t>The message ‘handover Request’ is send from Source BS to target BS, which carry the information with the resources of the UE</a:t>
            </a:r>
          </a:p>
          <a:p>
            <a:pPr marL="457200" lvl="0" indent="-457200">
              <a:buAutoNum type="arabicPeriod"/>
            </a:pPr>
            <a:r>
              <a:rPr lang="en-US" altLang="zh-CN" sz="2000" dirty="0"/>
              <a:t>After the source BS received feedback message ‘Handover Response’ from Target BS, the both BS will connect with UE at the same time.</a:t>
            </a:r>
          </a:p>
          <a:p>
            <a:pPr marL="457200" lvl="0" indent="-457200">
              <a:buAutoNum type="arabicPeriod"/>
            </a:pPr>
            <a:r>
              <a:rPr lang="en-US" altLang="zh-CN" sz="2000" dirty="0"/>
              <a:t>Finally, the Target BS establish connection with UE , and inform the source BS to release UE</a:t>
            </a:r>
          </a:p>
          <a:p>
            <a:pPr marL="457200" lvl="0" indent="-457200">
              <a:buAutoNum type="arabicPeriod"/>
            </a:pPr>
            <a:r>
              <a:rPr lang="en-US" altLang="zh-CN" sz="2000" dirty="0"/>
              <a:t>the UE can always exchange user plane packets with BS during the mobility transitions with </a:t>
            </a:r>
            <a:r>
              <a:rPr lang="en-US" altLang="zh-CN" sz="2000" dirty="0">
                <a:solidFill>
                  <a:srgbClr val="C00000"/>
                </a:solidFill>
              </a:rPr>
              <a:t>0ms </a:t>
            </a:r>
            <a:r>
              <a:rPr lang="en-US" altLang="zh-CN" sz="2000" dirty="0"/>
              <a:t>mobility interruption time</a:t>
            </a:r>
          </a:p>
        </p:txBody>
      </p:sp>
    </p:spTree>
    <p:extLst>
      <p:ext uri="{BB962C8B-B14F-4D97-AF65-F5344CB8AC3E}">
        <p14:creationId xmlns:p14="http://schemas.microsoft.com/office/powerpoint/2010/main" val="2752491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extLst>
              <p:ext uri="{D42A27DB-BD31-4B8C-83A1-F6EECF244321}">
                <p14:modId xmlns:p14="http://schemas.microsoft.com/office/powerpoint/2010/main" val="66135879"/>
              </p:ext>
            </p:extLst>
          </p:nvPr>
        </p:nvGraphicFramePr>
        <p:xfrm>
          <a:off x="539553" y="1197963"/>
          <a:ext cx="7890100" cy="4305547"/>
        </p:xfrm>
        <a:graphic>
          <a:graphicData uri="http://schemas.openxmlformats.org/drawingml/2006/table">
            <a:tbl>
              <a:tblPr firstRow="1" bandRow="1">
                <a:tableStyleId>{5C22544A-7EE6-4342-B048-85BDC9FD1C3A}</a:tableStyleId>
              </a:tblPr>
              <a:tblGrid>
                <a:gridCol w="681797">
                  <a:extLst>
                    <a:ext uri="{9D8B030D-6E8A-4147-A177-3AD203B41FA5}">
                      <a16:colId xmlns:a16="http://schemas.microsoft.com/office/drawing/2014/main" val="20000"/>
                    </a:ext>
                  </a:extLst>
                </a:gridCol>
                <a:gridCol w="5918853">
                  <a:extLst>
                    <a:ext uri="{9D8B030D-6E8A-4147-A177-3AD203B41FA5}">
                      <a16:colId xmlns:a16="http://schemas.microsoft.com/office/drawing/2014/main" val="20001"/>
                    </a:ext>
                  </a:extLst>
                </a:gridCol>
                <a:gridCol w="1289450">
                  <a:extLst>
                    <a:ext uri="{9D8B030D-6E8A-4147-A177-3AD203B41FA5}">
                      <a16:colId xmlns:a16="http://schemas.microsoft.com/office/drawing/2014/main" val="20002"/>
                    </a:ext>
                  </a:extLst>
                </a:gridCol>
              </a:tblGrid>
              <a:tr h="617467">
                <a:tc>
                  <a:txBody>
                    <a:bodyPr/>
                    <a:lstStyle/>
                    <a:p>
                      <a:r>
                        <a:rPr lang="en-US" altLang="zh-CN" dirty="0"/>
                        <a:t>Step</a:t>
                      </a:r>
                      <a:endParaRPr lang="zh-CN" altLang="en-US" dirty="0"/>
                    </a:p>
                  </a:txBody>
                  <a:tcPr/>
                </a:tc>
                <a:tc>
                  <a:txBody>
                    <a:bodyPr/>
                    <a:lstStyle/>
                    <a:p>
                      <a:r>
                        <a:rPr lang="en-US" altLang="zh-CN" dirty="0"/>
                        <a:t>Description</a:t>
                      </a:r>
                      <a:endParaRPr lang="zh-CN" altLang="en-US" dirty="0"/>
                    </a:p>
                  </a:txBody>
                  <a:tcPr/>
                </a:tc>
                <a:tc>
                  <a:txBody>
                    <a:bodyPr/>
                    <a:lstStyle/>
                    <a:p>
                      <a:r>
                        <a:rPr lang="en-US" altLang="zh-CN" sz="1200" dirty="0"/>
                        <a:t>CP  latency</a:t>
                      </a:r>
                      <a:r>
                        <a:rPr lang="en-US" altLang="zh-CN" sz="1200" baseline="0" dirty="0"/>
                        <a:t> (ms)</a:t>
                      </a:r>
                      <a:endParaRPr lang="zh-CN" altLang="en-US" sz="1200" dirty="0"/>
                    </a:p>
                  </a:txBody>
                  <a:tcPr/>
                </a:tc>
                <a:extLst>
                  <a:ext uri="{0D108BD9-81ED-4DB2-BD59-A6C34878D82A}">
                    <a16:rowId xmlns:a16="http://schemas.microsoft.com/office/drawing/2014/main" val="10000"/>
                  </a:ext>
                </a:extLst>
              </a:tr>
              <a:tr h="294032">
                <a:tc>
                  <a:txBody>
                    <a:bodyPr/>
                    <a:lstStyle/>
                    <a:p>
                      <a:r>
                        <a:rPr lang="en-US" altLang="zh-CN" sz="1400" dirty="0">
                          <a:latin typeface="+mn-lt"/>
                        </a:rPr>
                        <a:t>1</a:t>
                      </a:r>
                      <a:endParaRPr lang="zh-CN" altLang="en-US" sz="1400" dirty="0">
                        <a:latin typeface="+mn-lt"/>
                      </a:endParaRPr>
                    </a:p>
                  </a:txBody>
                  <a:tcPr/>
                </a:tc>
                <a:tc>
                  <a:txBody>
                    <a:bodyPr/>
                    <a:lstStyle/>
                    <a:p>
                      <a:r>
                        <a:rPr lang="en-US" altLang="zh-CN" sz="1400" kern="1200" dirty="0">
                          <a:solidFill>
                            <a:schemeClr val="dk1"/>
                          </a:solidFill>
                          <a:latin typeface="+mn-lt"/>
                          <a:ea typeface="+mn-ea"/>
                          <a:cs typeface="+mn-cs"/>
                        </a:rPr>
                        <a:t>Delay due to </a:t>
                      </a:r>
                      <a:r>
                        <a:rPr lang="en-US" altLang="zh-CN" sz="1400" kern="1200" dirty="0" err="1">
                          <a:solidFill>
                            <a:schemeClr val="dk1"/>
                          </a:solidFill>
                          <a:latin typeface="+mn-lt"/>
                          <a:ea typeface="+mn-ea"/>
                          <a:cs typeface="+mn-cs"/>
                        </a:rPr>
                        <a:t>RaPn</a:t>
                      </a:r>
                      <a:r>
                        <a:rPr lang="en-US" altLang="zh-CN" sz="1400" kern="1200" dirty="0">
                          <a:solidFill>
                            <a:schemeClr val="dk1"/>
                          </a:solidFill>
                          <a:latin typeface="+mn-lt"/>
                          <a:ea typeface="+mn-ea"/>
                          <a:cs typeface="+mn-cs"/>
                        </a:rPr>
                        <a:t> scheduling period</a:t>
                      </a:r>
                      <a:endParaRPr lang="zh-CN" altLang="en-US" sz="1400" dirty="0">
                        <a:latin typeface="+mn-lt"/>
                      </a:endParaRPr>
                    </a:p>
                  </a:txBody>
                  <a:tcPr/>
                </a:tc>
                <a:tc>
                  <a:txBody>
                    <a:bodyPr/>
                    <a:lstStyle/>
                    <a:p>
                      <a:r>
                        <a:rPr lang="en-US" altLang="zh-CN" sz="1400" dirty="0">
                          <a:latin typeface="+mn-lt"/>
                        </a:rPr>
                        <a:t>0</a:t>
                      </a:r>
                      <a:endParaRPr lang="zh-CN" altLang="en-US" sz="1400" dirty="0">
                        <a:latin typeface="+mn-lt"/>
                      </a:endParaRPr>
                    </a:p>
                  </a:txBody>
                  <a:tcPr/>
                </a:tc>
                <a:extLst>
                  <a:ext uri="{0D108BD9-81ED-4DB2-BD59-A6C34878D82A}">
                    <a16:rowId xmlns:a16="http://schemas.microsoft.com/office/drawing/2014/main" val="10001"/>
                  </a:ext>
                </a:extLst>
              </a:tr>
              <a:tr h="294032">
                <a:tc>
                  <a:txBody>
                    <a:bodyPr/>
                    <a:lstStyle/>
                    <a:p>
                      <a:r>
                        <a:rPr lang="en-US" altLang="zh-CN" sz="1400" dirty="0">
                          <a:latin typeface="+mn-lt"/>
                        </a:rPr>
                        <a:t>2</a:t>
                      </a:r>
                      <a:endParaRPr lang="zh-CN" altLang="en-US" sz="1400" dirty="0">
                        <a:latin typeface="+mn-lt"/>
                      </a:endParaRPr>
                    </a:p>
                  </a:txBody>
                  <a:tcPr/>
                </a:tc>
                <a:tc>
                  <a:txBody>
                    <a:bodyPr/>
                    <a:lstStyle/>
                    <a:p>
                      <a:r>
                        <a:rPr lang="zh-CN" altLang="zh-CN" sz="1400" kern="1200" dirty="0">
                          <a:solidFill>
                            <a:schemeClr val="dk1"/>
                          </a:solidFill>
                          <a:latin typeface="+mn-lt"/>
                          <a:ea typeface="+mn-ea"/>
                          <a:cs typeface="+mn-cs"/>
                        </a:rPr>
                        <a:t>Transmission of RaPn</a:t>
                      </a:r>
                      <a:endParaRPr lang="zh-CN" altLang="en-US" sz="1400" dirty="0">
                        <a:latin typeface="+mn-lt"/>
                      </a:endParaRPr>
                    </a:p>
                  </a:txBody>
                  <a:tcPr/>
                </a:tc>
                <a:tc>
                  <a:txBody>
                    <a:bodyPr/>
                    <a:lstStyle/>
                    <a:p>
                      <a:r>
                        <a:rPr lang="en-US" altLang="zh-CN" sz="1400" dirty="0">
                          <a:latin typeface="+mn-lt"/>
                        </a:rPr>
                        <a:t>0.5</a:t>
                      </a:r>
                      <a:endParaRPr lang="zh-CN" altLang="en-US" sz="1400" dirty="0">
                        <a:latin typeface="+mn-lt"/>
                      </a:endParaRPr>
                    </a:p>
                  </a:txBody>
                  <a:tcPr/>
                </a:tc>
                <a:extLst>
                  <a:ext uri="{0D108BD9-81ED-4DB2-BD59-A6C34878D82A}">
                    <a16:rowId xmlns:a16="http://schemas.microsoft.com/office/drawing/2014/main" val="10002"/>
                  </a:ext>
                </a:extLst>
              </a:tr>
              <a:tr h="499854">
                <a:tc>
                  <a:txBody>
                    <a:bodyPr/>
                    <a:lstStyle/>
                    <a:p>
                      <a:r>
                        <a:rPr lang="en-US" altLang="zh-CN" sz="1400" dirty="0">
                          <a:latin typeface="+mn-lt"/>
                        </a:rPr>
                        <a:t>3</a:t>
                      </a:r>
                      <a:endParaRPr lang="zh-CN" altLang="en-US" sz="1400" dirty="0">
                        <a:latin typeface="+mn-lt"/>
                      </a:endParaRPr>
                    </a:p>
                  </a:txBody>
                  <a:tcPr/>
                </a:tc>
                <a:tc>
                  <a:txBody>
                    <a:bodyPr/>
                    <a:lstStyle/>
                    <a:p>
                      <a:r>
                        <a:rPr lang="zh-CN" altLang="zh-CN" sz="1400" kern="1200" dirty="0">
                          <a:solidFill>
                            <a:schemeClr val="dk1"/>
                          </a:solidFill>
                          <a:latin typeface="+mn-lt"/>
                          <a:ea typeface="+mn-ea"/>
                          <a:cs typeface="+mn-cs"/>
                        </a:rPr>
                        <a:t>Processing delay in BS including Rapn detection and Caculation Timing Advance</a:t>
                      </a:r>
                      <a:endParaRPr lang="zh-CN" altLang="en-US" sz="1400" dirty="0">
                        <a:latin typeface="+mn-lt"/>
                      </a:endParaRPr>
                    </a:p>
                  </a:txBody>
                  <a:tcPr/>
                </a:tc>
                <a:tc>
                  <a:txBody>
                    <a:bodyPr/>
                    <a:lstStyle/>
                    <a:p>
                      <a:r>
                        <a:rPr lang="en-US" altLang="zh-CN" sz="1400" dirty="0">
                          <a:latin typeface="+mn-lt"/>
                        </a:rPr>
                        <a:t>2</a:t>
                      </a:r>
                      <a:endParaRPr lang="zh-CN" altLang="en-US" sz="1400" dirty="0">
                        <a:latin typeface="+mn-lt"/>
                      </a:endParaRPr>
                    </a:p>
                  </a:txBody>
                  <a:tcPr/>
                </a:tc>
                <a:extLst>
                  <a:ext uri="{0D108BD9-81ED-4DB2-BD59-A6C34878D82A}">
                    <a16:rowId xmlns:a16="http://schemas.microsoft.com/office/drawing/2014/main" val="10003"/>
                  </a:ext>
                </a:extLst>
              </a:tr>
              <a:tr h="294032">
                <a:tc>
                  <a:txBody>
                    <a:bodyPr/>
                    <a:lstStyle/>
                    <a:p>
                      <a:r>
                        <a:rPr lang="en-US" altLang="zh-CN" sz="1400" dirty="0">
                          <a:latin typeface="+mn-lt"/>
                        </a:rPr>
                        <a:t>4</a:t>
                      </a:r>
                      <a:endParaRPr lang="zh-CN" altLang="en-US" sz="1400" dirty="0">
                        <a:latin typeface="+mn-lt"/>
                      </a:endParaRPr>
                    </a:p>
                  </a:txBody>
                  <a:tcPr/>
                </a:tc>
                <a:tc>
                  <a:txBody>
                    <a:bodyPr/>
                    <a:lstStyle/>
                    <a:p>
                      <a:r>
                        <a:rPr lang="zh-CN" altLang="zh-CN" sz="1400" kern="1200" dirty="0">
                          <a:solidFill>
                            <a:schemeClr val="dk1"/>
                          </a:solidFill>
                          <a:latin typeface="+mn-lt"/>
                          <a:ea typeface="+mn-ea"/>
                          <a:cs typeface="+mn-cs"/>
                        </a:rPr>
                        <a:t>Assign UL Source for Ra Request</a:t>
                      </a:r>
                      <a:endParaRPr lang="zh-CN" altLang="en-US" sz="1400" dirty="0">
                        <a:latin typeface="+mn-lt"/>
                      </a:endParaRPr>
                    </a:p>
                  </a:txBody>
                  <a:tcPr/>
                </a:tc>
                <a:tc>
                  <a:txBody>
                    <a:bodyPr/>
                    <a:lstStyle/>
                    <a:p>
                      <a:r>
                        <a:rPr lang="en-US" altLang="zh-CN" sz="1400" dirty="0">
                          <a:latin typeface="+mn-lt"/>
                        </a:rPr>
                        <a:t>0.5</a:t>
                      </a:r>
                      <a:endParaRPr lang="zh-CN" altLang="en-US" sz="1400" dirty="0">
                        <a:latin typeface="+mn-lt"/>
                      </a:endParaRPr>
                    </a:p>
                  </a:txBody>
                  <a:tcPr/>
                </a:tc>
                <a:extLst>
                  <a:ext uri="{0D108BD9-81ED-4DB2-BD59-A6C34878D82A}">
                    <a16:rowId xmlns:a16="http://schemas.microsoft.com/office/drawing/2014/main" val="10004"/>
                  </a:ext>
                </a:extLst>
              </a:tr>
              <a:tr h="499854">
                <a:tc>
                  <a:txBody>
                    <a:bodyPr/>
                    <a:lstStyle/>
                    <a:p>
                      <a:r>
                        <a:rPr lang="en-US" altLang="zh-CN" sz="1400" dirty="0">
                          <a:latin typeface="+mn-lt"/>
                        </a:rPr>
                        <a:t>5</a:t>
                      </a:r>
                      <a:endParaRPr lang="zh-CN" altLang="en-US" sz="1400" dirty="0">
                        <a:latin typeface="+mn-lt"/>
                      </a:endParaRPr>
                    </a:p>
                  </a:txBody>
                  <a:tcPr/>
                </a:tc>
                <a:tc>
                  <a:txBody>
                    <a:bodyPr/>
                    <a:lstStyle/>
                    <a:p>
                      <a:r>
                        <a:rPr lang="zh-CN" altLang="zh-CN" sz="1400" kern="1200" dirty="0">
                          <a:solidFill>
                            <a:schemeClr val="dk1"/>
                          </a:solidFill>
                          <a:latin typeface="+mn-lt"/>
                          <a:ea typeface="+mn-ea"/>
                          <a:cs typeface="+mn-cs"/>
                        </a:rPr>
                        <a:t>UE Processing Delay of Constructing RaReq message,including UEid and bytes will be send</a:t>
                      </a:r>
                      <a:endParaRPr lang="zh-CN" altLang="en-US" sz="1400" dirty="0">
                        <a:latin typeface="+mn-lt"/>
                      </a:endParaRPr>
                    </a:p>
                  </a:txBody>
                  <a:tcPr/>
                </a:tc>
                <a:tc>
                  <a:txBody>
                    <a:bodyPr/>
                    <a:lstStyle/>
                    <a:p>
                      <a:r>
                        <a:rPr lang="en-US" altLang="zh-CN" sz="1400" dirty="0">
                          <a:latin typeface="+mn-lt"/>
                        </a:rPr>
                        <a:t>1</a:t>
                      </a:r>
                      <a:endParaRPr lang="zh-CN" altLang="en-US" sz="1400" dirty="0">
                        <a:latin typeface="+mn-lt"/>
                      </a:endParaRPr>
                    </a:p>
                  </a:txBody>
                  <a:tcPr/>
                </a:tc>
                <a:extLst>
                  <a:ext uri="{0D108BD9-81ED-4DB2-BD59-A6C34878D82A}">
                    <a16:rowId xmlns:a16="http://schemas.microsoft.com/office/drawing/2014/main" val="10005"/>
                  </a:ext>
                </a:extLst>
              </a:tr>
              <a:tr h="294032">
                <a:tc>
                  <a:txBody>
                    <a:bodyPr/>
                    <a:lstStyle/>
                    <a:p>
                      <a:r>
                        <a:rPr lang="en-US" altLang="zh-CN" sz="1400" dirty="0">
                          <a:latin typeface="+mn-lt"/>
                        </a:rPr>
                        <a:t>6</a:t>
                      </a:r>
                      <a:endParaRPr lang="zh-CN" altLang="en-US" sz="1400" dirty="0">
                        <a:latin typeface="+mn-lt"/>
                      </a:endParaRPr>
                    </a:p>
                  </a:txBody>
                  <a:tcPr/>
                </a:tc>
                <a:tc>
                  <a:txBody>
                    <a:bodyPr/>
                    <a:lstStyle/>
                    <a:p>
                      <a:r>
                        <a:rPr lang="zh-CN" altLang="zh-CN" sz="1400" kern="1200" dirty="0">
                          <a:solidFill>
                            <a:schemeClr val="dk1"/>
                          </a:solidFill>
                          <a:latin typeface="+mn-lt"/>
                          <a:ea typeface="+mn-ea"/>
                          <a:cs typeface="+mn-cs"/>
                        </a:rPr>
                        <a:t>Transmission of Ra Request</a:t>
                      </a:r>
                      <a:endParaRPr lang="zh-CN" altLang="en-US" sz="1400" dirty="0">
                        <a:latin typeface="+mn-lt"/>
                      </a:endParaRPr>
                    </a:p>
                  </a:txBody>
                  <a:tcPr/>
                </a:tc>
                <a:tc>
                  <a:txBody>
                    <a:bodyPr/>
                    <a:lstStyle/>
                    <a:p>
                      <a:r>
                        <a:rPr lang="en-US" altLang="zh-CN" sz="1400" dirty="0">
                          <a:latin typeface="+mn-lt"/>
                        </a:rPr>
                        <a:t>0.5</a:t>
                      </a:r>
                      <a:endParaRPr lang="zh-CN" altLang="en-US" sz="1400" dirty="0">
                        <a:latin typeface="+mn-lt"/>
                      </a:endParaRPr>
                    </a:p>
                  </a:txBody>
                  <a:tcPr/>
                </a:tc>
                <a:extLst>
                  <a:ext uri="{0D108BD9-81ED-4DB2-BD59-A6C34878D82A}">
                    <a16:rowId xmlns:a16="http://schemas.microsoft.com/office/drawing/2014/main" val="10006"/>
                  </a:ext>
                </a:extLst>
              </a:tr>
              <a:tr h="499854">
                <a:tc>
                  <a:txBody>
                    <a:bodyPr/>
                    <a:lstStyle/>
                    <a:p>
                      <a:r>
                        <a:rPr lang="en-US" altLang="zh-CN" sz="1400" dirty="0">
                          <a:latin typeface="+mn-lt"/>
                        </a:rPr>
                        <a:t>7</a:t>
                      </a:r>
                      <a:endParaRPr lang="zh-CN" altLang="en-US" sz="1400" dirty="0">
                        <a:latin typeface="+mn-lt"/>
                      </a:endParaRPr>
                    </a:p>
                  </a:txBody>
                  <a:tcPr/>
                </a:tc>
                <a:tc>
                  <a:txBody>
                    <a:bodyPr/>
                    <a:lstStyle/>
                    <a:p>
                      <a:r>
                        <a:rPr lang="zh-CN" altLang="zh-CN" sz="1400" kern="1200" dirty="0">
                          <a:solidFill>
                            <a:schemeClr val="dk1"/>
                          </a:solidFill>
                          <a:latin typeface="+mn-lt"/>
                          <a:ea typeface="+mn-ea"/>
                          <a:cs typeface="+mn-cs"/>
                        </a:rPr>
                        <a:t>Processing delay in BS including analysis of Ra Request and Constructing Ra Response</a:t>
                      </a:r>
                      <a:endParaRPr lang="zh-CN" altLang="en-US" sz="1400" dirty="0">
                        <a:latin typeface="+mn-lt"/>
                      </a:endParaRPr>
                    </a:p>
                  </a:txBody>
                  <a:tcPr/>
                </a:tc>
                <a:tc>
                  <a:txBody>
                    <a:bodyPr/>
                    <a:lstStyle/>
                    <a:p>
                      <a:r>
                        <a:rPr lang="en-US" altLang="zh-CN" sz="1400" dirty="0">
                          <a:latin typeface="+mn-lt"/>
                        </a:rPr>
                        <a:t>2</a:t>
                      </a:r>
                      <a:endParaRPr lang="zh-CN" altLang="en-US" sz="1400" dirty="0">
                        <a:latin typeface="+mn-lt"/>
                      </a:endParaRPr>
                    </a:p>
                  </a:txBody>
                  <a:tcPr/>
                </a:tc>
                <a:extLst>
                  <a:ext uri="{0D108BD9-81ED-4DB2-BD59-A6C34878D82A}">
                    <a16:rowId xmlns:a16="http://schemas.microsoft.com/office/drawing/2014/main" val="10007"/>
                  </a:ext>
                </a:extLst>
              </a:tr>
              <a:tr h="294032">
                <a:tc>
                  <a:txBody>
                    <a:bodyPr/>
                    <a:lstStyle/>
                    <a:p>
                      <a:r>
                        <a:rPr lang="en-US" altLang="zh-CN" sz="1400" dirty="0">
                          <a:latin typeface="+mn-lt"/>
                        </a:rPr>
                        <a:t>8</a:t>
                      </a:r>
                      <a:endParaRPr lang="zh-CN" altLang="en-US" sz="1400" dirty="0">
                        <a:latin typeface="+mn-lt"/>
                      </a:endParaRPr>
                    </a:p>
                  </a:txBody>
                  <a:tcPr/>
                </a:tc>
                <a:tc>
                  <a:txBody>
                    <a:bodyPr/>
                    <a:lstStyle/>
                    <a:p>
                      <a:r>
                        <a:rPr lang="zh-CN" altLang="zh-CN" sz="1400" kern="1200" dirty="0">
                          <a:solidFill>
                            <a:schemeClr val="dk1"/>
                          </a:solidFill>
                          <a:latin typeface="+mn-lt"/>
                          <a:ea typeface="+mn-ea"/>
                          <a:cs typeface="+mn-cs"/>
                        </a:rPr>
                        <a:t>Transmission of Ra Response</a:t>
                      </a:r>
                      <a:endParaRPr lang="zh-CN" altLang="en-US" sz="1400" dirty="0">
                        <a:latin typeface="+mn-lt"/>
                      </a:endParaRPr>
                    </a:p>
                  </a:txBody>
                  <a:tcPr/>
                </a:tc>
                <a:tc>
                  <a:txBody>
                    <a:bodyPr/>
                    <a:lstStyle/>
                    <a:p>
                      <a:r>
                        <a:rPr lang="en-US" altLang="zh-CN" sz="1400" dirty="0">
                          <a:latin typeface="+mn-lt"/>
                        </a:rPr>
                        <a:t>0.5</a:t>
                      </a:r>
                      <a:endParaRPr lang="zh-CN" altLang="en-US" sz="1400" dirty="0">
                        <a:latin typeface="+mn-lt"/>
                      </a:endParaRPr>
                    </a:p>
                  </a:txBody>
                  <a:tcPr/>
                </a:tc>
                <a:extLst>
                  <a:ext uri="{0D108BD9-81ED-4DB2-BD59-A6C34878D82A}">
                    <a16:rowId xmlns:a16="http://schemas.microsoft.com/office/drawing/2014/main" val="10008"/>
                  </a:ext>
                </a:extLst>
              </a:tr>
              <a:tr h="294032">
                <a:tc>
                  <a:txBody>
                    <a:bodyPr/>
                    <a:lstStyle/>
                    <a:p>
                      <a:r>
                        <a:rPr lang="en-US" altLang="zh-CN" sz="1400" dirty="0">
                          <a:latin typeface="+mn-lt"/>
                        </a:rPr>
                        <a:t>9</a:t>
                      </a:r>
                      <a:endParaRPr lang="zh-CN" altLang="en-US" sz="1400" dirty="0">
                        <a:latin typeface="+mn-lt"/>
                      </a:endParaRPr>
                    </a:p>
                  </a:txBody>
                  <a:tcPr/>
                </a:tc>
                <a:tc>
                  <a:txBody>
                    <a:bodyPr/>
                    <a:lstStyle/>
                    <a:p>
                      <a:r>
                        <a:rPr lang="en-US" altLang="zh-CN" sz="1400" kern="1200" dirty="0">
                          <a:solidFill>
                            <a:schemeClr val="dk1"/>
                          </a:solidFill>
                          <a:latin typeface="+mn-lt"/>
                          <a:ea typeface="+mn-ea"/>
                          <a:cs typeface="+mn-cs"/>
                        </a:rPr>
                        <a:t>Processing delay in UE of Ra Response</a:t>
                      </a:r>
                      <a:endParaRPr lang="zh-CN" altLang="en-US" sz="1400" dirty="0">
                        <a:latin typeface="+mn-lt"/>
                      </a:endParaRPr>
                    </a:p>
                  </a:txBody>
                  <a:tcPr/>
                </a:tc>
                <a:tc>
                  <a:txBody>
                    <a:bodyPr/>
                    <a:lstStyle/>
                    <a:p>
                      <a:r>
                        <a:rPr lang="en-US" altLang="zh-CN" sz="1400" dirty="0">
                          <a:latin typeface="+mn-lt"/>
                        </a:rPr>
                        <a:t>1</a:t>
                      </a:r>
                      <a:endParaRPr lang="zh-CN" altLang="en-US" sz="1400" dirty="0">
                        <a:latin typeface="+mn-lt"/>
                      </a:endParaRPr>
                    </a:p>
                  </a:txBody>
                  <a:tcPr/>
                </a:tc>
                <a:extLst>
                  <a:ext uri="{0D108BD9-81ED-4DB2-BD59-A6C34878D82A}">
                    <a16:rowId xmlns:a16="http://schemas.microsoft.com/office/drawing/2014/main" val="10009"/>
                  </a:ext>
                </a:extLst>
              </a:tr>
              <a:tr h="294032">
                <a:tc>
                  <a:txBody>
                    <a:bodyPr/>
                    <a:lstStyle/>
                    <a:p>
                      <a:endParaRPr lang="zh-CN" altLang="en-US" sz="1400">
                        <a:latin typeface="+mn-lt"/>
                      </a:endParaRPr>
                    </a:p>
                  </a:txBody>
                  <a:tcPr/>
                </a:tc>
                <a:tc>
                  <a:txBody>
                    <a:bodyPr/>
                    <a:lstStyle/>
                    <a:p>
                      <a:r>
                        <a:rPr lang="zh-CN" altLang="zh-CN" sz="1400" b="1" kern="1200" dirty="0">
                          <a:solidFill>
                            <a:schemeClr val="dk1"/>
                          </a:solidFill>
                          <a:latin typeface="+mn-lt"/>
                          <a:ea typeface="+mn-ea"/>
                          <a:cs typeface="+mn-cs"/>
                        </a:rPr>
                        <a:t>Total delay </a:t>
                      </a:r>
                      <a:endParaRPr lang="zh-CN" altLang="en-US" sz="1400" dirty="0">
                        <a:latin typeface="+mn-lt"/>
                      </a:endParaRPr>
                    </a:p>
                  </a:txBody>
                  <a:tcPr/>
                </a:tc>
                <a:tc>
                  <a:txBody>
                    <a:bodyPr/>
                    <a:lstStyle/>
                    <a:p>
                      <a:r>
                        <a:rPr lang="en-US" altLang="zh-CN" sz="1400" dirty="0">
                          <a:latin typeface="+mn-lt"/>
                        </a:rPr>
                        <a:t>8 ( ITU: 20ms)</a:t>
                      </a:r>
                      <a:endParaRPr lang="zh-CN" altLang="en-US" sz="1400" dirty="0">
                        <a:latin typeface="+mn-lt"/>
                      </a:endParaRPr>
                    </a:p>
                  </a:txBody>
                  <a:tcPr/>
                </a:tc>
                <a:extLst>
                  <a:ext uri="{0D108BD9-81ED-4DB2-BD59-A6C34878D82A}">
                    <a16:rowId xmlns:a16="http://schemas.microsoft.com/office/drawing/2014/main" val="10010"/>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页脚占位符 4"/>
          <p:cNvSpPr>
            <a:spLocks noGrp="1"/>
          </p:cNvSpPr>
          <p:nvPr>
            <p:ph type="ftr" idx="14"/>
          </p:nvPr>
        </p:nvSpPr>
        <p:spPr/>
        <p:txBody>
          <a:bodyPr/>
          <a:lstStyle/>
          <a:p>
            <a:r>
              <a:rPr lang="en-GB"/>
              <a:t>Jun Lei, Nufront</a:t>
            </a:r>
            <a:endParaRPr lang="en-GB" dirty="0"/>
          </a:p>
        </p:txBody>
      </p:sp>
      <p:sp>
        <p:nvSpPr>
          <p:cNvPr id="6" name="日期占位符 5"/>
          <p:cNvSpPr>
            <a:spLocks noGrp="1"/>
          </p:cNvSpPr>
          <p:nvPr>
            <p:ph type="dt" idx="15"/>
          </p:nvPr>
        </p:nvSpPr>
        <p:spPr/>
        <p:txBody>
          <a:bodyPr/>
          <a:lstStyle/>
          <a:p>
            <a:r>
              <a:rPr lang="en-US" altLang="zh-CN" dirty="0"/>
              <a:t>May 2019</a:t>
            </a:r>
            <a:endParaRPr lang="en-GB" dirty="0"/>
          </a:p>
        </p:txBody>
      </p:sp>
      <p:sp>
        <p:nvSpPr>
          <p:cNvPr id="11" name="内容占位符 2"/>
          <p:cNvSpPr txBox="1">
            <a:spLocks/>
          </p:cNvSpPr>
          <p:nvPr/>
        </p:nvSpPr>
        <p:spPr bwMode="auto">
          <a:xfrm>
            <a:off x="658839" y="5643578"/>
            <a:ext cx="7770813" cy="71438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R="0" lvl="0" algn="just" defTabSz="449263" rtl="0" eaLnBrk="1" fontAlgn="base" latinLnBrk="0" hangingPunct="1">
              <a:lnSpc>
                <a:spcPct val="100000"/>
              </a:lnSpc>
              <a:spcBef>
                <a:spcPts val="0"/>
              </a:spcBef>
              <a:spcAft>
                <a:spcPts val="800"/>
              </a:spcAft>
              <a:buClr>
                <a:srgbClr val="000000"/>
              </a:buClr>
              <a:buSzPct val="100000"/>
              <a:tabLst/>
              <a:defRPr/>
            </a:pPr>
            <a:r>
              <a:rPr lang="en-US" altLang="zh-CN" sz="2000" dirty="0">
                <a:solidFill>
                  <a:schemeClr val="tx1"/>
                </a:solidFill>
                <a:latin typeface="+mn-lt"/>
                <a:ea typeface="+mn-ea"/>
                <a:sym typeface="Arial" panose="020B0604020202020204" pitchFamily="34" charset="0"/>
              </a:rPr>
              <a:t>Note: This is an example with 2ms frame length. If 1ms frame length is configured ,the CP latency will decrease.</a:t>
            </a:r>
          </a:p>
        </p:txBody>
      </p:sp>
      <p:sp>
        <p:nvSpPr>
          <p:cNvPr id="12" name="标题 1">
            <a:extLst>
              <a:ext uri="{FF2B5EF4-FFF2-40B4-BE49-F238E27FC236}">
                <a16:creationId xmlns:a16="http://schemas.microsoft.com/office/drawing/2014/main" id="{EA471DC9-EC27-4A0D-8521-A13659FD253F}"/>
              </a:ext>
            </a:extLst>
          </p:cNvPr>
          <p:cNvSpPr>
            <a:spLocks noGrp="1"/>
          </p:cNvSpPr>
          <p:nvPr>
            <p:ph type="title"/>
          </p:nvPr>
        </p:nvSpPr>
        <p:spPr>
          <a:xfrm>
            <a:off x="685800" y="685801"/>
            <a:ext cx="7770813" cy="528622"/>
          </a:xfrm>
        </p:spPr>
        <p:txBody>
          <a:bodyPr/>
          <a:lstStyle/>
          <a:p>
            <a:r>
              <a:rPr lang="en-US" altLang="zh-CN" dirty="0"/>
              <a:t>Control plane latency</a:t>
            </a: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41996"/>
          </a:xfrm>
        </p:spPr>
        <p:txBody>
          <a:bodyPr/>
          <a:lstStyle/>
          <a:p>
            <a:pPr lvl="0"/>
            <a:r>
              <a:rPr lang="en-US" altLang="zh-CN" dirty="0">
                <a:sym typeface="Arial" panose="020B0604020202020204" pitchFamily="34" charset="0"/>
              </a:rPr>
              <a:t>Conclusion</a:t>
            </a:r>
            <a:endParaRPr lang="zh-CN" altLang="en-US" dirty="0">
              <a:sym typeface="Arial" panose="020B0604020202020204" pitchFamily="34" charset="0"/>
            </a:endParaRPr>
          </a:p>
        </p:txBody>
      </p:sp>
      <p:sp>
        <p:nvSpPr>
          <p:cNvPr id="3" name="内容占位符 2"/>
          <p:cNvSpPr>
            <a:spLocks noGrp="1"/>
          </p:cNvSpPr>
          <p:nvPr>
            <p:ph idx="1"/>
          </p:nvPr>
        </p:nvSpPr>
        <p:spPr>
          <a:xfrm>
            <a:off x="459581" y="1327796"/>
            <a:ext cx="7770813" cy="1453132"/>
          </a:xfrm>
        </p:spPr>
        <p:txBody>
          <a:bodyPr/>
          <a:lstStyle/>
          <a:p>
            <a:pPr marL="177800" indent="-177800" algn="just">
              <a:spcBef>
                <a:spcPts val="0"/>
              </a:spcBef>
              <a:spcAft>
                <a:spcPts val="800"/>
              </a:spcAft>
              <a:buFont typeface="微软雅黑" panose="020B0503020204020204" pitchFamily="34" charset="-122"/>
              <a:buChar char="￭"/>
            </a:pPr>
            <a:r>
              <a:rPr lang="en-US" altLang="zh-CN" sz="2000" b="0" kern="1200" dirty="0">
                <a:sym typeface="Arial" panose="020B0604020202020204" pitchFamily="34" charset="0"/>
              </a:rPr>
              <a:t>The preliminary evaluation results show that EUHT can meet the following requirements of IMT-2020</a:t>
            </a:r>
          </a:p>
          <a:p>
            <a:pPr marL="577850" lvl="1" indent="-177800" algn="just">
              <a:spcBef>
                <a:spcPts val="0"/>
              </a:spcBef>
              <a:spcAft>
                <a:spcPts val="800"/>
              </a:spcAft>
              <a:buFont typeface="微软雅黑" panose="020B0503020204020204" pitchFamily="34" charset="-122"/>
              <a:buChar char="￭"/>
            </a:pPr>
            <a:r>
              <a:rPr lang="en-US" altLang="zh-CN" b="0" kern="1200" dirty="0">
                <a:sym typeface="Arial" panose="020B0604020202020204" pitchFamily="34" charset="0"/>
              </a:rPr>
              <a:t> </a:t>
            </a:r>
            <a:r>
              <a:rPr lang="en-US" altLang="zh-CN" kern="1200" dirty="0">
                <a:sym typeface="Arial" panose="020B0604020202020204" pitchFamily="34" charset="0"/>
              </a:rPr>
              <a:t>M</a:t>
            </a:r>
            <a:r>
              <a:rPr lang="en-US" altLang="zh-CN" b="0" kern="1200" dirty="0">
                <a:sym typeface="Arial" panose="020B0604020202020204" pitchFamily="34" charset="0"/>
              </a:rPr>
              <a:t>obility in rural </a:t>
            </a:r>
            <a:r>
              <a:rPr lang="en-US" altLang="zh-CN" b="0" kern="1200" dirty="0" err="1">
                <a:sym typeface="Arial" panose="020B0604020202020204" pitchFamily="34" charset="0"/>
              </a:rPr>
              <a:t>eMBB</a:t>
            </a:r>
            <a:r>
              <a:rPr lang="en-US" altLang="zh-CN" b="0" kern="1200" dirty="0">
                <a:sym typeface="Arial" panose="020B0604020202020204" pitchFamily="34" charset="0"/>
              </a:rPr>
              <a:t> scenario</a:t>
            </a:r>
          </a:p>
          <a:p>
            <a:pPr marL="577850" lvl="1" indent="-177800" algn="just">
              <a:spcBef>
                <a:spcPts val="0"/>
              </a:spcBef>
              <a:spcAft>
                <a:spcPts val="800"/>
              </a:spcAft>
              <a:buFont typeface="微软雅黑" panose="020B0503020204020204" pitchFamily="34" charset="-122"/>
              <a:buChar char="￭"/>
            </a:pPr>
            <a:r>
              <a:rPr lang="en-US" altLang="zh-CN" kern="1200" dirty="0">
                <a:sym typeface="Arial" panose="020B0604020202020204" pitchFamily="34" charset="0"/>
              </a:rPr>
              <a:t>Mobility Interruption Time</a:t>
            </a:r>
          </a:p>
          <a:p>
            <a:pPr marL="577850" lvl="1" indent="-177800" algn="just">
              <a:spcBef>
                <a:spcPts val="0"/>
              </a:spcBef>
              <a:spcAft>
                <a:spcPts val="800"/>
              </a:spcAft>
              <a:buFont typeface="微软雅黑" panose="020B0503020204020204" pitchFamily="34" charset="-122"/>
              <a:buChar char="￭"/>
            </a:pPr>
            <a:r>
              <a:rPr lang="en-US" altLang="zh-CN" b="0" kern="1200" dirty="0">
                <a:sym typeface="Arial" panose="020B0604020202020204" pitchFamily="34" charset="0"/>
              </a:rPr>
              <a:t>Control Plane Latency</a:t>
            </a: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页脚占位符 4"/>
          <p:cNvSpPr>
            <a:spLocks noGrp="1"/>
          </p:cNvSpPr>
          <p:nvPr>
            <p:ph type="ftr" idx="14"/>
          </p:nvPr>
        </p:nvSpPr>
        <p:spPr/>
        <p:txBody>
          <a:bodyPr/>
          <a:lstStyle/>
          <a:p>
            <a:r>
              <a:rPr lang="en-GB" dirty="0"/>
              <a:t>Jun Lei, Nufront</a:t>
            </a:r>
          </a:p>
        </p:txBody>
      </p:sp>
      <p:sp>
        <p:nvSpPr>
          <p:cNvPr id="6" name="日期占位符 5"/>
          <p:cNvSpPr>
            <a:spLocks noGrp="1"/>
          </p:cNvSpPr>
          <p:nvPr>
            <p:ph type="dt" idx="15"/>
          </p:nvPr>
        </p:nvSpPr>
        <p:spPr/>
        <p:txBody>
          <a:bodyPr/>
          <a:lstStyle/>
          <a:p>
            <a:r>
              <a:rPr lang="en-US" altLang="zh-CN" dirty="0"/>
              <a:t>May 2019</a:t>
            </a:r>
            <a:endParaRPr lang="en-GB" dirty="0"/>
          </a:p>
        </p:txBody>
      </p:sp>
    </p:spTree>
    <p:extLst>
      <p:ext uri="{BB962C8B-B14F-4D97-AF65-F5344CB8AC3E}">
        <p14:creationId xmlns:p14="http://schemas.microsoft.com/office/powerpoint/2010/main" val="2590307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41996"/>
          </a:xfrm>
        </p:spPr>
        <p:txBody>
          <a:bodyPr/>
          <a:lstStyle/>
          <a:p>
            <a:pPr lvl="0"/>
            <a:r>
              <a:rPr lang="en-US" altLang="zh-CN" dirty="0">
                <a:sym typeface="Arial" panose="020B0604020202020204" pitchFamily="34" charset="0"/>
              </a:rPr>
              <a:t>Next Step</a:t>
            </a:r>
            <a:endParaRPr lang="zh-CN" altLang="en-US" dirty="0">
              <a:sym typeface="Arial" panose="020B0604020202020204" pitchFamily="34" charset="0"/>
            </a:endParaRPr>
          </a:p>
        </p:txBody>
      </p:sp>
      <p:sp>
        <p:nvSpPr>
          <p:cNvPr id="3" name="内容占位符 2"/>
          <p:cNvSpPr>
            <a:spLocks noGrp="1"/>
          </p:cNvSpPr>
          <p:nvPr>
            <p:ph idx="1"/>
          </p:nvPr>
        </p:nvSpPr>
        <p:spPr>
          <a:xfrm>
            <a:off x="459581" y="1327796"/>
            <a:ext cx="7770813" cy="5328592"/>
          </a:xfrm>
        </p:spPr>
        <p:txBody>
          <a:bodyPr/>
          <a:lstStyle/>
          <a:p>
            <a:pPr marL="177800" indent="-177800" algn="just">
              <a:lnSpc>
                <a:spcPct val="150000"/>
              </a:lnSpc>
              <a:spcBef>
                <a:spcPts val="0"/>
              </a:spcBef>
              <a:spcAft>
                <a:spcPts val="800"/>
              </a:spcAft>
              <a:buFont typeface="微软雅黑" panose="020B0503020204020204" pitchFamily="34" charset="-122"/>
              <a:buChar char="￭"/>
            </a:pPr>
            <a:r>
              <a:rPr lang="en-US" altLang="zh-CN" sz="2000" b="0" kern="1200" dirty="0">
                <a:sym typeface="Arial" panose="020B0604020202020204" pitchFamily="34" charset="0"/>
              </a:rPr>
              <a:t>Develop the system level simulation platform and perform average spectral efficiency evaluation in rural </a:t>
            </a:r>
            <a:r>
              <a:rPr lang="en-US" altLang="zh-CN" sz="2000" b="0" kern="1200" dirty="0" err="1">
                <a:sym typeface="Arial" panose="020B0604020202020204" pitchFamily="34" charset="0"/>
              </a:rPr>
              <a:t>eMBB</a:t>
            </a:r>
            <a:r>
              <a:rPr lang="en-US" altLang="zh-CN" sz="2000" b="0" kern="1200" dirty="0">
                <a:sym typeface="Arial" panose="020B0604020202020204" pitchFamily="34" charset="0"/>
              </a:rPr>
              <a:t> scenario.</a:t>
            </a:r>
          </a:p>
          <a:p>
            <a:pPr marL="177800" indent="-177800" algn="just">
              <a:lnSpc>
                <a:spcPct val="150000"/>
              </a:lnSpc>
              <a:spcBef>
                <a:spcPts val="0"/>
              </a:spcBef>
              <a:spcAft>
                <a:spcPts val="800"/>
              </a:spcAft>
              <a:buFont typeface="微软雅黑" panose="020B0503020204020204" pitchFamily="34" charset="-122"/>
              <a:buChar char="￭"/>
            </a:pPr>
            <a:r>
              <a:rPr lang="en-US" altLang="zh-CN" sz="2000" b="0" kern="1200" dirty="0">
                <a:sym typeface="Arial" panose="020B0604020202020204" pitchFamily="34" charset="0"/>
              </a:rPr>
              <a:t> Finish the submission documents</a:t>
            </a:r>
          </a:p>
          <a:p>
            <a:pPr marL="577850" lvl="1" indent="-177800" algn="just">
              <a:lnSpc>
                <a:spcPct val="150000"/>
              </a:lnSpc>
              <a:spcBef>
                <a:spcPts val="0"/>
              </a:spcBef>
              <a:spcAft>
                <a:spcPts val="800"/>
              </a:spcAft>
              <a:buFont typeface="微软雅黑" panose="020B0503020204020204" pitchFamily="34" charset="-122"/>
              <a:buChar char="￭"/>
            </a:pPr>
            <a:r>
              <a:rPr lang="en-US" altLang="zh-CN" kern="1200" dirty="0" err="1">
                <a:sym typeface="Arial" panose="020B0604020202020204" pitchFamily="34" charset="0"/>
              </a:rPr>
              <a:t>sRIT</a:t>
            </a:r>
            <a:r>
              <a:rPr lang="en-US" altLang="zh-CN" kern="1200" dirty="0">
                <a:sym typeface="Arial" panose="020B0604020202020204" pitchFamily="34" charset="0"/>
              </a:rPr>
              <a:t> description </a:t>
            </a:r>
            <a:r>
              <a:rPr lang="en-US" altLang="zh-CN" b="0" kern="1200" dirty="0">
                <a:sym typeface="Arial" panose="020B0604020202020204" pitchFamily="34" charset="0"/>
              </a:rPr>
              <a:t>: 70% done</a:t>
            </a:r>
          </a:p>
          <a:p>
            <a:pPr marL="577850" lvl="1" indent="-177800" algn="just">
              <a:lnSpc>
                <a:spcPct val="150000"/>
              </a:lnSpc>
              <a:spcBef>
                <a:spcPts val="0"/>
              </a:spcBef>
              <a:spcAft>
                <a:spcPts val="800"/>
              </a:spcAft>
              <a:buFont typeface="微软雅黑" panose="020B0503020204020204" pitchFamily="34" charset="-122"/>
              <a:buChar char="￭"/>
            </a:pPr>
            <a:r>
              <a:rPr lang="en-US" altLang="zh-CN" kern="1200" dirty="0">
                <a:sym typeface="Arial" panose="020B0604020202020204" pitchFamily="34" charset="0"/>
              </a:rPr>
              <a:t>Self Evaluation Report: 40% done</a:t>
            </a:r>
          </a:p>
          <a:p>
            <a:pPr marL="577850" lvl="1" indent="-177800" algn="just">
              <a:lnSpc>
                <a:spcPct val="150000"/>
              </a:lnSpc>
              <a:spcBef>
                <a:spcPts val="0"/>
              </a:spcBef>
              <a:spcAft>
                <a:spcPts val="800"/>
              </a:spcAft>
              <a:buFont typeface="微软雅黑" panose="020B0503020204020204" pitchFamily="34" charset="-122"/>
              <a:buChar char="￭"/>
            </a:pPr>
            <a:endParaRPr lang="en-US" altLang="zh-CN" kern="1200" dirty="0">
              <a:sym typeface="Arial" panose="020B0604020202020204" pitchFamily="34" charset="0"/>
            </a:endParaRPr>
          </a:p>
          <a:p>
            <a:pPr marL="177800" indent="-177800" algn="just">
              <a:lnSpc>
                <a:spcPct val="150000"/>
              </a:lnSpc>
              <a:spcBef>
                <a:spcPts val="0"/>
              </a:spcBef>
              <a:spcAft>
                <a:spcPts val="800"/>
              </a:spcAft>
              <a:buFont typeface="微软雅黑" panose="020B0503020204020204" pitchFamily="34" charset="-122"/>
              <a:buChar char="￭"/>
            </a:pPr>
            <a:endParaRPr lang="en-US" altLang="zh-CN" sz="2000" b="0" kern="1200" dirty="0">
              <a:sym typeface="Arial" panose="020B0604020202020204" pitchFamily="34" charset="0"/>
            </a:endParaRPr>
          </a:p>
          <a:p>
            <a:pPr marL="177800" indent="-177800" algn="just">
              <a:lnSpc>
                <a:spcPct val="150000"/>
              </a:lnSpc>
              <a:spcBef>
                <a:spcPts val="0"/>
              </a:spcBef>
              <a:spcAft>
                <a:spcPts val="800"/>
              </a:spcAft>
              <a:buFont typeface="微软雅黑" panose="020B0503020204020204" pitchFamily="34" charset="-122"/>
              <a:buChar char="￭"/>
            </a:pPr>
            <a:endParaRPr lang="zh-CN" altLang="en-US" sz="2000" kern="1200" dirty="0">
              <a:sym typeface="Arial" panose="020B0604020202020204" pitchFamily="34" charset="0"/>
            </a:endParaRP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页脚占位符 4"/>
          <p:cNvSpPr>
            <a:spLocks noGrp="1"/>
          </p:cNvSpPr>
          <p:nvPr>
            <p:ph type="ftr" idx="14"/>
          </p:nvPr>
        </p:nvSpPr>
        <p:spPr/>
        <p:txBody>
          <a:bodyPr/>
          <a:lstStyle/>
          <a:p>
            <a:r>
              <a:rPr lang="en-GB" dirty="0"/>
              <a:t>Jun Lei, Nufront</a:t>
            </a:r>
          </a:p>
        </p:txBody>
      </p:sp>
      <p:sp>
        <p:nvSpPr>
          <p:cNvPr id="6" name="日期占位符 5"/>
          <p:cNvSpPr>
            <a:spLocks noGrp="1"/>
          </p:cNvSpPr>
          <p:nvPr>
            <p:ph type="dt" idx="15"/>
          </p:nvPr>
        </p:nvSpPr>
        <p:spPr/>
        <p:txBody>
          <a:bodyPr/>
          <a:lstStyle/>
          <a:p>
            <a:r>
              <a:rPr lang="en-US" altLang="zh-CN" dirty="0"/>
              <a:t>May 2019</a:t>
            </a:r>
            <a:endParaRPr lang="en-GB" dirty="0"/>
          </a:p>
        </p:txBody>
      </p:sp>
    </p:spTree>
    <p:extLst>
      <p:ext uri="{BB962C8B-B14F-4D97-AF65-F5344CB8AC3E}">
        <p14:creationId xmlns:p14="http://schemas.microsoft.com/office/powerpoint/2010/main" val="630109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471DC9-EC27-4A0D-8521-A13659FD253F}"/>
              </a:ext>
            </a:extLst>
          </p:cNvPr>
          <p:cNvSpPr>
            <a:spLocks noGrp="1"/>
          </p:cNvSpPr>
          <p:nvPr>
            <p:ph type="title"/>
          </p:nvPr>
        </p:nvSpPr>
        <p:spPr>
          <a:xfrm>
            <a:off x="685800" y="685800"/>
            <a:ext cx="7770813" cy="574203"/>
          </a:xfrm>
        </p:spPr>
        <p:txBody>
          <a:bodyPr/>
          <a:lstStyle/>
          <a:p>
            <a:r>
              <a:rPr lang="en-US" altLang="zh-CN" dirty="0"/>
              <a:t>Reference</a:t>
            </a:r>
            <a:endParaRPr lang="zh-CN" altLang="en-US" dirty="0"/>
          </a:p>
        </p:txBody>
      </p:sp>
      <p:sp>
        <p:nvSpPr>
          <p:cNvPr id="3" name="内容占位符 2">
            <a:extLst>
              <a:ext uri="{FF2B5EF4-FFF2-40B4-BE49-F238E27FC236}">
                <a16:creationId xmlns:a16="http://schemas.microsoft.com/office/drawing/2014/main" id="{D5AAE924-B9E5-404C-A809-EF6B209C9ED9}"/>
              </a:ext>
            </a:extLst>
          </p:cNvPr>
          <p:cNvSpPr>
            <a:spLocks noGrp="1"/>
          </p:cNvSpPr>
          <p:nvPr>
            <p:ph idx="1"/>
          </p:nvPr>
        </p:nvSpPr>
        <p:spPr>
          <a:xfrm>
            <a:off x="468659" y="1303809"/>
            <a:ext cx="8206681" cy="4113213"/>
          </a:xfrm>
        </p:spPr>
        <p:txBody>
          <a:bodyPr/>
          <a:lstStyle/>
          <a:p>
            <a:pPr>
              <a:spcBef>
                <a:spcPts val="0"/>
              </a:spcBef>
            </a:pPr>
            <a:r>
              <a:rPr lang="en-US" altLang="zh-CN" sz="2000" b="0" dirty="0"/>
              <a:t>[1] IEEE 802.11-19/0625r0, </a:t>
            </a:r>
            <a:r>
              <a:rPr lang="en-GB" altLang="zh-CN" sz="2000" b="0" dirty="0"/>
              <a:t>Proposal to Cooperate to Submit 5G Standards</a:t>
            </a:r>
          </a:p>
          <a:p>
            <a:pPr>
              <a:spcBef>
                <a:spcPts val="0"/>
              </a:spcBef>
            </a:pPr>
            <a:endParaRPr lang="en-US" altLang="zh-CN" sz="2000" b="0" dirty="0"/>
          </a:p>
          <a:p>
            <a:pPr>
              <a:spcBef>
                <a:spcPts val="0"/>
              </a:spcBef>
            </a:pPr>
            <a:r>
              <a:rPr lang="en-US" altLang="zh-CN" sz="2000" b="0" dirty="0"/>
              <a:t>[2] IEEE 802.11-19/0626r0, </a:t>
            </a:r>
            <a:r>
              <a:rPr lang="en-GB" altLang="zh-CN" sz="2000" b="0" dirty="0"/>
              <a:t>EUHT Technical Brief</a:t>
            </a:r>
          </a:p>
          <a:p>
            <a:pPr>
              <a:spcBef>
                <a:spcPts val="0"/>
              </a:spcBef>
            </a:pPr>
            <a:endParaRPr lang="en-US" altLang="zh-CN" sz="2000" b="0" dirty="0"/>
          </a:p>
          <a:p>
            <a:pPr>
              <a:spcBef>
                <a:spcPts val="0"/>
              </a:spcBef>
            </a:pPr>
            <a:r>
              <a:rPr lang="en-US" altLang="zh-CN" sz="2000" b="0" dirty="0"/>
              <a:t>[3] Report  ITU-R  M.2412-0 (10/2017), Guidelines for evaluation of radio interface technologies for IMT-2020</a:t>
            </a:r>
          </a:p>
          <a:p>
            <a:pPr>
              <a:spcBef>
                <a:spcPts val="0"/>
              </a:spcBef>
            </a:pPr>
            <a:endParaRPr lang="en-US" altLang="zh-CN" sz="2000" b="0" dirty="0"/>
          </a:p>
          <a:p>
            <a:r>
              <a:rPr lang="en-US" altLang="zh-CN" sz="2000" b="0" dirty="0"/>
              <a:t>[4] Report ITU-R M.2410-0 (11/2017), Minimum requirements related to technical performance for IMT-2020 radio interface(s) </a:t>
            </a:r>
          </a:p>
          <a:p>
            <a:endParaRPr lang="en-US" altLang="zh-CN" sz="2000" b="0" dirty="0"/>
          </a:p>
          <a:p>
            <a:r>
              <a:rPr lang="en-US" altLang="zh-CN" sz="2000" b="0" dirty="0"/>
              <a:t>[5] Report ITU-R M.2411-0 (11/2017) , Requirements, evaluation criteria and submission templates for the development of IMT-2020 </a:t>
            </a:r>
          </a:p>
          <a:p>
            <a:r>
              <a:rPr lang="en-US" altLang="zh-CN" sz="2000" b="0" dirty="0"/>
              <a:t>	</a:t>
            </a:r>
          </a:p>
          <a:p>
            <a:pPr>
              <a:spcBef>
                <a:spcPts val="0"/>
              </a:spcBef>
            </a:pPr>
            <a:r>
              <a:rPr lang="en-US" altLang="zh-CN" sz="2000" b="0" dirty="0"/>
              <a:t>[6] </a:t>
            </a:r>
            <a:r>
              <a:rPr lang="en-GB" altLang="zh-CN" sz="2000" b="0" dirty="0"/>
              <a:t>Document 5D/1050-E</a:t>
            </a:r>
            <a:r>
              <a:rPr lang="en-US" altLang="zh-CN" sz="2000" b="0" dirty="0"/>
              <a:t>, </a:t>
            </a:r>
            <a:r>
              <a:rPr lang="en-GB" altLang="zh-CN" sz="2000" b="0" dirty="0"/>
              <a:t>Preliminary Description Template and Self-Evaluation of 3GPP 5G candidate for inclusion in IMT-2020</a:t>
            </a:r>
          </a:p>
          <a:p>
            <a:pPr>
              <a:spcBef>
                <a:spcPts val="0"/>
              </a:spcBef>
            </a:pPr>
            <a:endParaRPr lang="en-US" altLang="zh-CN" sz="2000" b="0" dirty="0"/>
          </a:p>
          <a:p>
            <a:endParaRPr lang="zh-CN" altLang="en-US" sz="2000" dirty="0"/>
          </a:p>
        </p:txBody>
      </p:sp>
      <p:sp>
        <p:nvSpPr>
          <p:cNvPr id="4" name="灯片编号占位符 3">
            <a:extLst>
              <a:ext uri="{FF2B5EF4-FFF2-40B4-BE49-F238E27FC236}">
                <a16:creationId xmlns:a16="http://schemas.microsoft.com/office/drawing/2014/main" id="{C1019DE1-0992-4351-9DE7-B7BD5745E66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页脚占位符 4">
            <a:extLst>
              <a:ext uri="{FF2B5EF4-FFF2-40B4-BE49-F238E27FC236}">
                <a16:creationId xmlns:a16="http://schemas.microsoft.com/office/drawing/2014/main" id="{EE8FD021-095A-42D6-ABB9-8200F8091A1A}"/>
              </a:ext>
            </a:extLst>
          </p:cNvPr>
          <p:cNvSpPr>
            <a:spLocks noGrp="1"/>
          </p:cNvSpPr>
          <p:nvPr>
            <p:ph type="ftr" idx="14"/>
          </p:nvPr>
        </p:nvSpPr>
        <p:spPr/>
        <p:txBody>
          <a:bodyPr/>
          <a:lstStyle/>
          <a:p>
            <a:r>
              <a:rPr lang="en-GB"/>
              <a:t>Jun Lei, Nufront</a:t>
            </a:r>
            <a:endParaRPr lang="en-GB" dirty="0"/>
          </a:p>
        </p:txBody>
      </p:sp>
      <p:sp>
        <p:nvSpPr>
          <p:cNvPr id="6" name="日期占位符 5">
            <a:extLst>
              <a:ext uri="{FF2B5EF4-FFF2-40B4-BE49-F238E27FC236}">
                <a16:creationId xmlns:a16="http://schemas.microsoft.com/office/drawing/2014/main" id="{CD8DB834-EEF4-4B54-BC2C-F40E90008DCD}"/>
              </a:ext>
            </a:extLst>
          </p:cNvPr>
          <p:cNvSpPr>
            <a:spLocks noGrp="1"/>
          </p:cNvSpPr>
          <p:nvPr>
            <p:ph type="dt" idx="15"/>
          </p:nvPr>
        </p:nvSpPr>
        <p:spPr/>
        <p:txBody>
          <a:bodyPr/>
          <a:lstStyle/>
          <a:p>
            <a:r>
              <a:rPr lang="en-US" altLang="zh-CN"/>
              <a:t>May </a:t>
            </a:r>
            <a:r>
              <a:rPr lang="en-US" altLang="zh-CN" dirty="0"/>
              <a:t>2019</a:t>
            </a:r>
            <a:endParaRPr lang="en-GB" dirty="0"/>
          </a:p>
        </p:txBody>
      </p:sp>
    </p:spTree>
    <p:extLst>
      <p:ext uri="{BB962C8B-B14F-4D97-AF65-F5344CB8AC3E}">
        <p14:creationId xmlns:p14="http://schemas.microsoft.com/office/powerpoint/2010/main" val="1833229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zh-CN" dirty="0"/>
              <a:t>May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Jun Lei, Nufront</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458788" y="1556792"/>
            <a:ext cx="7772400" cy="4536504"/>
          </a:xfrm>
          <a:ln/>
        </p:spPr>
        <p:txBody>
          <a:bodyPr/>
          <a:lstStyle/>
          <a:p>
            <a:pPr lvl="0" algn="just">
              <a:spcBef>
                <a:spcPts val="0"/>
              </a:spcBef>
              <a:spcAft>
                <a:spcPts val="0"/>
              </a:spcAft>
              <a:buSzPts val="2400"/>
              <a:buFont typeface="Arial"/>
              <a:buChar char="•"/>
            </a:pPr>
            <a:r>
              <a:rPr lang="en-US" altLang="zh-CN" b="0" dirty="0"/>
              <a:t>This presentation is a follow up work of the proposal about joint submission to ITU as IMT-2020 standard [1].</a:t>
            </a:r>
          </a:p>
          <a:p>
            <a:pPr marL="0" lvl="0" indent="0" algn="just">
              <a:spcBef>
                <a:spcPts val="0"/>
              </a:spcBef>
              <a:spcAft>
                <a:spcPts val="0"/>
              </a:spcAft>
              <a:buSzPts val="2400"/>
            </a:pPr>
            <a:endParaRPr lang="en-US" altLang="zh-CN" b="0" dirty="0"/>
          </a:p>
          <a:p>
            <a:pPr lvl="0" algn="just">
              <a:spcBef>
                <a:spcPts val="0"/>
              </a:spcBef>
              <a:spcAft>
                <a:spcPts val="0"/>
              </a:spcAft>
              <a:buSzPts val="2400"/>
              <a:buFont typeface="Arial"/>
              <a:buChar char="•"/>
            </a:pPr>
            <a:r>
              <a:rPr lang="en-US" altLang="zh-CN" b="0" dirty="0"/>
              <a:t>In this contribution, we present the preliminary results of EUHT [2] simulations on mobility in rural </a:t>
            </a:r>
            <a:r>
              <a:rPr lang="en-US" altLang="zh-CN" b="0" dirty="0" err="1"/>
              <a:t>eMBB</a:t>
            </a:r>
            <a:r>
              <a:rPr lang="en-US" altLang="zh-CN" b="0" dirty="0"/>
              <a:t> scenario.</a:t>
            </a:r>
          </a:p>
          <a:p>
            <a:pPr lvl="0" algn="just">
              <a:spcBef>
                <a:spcPts val="0"/>
              </a:spcBef>
              <a:spcAft>
                <a:spcPts val="0"/>
              </a:spcAft>
              <a:buSzPts val="2400"/>
              <a:buFont typeface="Arial"/>
              <a:buChar char="•"/>
            </a:pPr>
            <a:endParaRPr lang="en-US" altLang="zh-CN" b="0" dirty="0"/>
          </a:p>
          <a:p>
            <a:pPr lvl="0" algn="just">
              <a:spcBef>
                <a:spcPts val="0"/>
              </a:spcBef>
              <a:spcAft>
                <a:spcPts val="0"/>
              </a:spcAft>
              <a:buSzPts val="2400"/>
              <a:buFont typeface="Arial"/>
              <a:buChar char="•"/>
            </a:pPr>
            <a:r>
              <a:rPr lang="en-US" altLang="zh-CN" b="0" dirty="0"/>
              <a:t>The simulations adhere to the methodology specified by ITU-R for self-evaluating a RAT for IMT-2020 [3]. </a:t>
            </a:r>
          </a:p>
          <a:p>
            <a:pPr lvl="0" algn="just">
              <a:spcBef>
                <a:spcPts val="0"/>
              </a:spcBef>
              <a:spcAft>
                <a:spcPts val="0"/>
              </a:spcAft>
              <a:buSzPts val="2400"/>
              <a:buFont typeface="Arial"/>
              <a:buChar char="•"/>
            </a:pPr>
            <a:endParaRPr lang="en-US" altLang="zh-CN" b="0" dirty="0"/>
          </a:p>
          <a:p>
            <a:pPr algn="just">
              <a:spcBef>
                <a:spcPts val="0"/>
              </a:spcBef>
              <a:spcAft>
                <a:spcPts val="0"/>
              </a:spcAft>
              <a:buSzPts val="2400"/>
              <a:buFont typeface="Arial"/>
              <a:buChar char="•"/>
            </a:pPr>
            <a:r>
              <a:rPr lang="en-US" altLang="zh-CN" b="0" dirty="0"/>
              <a:t>The preliminary results show that EUHT can meet the ITU requirements on mobility in rural </a:t>
            </a:r>
            <a:r>
              <a:rPr lang="en-US" altLang="zh-CN" b="0" dirty="0" err="1"/>
              <a:t>eMBB</a:t>
            </a:r>
            <a:r>
              <a:rPr lang="en-US" altLang="zh-CN" b="0" dirty="0"/>
              <a:t> scenario[4].</a:t>
            </a:r>
          </a:p>
          <a:p>
            <a:pPr marL="0" lvl="0" indent="0" algn="just">
              <a:spcBef>
                <a:spcPts val="0"/>
              </a:spcBef>
              <a:spcAft>
                <a:spcPts val="0"/>
              </a:spcAft>
              <a:buSzPts val="2400"/>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6275" y="469900"/>
            <a:ext cx="7770813" cy="1065213"/>
          </a:xfrm>
        </p:spPr>
        <p:txBody>
          <a:bodyPr/>
          <a:lstStyle/>
          <a:p>
            <a:r>
              <a:rPr lang="en-US" altLang="zh-CN" dirty="0"/>
              <a:t>Abbreviation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dirty="0"/>
              <a:t>Jun Lei, Nufront</a:t>
            </a:r>
          </a:p>
        </p:txBody>
      </p:sp>
      <p:sp>
        <p:nvSpPr>
          <p:cNvPr id="6" name="日期占位符 5"/>
          <p:cNvSpPr>
            <a:spLocks noGrp="1"/>
          </p:cNvSpPr>
          <p:nvPr>
            <p:ph type="dt" idx="15"/>
          </p:nvPr>
        </p:nvSpPr>
        <p:spPr/>
        <p:txBody>
          <a:bodyPr/>
          <a:lstStyle/>
          <a:p>
            <a:r>
              <a:rPr lang="en-US" altLang="zh-CN" dirty="0"/>
              <a:t>May 2019</a:t>
            </a:r>
            <a:endParaRPr lang="en-GB" dirty="0"/>
          </a:p>
        </p:txBody>
      </p:sp>
      <p:sp>
        <p:nvSpPr>
          <p:cNvPr id="10" name="内容占位符 2">
            <a:extLst>
              <a:ext uri="{FF2B5EF4-FFF2-40B4-BE49-F238E27FC236}">
                <a16:creationId xmlns:a16="http://schemas.microsoft.com/office/drawing/2014/main" id="{97730315-5DA9-47DE-8D10-924929DB5CF4}"/>
              </a:ext>
            </a:extLst>
          </p:cNvPr>
          <p:cNvSpPr>
            <a:spLocks noGrp="1"/>
          </p:cNvSpPr>
          <p:nvPr>
            <p:ph idx="1"/>
          </p:nvPr>
        </p:nvSpPr>
        <p:spPr>
          <a:xfrm>
            <a:off x="467544" y="1372393"/>
            <a:ext cx="8496944" cy="4113213"/>
          </a:xfrm>
        </p:spPr>
        <p:txBody>
          <a:bodyPr/>
          <a:lstStyle/>
          <a:p>
            <a:pPr>
              <a:lnSpc>
                <a:spcPct val="150000"/>
              </a:lnSpc>
            </a:pPr>
            <a:r>
              <a:rPr lang="en-US" dirty="0">
                <a:solidFill>
                  <a:schemeClr val="tx1"/>
                </a:solidFill>
              </a:rPr>
              <a:t>RIT ( Radio Interface Technology)</a:t>
            </a:r>
          </a:p>
          <a:p>
            <a:pPr>
              <a:lnSpc>
                <a:spcPct val="150000"/>
              </a:lnSpc>
            </a:pPr>
            <a:r>
              <a:rPr lang="en-US" dirty="0">
                <a:solidFill>
                  <a:schemeClr val="tx1"/>
                </a:solidFill>
              </a:rPr>
              <a:t>URLLC</a:t>
            </a:r>
            <a:r>
              <a:rPr lang="zh-CN" altLang="en-US" dirty="0">
                <a:solidFill>
                  <a:schemeClr val="tx1"/>
                </a:solidFill>
              </a:rPr>
              <a:t>（</a:t>
            </a:r>
            <a:r>
              <a:rPr lang="en-US" altLang="zh-CN" dirty="0">
                <a:solidFill>
                  <a:schemeClr val="tx1"/>
                </a:solidFill>
              </a:rPr>
              <a:t>Ultra-Reliable and Low Latency Communications</a:t>
            </a:r>
            <a:r>
              <a:rPr lang="zh-CN" altLang="en-US" dirty="0">
                <a:solidFill>
                  <a:schemeClr val="tx1"/>
                </a:solidFill>
              </a:rPr>
              <a:t>）</a:t>
            </a:r>
          </a:p>
          <a:p>
            <a:pPr>
              <a:lnSpc>
                <a:spcPct val="150000"/>
              </a:lnSpc>
            </a:pPr>
            <a:r>
              <a:rPr lang="en-US" dirty="0"/>
              <a:t>eMBB</a:t>
            </a:r>
            <a:r>
              <a:rPr lang="zh-CN" altLang="en-US" dirty="0"/>
              <a:t>（</a:t>
            </a:r>
            <a:r>
              <a:rPr lang="en-US" dirty="0"/>
              <a:t>enhanced Mobile Broadband</a:t>
            </a:r>
            <a:r>
              <a:rPr lang="zh-CN" altLang="en-US" dirty="0"/>
              <a:t>）</a:t>
            </a:r>
            <a:endParaRPr lang="en-US" altLang="zh-CN" dirty="0"/>
          </a:p>
          <a:p>
            <a:pPr>
              <a:lnSpc>
                <a:spcPct val="150000"/>
              </a:lnSpc>
            </a:pPr>
            <a:r>
              <a:rPr lang="en-US" altLang="zh-CN" dirty="0"/>
              <a:t>mMTC  (massive Machine Type Communication)</a:t>
            </a:r>
            <a:endParaRPr lang="zh-CN" altLang="en-US" dirty="0"/>
          </a:p>
          <a:p>
            <a:pPr>
              <a:lnSpc>
                <a:spcPct val="150000"/>
              </a:lnSpc>
            </a:pPr>
            <a:r>
              <a:rPr lang="en-US" dirty="0"/>
              <a:t>3GPP R15</a:t>
            </a:r>
            <a:r>
              <a:rPr lang="zh-CN" altLang="en-US" dirty="0"/>
              <a:t>（</a:t>
            </a:r>
            <a:r>
              <a:rPr lang="en-US" dirty="0"/>
              <a:t>3GPP Release 15</a:t>
            </a:r>
            <a:r>
              <a:rPr lang="zh-CN" altLang="en-US" dirty="0"/>
              <a:t>）</a:t>
            </a:r>
          </a:p>
          <a:p>
            <a:pPr>
              <a:lnSpc>
                <a:spcPct val="150000"/>
              </a:lnSpc>
            </a:pPr>
            <a:r>
              <a:rPr lang="en-US" dirty="0"/>
              <a:t>3GPP R16</a:t>
            </a:r>
            <a:r>
              <a:rPr lang="zh-CN" altLang="en-US" dirty="0"/>
              <a:t>（</a:t>
            </a:r>
            <a:r>
              <a:rPr lang="en-US" dirty="0"/>
              <a:t>3GPP Release 16</a:t>
            </a:r>
            <a:r>
              <a:rPr lang="zh-CN" altLang="en-US" dirty="0"/>
              <a:t>）</a:t>
            </a:r>
          </a:p>
          <a:p>
            <a:pPr>
              <a:lnSpc>
                <a:spcPct val="150000"/>
              </a:lnSpc>
            </a:pPr>
            <a:r>
              <a:rPr lang="en-US" dirty="0"/>
              <a:t>NSA</a:t>
            </a:r>
            <a:r>
              <a:rPr lang="zh-CN" altLang="en-US" dirty="0"/>
              <a:t>（</a:t>
            </a:r>
            <a:r>
              <a:rPr lang="en-US" dirty="0"/>
              <a:t>Non-</a:t>
            </a:r>
            <a:r>
              <a:rPr lang="en-US" altLang="zh-CN" dirty="0"/>
              <a:t>Standalone </a:t>
            </a:r>
            <a:r>
              <a:rPr lang="zh-CN" altLang="en-US" dirty="0"/>
              <a:t>）</a:t>
            </a:r>
          </a:p>
          <a:p>
            <a:pPr>
              <a:lnSpc>
                <a:spcPct val="150000"/>
              </a:lnSpc>
            </a:pPr>
            <a:r>
              <a:rPr lang="en-US" dirty="0"/>
              <a:t>EUHT</a:t>
            </a:r>
            <a:r>
              <a:rPr lang="zh-CN" altLang="en-US" dirty="0"/>
              <a:t>（</a:t>
            </a:r>
            <a:r>
              <a:rPr lang="en-US" dirty="0"/>
              <a:t>Enhanced Ultra High Throughput</a:t>
            </a:r>
            <a:r>
              <a:rPr lang="zh-CN" altLang="en-US"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428604"/>
            <a:ext cx="7770813" cy="1065213"/>
          </a:xfrm>
        </p:spPr>
        <p:txBody>
          <a:bodyPr/>
          <a:lstStyle/>
          <a:p>
            <a:r>
              <a:rPr lang="en-US" altLang="zh-CN" dirty="0"/>
              <a:t>Outline</a:t>
            </a:r>
            <a:endParaRPr lang="zh-CN" altLang="en-US" dirty="0"/>
          </a:p>
        </p:txBody>
      </p:sp>
      <p:sp>
        <p:nvSpPr>
          <p:cNvPr id="3" name="内容占位符 2"/>
          <p:cNvSpPr>
            <a:spLocks noGrp="1"/>
          </p:cNvSpPr>
          <p:nvPr>
            <p:ph idx="1"/>
          </p:nvPr>
        </p:nvSpPr>
        <p:spPr>
          <a:xfrm>
            <a:off x="459581" y="1124745"/>
            <a:ext cx="7770813" cy="5441156"/>
          </a:xfrm>
        </p:spPr>
        <p:txBody>
          <a:bodyPr/>
          <a:lstStyle/>
          <a:p>
            <a:pPr>
              <a:buFont typeface="Arial" pitchFamily="34" charset="0"/>
              <a:buChar char="•"/>
            </a:pPr>
            <a:endParaRPr lang="en-US" altLang="zh-CN" b="0" dirty="0">
              <a:sym typeface="Arial" panose="020B0604020202020204" pitchFamily="34" charset="0"/>
            </a:endParaRPr>
          </a:p>
          <a:p>
            <a:pPr marL="584200" lvl="0" indent="-457200">
              <a:spcBef>
                <a:spcPts val="0"/>
              </a:spcBef>
              <a:spcAft>
                <a:spcPts val="0"/>
              </a:spcAft>
              <a:buClr>
                <a:schemeClr val="dk1"/>
              </a:buClr>
              <a:buSzPts val="1600"/>
              <a:buFont typeface="+mj-lt"/>
              <a:buAutoNum type="arabicPeriod"/>
            </a:pPr>
            <a:r>
              <a:rPr lang="en-US" altLang="zh-CN" b="0" dirty="0">
                <a:solidFill>
                  <a:schemeClr val="dk1"/>
                </a:solidFill>
                <a:latin typeface="Arial"/>
                <a:ea typeface="Arial"/>
                <a:cs typeface="Arial"/>
                <a:sym typeface="Arial"/>
              </a:rPr>
              <a:t>Objective</a:t>
            </a:r>
          </a:p>
          <a:p>
            <a:pPr marL="584200" lvl="0" indent="-457200">
              <a:spcBef>
                <a:spcPts val="0"/>
              </a:spcBef>
              <a:spcAft>
                <a:spcPts val="0"/>
              </a:spcAft>
              <a:buClr>
                <a:schemeClr val="dk1"/>
              </a:buClr>
              <a:buSzPts val="1600"/>
              <a:buFont typeface="+mj-lt"/>
              <a:buAutoNum type="arabicPeriod"/>
            </a:pPr>
            <a:r>
              <a:rPr lang="en-US" altLang="zh-CN" b="0" dirty="0">
                <a:solidFill>
                  <a:schemeClr val="dk1"/>
                </a:solidFill>
                <a:latin typeface="Arial"/>
                <a:ea typeface="Arial"/>
                <a:cs typeface="Arial"/>
                <a:sym typeface="Arial"/>
              </a:rPr>
              <a:t>Simulation Configuration</a:t>
            </a:r>
          </a:p>
          <a:p>
            <a:pPr marL="584200" lvl="0" indent="-457200">
              <a:spcBef>
                <a:spcPts val="0"/>
              </a:spcBef>
              <a:spcAft>
                <a:spcPts val="0"/>
              </a:spcAft>
              <a:buClr>
                <a:schemeClr val="dk1"/>
              </a:buClr>
              <a:buSzPts val="1600"/>
              <a:buFont typeface="+mj-lt"/>
              <a:buAutoNum type="arabicPeriod"/>
            </a:pPr>
            <a:r>
              <a:rPr lang="en-US" altLang="zh-CN" b="0" dirty="0">
                <a:solidFill>
                  <a:schemeClr val="dk1"/>
                </a:solidFill>
                <a:latin typeface="Arial"/>
                <a:ea typeface="Arial"/>
                <a:cs typeface="Arial"/>
                <a:sym typeface="Arial"/>
              </a:rPr>
              <a:t>Simulation Assumption</a:t>
            </a:r>
          </a:p>
          <a:p>
            <a:pPr marL="584200" indent="-457200">
              <a:spcBef>
                <a:spcPts val="0"/>
              </a:spcBef>
              <a:spcAft>
                <a:spcPts val="0"/>
              </a:spcAft>
              <a:buClr>
                <a:schemeClr val="dk1"/>
              </a:buClr>
              <a:buSzPts val="1600"/>
              <a:buFont typeface="+mj-lt"/>
              <a:buAutoNum type="arabicPeriod"/>
            </a:pPr>
            <a:r>
              <a:rPr lang="en-US" altLang="zh-CN" b="0" dirty="0">
                <a:solidFill>
                  <a:schemeClr val="dk1"/>
                </a:solidFill>
                <a:latin typeface="Arial"/>
                <a:ea typeface="Arial"/>
                <a:cs typeface="Arial"/>
                <a:sym typeface="Arial"/>
              </a:rPr>
              <a:t>Mobility Simulation Results</a:t>
            </a:r>
          </a:p>
          <a:p>
            <a:pPr marL="584200" indent="-457200">
              <a:spcBef>
                <a:spcPts val="0"/>
              </a:spcBef>
              <a:spcAft>
                <a:spcPts val="0"/>
              </a:spcAft>
              <a:buClr>
                <a:schemeClr val="dk1"/>
              </a:buClr>
              <a:buSzPts val="1600"/>
              <a:buFont typeface="+mj-lt"/>
              <a:buAutoNum type="arabicPeriod"/>
            </a:pPr>
            <a:r>
              <a:rPr lang="en-US" altLang="zh-CN" b="0" dirty="0">
                <a:solidFill>
                  <a:schemeClr val="dk1"/>
                </a:solidFill>
                <a:latin typeface="Arial"/>
                <a:ea typeface="Arial"/>
                <a:cs typeface="Arial"/>
                <a:sym typeface="Arial"/>
              </a:rPr>
              <a:t>Mobility Interruption Time Analysis</a:t>
            </a:r>
          </a:p>
          <a:p>
            <a:pPr marL="584200" indent="-457200">
              <a:spcBef>
                <a:spcPts val="0"/>
              </a:spcBef>
              <a:spcAft>
                <a:spcPts val="0"/>
              </a:spcAft>
              <a:buClr>
                <a:schemeClr val="dk1"/>
              </a:buClr>
              <a:buSzPts val="1600"/>
              <a:buFont typeface="+mj-lt"/>
              <a:buAutoNum type="arabicPeriod"/>
            </a:pPr>
            <a:r>
              <a:rPr lang="en-US" altLang="zh-CN" b="0" dirty="0">
                <a:solidFill>
                  <a:schemeClr val="dk1"/>
                </a:solidFill>
                <a:latin typeface="Arial"/>
                <a:ea typeface="Arial"/>
                <a:cs typeface="Arial"/>
                <a:sym typeface="Arial"/>
              </a:rPr>
              <a:t>Control Plane Latency Analysis</a:t>
            </a:r>
          </a:p>
          <a:p>
            <a:pPr marL="584200" lvl="0" indent="-457200">
              <a:spcBef>
                <a:spcPts val="0"/>
              </a:spcBef>
              <a:spcAft>
                <a:spcPts val="0"/>
              </a:spcAft>
              <a:buClr>
                <a:schemeClr val="dk1"/>
              </a:buClr>
              <a:buSzPts val="1600"/>
              <a:buFont typeface="+mj-lt"/>
              <a:buAutoNum type="arabicPeriod"/>
            </a:pPr>
            <a:r>
              <a:rPr lang="en-US" altLang="zh-CN" b="0" dirty="0">
                <a:solidFill>
                  <a:schemeClr val="dk1"/>
                </a:solidFill>
                <a:latin typeface="Arial"/>
                <a:ea typeface="Arial"/>
                <a:cs typeface="Arial"/>
                <a:sym typeface="Arial"/>
              </a:rPr>
              <a:t>Conclusion</a:t>
            </a:r>
          </a:p>
          <a:p>
            <a:pPr marL="584200" lvl="0" indent="-457200">
              <a:spcBef>
                <a:spcPts val="0"/>
              </a:spcBef>
              <a:spcAft>
                <a:spcPts val="0"/>
              </a:spcAft>
              <a:buClr>
                <a:schemeClr val="dk1"/>
              </a:buClr>
              <a:buSzPts val="1600"/>
              <a:buFont typeface="+mj-lt"/>
              <a:buAutoNum type="arabicPeriod"/>
            </a:pPr>
            <a:r>
              <a:rPr lang="en-US" altLang="zh-CN" b="0" dirty="0">
                <a:solidFill>
                  <a:schemeClr val="dk1"/>
                </a:solidFill>
                <a:latin typeface="Arial"/>
                <a:ea typeface="Arial"/>
                <a:cs typeface="Arial"/>
                <a:sym typeface="Arial"/>
              </a:rPr>
              <a:t>Next Step</a:t>
            </a:r>
          </a:p>
          <a:p>
            <a:pPr marL="584200" lvl="0" indent="-457200">
              <a:spcBef>
                <a:spcPts val="0"/>
              </a:spcBef>
              <a:spcAft>
                <a:spcPts val="0"/>
              </a:spcAft>
              <a:buClr>
                <a:schemeClr val="dk1"/>
              </a:buClr>
              <a:buSzPts val="1600"/>
              <a:buFont typeface="+mj-lt"/>
              <a:buAutoNum type="arabicPeriod"/>
            </a:pPr>
            <a:r>
              <a:rPr lang="en-US" altLang="zh-CN" b="0" dirty="0">
                <a:solidFill>
                  <a:schemeClr val="dk1"/>
                </a:solidFill>
                <a:latin typeface="Arial"/>
                <a:ea typeface="Arial"/>
                <a:cs typeface="Arial"/>
                <a:sym typeface="Arial"/>
              </a:rPr>
              <a:t>References</a:t>
            </a:r>
          </a:p>
          <a:p>
            <a:pPr>
              <a:buFont typeface="Arial" pitchFamily="34" charset="0"/>
              <a:buChar char="•"/>
            </a:pPr>
            <a:endParaRPr lang="en-US" altLang="zh-CN" b="0" dirty="0">
              <a:sym typeface="Arial" panose="020B0604020202020204" pitchFamily="34" charset="0"/>
            </a:endParaRPr>
          </a:p>
          <a:p>
            <a:pPr lvl="1">
              <a:buFont typeface="Wingdings" pitchFamily="2" charset="2"/>
              <a:buChar char="p"/>
            </a:pPr>
            <a:endParaRPr lang="en-GB" dirty="0"/>
          </a:p>
          <a:p>
            <a:pPr lvl="1">
              <a:buFont typeface="Wingdings" pitchFamily="2" charset="2"/>
              <a:buChar char="p"/>
            </a:pPr>
            <a:endParaRPr lang="en-US" altLang="zh-CN" dirty="0"/>
          </a:p>
          <a:p>
            <a:endParaRPr lang="zh-CN" altLang="en-US" b="0"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dirty="0"/>
              <a:t>Jun Lei, Nufront</a:t>
            </a:r>
          </a:p>
        </p:txBody>
      </p:sp>
      <p:sp>
        <p:nvSpPr>
          <p:cNvPr id="6" name="日期占位符 5"/>
          <p:cNvSpPr>
            <a:spLocks noGrp="1"/>
          </p:cNvSpPr>
          <p:nvPr>
            <p:ph type="dt" idx="15"/>
          </p:nvPr>
        </p:nvSpPr>
        <p:spPr/>
        <p:txBody>
          <a:bodyPr/>
          <a:lstStyle/>
          <a:p>
            <a:r>
              <a:rPr lang="en-US" altLang="zh-CN" dirty="0"/>
              <a:t>May 2019</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0"/>
            <a:r>
              <a:rPr lang="en-US" altLang="zh-CN" dirty="0">
                <a:sym typeface="微软雅黑" panose="020B0503020204020204" pitchFamily="34" charset="-122"/>
              </a:rPr>
              <a:t>Objective</a:t>
            </a:r>
            <a:br>
              <a:rPr lang="zh-CN" altLang="en-US" dirty="0">
                <a:sym typeface="微软雅黑" panose="020B0503020204020204" pitchFamily="34" charset="-122"/>
              </a:rPr>
            </a:br>
            <a:endParaRPr lang="zh-CN" altLang="en-US" dirty="0">
              <a:sym typeface="Arial" panose="020B0604020202020204" pitchFamily="34" charset="0"/>
            </a:endParaRPr>
          </a:p>
        </p:txBody>
      </p:sp>
      <p:sp>
        <p:nvSpPr>
          <p:cNvPr id="3" name="内容占位符 2"/>
          <p:cNvSpPr>
            <a:spLocks noGrp="1"/>
          </p:cNvSpPr>
          <p:nvPr>
            <p:ph idx="1"/>
          </p:nvPr>
        </p:nvSpPr>
        <p:spPr>
          <a:xfrm>
            <a:off x="459581" y="1255903"/>
            <a:ext cx="7770813" cy="5328592"/>
          </a:xfrm>
        </p:spPr>
        <p:txBody>
          <a:bodyPr/>
          <a:lstStyle/>
          <a:p>
            <a:pPr marL="177800" indent="-177800" algn="just">
              <a:spcBef>
                <a:spcPts val="0"/>
              </a:spcBef>
              <a:spcAft>
                <a:spcPts val="800"/>
              </a:spcAft>
              <a:buFont typeface="微软雅黑" panose="020B0503020204020204" pitchFamily="34" charset="-122"/>
              <a:buChar char="￭"/>
            </a:pPr>
            <a:r>
              <a:rPr lang="en-US" altLang="zh-CN" sz="2000" b="0" kern="1200" dirty="0">
                <a:solidFill>
                  <a:schemeClr val="tx1"/>
                </a:solidFill>
                <a:sym typeface="Arial" panose="020B0604020202020204" pitchFamily="34" charset="0"/>
              </a:rPr>
              <a:t>In the previous meeting, it was proposed that 11ax and EUHT are combined together to be submitted to ITU as SRIT (set of RIT) [1].</a:t>
            </a:r>
          </a:p>
          <a:p>
            <a:pPr marL="0" indent="0" algn="just">
              <a:spcBef>
                <a:spcPts val="0"/>
              </a:spcBef>
              <a:spcAft>
                <a:spcPts val="800"/>
              </a:spcAft>
            </a:pPr>
            <a:endParaRPr lang="en-US" altLang="zh-CN" sz="2000" b="0" kern="1200" dirty="0">
              <a:solidFill>
                <a:schemeClr val="tx1"/>
              </a:solidFill>
              <a:sym typeface="Arial" panose="020B0604020202020204" pitchFamily="34" charset="0"/>
            </a:endParaRPr>
          </a:p>
          <a:p>
            <a:pPr marL="177800" indent="-177800" algn="just">
              <a:spcBef>
                <a:spcPts val="0"/>
              </a:spcBef>
              <a:spcAft>
                <a:spcPts val="800"/>
              </a:spcAft>
              <a:buFont typeface="微软雅黑" panose="020B0503020204020204" pitchFamily="34" charset="-122"/>
              <a:buChar char="￭"/>
            </a:pPr>
            <a:r>
              <a:rPr lang="en-US" altLang="zh-CN" sz="2000" b="0" kern="1200" dirty="0">
                <a:solidFill>
                  <a:schemeClr val="tx1"/>
                </a:solidFill>
                <a:sym typeface="Arial" panose="020B0604020202020204" pitchFamily="34" charset="0"/>
              </a:rPr>
              <a:t>In [1], EUHT  is proposed to meet the requirements of the following scenarios</a:t>
            </a:r>
          </a:p>
          <a:p>
            <a:pPr marL="577850" lvl="1" indent="-177800" algn="just">
              <a:spcBef>
                <a:spcPts val="0"/>
              </a:spcBef>
              <a:spcAft>
                <a:spcPts val="800"/>
              </a:spcAft>
              <a:buFont typeface="微软雅黑" panose="020B0503020204020204" pitchFamily="34" charset="-122"/>
              <a:buChar char="￭"/>
            </a:pPr>
            <a:r>
              <a:rPr lang="en-US" altLang="zh-CN" kern="1200" dirty="0">
                <a:solidFill>
                  <a:schemeClr val="tx1"/>
                </a:solidFill>
                <a:sym typeface="Arial" panose="020B0604020202020204" pitchFamily="34" charset="0"/>
              </a:rPr>
              <a:t>Rural </a:t>
            </a:r>
            <a:r>
              <a:rPr lang="en-US" altLang="zh-CN" kern="1200" dirty="0" err="1">
                <a:solidFill>
                  <a:schemeClr val="tx1"/>
                </a:solidFill>
                <a:sym typeface="Arial" panose="020B0604020202020204" pitchFamily="34" charset="0"/>
              </a:rPr>
              <a:t>eMBB</a:t>
            </a:r>
            <a:r>
              <a:rPr lang="en-US" altLang="zh-CN" kern="1200" dirty="0">
                <a:solidFill>
                  <a:schemeClr val="tx1"/>
                </a:solidFill>
                <a:sym typeface="Arial" panose="020B0604020202020204" pitchFamily="34" charset="0"/>
              </a:rPr>
              <a:t>, Urban Marco URLLC and Urban Macro </a:t>
            </a:r>
            <a:r>
              <a:rPr lang="en-US" altLang="zh-CN" kern="1200" dirty="0" err="1">
                <a:solidFill>
                  <a:schemeClr val="tx1"/>
                </a:solidFill>
                <a:sym typeface="Arial" panose="020B0604020202020204" pitchFamily="34" charset="0"/>
              </a:rPr>
              <a:t>mMTC</a:t>
            </a:r>
            <a:endParaRPr lang="en-US" altLang="zh-CN" kern="1200" dirty="0">
              <a:solidFill>
                <a:schemeClr val="tx1"/>
              </a:solidFill>
              <a:sym typeface="Arial" panose="020B0604020202020204" pitchFamily="34" charset="0"/>
            </a:endParaRPr>
          </a:p>
          <a:p>
            <a:endParaRPr lang="en-US" altLang="zh-CN" sz="2000" b="0" kern="1200" dirty="0">
              <a:sym typeface="Arial" panose="020B0604020202020204" pitchFamily="34" charset="0"/>
            </a:endParaRPr>
          </a:p>
          <a:p>
            <a:pPr marL="177800" indent="-177800" algn="just">
              <a:spcBef>
                <a:spcPts val="0"/>
              </a:spcBef>
              <a:spcAft>
                <a:spcPts val="800"/>
              </a:spcAft>
              <a:buFont typeface="微软雅黑" panose="020B0503020204020204" pitchFamily="34" charset="-122"/>
              <a:buChar char="￭"/>
            </a:pPr>
            <a:r>
              <a:rPr lang="en-US" altLang="zh-CN" sz="2000" b="0" kern="1200" dirty="0">
                <a:solidFill>
                  <a:schemeClr val="tx1"/>
                </a:solidFill>
                <a:sym typeface="Arial" panose="020B0604020202020204" pitchFamily="34" charset="0"/>
              </a:rPr>
              <a:t>The self-evaluation results must be submitted together with the technical documents before July 1</a:t>
            </a:r>
            <a:r>
              <a:rPr lang="en-US" altLang="zh-CN" sz="2000" b="0" kern="1200" baseline="30000" dirty="0">
                <a:solidFill>
                  <a:schemeClr val="tx1"/>
                </a:solidFill>
                <a:sym typeface="Arial" panose="020B0604020202020204" pitchFamily="34" charset="0"/>
              </a:rPr>
              <a:t>st</a:t>
            </a:r>
            <a:r>
              <a:rPr lang="en-US" altLang="zh-CN" sz="2000" b="0" kern="1200" dirty="0">
                <a:solidFill>
                  <a:schemeClr val="tx1"/>
                </a:solidFill>
                <a:sym typeface="Arial" panose="020B0604020202020204" pitchFamily="34" charset="0"/>
              </a:rPr>
              <a:t> according to ITU[5].</a:t>
            </a:r>
          </a:p>
          <a:p>
            <a:pPr marL="177800" indent="-177800" algn="just">
              <a:spcBef>
                <a:spcPts val="0"/>
              </a:spcBef>
              <a:spcAft>
                <a:spcPts val="800"/>
              </a:spcAft>
              <a:buFont typeface="微软雅黑" panose="020B0503020204020204" pitchFamily="34" charset="-122"/>
              <a:buChar char="￭"/>
            </a:pPr>
            <a:endParaRPr lang="en-US" altLang="zh-CN" sz="2000" b="0" kern="1200" dirty="0">
              <a:solidFill>
                <a:schemeClr val="tx1"/>
              </a:solidFill>
              <a:sym typeface="Arial" panose="020B0604020202020204" pitchFamily="34" charset="0"/>
            </a:endParaRPr>
          </a:p>
          <a:p>
            <a:pPr marL="177800" indent="-177800" algn="just">
              <a:spcBef>
                <a:spcPts val="0"/>
              </a:spcBef>
              <a:spcAft>
                <a:spcPts val="800"/>
              </a:spcAft>
              <a:buFont typeface="微软雅黑" panose="020B0503020204020204" pitchFamily="34" charset="-122"/>
              <a:buChar char="￭"/>
            </a:pPr>
            <a:r>
              <a:rPr lang="en-US" altLang="zh-CN" sz="2000" b="0" kern="1200" dirty="0">
                <a:solidFill>
                  <a:schemeClr val="tx1"/>
                </a:solidFill>
                <a:sym typeface="Arial" panose="020B0604020202020204" pitchFamily="34" charset="0"/>
              </a:rPr>
              <a:t>The self-evaluation results of EUHT on mobility, control plane latency and mobility interruption time in rural </a:t>
            </a:r>
            <a:r>
              <a:rPr lang="en-US" altLang="zh-CN" sz="2000" b="0" kern="1200" dirty="0" err="1">
                <a:solidFill>
                  <a:schemeClr val="tx1"/>
                </a:solidFill>
                <a:sym typeface="Arial" panose="020B0604020202020204" pitchFamily="34" charset="0"/>
              </a:rPr>
              <a:t>eMBB</a:t>
            </a:r>
            <a:r>
              <a:rPr lang="en-US" altLang="zh-CN" sz="2000" b="0" kern="1200" dirty="0">
                <a:solidFill>
                  <a:schemeClr val="tx1"/>
                </a:solidFill>
                <a:sym typeface="Arial" panose="020B0604020202020204" pitchFamily="34" charset="0"/>
              </a:rPr>
              <a:t> scenario are shown in this contribution.</a:t>
            </a:r>
          </a:p>
          <a:p>
            <a:pPr marL="177800" indent="-177800" algn="just">
              <a:spcBef>
                <a:spcPts val="0"/>
              </a:spcBef>
              <a:spcAft>
                <a:spcPts val="800"/>
              </a:spcAft>
              <a:buFont typeface="微软雅黑" panose="020B0503020204020204" pitchFamily="34" charset="-122"/>
              <a:buChar char="￭"/>
            </a:pPr>
            <a:endParaRPr lang="en-US" altLang="zh-CN" sz="2000" b="0" kern="1200" dirty="0">
              <a:solidFill>
                <a:schemeClr val="tx1"/>
              </a:solidFill>
              <a:sym typeface="Arial" panose="020B0604020202020204" pitchFamily="34" charset="0"/>
            </a:endParaRPr>
          </a:p>
          <a:p>
            <a:pPr marL="177800" indent="-177800" algn="just">
              <a:spcBef>
                <a:spcPts val="0"/>
              </a:spcBef>
              <a:spcAft>
                <a:spcPts val="800"/>
              </a:spcAft>
              <a:buFont typeface="微软雅黑" panose="020B0503020204020204" pitchFamily="34" charset="-122"/>
              <a:buChar char="￭"/>
            </a:pPr>
            <a:endParaRPr lang="en-US" altLang="zh-CN" sz="2000" b="0" kern="1200" dirty="0">
              <a:solidFill>
                <a:schemeClr val="tx1"/>
              </a:solidFill>
              <a:sym typeface="Arial" panose="020B0604020202020204" pitchFamily="34" charset="0"/>
            </a:endParaRPr>
          </a:p>
          <a:p>
            <a:pPr marL="177800" indent="-177800" algn="just">
              <a:spcBef>
                <a:spcPts val="0"/>
              </a:spcBef>
              <a:spcAft>
                <a:spcPts val="800"/>
              </a:spcAft>
              <a:buFont typeface="微软雅黑" panose="020B0503020204020204" pitchFamily="34" charset="-122"/>
              <a:buChar char="￭"/>
            </a:pPr>
            <a:endParaRPr lang="zh-CN" altLang="en-US" sz="2000" b="0" kern="1200" dirty="0">
              <a:sym typeface="Arial" panose="020B0604020202020204" pitchFamily="34" charset="0"/>
            </a:endParaRP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dirty="0"/>
              <a:t>Jun Lei, Nufront</a:t>
            </a:r>
          </a:p>
        </p:txBody>
      </p:sp>
      <p:sp>
        <p:nvSpPr>
          <p:cNvPr id="6" name="日期占位符 5"/>
          <p:cNvSpPr>
            <a:spLocks noGrp="1"/>
          </p:cNvSpPr>
          <p:nvPr>
            <p:ph type="dt" idx="15"/>
          </p:nvPr>
        </p:nvSpPr>
        <p:spPr/>
        <p:txBody>
          <a:bodyPr/>
          <a:lstStyle/>
          <a:p>
            <a:r>
              <a:rPr lang="en-US" altLang="zh-CN" dirty="0"/>
              <a:t>May 2019</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0"/>
            <a:r>
              <a:rPr lang="en-US" altLang="zh-CN" dirty="0">
                <a:sym typeface="微软雅黑" panose="020B0503020204020204" pitchFamily="34" charset="-122"/>
              </a:rPr>
              <a:t>Simulation Configuration</a:t>
            </a:r>
            <a:br>
              <a:rPr lang="zh-CN" altLang="en-US" dirty="0">
                <a:sym typeface="微软雅黑" panose="020B0503020204020204" pitchFamily="34" charset="-122"/>
              </a:rPr>
            </a:br>
            <a:endParaRPr lang="zh-CN" altLang="en-US" dirty="0">
              <a:sym typeface="Arial" panose="020B0604020202020204" pitchFamily="34" charset="0"/>
            </a:endParaRPr>
          </a:p>
        </p:txBody>
      </p:sp>
      <p:sp>
        <p:nvSpPr>
          <p:cNvPr id="3" name="内容占位符 2"/>
          <p:cNvSpPr>
            <a:spLocks noGrp="1"/>
          </p:cNvSpPr>
          <p:nvPr>
            <p:ph idx="1"/>
          </p:nvPr>
        </p:nvSpPr>
        <p:spPr>
          <a:xfrm>
            <a:off x="459581" y="1327796"/>
            <a:ext cx="7770813" cy="5328592"/>
          </a:xfrm>
        </p:spPr>
        <p:txBody>
          <a:bodyPr/>
          <a:lstStyle/>
          <a:p>
            <a:pPr lvl="0" hangingPunct="0">
              <a:buFont typeface="Times New Roman" pitchFamily="16" charset="0"/>
              <a:buAutoNum type="arabicPeriod"/>
            </a:pPr>
            <a:endParaRPr lang="en-US" altLang="zh-CN" sz="2000" b="0" dirty="0">
              <a:sym typeface="Arial"/>
            </a:endParaRPr>
          </a:p>
          <a:p>
            <a:pPr marL="457200" lvl="0" indent="-457200" hangingPunct="0">
              <a:buFont typeface="+mj-lt"/>
              <a:buAutoNum type="arabicPeriod"/>
            </a:pPr>
            <a:r>
              <a:rPr lang="en-US" altLang="zh-CN" sz="2000" b="0" dirty="0">
                <a:sym typeface="Arial"/>
              </a:rPr>
              <a:t>Simulation bandwidth : 20 MHz</a:t>
            </a:r>
          </a:p>
          <a:p>
            <a:pPr marL="457200" lvl="0" indent="-457200" hangingPunct="0">
              <a:buFont typeface="+mj-lt"/>
              <a:buAutoNum type="arabicPeriod"/>
            </a:pPr>
            <a:r>
              <a:rPr lang="en-US" altLang="zh-CN" sz="2000" b="0" dirty="0">
                <a:sym typeface="Arial"/>
              </a:rPr>
              <a:t>Carrier Frequency: 4GHz ( Higher Doppler than 700MHz)</a:t>
            </a:r>
          </a:p>
          <a:p>
            <a:pPr marL="457200" lvl="0" indent="-457200" hangingPunct="0">
              <a:buFont typeface="+mj-lt"/>
              <a:buAutoNum type="arabicPeriod"/>
            </a:pPr>
            <a:r>
              <a:rPr lang="en-US" altLang="zh-CN" sz="2000" b="0" dirty="0">
                <a:sym typeface="Arial"/>
              </a:rPr>
              <a:t>BS Tx power : 49 dBm, UE Tx power: 23 dBm </a:t>
            </a:r>
          </a:p>
          <a:p>
            <a:pPr marL="457200" lvl="0" indent="-457200" hangingPunct="0">
              <a:buFont typeface="+mj-lt"/>
              <a:buAutoNum type="arabicPeriod"/>
            </a:pPr>
            <a:r>
              <a:rPr lang="en-US" altLang="zh-CN" sz="2000" b="0" dirty="0">
                <a:sym typeface="Arial"/>
              </a:rPr>
              <a:t>BS Antenna gain: 8 </a:t>
            </a:r>
            <a:r>
              <a:rPr lang="en-US" altLang="zh-CN" sz="2000" b="0" dirty="0" err="1">
                <a:sym typeface="Arial"/>
              </a:rPr>
              <a:t>dBi</a:t>
            </a:r>
            <a:r>
              <a:rPr lang="en-US" altLang="zh-CN" sz="2000" b="0" dirty="0">
                <a:sym typeface="Arial"/>
              </a:rPr>
              <a:t>, UE antenna gain: 0 </a:t>
            </a:r>
            <a:r>
              <a:rPr lang="en-US" altLang="zh-CN" sz="2000" b="0" dirty="0" err="1">
                <a:sym typeface="Arial"/>
              </a:rPr>
              <a:t>dBi</a:t>
            </a:r>
            <a:endParaRPr lang="en-US" altLang="zh-CN" sz="2000" b="0" dirty="0">
              <a:sym typeface="Arial"/>
            </a:endParaRPr>
          </a:p>
          <a:p>
            <a:pPr marL="457200" indent="-457200" hangingPunct="0">
              <a:buFont typeface="+mj-lt"/>
              <a:buAutoNum type="arabicPeriod"/>
            </a:pPr>
            <a:r>
              <a:rPr lang="en-US" altLang="zh-CN" sz="2000" b="0" dirty="0">
                <a:sym typeface="Arial"/>
              </a:rPr>
              <a:t>BS noise figure: 5 dB, UE noise figure : 7 dB</a:t>
            </a:r>
          </a:p>
          <a:p>
            <a:pPr marL="457200" lvl="0" indent="-457200" hangingPunct="0">
              <a:buFont typeface="+mj-lt"/>
              <a:buAutoNum type="arabicPeriod"/>
            </a:pPr>
            <a:r>
              <a:rPr lang="en-US" altLang="zh-CN" sz="2000" b="0" dirty="0">
                <a:sym typeface="Arial"/>
              </a:rPr>
              <a:t>BS antenna configuration : dual polarization 8Tx/8Rx with 8 </a:t>
            </a:r>
            <a:r>
              <a:rPr lang="en-US" altLang="zh-CN" sz="2000" b="0" dirty="0" err="1">
                <a:sym typeface="Arial"/>
              </a:rPr>
              <a:t>dBi</a:t>
            </a:r>
            <a:r>
              <a:rPr lang="en-US" altLang="zh-CN" sz="2000" b="0" dirty="0">
                <a:sym typeface="Arial"/>
              </a:rPr>
              <a:t> gain in intended direction.</a:t>
            </a:r>
          </a:p>
          <a:p>
            <a:pPr marL="457200" lvl="0" indent="-457200" hangingPunct="0">
              <a:buFont typeface="+mj-lt"/>
              <a:buAutoNum type="arabicPeriod"/>
            </a:pPr>
            <a:r>
              <a:rPr lang="en-US" altLang="zh-CN" sz="2000" b="0" dirty="0">
                <a:sym typeface="Arial"/>
              </a:rPr>
              <a:t>UE antenna configuration : dual polarization 8Tx/8Rx with </a:t>
            </a:r>
            <a:r>
              <a:rPr lang="en-US" altLang="zh-CN" sz="2000" b="0" dirty="0" err="1">
                <a:sym typeface="Arial"/>
              </a:rPr>
              <a:t>with</a:t>
            </a:r>
            <a:r>
              <a:rPr lang="en-US" altLang="zh-CN" sz="2000" b="0" dirty="0">
                <a:sym typeface="Arial"/>
              </a:rPr>
              <a:t> 0 </a:t>
            </a:r>
            <a:r>
              <a:rPr lang="en-US" altLang="zh-CN" sz="2000" b="0" dirty="0" err="1">
                <a:sym typeface="Arial"/>
              </a:rPr>
              <a:t>dBi</a:t>
            </a:r>
            <a:r>
              <a:rPr lang="en-US" altLang="zh-CN" sz="2000" b="0" dirty="0">
                <a:sym typeface="Arial"/>
              </a:rPr>
              <a:t> gain.</a:t>
            </a:r>
          </a:p>
          <a:p>
            <a:pPr marL="457200" lvl="0" indent="-457200" hangingPunct="0">
              <a:buFont typeface="+mj-lt"/>
              <a:buAutoNum type="arabicPeriod"/>
            </a:pPr>
            <a:r>
              <a:rPr lang="en-US" altLang="zh-CN" sz="2000" b="0" dirty="0">
                <a:sym typeface="Arial"/>
              </a:rPr>
              <a:t>The complete configuration is specified in the ITU-R guidelines for self-evaluating a RAT ([3]).</a:t>
            </a:r>
          </a:p>
          <a:p>
            <a:pPr lvl="0" hangingPunct="0"/>
            <a:endParaRPr lang="en-US" altLang="zh-CN" sz="2000" b="0" dirty="0">
              <a:sym typeface="Arial"/>
            </a:endParaRPr>
          </a:p>
          <a:p>
            <a:pPr marL="177800" indent="-177800" algn="just">
              <a:spcBef>
                <a:spcPts val="0"/>
              </a:spcBef>
              <a:spcAft>
                <a:spcPts val="800"/>
              </a:spcAft>
              <a:buFont typeface="微软雅黑" panose="020B0503020204020204" pitchFamily="34" charset="-122"/>
              <a:buChar char="￭"/>
            </a:pPr>
            <a:endParaRPr lang="zh-CN" altLang="en-US" sz="2000" b="0" kern="1200" dirty="0">
              <a:sym typeface="Arial" panose="020B0604020202020204" pitchFamily="34" charset="0"/>
            </a:endParaRP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dirty="0"/>
              <a:t>Jun Lei, Nufront</a:t>
            </a:r>
          </a:p>
        </p:txBody>
      </p:sp>
      <p:sp>
        <p:nvSpPr>
          <p:cNvPr id="6" name="日期占位符 5"/>
          <p:cNvSpPr>
            <a:spLocks noGrp="1"/>
          </p:cNvSpPr>
          <p:nvPr>
            <p:ph type="dt" idx="15"/>
          </p:nvPr>
        </p:nvSpPr>
        <p:spPr/>
        <p:txBody>
          <a:bodyPr/>
          <a:lstStyle/>
          <a:p>
            <a:r>
              <a:rPr lang="en-US" altLang="zh-CN" dirty="0"/>
              <a:t>May 2019</a:t>
            </a:r>
            <a:endParaRPr lang="en-GB" dirty="0"/>
          </a:p>
        </p:txBody>
      </p:sp>
    </p:spTree>
    <p:extLst>
      <p:ext uri="{BB962C8B-B14F-4D97-AF65-F5344CB8AC3E}">
        <p14:creationId xmlns:p14="http://schemas.microsoft.com/office/powerpoint/2010/main" val="922896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0"/>
            <a:r>
              <a:rPr lang="en-US" altLang="zh-CN" dirty="0">
                <a:sym typeface="微软雅黑" panose="020B0503020204020204" pitchFamily="34" charset="-122"/>
              </a:rPr>
              <a:t>Simulation Assumptions</a:t>
            </a:r>
            <a:br>
              <a:rPr lang="zh-CN" altLang="en-US" dirty="0">
                <a:sym typeface="微软雅黑" panose="020B0503020204020204" pitchFamily="34" charset="-122"/>
              </a:rPr>
            </a:br>
            <a:endParaRPr lang="zh-CN" altLang="en-US" dirty="0">
              <a:sym typeface="Arial" panose="020B0604020202020204" pitchFamily="34" charset="0"/>
            </a:endParaRPr>
          </a:p>
        </p:txBody>
      </p:sp>
      <p:sp>
        <p:nvSpPr>
          <p:cNvPr id="3" name="内容占位符 2"/>
          <p:cNvSpPr>
            <a:spLocks noGrp="1"/>
          </p:cNvSpPr>
          <p:nvPr>
            <p:ph idx="1"/>
          </p:nvPr>
        </p:nvSpPr>
        <p:spPr>
          <a:xfrm>
            <a:off x="459581" y="1327796"/>
            <a:ext cx="7770813" cy="5328592"/>
          </a:xfrm>
        </p:spPr>
        <p:txBody>
          <a:bodyPr/>
          <a:lstStyle/>
          <a:p>
            <a:pPr lvl="0" hangingPunct="0"/>
            <a:endParaRPr lang="en-US" altLang="zh-CN" sz="2000" b="0" dirty="0">
              <a:sym typeface="Arial"/>
            </a:endParaRPr>
          </a:p>
          <a:p>
            <a:pPr marL="330200" indent="-330200" algn="just">
              <a:lnSpc>
                <a:spcPct val="150000"/>
              </a:lnSpc>
              <a:spcBef>
                <a:spcPts val="0"/>
              </a:spcBef>
              <a:spcAft>
                <a:spcPts val="0"/>
              </a:spcAft>
              <a:buClr>
                <a:schemeClr val="dk1"/>
              </a:buClr>
              <a:buSzPts val="1600"/>
              <a:buFont typeface="Times New Roman" pitchFamily="16" charset="0"/>
              <a:buAutoNum type="arabicPeriod"/>
            </a:pPr>
            <a:r>
              <a:rPr lang="en-US" altLang="zh-CN" sz="2000" b="0" dirty="0">
                <a:solidFill>
                  <a:schemeClr val="dk1"/>
                </a:solidFill>
                <a:ea typeface="Arial"/>
                <a:cs typeface="Arial"/>
                <a:sym typeface="Arial"/>
              </a:rPr>
              <a:t>TCH Payload : 1500 Byte</a:t>
            </a:r>
          </a:p>
          <a:p>
            <a:pPr marL="330200" lvl="0" indent="-330200" algn="just">
              <a:lnSpc>
                <a:spcPct val="150000"/>
              </a:lnSpc>
              <a:spcBef>
                <a:spcPts val="0"/>
              </a:spcBef>
              <a:spcAft>
                <a:spcPts val="0"/>
              </a:spcAft>
              <a:buClr>
                <a:schemeClr val="dk1"/>
              </a:buClr>
              <a:buSzPts val="1600"/>
              <a:buAutoNum type="arabicPeriod"/>
            </a:pPr>
            <a:r>
              <a:rPr lang="en-US" altLang="zh-CN" sz="2000" b="0" dirty="0">
                <a:solidFill>
                  <a:schemeClr val="dk1"/>
                </a:solidFill>
                <a:ea typeface="Arial"/>
                <a:cs typeface="Arial"/>
                <a:sym typeface="Arial"/>
              </a:rPr>
              <a:t>QPSK, 16QAM</a:t>
            </a:r>
          </a:p>
          <a:p>
            <a:pPr marL="330200" lvl="0" indent="-330200" algn="just">
              <a:lnSpc>
                <a:spcPct val="150000"/>
              </a:lnSpc>
              <a:spcBef>
                <a:spcPts val="0"/>
              </a:spcBef>
              <a:spcAft>
                <a:spcPts val="0"/>
              </a:spcAft>
              <a:buClr>
                <a:schemeClr val="dk1"/>
              </a:buClr>
              <a:buSzPts val="1600"/>
              <a:buAutoNum type="arabicPeriod"/>
            </a:pPr>
            <a:r>
              <a:rPr lang="en-US" altLang="zh-CN" sz="2000" b="0" dirty="0">
                <a:solidFill>
                  <a:schemeClr val="dk1"/>
                </a:solidFill>
                <a:ea typeface="Arial"/>
                <a:cs typeface="Arial"/>
                <a:sym typeface="Arial"/>
              </a:rPr>
              <a:t>LDPC, 1/2, 3/4 code rate, codeword size: 2688</a:t>
            </a:r>
          </a:p>
          <a:p>
            <a:pPr marL="330200" lvl="0" indent="-330200" algn="just">
              <a:lnSpc>
                <a:spcPct val="150000"/>
              </a:lnSpc>
              <a:spcBef>
                <a:spcPts val="0"/>
              </a:spcBef>
              <a:spcAft>
                <a:spcPts val="0"/>
              </a:spcAft>
              <a:buClr>
                <a:schemeClr val="dk1"/>
              </a:buClr>
              <a:buSzPts val="1600"/>
              <a:buAutoNum type="arabicPeriod"/>
            </a:pPr>
            <a:r>
              <a:rPr lang="en-US" altLang="zh-CN" sz="2000" b="0" dirty="0">
                <a:solidFill>
                  <a:schemeClr val="dk1"/>
                </a:solidFill>
                <a:ea typeface="Arial"/>
                <a:cs typeface="Arial"/>
                <a:sym typeface="Arial"/>
              </a:rPr>
              <a:t>single spatial stream</a:t>
            </a:r>
          </a:p>
          <a:p>
            <a:pPr marL="330200" lvl="0" indent="-330200" algn="just">
              <a:lnSpc>
                <a:spcPct val="150000"/>
              </a:lnSpc>
              <a:spcBef>
                <a:spcPts val="0"/>
              </a:spcBef>
              <a:spcAft>
                <a:spcPts val="0"/>
              </a:spcAft>
              <a:buClr>
                <a:schemeClr val="dk1"/>
              </a:buClr>
              <a:buSzPts val="1600"/>
              <a:buAutoNum type="arabicPeriod"/>
            </a:pPr>
            <a:r>
              <a:rPr lang="en-US" altLang="zh-CN" sz="2000" b="0" dirty="0">
                <a:solidFill>
                  <a:schemeClr val="dk1"/>
                </a:solidFill>
                <a:ea typeface="Arial"/>
                <a:cs typeface="Arial"/>
                <a:sym typeface="Arial"/>
              </a:rPr>
              <a:t>DPI( Dedicated Reference Symbol Period Interval) in time domain is 8</a:t>
            </a:r>
          </a:p>
          <a:p>
            <a:pPr marL="685800" lvl="1" algn="just">
              <a:lnSpc>
                <a:spcPct val="150000"/>
              </a:lnSpc>
              <a:spcBef>
                <a:spcPts val="0"/>
              </a:spcBef>
              <a:spcAft>
                <a:spcPts val="0"/>
              </a:spcAft>
              <a:buClr>
                <a:schemeClr val="dk1"/>
              </a:buClr>
              <a:buSzPts val="1600"/>
              <a:buFont typeface="Arial" panose="020B0604020202020204" pitchFamily="34" charset="0"/>
              <a:buChar char="•"/>
            </a:pPr>
            <a:r>
              <a:rPr lang="en-US" altLang="zh-CN" sz="1800" dirty="0">
                <a:solidFill>
                  <a:schemeClr val="dk1"/>
                </a:solidFill>
                <a:cs typeface="Arial"/>
                <a:sym typeface="Arial"/>
              </a:rPr>
              <a:t>Insert one DRS symbol every 8 TCH OFDM symbols</a:t>
            </a:r>
          </a:p>
          <a:p>
            <a:pPr marL="330200" indent="-330200" algn="just">
              <a:lnSpc>
                <a:spcPct val="150000"/>
              </a:lnSpc>
              <a:spcBef>
                <a:spcPts val="0"/>
              </a:spcBef>
              <a:spcAft>
                <a:spcPts val="0"/>
              </a:spcAft>
              <a:buClr>
                <a:schemeClr val="dk1"/>
              </a:buClr>
              <a:buSzPts val="1600"/>
              <a:buFont typeface="Times New Roman" pitchFamily="16" charset="0"/>
              <a:buAutoNum type="arabicPeriod"/>
            </a:pPr>
            <a:r>
              <a:rPr lang="en-US" altLang="zh-CN" sz="2000" b="0" dirty="0">
                <a:solidFill>
                  <a:schemeClr val="dk1"/>
                </a:solidFill>
                <a:ea typeface="Arial"/>
                <a:cs typeface="Arial"/>
                <a:sym typeface="Arial"/>
              </a:rPr>
              <a:t>Channel estimation based on 2-Dimension linear interpolation</a:t>
            </a:r>
          </a:p>
          <a:p>
            <a:pPr marL="685800" lvl="1" algn="just">
              <a:lnSpc>
                <a:spcPct val="150000"/>
              </a:lnSpc>
              <a:spcBef>
                <a:spcPts val="0"/>
              </a:spcBef>
              <a:spcAft>
                <a:spcPts val="0"/>
              </a:spcAft>
              <a:buClr>
                <a:schemeClr val="dk1"/>
              </a:buClr>
              <a:buSzPts val="1600"/>
              <a:buFont typeface="Arial" panose="020B0604020202020204" pitchFamily="34" charset="0"/>
              <a:buChar char="•"/>
            </a:pPr>
            <a:r>
              <a:rPr lang="en-US" altLang="zh-CN" sz="1800" dirty="0">
                <a:solidFill>
                  <a:schemeClr val="dk1"/>
                </a:solidFill>
                <a:ea typeface="Arial"/>
                <a:cs typeface="Arial"/>
                <a:sym typeface="Arial"/>
              </a:rPr>
              <a:t>Performance will be further improved with L-MMSE channel estimation</a:t>
            </a:r>
            <a:r>
              <a:rPr lang="en-US" altLang="zh-CN" sz="1800" b="0" dirty="0">
                <a:solidFill>
                  <a:schemeClr val="dk1"/>
                </a:solidFill>
                <a:ea typeface="Arial"/>
                <a:cs typeface="Arial"/>
                <a:sym typeface="Arial"/>
              </a:rPr>
              <a:t>  </a:t>
            </a:r>
          </a:p>
          <a:p>
            <a:pPr marL="330200" indent="-330200" algn="just">
              <a:lnSpc>
                <a:spcPct val="150000"/>
              </a:lnSpc>
              <a:spcBef>
                <a:spcPts val="0"/>
              </a:spcBef>
              <a:spcAft>
                <a:spcPts val="0"/>
              </a:spcAft>
              <a:buClr>
                <a:schemeClr val="dk1"/>
              </a:buClr>
              <a:buSzPts val="1600"/>
              <a:buFont typeface="Times New Roman" pitchFamily="16" charset="0"/>
              <a:buAutoNum type="arabicPeriod"/>
            </a:pPr>
            <a:r>
              <a:rPr lang="en-US" altLang="zh-CN" sz="2000" b="0" dirty="0">
                <a:solidFill>
                  <a:schemeClr val="dk1"/>
                </a:solidFill>
                <a:ea typeface="Arial"/>
                <a:cs typeface="Arial"/>
                <a:sym typeface="Arial"/>
              </a:rPr>
              <a:t>Maximum Ratio Combining</a:t>
            </a:r>
          </a:p>
          <a:p>
            <a:pPr marL="330200" indent="-330200" algn="just">
              <a:lnSpc>
                <a:spcPct val="150000"/>
              </a:lnSpc>
              <a:spcBef>
                <a:spcPts val="0"/>
              </a:spcBef>
              <a:spcAft>
                <a:spcPts val="0"/>
              </a:spcAft>
              <a:buClr>
                <a:schemeClr val="dk1"/>
              </a:buClr>
              <a:buSzPts val="1600"/>
              <a:buFont typeface="Times New Roman" pitchFamily="16" charset="0"/>
              <a:buAutoNum type="arabicPeriod"/>
            </a:pPr>
            <a:r>
              <a:rPr lang="en-US" altLang="zh-CN" sz="2000" b="0" dirty="0">
                <a:solidFill>
                  <a:schemeClr val="dk1"/>
                </a:solidFill>
                <a:ea typeface="Arial"/>
                <a:cs typeface="Arial"/>
                <a:sym typeface="Arial"/>
              </a:rPr>
              <a:t>Min-sum LDPC decoding</a:t>
            </a:r>
          </a:p>
          <a:p>
            <a:pPr marL="330200" indent="-330200" algn="just">
              <a:lnSpc>
                <a:spcPct val="150000"/>
              </a:lnSpc>
              <a:spcBef>
                <a:spcPts val="0"/>
              </a:spcBef>
              <a:spcAft>
                <a:spcPts val="0"/>
              </a:spcAft>
              <a:buClr>
                <a:schemeClr val="dk1"/>
              </a:buClr>
              <a:buSzPts val="1600"/>
              <a:buFont typeface="Times New Roman" pitchFamily="16" charset="0"/>
              <a:buAutoNum type="arabicPeriod"/>
            </a:pPr>
            <a:endParaRPr lang="en-US" altLang="zh-CN" sz="2000" b="0" dirty="0">
              <a:solidFill>
                <a:schemeClr val="dk1"/>
              </a:solidFill>
              <a:ea typeface="Arial"/>
              <a:cs typeface="Arial"/>
              <a:sym typeface="Arial"/>
            </a:endParaRPr>
          </a:p>
          <a:p>
            <a:pPr marL="177800" indent="-177800" algn="just">
              <a:spcBef>
                <a:spcPts val="0"/>
              </a:spcBef>
              <a:spcAft>
                <a:spcPts val="800"/>
              </a:spcAft>
              <a:buFont typeface="微软雅黑" panose="020B0503020204020204" pitchFamily="34" charset="-122"/>
              <a:buChar char="￭"/>
            </a:pPr>
            <a:endParaRPr lang="zh-CN" altLang="en-US" sz="2000" b="0" kern="1200" dirty="0">
              <a:sym typeface="Arial" panose="020B0604020202020204" pitchFamily="34" charset="0"/>
            </a:endParaRP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dirty="0"/>
              <a:t>Jun Lei, Nufront</a:t>
            </a:r>
          </a:p>
        </p:txBody>
      </p:sp>
      <p:sp>
        <p:nvSpPr>
          <p:cNvPr id="6" name="日期占位符 5"/>
          <p:cNvSpPr>
            <a:spLocks noGrp="1"/>
          </p:cNvSpPr>
          <p:nvPr>
            <p:ph type="dt" idx="15"/>
          </p:nvPr>
        </p:nvSpPr>
        <p:spPr/>
        <p:txBody>
          <a:bodyPr/>
          <a:lstStyle/>
          <a:p>
            <a:r>
              <a:rPr lang="en-US" altLang="zh-CN" dirty="0"/>
              <a:t>May 2019</a:t>
            </a:r>
            <a:endParaRPr lang="en-GB" dirty="0"/>
          </a:p>
        </p:txBody>
      </p:sp>
    </p:spTree>
    <p:extLst>
      <p:ext uri="{BB962C8B-B14F-4D97-AF65-F5344CB8AC3E}">
        <p14:creationId xmlns:p14="http://schemas.microsoft.com/office/powerpoint/2010/main" val="4124511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0"/>
            <a:r>
              <a:rPr lang="en-US" altLang="zh-CN" dirty="0">
                <a:sym typeface="微软雅黑" panose="020B0503020204020204" pitchFamily="34" charset="-122"/>
              </a:rPr>
              <a:t>Minimum Requirements</a:t>
            </a:r>
            <a:br>
              <a:rPr lang="zh-CN" altLang="en-US" dirty="0">
                <a:sym typeface="微软雅黑" panose="020B0503020204020204" pitchFamily="34" charset="-122"/>
              </a:rPr>
            </a:br>
            <a:endParaRPr lang="zh-CN" altLang="en-US" dirty="0">
              <a:sym typeface="Arial" panose="020B0604020202020204" pitchFamily="34" charset="0"/>
            </a:endParaRPr>
          </a:p>
        </p:txBody>
      </p:sp>
      <p:sp>
        <p:nvSpPr>
          <p:cNvPr id="3" name="内容占位符 2"/>
          <p:cNvSpPr>
            <a:spLocks noGrp="1"/>
          </p:cNvSpPr>
          <p:nvPr>
            <p:ph idx="1"/>
          </p:nvPr>
        </p:nvSpPr>
        <p:spPr>
          <a:xfrm>
            <a:off x="459581" y="1327796"/>
            <a:ext cx="7770813" cy="1885180"/>
          </a:xfrm>
        </p:spPr>
        <p:txBody>
          <a:bodyPr/>
          <a:lstStyle/>
          <a:p>
            <a:pPr lvl="0" hangingPunct="0"/>
            <a:endParaRPr lang="en-US" altLang="zh-CN" sz="2000" b="0" dirty="0">
              <a:sym typeface="Arial"/>
            </a:endParaRPr>
          </a:p>
          <a:p>
            <a:pPr marL="0" indent="0" algn="just">
              <a:lnSpc>
                <a:spcPct val="150000"/>
              </a:lnSpc>
              <a:spcBef>
                <a:spcPts val="0"/>
              </a:spcBef>
              <a:spcAft>
                <a:spcPts val="0"/>
              </a:spcAft>
              <a:buClr>
                <a:schemeClr val="dk1"/>
              </a:buClr>
              <a:buSzPts val="1600"/>
            </a:pPr>
            <a:r>
              <a:rPr lang="en-US" altLang="zh-CN" sz="2000" b="0" dirty="0">
                <a:solidFill>
                  <a:schemeClr val="dk1"/>
                </a:solidFill>
                <a:ea typeface="Arial"/>
                <a:cs typeface="Arial"/>
                <a:sym typeface="Arial"/>
              </a:rPr>
              <a:t>The minimum requirements of mobility in [4] are quoted as follows</a:t>
            </a:r>
          </a:p>
          <a:p>
            <a:pPr marL="177800" indent="-177800" algn="just">
              <a:spcBef>
                <a:spcPts val="0"/>
              </a:spcBef>
              <a:spcAft>
                <a:spcPts val="800"/>
              </a:spcAft>
              <a:buFont typeface="微软雅黑" panose="020B0503020204020204" pitchFamily="34" charset="-122"/>
              <a:buChar char="￭"/>
            </a:pPr>
            <a:endParaRPr lang="zh-CN" altLang="en-US" sz="2000" b="0" kern="1200" dirty="0">
              <a:sym typeface="Arial" panose="020B0604020202020204" pitchFamily="34" charset="0"/>
            </a:endParaRP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dirty="0"/>
              <a:t>Jun Lei, Nufront</a:t>
            </a:r>
          </a:p>
        </p:txBody>
      </p:sp>
      <p:sp>
        <p:nvSpPr>
          <p:cNvPr id="6" name="日期占位符 5"/>
          <p:cNvSpPr>
            <a:spLocks noGrp="1"/>
          </p:cNvSpPr>
          <p:nvPr>
            <p:ph type="dt" idx="15"/>
          </p:nvPr>
        </p:nvSpPr>
        <p:spPr/>
        <p:txBody>
          <a:bodyPr/>
          <a:lstStyle/>
          <a:p>
            <a:r>
              <a:rPr lang="en-US" altLang="zh-CN" dirty="0"/>
              <a:t>May 2019</a:t>
            </a:r>
            <a:endParaRPr lang="en-GB" dirty="0"/>
          </a:p>
        </p:txBody>
      </p:sp>
      <p:pic>
        <p:nvPicPr>
          <p:cNvPr id="9" name="图片 8">
            <a:extLst>
              <a:ext uri="{FF2B5EF4-FFF2-40B4-BE49-F238E27FC236}">
                <a16:creationId xmlns:a16="http://schemas.microsoft.com/office/drawing/2014/main" id="{006A89D4-817B-4952-968C-AE47B9199E22}"/>
              </a:ext>
            </a:extLst>
          </p:cNvPr>
          <p:cNvPicPr>
            <a:picLocks noChangeAspect="1"/>
          </p:cNvPicPr>
          <p:nvPr/>
        </p:nvPicPr>
        <p:blipFill>
          <a:blip r:embed="rId3"/>
          <a:stretch>
            <a:fillRect/>
          </a:stretch>
        </p:blipFill>
        <p:spPr>
          <a:xfrm>
            <a:off x="30613" y="2269290"/>
            <a:ext cx="8829676" cy="2604200"/>
          </a:xfrm>
          <a:prstGeom prst="rect">
            <a:avLst/>
          </a:prstGeom>
        </p:spPr>
      </p:pic>
    </p:spTree>
    <p:extLst>
      <p:ext uri="{BB962C8B-B14F-4D97-AF65-F5344CB8AC3E}">
        <p14:creationId xmlns:p14="http://schemas.microsoft.com/office/powerpoint/2010/main" val="2851568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0"/>
            <a:r>
              <a:rPr lang="en-US" altLang="zh-CN" dirty="0">
                <a:sym typeface="微软雅黑" panose="020B0503020204020204" pitchFamily="34" charset="-122"/>
              </a:rPr>
              <a:t>Simulation Procedure (1)</a:t>
            </a:r>
            <a:br>
              <a:rPr lang="zh-CN" altLang="en-US" dirty="0">
                <a:sym typeface="微软雅黑" panose="020B0503020204020204" pitchFamily="34" charset="-122"/>
              </a:rPr>
            </a:br>
            <a:endParaRPr lang="zh-CN" altLang="en-US" dirty="0">
              <a:sym typeface="Arial" panose="020B0604020202020204" pitchFamily="34" charset="0"/>
            </a:endParaRPr>
          </a:p>
        </p:txBody>
      </p:sp>
      <p:sp>
        <p:nvSpPr>
          <p:cNvPr id="3" name="内容占位符 2"/>
          <p:cNvSpPr>
            <a:spLocks noGrp="1"/>
          </p:cNvSpPr>
          <p:nvPr>
            <p:ph idx="1"/>
          </p:nvPr>
        </p:nvSpPr>
        <p:spPr>
          <a:xfrm>
            <a:off x="459581" y="1327796"/>
            <a:ext cx="7770813" cy="5328592"/>
          </a:xfrm>
        </p:spPr>
        <p:txBody>
          <a:bodyPr/>
          <a:lstStyle/>
          <a:p>
            <a:pPr marL="177800" indent="-177800" algn="just">
              <a:spcBef>
                <a:spcPts val="0"/>
              </a:spcBef>
              <a:spcAft>
                <a:spcPts val="800"/>
              </a:spcAft>
              <a:buFont typeface="微软雅黑" panose="020B0503020204020204" pitchFamily="34" charset="-122"/>
              <a:buChar char="￭"/>
            </a:pPr>
            <a:r>
              <a:rPr lang="en-US" altLang="zh-CN" sz="2000" b="0" kern="1200" dirty="0">
                <a:solidFill>
                  <a:schemeClr val="tx1"/>
                </a:solidFill>
                <a:sym typeface="Arial" panose="020B0604020202020204" pitchFamily="34" charset="0"/>
              </a:rPr>
              <a:t>The mobility simulation procedure is quoted as follows [3]</a:t>
            </a:r>
          </a:p>
          <a:p>
            <a:pPr hangingPunct="0"/>
            <a:r>
              <a:rPr lang="en-GB" altLang="zh-CN" sz="2000" b="0" i="1" dirty="0"/>
              <a:t>Step 1:</a:t>
            </a:r>
            <a:r>
              <a:rPr lang="en-GB" altLang="zh-CN" sz="2000" b="0" dirty="0"/>
              <a:t> 	Run uplink system-level simulations, identical to those for average spectral efficiency, and 5</a:t>
            </a:r>
            <a:r>
              <a:rPr lang="en-GB" altLang="zh-CN" sz="2000" b="0" baseline="30000" dirty="0"/>
              <a:t>th</a:t>
            </a:r>
            <a:r>
              <a:rPr lang="en-GB" altLang="zh-CN" sz="2000" b="0" dirty="0"/>
              <a:t> percentile user spectral efficiency except for speeds taken from Table 4 of Report ITU-R M.2410-0, using link-level simulations and a link-to-system interface appropriate for these speed values, for the set of selected test environment(s) associated with the candidate RITs/SRITs and collect overall statistics for uplink </a:t>
            </a:r>
            <a:r>
              <a:rPr lang="en-GB" altLang="zh-CN" sz="2000" b="0" i="1" dirty="0"/>
              <a:t>SINR</a:t>
            </a:r>
            <a:r>
              <a:rPr lang="en-GB" altLang="zh-CN" sz="2000" b="0" dirty="0"/>
              <a:t> values, and construct CDF over these values for each test environment.</a:t>
            </a:r>
            <a:endParaRPr lang="zh-CN" altLang="zh-CN" sz="2000" b="0" dirty="0"/>
          </a:p>
          <a:p>
            <a:pPr hangingPunct="0"/>
            <a:r>
              <a:rPr lang="en-GB" altLang="zh-CN" sz="2000" b="0" i="1" dirty="0"/>
              <a:t>Step 2:</a:t>
            </a:r>
            <a:r>
              <a:rPr lang="en-GB" altLang="zh-CN" sz="2000" b="0" dirty="0"/>
              <a:t>	Use the CDF for the test environment(s) to save the respective 50</a:t>
            </a:r>
            <a:r>
              <a:rPr lang="en-GB" altLang="zh-CN" sz="2000" b="0" baseline="30000" dirty="0"/>
              <a:t>th</a:t>
            </a:r>
            <a:r>
              <a:rPr lang="en-GB" altLang="zh-CN" sz="2000" b="0" dirty="0"/>
              <a:t>-percentile </a:t>
            </a:r>
            <a:r>
              <a:rPr lang="en-GB" altLang="zh-CN" sz="2000" b="0" i="1" dirty="0"/>
              <a:t>SINR</a:t>
            </a:r>
            <a:r>
              <a:rPr lang="en-GB" altLang="zh-CN" sz="2000" b="0" dirty="0"/>
              <a:t> value.</a:t>
            </a:r>
            <a:endParaRPr lang="zh-CN" altLang="zh-CN" sz="2000" b="0" dirty="0"/>
          </a:p>
          <a:p>
            <a:pPr marL="177800" indent="-177800" algn="just">
              <a:spcBef>
                <a:spcPts val="0"/>
              </a:spcBef>
              <a:spcAft>
                <a:spcPts val="800"/>
              </a:spcAft>
              <a:buFont typeface="微软雅黑" panose="020B0503020204020204" pitchFamily="34" charset="-122"/>
              <a:buChar char="￭"/>
            </a:pPr>
            <a:endParaRPr lang="zh-CN" altLang="en-US" sz="2000" b="0" kern="1200" dirty="0">
              <a:sym typeface="Arial" panose="020B0604020202020204" pitchFamily="34" charset="0"/>
            </a:endParaRP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dirty="0"/>
              <a:t>Jun Lei, Nufront</a:t>
            </a:r>
          </a:p>
        </p:txBody>
      </p:sp>
      <p:sp>
        <p:nvSpPr>
          <p:cNvPr id="6" name="日期占位符 5"/>
          <p:cNvSpPr>
            <a:spLocks noGrp="1"/>
          </p:cNvSpPr>
          <p:nvPr>
            <p:ph type="dt" idx="15"/>
          </p:nvPr>
        </p:nvSpPr>
        <p:spPr/>
        <p:txBody>
          <a:bodyPr/>
          <a:lstStyle/>
          <a:p>
            <a:r>
              <a:rPr lang="en-US" altLang="zh-CN" dirty="0"/>
              <a:t>May 2019</a:t>
            </a:r>
            <a:endParaRPr lang="en-GB" dirty="0"/>
          </a:p>
        </p:txBody>
      </p:sp>
    </p:spTree>
    <p:extLst>
      <p:ext uri="{BB962C8B-B14F-4D97-AF65-F5344CB8AC3E}">
        <p14:creationId xmlns:p14="http://schemas.microsoft.com/office/powerpoint/2010/main" val="2242550753"/>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(1)</Template>
  <TotalTime>5255</TotalTime>
  <Words>1568</Words>
  <Application>Microsoft Office PowerPoint</Application>
  <PresentationFormat>On-screen Show (4:3)</PresentationFormat>
  <Paragraphs>265</Paragraphs>
  <Slides>17</Slides>
  <Notes>16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Arial Unicode MS</vt:lpstr>
      <vt:lpstr>微软雅黑</vt:lpstr>
      <vt:lpstr>MS Gothic</vt:lpstr>
      <vt:lpstr>宋体</vt:lpstr>
      <vt:lpstr>Arial</vt:lpstr>
      <vt:lpstr>Times New Roman</vt:lpstr>
      <vt:lpstr>Wingdings</vt:lpstr>
      <vt:lpstr>Office 主题​​</vt:lpstr>
      <vt:lpstr>Document</vt:lpstr>
      <vt:lpstr>EUHT Evaluation Modility </vt:lpstr>
      <vt:lpstr>Abstract</vt:lpstr>
      <vt:lpstr>Abbreviation</vt:lpstr>
      <vt:lpstr>Outline</vt:lpstr>
      <vt:lpstr>Objective </vt:lpstr>
      <vt:lpstr>Simulation Configuration </vt:lpstr>
      <vt:lpstr>Simulation Assumptions </vt:lpstr>
      <vt:lpstr>Minimum Requirements </vt:lpstr>
      <vt:lpstr>Simulation Procedure (1) </vt:lpstr>
      <vt:lpstr>Simulation Procedure (2) </vt:lpstr>
      <vt:lpstr>Simulation Results – 120km/h</vt:lpstr>
      <vt:lpstr>Simulation Results – 500 km/h</vt:lpstr>
      <vt:lpstr>Mobility Interruption Time Analysis</vt:lpstr>
      <vt:lpstr>Control plane latency</vt:lpstr>
      <vt:lpstr>Conclusion</vt:lpstr>
      <vt:lpstr>Next Step</vt:lpstr>
      <vt:lpstr>Reference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to Cooperate to Submit 5G Standards</dc:title>
  <dc:creator>Jun Lei</dc:creator>
  <cp:lastModifiedBy>Joseph Levy</cp:lastModifiedBy>
  <cp:revision>380</cp:revision>
  <cp:lastPrinted>1601-01-01T00:00:00Z</cp:lastPrinted>
  <dcterms:created xsi:type="dcterms:W3CDTF">2019-04-02T08:01:13Z</dcterms:created>
  <dcterms:modified xsi:type="dcterms:W3CDTF">2019-05-06T05:22:12Z</dcterms:modified>
</cp:coreProperties>
</file>