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66" r:id="rId5"/>
    <p:sldId id="319" r:id="rId6"/>
    <p:sldId id="268" r:id="rId7"/>
    <p:sldId id="280" r:id="rId8"/>
    <p:sldId id="321" r:id="rId9"/>
    <p:sldId id="324" r:id="rId10"/>
    <p:sldId id="326" r:id="rId11"/>
    <p:sldId id="330" r:id="rId12"/>
    <p:sldId id="322" r:id="rId13"/>
    <p:sldId id="332" r:id="rId14"/>
    <p:sldId id="328" r:id="rId15"/>
    <p:sldId id="331" r:id="rId16"/>
    <p:sldId id="325" r:id="rId17"/>
    <p:sldId id="274"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802.11-19/0727r1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9/11-19-0671-00-AANI-preliminary-results-of-euht-evaluation-on-urban-macro-urllc.pptx" TargetMode="External"/><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672-00-AANI-euht-standard-intro-0422.pptx%20EUHT%20standard%20intro_0422"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694-00-AANI-preliminary-results-of-euht-evaluation-on-urban-macro-urllc-and-mmtc.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0728-00-AANI-euht-evaluation-mobility.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tu.int/dms_pub/itu-r/md/15/sg05/c/R15-SG05-C-0056!!MSW-E.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7/11-17-1813-00-AANI-imt-2020-s-rit-description-template-compliance-template.docx" TargetMode="External"/><Relationship Id="rId3" Type="http://schemas.openxmlformats.org/officeDocument/2006/relationships/hyperlink" Target="https://www.itu.int/en/ITU-R/study-groups/rsg5/rwp5d/imt-2020/Pages/submission-eval.aspx" TargetMode="External"/><Relationship Id="rId7" Type="http://schemas.openxmlformats.org/officeDocument/2006/relationships/hyperlink" Target="https://mentor.ieee.org/802.11/dcn/17/11-17-1812-00-AANI-imt-2020-s-rit-description-template-characteristic-template.docx" TargetMode="External"/><Relationship Id="rId2" Type="http://schemas.openxmlformats.org/officeDocument/2006/relationships/hyperlink" Target="https://mentor.ieee.org/802.11/dcn/17/11-17-1889-03-AANI-skeleton-for-a-candidate-imt-2020-rit-based-on-ieee-802-11.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72-00-AANI-aani-conference-call-minutes-12-11-2017.docx" TargetMode="External"/><Relationship Id="rId5" Type="http://schemas.openxmlformats.org/officeDocument/2006/relationships/hyperlink" Target="https://mentor.ieee.org/802.11/dcn/17/11-17-1836-01-AANI-draft-for-itu-r-submission.pptx" TargetMode="External"/><Relationship Id="rId4" Type="http://schemas.openxmlformats.org/officeDocument/2006/relationships/hyperlink" Target="https://www.itu.int/dms_pub/itu-r/md/15/sg05/c/R15-SG05-C-0056!!MSW-E.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193-01-AANI-evaluation-procedure-for-imt-2020-embb-dense-urban.pptx" TargetMode="External"/><Relationship Id="rId7" Type="http://schemas.openxmlformats.org/officeDocument/2006/relationships/hyperlink" Target="https://mentor.ieee.org/802.11/dcn/18/11-18-0517-02-AANI-802-11ax-for-imt-2020-embb-indoor-hotspot-and-dense-urban.pptx" TargetMode="External"/><Relationship Id="rId2" Type="http://schemas.openxmlformats.org/officeDocument/2006/relationships/hyperlink" Target="https://mentor.ieee.org/802.11/dcn/19/11-19-0240-00-AANI-itu-imt-2020-statu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915-03-AANI-benchmarking-of-802-11ax-against-embb-indoor-hotspot-requirements-using-imt-2020-simulation-methodology.ppt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1573-07-AANI-summary-of-802-11ax-self-evaluation-for-imt-2020-embb-indoor-hotspot-and-dense-urban-test-environments.docx" TargetMode="Externa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9/11-19-0728-00-AANI-euht-evaluation-mobility.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90"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Tuesday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a:p>
            <a:pPr marL="457200" indent="-457200">
              <a:buFont typeface="Arial" panose="020B0604020202020204" pitchFamily="34" charset="0"/>
              <a:buChar char="•"/>
            </a:pPr>
            <a:r>
              <a:rPr lang="en-US" altLang="en-US" sz="2800" b="0" dirty="0"/>
              <a:t>Teleconference Monday 22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3"/>
              </a:rPr>
              <a:t>11-19/0671r0</a:t>
            </a:r>
            <a:r>
              <a:rPr lang="en-US" altLang="en-US" sz="2400" dirty="0"/>
              <a:t>  “The preliminary evaluation results of EUHT on Urban Macro URLLC” </a:t>
            </a:r>
          </a:p>
          <a:p>
            <a:pPr marL="857250" lvl="1" indent="-457200">
              <a:buFont typeface="Arial" panose="020B0604020202020204" pitchFamily="34" charset="0"/>
              <a:buChar char="•"/>
            </a:pPr>
            <a:r>
              <a:rPr lang="en-US" altLang="en-US" sz="2400" dirty="0"/>
              <a:t>And posted </a:t>
            </a:r>
            <a:r>
              <a:rPr lang="nl-NL" altLang="en-US" sz="2400" dirty="0">
                <a:hlinkClick r:id="rId4"/>
              </a:rPr>
              <a:t>11-19/0672r0</a:t>
            </a:r>
            <a:r>
              <a:rPr lang="en-US" sz="2400" dirty="0"/>
              <a:t> - EUHT standard intro_0422 Jun Lei (Nufront)</a:t>
            </a:r>
          </a:p>
          <a:p>
            <a:pPr marL="857250" lvl="1" indent="-457200">
              <a:buFont typeface="Arial" panose="020B0604020202020204" pitchFamily="34" charset="0"/>
              <a:buChar char="•"/>
            </a:pPr>
            <a:r>
              <a:rPr lang="en-US" sz="2400" dirty="0"/>
              <a:t>The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9411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4/4</a:t>
            </a:r>
          </a:p>
        </p:txBody>
      </p:sp>
      <p:sp>
        <p:nvSpPr>
          <p:cNvPr id="3" name="Content Placeholder 2"/>
          <p:cNvSpPr>
            <a:spLocks noGrp="1"/>
          </p:cNvSpPr>
          <p:nvPr>
            <p:ph idx="1"/>
          </p:nvPr>
        </p:nvSpPr>
        <p:spPr>
          <a:xfrm>
            <a:off x="461964" y="1298576"/>
            <a:ext cx="11265958" cy="5176838"/>
          </a:xfrm>
        </p:spPr>
        <p:txBody>
          <a:bodyPr/>
          <a:lstStyle/>
          <a:p>
            <a:pPr marL="457200" indent="-457200">
              <a:buFont typeface="Arial" panose="020B0604020202020204" pitchFamily="34" charset="0"/>
              <a:buChar char="•"/>
            </a:pPr>
            <a:r>
              <a:rPr lang="en-US" altLang="en-US" sz="2800" b="0" dirty="0"/>
              <a:t>Teleconference Monday 29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2"/>
              </a:rPr>
              <a:t>11-19/0694r0</a:t>
            </a:r>
            <a:r>
              <a:rPr lang="en-US" altLang="en-US" sz="2400" dirty="0"/>
              <a:t>  “</a:t>
            </a:r>
            <a:r>
              <a:rPr lang="en-US" sz="2400" dirty="0"/>
              <a:t>Preliminary Results of EUHT Evaluation on Urban Macro URLLC and mMTC</a:t>
            </a:r>
            <a:r>
              <a:rPr lang="en-US" altLang="en-US" sz="2400" dirty="0"/>
              <a:t>” </a:t>
            </a:r>
          </a:p>
          <a:p>
            <a:pPr marL="857250" lvl="1" indent="-457200">
              <a:buFont typeface="Arial" panose="020B0604020202020204" pitchFamily="34" charset="0"/>
              <a:buChar char="•"/>
            </a:pPr>
            <a:r>
              <a:rPr lang="en-US" sz="2400" dirty="0"/>
              <a:t>The procedures, requirements, and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4190886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33400" y="1524000"/>
            <a:ext cx="11265958" cy="4876800"/>
          </a:xfrm>
        </p:spPr>
        <p:txBody>
          <a:bodyPr/>
          <a:lstStyle/>
          <a:p>
            <a:pPr marL="457200" indent="-457200">
              <a:spcBef>
                <a:spcPts val="200"/>
              </a:spcBef>
              <a:buFont typeface="Arial" panose="020B0604020202020204" pitchFamily="34" charset="0"/>
              <a:buChar char="•"/>
              <a:defRPr/>
            </a:pPr>
            <a:r>
              <a:rPr lang="en-US" dirty="0"/>
              <a:t>Contributions –</a:t>
            </a:r>
          </a:p>
          <a:p>
            <a:pPr marL="857250" lvl="1" indent="-457200">
              <a:spcBef>
                <a:spcPts val="200"/>
              </a:spcBef>
              <a:buFont typeface="+mj-lt"/>
              <a:buAutoNum type="arabicPeriod"/>
              <a:defRPr/>
            </a:pPr>
            <a:r>
              <a:rPr lang="en-US" altLang="en-US" dirty="0">
                <a:hlinkClick r:id="rId2"/>
              </a:rPr>
              <a:t>11-19/0728r0</a:t>
            </a:r>
            <a:r>
              <a:rPr lang="en-US" altLang="en-US" dirty="0"/>
              <a:t> “</a:t>
            </a:r>
            <a:r>
              <a:rPr lang="en-US" dirty="0"/>
              <a:t>EUHT Evaluation Mobility”</a:t>
            </a:r>
          </a:p>
          <a:p>
            <a:pPr marL="857250" lvl="1" indent="-457200">
              <a:spcBef>
                <a:spcPts val="200"/>
              </a:spcBef>
              <a:buFont typeface="+mj-lt"/>
              <a:buAutoNum type="arabicPeriod"/>
              <a:defRPr/>
            </a:pPr>
            <a:r>
              <a:rPr lang="en-US" altLang="en-US" dirty="0"/>
              <a:t>???</a:t>
            </a:r>
            <a:endParaRPr lang="nl-NL" altLang="en-US" dirty="0"/>
          </a:p>
          <a:p>
            <a:pPr>
              <a:buFont typeface="Arial" panose="020B0604020202020204" pitchFamily="34" charset="0"/>
              <a:buChar char="•"/>
            </a:pPr>
            <a:r>
              <a:rPr lang="en-US" dirty="0"/>
              <a:t>Discussion</a:t>
            </a:r>
          </a:p>
          <a:p>
            <a:pPr lvl="1">
              <a:buFont typeface="Arial" panose="020B0604020202020204" pitchFamily="34" charset="0"/>
              <a:buChar char="•"/>
            </a:pPr>
            <a:r>
              <a:rPr lang="en-US" dirty="0"/>
              <a:t>What is the status of a 802.11ax/EUHT IMT-2020 submission?</a:t>
            </a:r>
          </a:p>
          <a:p>
            <a:pPr lvl="2">
              <a:buFont typeface="Arial" panose="020B0604020202020204" pitchFamily="34" charset="0"/>
              <a:buChar char="•"/>
            </a:pPr>
            <a:r>
              <a:rPr lang="en-US" dirty="0"/>
              <a:t>System description</a:t>
            </a:r>
          </a:p>
          <a:p>
            <a:pPr lvl="2">
              <a:buFont typeface="Arial" panose="020B0604020202020204" pitchFamily="34" charset="0"/>
              <a:buChar char="•"/>
            </a:pPr>
            <a:r>
              <a:rPr lang="en-US" dirty="0"/>
              <a:t>Self evaluation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764555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46468-7C78-481D-BAB5-4770BF43BCFE}"/>
              </a:ext>
            </a:extLst>
          </p:cNvPr>
          <p:cNvSpPr>
            <a:spLocks noGrp="1"/>
          </p:cNvSpPr>
          <p:nvPr>
            <p:ph type="title"/>
          </p:nvPr>
        </p:nvSpPr>
        <p:spPr/>
        <p:txBody>
          <a:bodyPr/>
          <a:lstStyle/>
          <a:p>
            <a:r>
              <a:rPr lang="en-US" dirty="0"/>
              <a:t>What needs to be provided for a IMT-2020 proposal</a:t>
            </a:r>
          </a:p>
        </p:txBody>
      </p:sp>
      <p:sp>
        <p:nvSpPr>
          <p:cNvPr id="3" name="Content Placeholder 2">
            <a:extLst>
              <a:ext uri="{FF2B5EF4-FFF2-40B4-BE49-F238E27FC236}">
                <a16:creationId xmlns:a16="http://schemas.microsoft.com/office/drawing/2014/main" id="{F54CA145-871C-4FED-9CB0-9C364095AC7E}"/>
              </a:ext>
            </a:extLst>
          </p:cNvPr>
          <p:cNvSpPr>
            <a:spLocks noGrp="1"/>
          </p:cNvSpPr>
          <p:nvPr>
            <p:ph idx="1"/>
          </p:nvPr>
        </p:nvSpPr>
        <p:spPr>
          <a:xfrm>
            <a:off x="457200" y="1981201"/>
            <a:ext cx="11201399" cy="4494213"/>
          </a:xfrm>
        </p:spPr>
        <p:txBody>
          <a:bodyPr/>
          <a:lstStyle/>
          <a:p>
            <a:r>
              <a:rPr lang="en-US" dirty="0"/>
              <a:t>A joint 802.11ax/EUHT proposal must have a:</a:t>
            </a:r>
          </a:p>
          <a:p>
            <a:pPr marL="457200" indent="-457200">
              <a:buFont typeface="+mj-lt"/>
              <a:buAutoNum type="arabicPeriod"/>
            </a:pPr>
            <a:r>
              <a:rPr lang="en-US" dirty="0"/>
              <a:t>A Complete Characteristics Template (Description Template 5.2.3.2)</a:t>
            </a:r>
          </a:p>
          <a:p>
            <a:pPr marL="457200" indent="-457200">
              <a:buFont typeface="+mj-lt"/>
              <a:buAutoNum type="arabicPeriod"/>
            </a:pPr>
            <a:r>
              <a:rPr lang="en-US" dirty="0"/>
              <a:t>A Complete Link Budget Template (Description Template 5.2.3.3)</a:t>
            </a:r>
          </a:p>
          <a:p>
            <a:pPr marL="457200" indent="-457200">
              <a:buFont typeface="+mj-lt"/>
              <a:buAutoNum type="arabicPeriod"/>
            </a:pPr>
            <a:r>
              <a:rPr lang="en-US" dirty="0"/>
              <a:t>A Complete Compliance Template (RIT/SRIT Compliance Template 5.2.4)</a:t>
            </a:r>
          </a:p>
          <a:p>
            <a:pPr marL="457200" indent="-457200">
              <a:buFont typeface="+mj-lt"/>
              <a:buAutoNum type="arabicPeriod"/>
            </a:pPr>
            <a:r>
              <a:rPr lang="en-US" dirty="0"/>
              <a:t>A Complete Self-Evaluation Report (Self generated or endorsed)</a:t>
            </a:r>
          </a:p>
          <a:p>
            <a:pPr marL="457200" indent="-457200">
              <a:buFont typeface="+mj-lt"/>
              <a:buAutoNum type="arabicPeriod"/>
            </a:pPr>
            <a:r>
              <a:rPr lang="en-US" dirty="0"/>
              <a:t>An Indication of Compliance with the ITU Policy on Intellectual Property Rights</a:t>
            </a:r>
          </a:p>
          <a:p>
            <a:pPr marL="457200" indent="-457200">
              <a:buFont typeface="+mj-lt"/>
              <a:buAutoNum type="arabicPeriod"/>
            </a:pPr>
            <a:endParaRPr lang="en-US" dirty="0"/>
          </a:p>
          <a:p>
            <a:pPr marL="0" indent="0"/>
            <a:r>
              <a:rPr lang="en-US" b="0" dirty="0"/>
              <a:t>According to ITU-R </a:t>
            </a:r>
            <a:r>
              <a:rPr lang="fr-FR" b="0" dirty="0"/>
              <a:t>Document 5/56-E - </a:t>
            </a:r>
            <a:r>
              <a:rPr lang="fr-FR" b="0" i="1" dirty="0"/>
              <a:t>Working Party 5D, </a:t>
            </a:r>
            <a:r>
              <a:rPr lang="en-US" b="0" i="1" dirty="0"/>
              <a:t>DRAFT NEW REPORT ITU-R M.[IMT-2020.SUBMISSION Requirements, evaluation criteria and submission templates for the development of IMT-2020 </a:t>
            </a:r>
            <a:r>
              <a:rPr lang="en-US" b="0" dirty="0"/>
              <a:t>– 3 July 2017 - </a:t>
            </a:r>
            <a:r>
              <a:rPr lang="en-US" dirty="0">
                <a:hlinkClick r:id="rId2"/>
              </a:rPr>
              <a:t>IMT-2020.SUBMISSION</a:t>
            </a:r>
            <a:endParaRPr lang="en-US" b="0" dirty="0"/>
          </a:p>
          <a:p>
            <a:pPr marL="0" indent="0"/>
            <a:endParaRPr lang="en-US" b="0" dirty="0"/>
          </a:p>
        </p:txBody>
      </p:sp>
      <p:sp>
        <p:nvSpPr>
          <p:cNvPr id="4" name="Slide Number Placeholder 3">
            <a:extLst>
              <a:ext uri="{FF2B5EF4-FFF2-40B4-BE49-F238E27FC236}">
                <a16:creationId xmlns:a16="http://schemas.microsoft.com/office/drawing/2014/main" id="{0E35F84D-DE9D-4F01-A923-C4E9D002221F}"/>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EF5C5C4-511D-49AE-984B-FD00560DF39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45EBD10-70D6-48D8-BC50-67380EFDE25E}"/>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654097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3C1F6-5FFB-4828-BE10-3CA673EF8283}"/>
              </a:ext>
            </a:extLst>
          </p:cNvPr>
          <p:cNvSpPr>
            <a:spLocks noGrp="1"/>
          </p:cNvSpPr>
          <p:nvPr>
            <p:ph type="title"/>
          </p:nvPr>
        </p:nvSpPr>
        <p:spPr/>
        <p:txBody>
          <a:bodyPr/>
          <a:lstStyle/>
          <a:p>
            <a:r>
              <a:rPr lang="en-US" dirty="0"/>
              <a:t>IMT-2020 Submission Contributions and References</a:t>
            </a:r>
          </a:p>
        </p:txBody>
      </p:sp>
      <p:sp>
        <p:nvSpPr>
          <p:cNvPr id="3" name="Content Placeholder 2">
            <a:extLst>
              <a:ext uri="{FF2B5EF4-FFF2-40B4-BE49-F238E27FC236}">
                <a16:creationId xmlns:a16="http://schemas.microsoft.com/office/drawing/2014/main" id="{B858007E-F8FA-499E-A264-0AAD0ADEE238}"/>
              </a:ext>
            </a:extLst>
          </p:cNvPr>
          <p:cNvSpPr>
            <a:spLocks noGrp="1"/>
          </p:cNvSpPr>
          <p:nvPr>
            <p:ph idx="1"/>
          </p:nvPr>
        </p:nvSpPr>
        <p:spPr>
          <a:xfrm>
            <a:off x="304800" y="1447800"/>
            <a:ext cx="11887199" cy="5027613"/>
          </a:xfrm>
        </p:spPr>
        <p:txBody>
          <a:bodyPr/>
          <a:lstStyle/>
          <a:p>
            <a:r>
              <a:rPr lang="en-US" sz="2000" b="0" dirty="0">
                <a:hlinkClick r:id="rId2"/>
              </a:rPr>
              <a:t>11-17/1889r3</a:t>
            </a:r>
            <a:r>
              <a:rPr lang="en-US" sz="2000" b="0" dirty="0"/>
              <a:t> “SKELETON FOR A CANDIDATE IMT-2020 RIT BASED ON IEEE 802_11” – Rakesh Taori (Phazr Inc.), this document includes</a:t>
            </a:r>
          </a:p>
          <a:p>
            <a:pPr lvl="1">
              <a:buFont typeface="Arial" panose="020B0604020202020204" pitchFamily="34" charset="0"/>
              <a:buChar char="•"/>
            </a:pPr>
            <a:r>
              <a:rPr lang="en-US" sz="1600" b="0" dirty="0"/>
              <a:t> an imbedded draft document</a:t>
            </a:r>
          </a:p>
          <a:p>
            <a:pPr lvl="1">
              <a:buFont typeface="Arial" panose="020B0604020202020204" pitchFamily="34" charset="0"/>
              <a:buChar char="•"/>
            </a:pPr>
            <a:r>
              <a:rPr lang="en-US" sz="1600" dirty="0"/>
              <a:t>A link to information on the IMT-2020 submission and evaluation process: </a:t>
            </a:r>
            <a:r>
              <a:rPr lang="en-GB" sz="1600" dirty="0">
                <a:hlinkClick r:id="rId3"/>
              </a:rPr>
              <a:t>https://www.itu.int/en/ITU-R/study-groups/rsg5/rwp5d/imt-2020/Pages/submission-eval.aspx</a:t>
            </a:r>
            <a:endParaRPr lang="en-GB" sz="1600" dirty="0"/>
          </a:p>
          <a:p>
            <a:pPr lvl="1">
              <a:buFont typeface="Arial" panose="020B0604020202020204" pitchFamily="34" charset="0"/>
              <a:buChar char="•"/>
            </a:pPr>
            <a:r>
              <a:rPr lang="en-US" sz="1600" dirty="0"/>
              <a:t>A link to the RIT proposal templates: </a:t>
            </a:r>
            <a:r>
              <a:rPr lang="en-US" sz="1600" dirty="0">
                <a:hlinkClick r:id="rId4"/>
              </a:rPr>
              <a:t>IMT-2020.SUBMISSION</a:t>
            </a:r>
            <a:endParaRPr lang="en-US" sz="1600" dirty="0"/>
          </a:p>
          <a:p>
            <a:pPr marL="57150" indent="0"/>
            <a:r>
              <a:rPr lang="en-US" sz="2000" dirty="0">
                <a:hlinkClick r:id="rId5"/>
              </a:rPr>
              <a:t>11-17/1886r0</a:t>
            </a:r>
            <a:r>
              <a:rPr lang="en-US" sz="2000" b="0" dirty="0"/>
              <a:t> “5G RIT Submission to ITU-R” -- Rakesh Taori (PHAZR Inc.) </a:t>
            </a:r>
            <a:endParaRPr lang="en-US" sz="2000" dirty="0">
              <a:hlinkClick r:id="rId5"/>
            </a:endParaRPr>
          </a:p>
          <a:p>
            <a:pPr marL="57150" indent="0"/>
            <a:r>
              <a:rPr lang="en-US" sz="2000" dirty="0">
                <a:hlinkClick r:id="rId5"/>
              </a:rPr>
              <a:t>11-17/1836r1</a:t>
            </a:r>
            <a:r>
              <a:rPr lang="en-US" sz="2000" dirty="0"/>
              <a:t> </a:t>
            </a:r>
            <a:r>
              <a:rPr lang="en-US" sz="2000" b="0" dirty="0"/>
              <a:t>“Draft for ITU-R Submission” -- Rakesh Taori (PHAZR Inc.) </a:t>
            </a:r>
          </a:p>
          <a:p>
            <a:pPr marL="57150" indent="0"/>
            <a:r>
              <a:rPr lang="en-US" sz="2000" b="0" dirty="0">
                <a:hlinkClick r:id="rId6"/>
              </a:rPr>
              <a:t>11-17/1872r0</a:t>
            </a:r>
            <a:r>
              <a:rPr lang="en-US" sz="2000" b="0" dirty="0"/>
              <a:t> “Input to ITU-R submission” -- Sigurd Schelstraete (Quantenna) </a:t>
            </a:r>
          </a:p>
          <a:p>
            <a:pPr marL="0" indent="0"/>
            <a:r>
              <a:rPr lang="en-US" sz="2000" dirty="0">
                <a:hlinkClick r:id="rId7"/>
              </a:rPr>
              <a:t>11-17/1820r1</a:t>
            </a:r>
            <a:r>
              <a:rPr lang="en-US" sz="2000" dirty="0"/>
              <a:t> </a:t>
            </a:r>
            <a:r>
              <a:rPr lang="en-US" sz="2000" b="0" dirty="0"/>
              <a:t>“IMT-2020 Usage Scenarios, Test Environments and Evaluation Configurations” -- Roger Marks (EthAirNet Associates)</a:t>
            </a:r>
            <a:endParaRPr lang="en-US" sz="2000" b="0" dirty="0">
              <a:hlinkClick r:id="rId7"/>
            </a:endParaRPr>
          </a:p>
          <a:p>
            <a:pPr marL="0" indent="0"/>
            <a:r>
              <a:rPr lang="en-US" sz="2000" dirty="0">
                <a:hlinkClick r:id="rId8"/>
              </a:rPr>
              <a:t>11-17/1813r0</a:t>
            </a:r>
            <a:r>
              <a:rPr lang="en-US" sz="2000" dirty="0"/>
              <a:t> </a:t>
            </a:r>
            <a:r>
              <a:rPr lang="en-US" sz="2000" b="0" dirty="0"/>
              <a:t>“IMT-2020 (S)RIT Description Template - Compliance Template” -- Rakesh Taori (Phazr Inc.) </a:t>
            </a:r>
          </a:p>
          <a:p>
            <a:pPr marL="0" indent="0"/>
            <a:r>
              <a:rPr lang="en-US" sz="2000" dirty="0">
                <a:hlinkClick r:id="rId7"/>
              </a:rPr>
              <a:t>11-17/1812r0</a:t>
            </a:r>
            <a:r>
              <a:rPr lang="en-US" sz="2000" dirty="0"/>
              <a:t> </a:t>
            </a:r>
            <a:r>
              <a:rPr lang="en-US" sz="2000" b="0" dirty="0"/>
              <a:t>“IMT-2020 (S)RIT Description Template - Characteristic Template” -- Rakesh Taori (Phazr Inc.) </a:t>
            </a:r>
            <a:endParaRPr lang="en-US" sz="2000" b="0" dirty="0">
              <a:hlinkClick r:id="rId8"/>
            </a:endParaRPr>
          </a:p>
          <a:p>
            <a:pPr marL="0" indent="0"/>
            <a:r>
              <a:rPr lang="en-US" sz="2000" b="0" dirty="0"/>
              <a:t>These documents while potentially helpful are not complete and do not provide all the required 802.11 information</a:t>
            </a:r>
          </a:p>
          <a:p>
            <a:pPr marL="0" indent="0"/>
            <a:endParaRPr lang="en-US" sz="2000" dirty="0"/>
          </a:p>
        </p:txBody>
      </p:sp>
      <p:sp>
        <p:nvSpPr>
          <p:cNvPr id="4" name="Slide Number Placeholder 3">
            <a:extLst>
              <a:ext uri="{FF2B5EF4-FFF2-40B4-BE49-F238E27FC236}">
                <a16:creationId xmlns:a16="http://schemas.microsoft.com/office/drawing/2014/main" id="{BEA4D1D8-1529-498F-B9BE-F0F99993E6BA}"/>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04184D8-CF85-40D8-8CF5-C8EF268723B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652DE8A-2840-4DE5-BFA3-ACDD5DE3C088}"/>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429513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3C1F6-5FFB-4828-BE10-3CA673EF8283}"/>
              </a:ext>
            </a:extLst>
          </p:cNvPr>
          <p:cNvSpPr>
            <a:spLocks noGrp="1"/>
          </p:cNvSpPr>
          <p:nvPr>
            <p:ph type="title"/>
          </p:nvPr>
        </p:nvSpPr>
        <p:spPr/>
        <p:txBody>
          <a:bodyPr/>
          <a:lstStyle/>
          <a:p>
            <a:r>
              <a:rPr lang="en-US" dirty="0"/>
              <a:t>IMT-2020 Process References</a:t>
            </a:r>
          </a:p>
        </p:txBody>
      </p:sp>
      <p:sp>
        <p:nvSpPr>
          <p:cNvPr id="3" name="Content Placeholder 2">
            <a:extLst>
              <a:ext uri="{FF2B5EF4-FFF2-40B4-BE49-F238E27FC236}">
                <a16:creationId xmlns:a16="http://schemas.microsoft.com/office/drawing/2014/main" id="{B858007E-F8FA-499E-A264-0AAD0ADEE238}"/>
              </a:ext>
            </a:extLst>
          </p:cNvPr>
          <p:cNvSpPr>
            <a:spLocks noGrp="1"/>
          </p:cNvSpPr>
          <p:nvPr>
            <p:ph idx="1"/>
          </p:nvPr>
        </p:nvSpPr>
        <p:spPr>
          <a:xfrm>
            <a:off x="914401" y="1447801"/>
            <a:ext cx="10361084" cy="4646614"/>
          </a:xfrm>
        </p:spPr>
        <p:txBody>
          <a:bodyPr/>
          <a:lstStyle/>
          <a:p>
            <a:r>
              <a:rPr lang="en-US" sz="2000" b="0" dirty="0">
                <a:hlinkClick r:id="rId2"/>
              </a:rPr>
              <a:t>11-19/0240r00</a:t>
            </a:r>
            <a:r>
              <a:rPr lang="en-US" sz="2000" b="0" dirty="0"/>
              <a:t> – “ITU IMT-2020 Status” – Joseph Levy (InterDigital)</a:t>
            </a:r>
          </a:p>
          <a:p>
            <a:r>
              <a:rPr lang="en-US" sz="2000" b="0" dirty="0"/>
              <a:t>Provides the status of IMT-2020 as of Jan 25 2019, presented during the March 2019 802.11 F2F meeting. </a:t>
            </a:r>
          </a:p>
          <a:p>
            <a:r>
              <a:rPr lang="en-US" sz="2000" b="0" dirty="0">
                <a:hlinkClick r:id="rId3"/>
              </a:rPr>
              <a:t>11-19/-0193r1</a:t>
            </a:r>
            <a:r>
              <a:rPr lang="en-US" sz="2000" b="0" dirty="0"/>
              <a:t> – “Evaluation procedure for IMT-2020 eMBB Dense Urban” – Sindhu Verma (Broadcom)</a:t>
            </a:r>
          </a:p>
          <a:p>
            <a:pPr lvl="0"/>
            <a:r>
              <a:rPr lang="en-US" sz="2000" b="0" dirty="0">
                <a:hlinkClick r:id="rId4"/>
              </a:rPr>
              <a:t>11-18-1573r7</a:t>
            </a:r>
            <a:r>
              <a:rPr lang="en-US" sz="2000" b="0" dirty="0"/>
              <a:t> – “</a:t>
            </a:r>
            <a:r>
              <a:rPr lang="en-GB" sz="2000" b="0" dirty="0"/>
              <a:t>Summary of 802.11ax Self Evaluation for IMT-2020 EMBB Indoor Hotspot Environment”</a:t>
            </a:r>
          </a:p>
          <a:p>
            <a:pPr lvl="0"/>
            <a:r>
              <a:rPr lang="en-US" sz="2000" b="0" dirty="0">
                <a:hlinkClick r:id="rId5"/>
              </a:rPr>
              <a:t>11-18/1240r4</a:t>
            </a:r>
            <a:r>
              <a:rPr lang="en-US" sz="2000" b="0" dirty="0"/>
              <a:t> – “Benchmarking of 802.11ax against eMBB Indoor Hotspot requirements using IMT-2020 simulation methodology”</a:t>
            </a:r>
          </a:p>
          <a:p>
            <a:pPr lvl="0"/>
            <a:r>
              <a:rPr lang="en-US" sz="2000" b="0" dirty="0">
                <a:hlinkClick r:id="rId6"/>
              </a:rPr>
              <a:t>11-18/0915r3</a:t>
            </a:r>
            <a:r>
              <a:rPr lang="en-US" sz="2000" b="0" dirty="0"/>
              <a:t> – “Benchmarking of 802.11ax against eMBB Indoor Hotspot requirements using IMT-2020 simulation methodology”</a:t>
            </a:r>
          </a:p>
          <a:p>
            <a:r>
              <a:rPr lang="en-US" sz="2000" b="0" dirty="0">
                <a:hlinkClick r:id="rId7"/>
              </a:rPr>
              <a:t>11-18/0517r2</a:t>
            </a:r>
            <a:r>
              <a:rPr lang="en-US" sz="2000" b="0" dirty="0"/>
              <a:t>  - “802.11ax for IMT-2020 eMBB Indoor Hotspot and Dense Urban” - Shubhodeep Adhikari (Broadcom Limited)  </a:t>
            </a:r>
          </a:p>
          <a:p>
            <a:endParaRPr lang="en-US" sz="2000" b="0" dirty="0"/>
          </a:p>
        </p:txBody>
      </p:sp>
      <p:sp>
        <p:nvSpPr>
          <p:cNvPr id="4" name="Slide Number Placeholder 3">
            <a:extLst>
              <a:ext uri="{FF2B5EF4-FFF2-40B4-BE49-F238E27FC236}">
                <a16:creationId xmlns:a16="http://schemas.microsoft.com/office/drawing/2014/main" id="{BEA4D1D8-1529-498F-B9BE-F0F99993E6BA}"/>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04184D8-CF85-40D8-8CF5-C8EF268723B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652DE8A-2840-4DE5-BFA3-ACDD5DE3C088}"/>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952380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dirty="0"/>
              <a:t>May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16</a:t>
            </a:fld>
            <a:endParaRPr lang="en-GB" dirty="0"/>
          </a:p>
        </p:txBody>
      </p:sp>
      <p:graphicFrame>
        <p:nvGraphicFramePr>
          <p:cNvPr id="6" name="Object 5">
            <a:extLst>
              <a:ext uri="{FF2B5EF4-FFF2-40B4-BE49-F238E27FC236}">
                <a16:creationId xmlns:a16="http://schemas.microsoft.com/office/drawing/2014/main" id="{1D4C355E-0B3C-4EF8-845B-02B7FB0E7543}"/>
              </a:ext>
            </a:extLst>
          </p:cNvPr>
          <p:cNvGraphicFramePr>
            <a:graphicFrameLocks noChangeAspect="1"/>
          </p:cNvGraphicFramePr>
          <p:nvPr>
            <p:extLst>
              <p:ext uri="{D42A27DB-BD31-4B8C-83A1-F6EECF244321}">
                <p14:modId xmlns:p14="http://schemas.microsoft.com/office/powerpoint/2010/main" val="3742823510"/>
              </p:ext>
            </p:extLst>
          </p:nvPr>
        </p:nvGraphicFramePr>
        <p:xfrm>
          <a:off x="228600" y="1728528"/>
          <a:ext cx="11615659" cy="4138871"/>
        </p:xfrm>
        <a:graphic>
          <a:graphicData uri="http://schemas.openxmlformats.org/presentationml/2006/ole">
            <mc:AlternateContent xmlns:mc="http://schemas.openxmlformats.org/markup-compatibility/2006">
              <mc:Choice xmlns:v="urn:schemas-microsoft-com:vml" Requires="v">
                <p:oleObj spid="_x0000_s5123" name="Worksheet" r:id="rId3" imgW="9572462" imgH="2933700" progId="Excel.Sheet.12">
                  <p:embed/>
                </p:oleObj>
              </mc:Choice>
              <mc:Fallback>
                <p:oleObj name="Worksheet" r:id="rId3" imgW="9572462" imgH="2933700" progId="Excel.Sheet.12">
                  <p:embed/>
                  <p:pic>
                    <p:nvPicPr>
                      <p:cNvPr id="0" name=""/>
                      <p:cNvPicPr/>
                      <p:nvPr/>
                    </p:nvPicPr>
                    <p:blipFill>
                      <a:blip r:embed="rId4"/>
                      <a:stretch>
                        <a:fillRect/>
                      </a:stretch>
                    </p:blipFill>
                    <p:spPr>
                      <a:xfrm>
                        <a:off x="228600" y="1728528"/>
                        <a:ext cx="11615659" cy="4138871"/>
                      </a:xfrm>
                      <a:prstGeom prst="rect">
                        <a:avLst/>
                      </a:prstGeom>
                    </p:spPr>
                  </p:pic>
                </p:oleObj>
              </mc:Fallback>
            </mc:AlternateContent>
          </a:graphicData>
        </a:graphic>
      </p:graphicFrame>
    </p:spTree>
    <p:extLst>
      <p:ext uri="{BB962C8B-B14F-4D97-AF65-F5344CB8AC3E}">
        <p14:creationId xmlns:p14="http://schemas.microsoft.com/office/powerpoint/2010/main" val="221664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893424" cy="5256214"/>
          </a:xfrm>
        </p:spPr>
        <p:txBody>
          <a:bodyPr/>
          <a:lstStyle/>
          <a:p>
            <a:r>
              <a:rPr lang="en-US" altLang="en-US" dirty="0"/>
              <a:t>Additional Teleconferences: </a:t>
            </a:r>
          </a:p>
          <a:p>
            <a:r>
              <a:rPr lang="en-US" altLang="en-US" dirty="0"/>
              <a:t>	none</a:t>
            </a:r>
          </a:p>
          <a:p>
            <a:r>
              <a:rPr lang="en-US" altLang="en-US" dirty="0"/>
              <a:t>	</a:t>
            </a:r>
            <a:endParaRPr lang="en-GB" dirty="0"/>
          </a:p>
          <a:p>
            <a:r>
              <a:rPr lang="en-GB" dirty="0"/>
              <a:t>Next F2F meeting: 802.11 Interim</a:t>
            </a:r>
          </a:p>
          <a:p>
            <a:r>
              <a:rPr lang="en-GB" dirty="0"/>
              <a:t>		May 12-17 2019 at Grand Hyatt Atlanta in Buckhead, Atlanta, Georgia, USA</a:t>
            </a:r>
            <a:endParaRPr lang="en-US" altLang="en-US" dirty="0"/>
          </a:p>
          <a:p>
            <a:pPr lvl="2"/>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Teleconference</a:t>
            </a:r>
          </a:p>
          <a:p>
            <a:pPr algn="ctr"/>
            <a:r>
              <a:rPr lang="en-US" altLang="en-US" dirty="0"/>
              <a:t>6 May 2019 @ 10:00pm-11:00pm EDT</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sz="2400" dirty="0"/>
              <a:t>Please send an e-mail to the Secretary and/or Chair (</a:t>
            </a:r>
            <a:r>
              <a:rPr lang="en-US" sz="2400" dirty="0">
                <a:hlinkClick r:id="rId3"/>
              </a:rPr>
              <a:t>joseph.levy@interdigital.com</a:t>
            </a:r>
            <a:r>
              <a:rPr lang="en-US" sz="2400" dirty="0"/>
              <a:t>)</a:t>
            </a:r>
          </a:p>
          <a:p>
            <a:pPr lvl="1"/>
            <a:r>
              <a:rPr lang="en-US" sz="2400" dirty="0"/>
              <a:t>Please mute your line when you are not talking</a:t>
            </a:r>
          </a:p>
          <a:p>
            <a:pPr lvl="1"/>
            <a:r>
              <a:rPr lang="en-US" sz="2400" dirty="0"/>
              <a:t>There is no recoding of this teleconference. </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676400"/>
            <a:ext cx="10978036" cy="4794660"/>
          </a:xfrm>
        </p:spPr>
        <p:txBody>
          <a:bodyPr/>
          <a:lstStyle/>
          <a:p>
            <a:pPr marL="0" indent="0">
              <a:spcBef>
                <a:spcPts val="200"/>
              </a:spcBef>
              <a:defRPr/>
            </a:pPr>
            <a:r>
              <a:rPr lang="en-US" altLang="en-US" dirty="0"/>
              <a:t>Monday 6 May 22:00-23:00 EDT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Approval of the Agenda, Reminders, Guidelines, Resources, Participation</a:t>
            </a:r>
          </a:p>
          <a:p>
            <a:pPr marL="457200" indent="-457200">
              <a:spcBef>
                <a:spcPts val="200"/>
              </a:spcBef>
              <a:buFont typeface="Times New Roman" panose="02020603050405020304" pitchFamily="18" charset="0"/>
              <a:buAutoNum type="arabicPeriod"/>
              <a:defRPr/>
            </a:pPr>
            <a:r>
              <a:rPr lang="en-US" altLang="en-US" sz="2000" dirty="0"/>
              <a:t>Background</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Times New Roman" panose="02020603050405020304" pitchFamily="18" charset="0"/>
              <a:buAutoNum type="arabicPeriod"/>
              <a:defRPr/>
            </a:pPr>
            <a:r>
              <a:rPr lang="en-US" altLang="en-US" sz="1600" dirty="0">
                <a:hlinkClick r:id="rId3"/>
              </a:rPr>
              <a:t>11-19/0728r0</a:t>
            </a:r>
            <a:r>
              <a:rPr lang="en-US" altLang="en-US" sz="1600" dirty="0"/>
              <a:t> “</a:t>
            </a:r>
            <a:r>
              <a:rPr lang="en-US" sz="1600" dirty="0"/>
              <a:t>EUHT Evaluation Mobility”</a:t>
            </a:r>
          </a:p>
          <a:p>
            <a:pPr marL="857250" lvl="1" indent="-457200">
              <a:spcBef>
                <a:spcPts val="200"/>
              </a:spcBef>
              <a:buFont typeface="Times New Roman" panose="02020603050405020304" pitchFamily="18" charset="0"/>
              <a:buAutoNum type="arabicPeriod"/>
              <a:defRPr/>
            </a:pPr>
            <a:endParaRPr lang="en-US" sz="1600" dirty="0"/>
          </a:p>
          <a:p>
            <a:pPr marL="457200" indent="-457200">
              <a:spcBef>
                <a:spcPts val="200"/>
              </a:spcBef>
              <a:buFont typeface="Times New Roman" panose="02020603050405020304" pitchFamily="18" charset="0"/>
              <a:buAutoNum type="arabicPeriod"/>
              <a:defRPr/>
            </a:pPr>
            <a:r>
              <a:rPr lang="en-US" dirty="0"/>
              <a:t>Discussion</a:t>
            </a:r>
          </a:p>
          <a:p>
            <a:pPr marL="457200" indent="-457200">
              <a:spcBef>
                <a:spcPts val="200"/>
              </a:spcBef>
              <a:buFont typeface="Times New Roman" panose="02020603050405020304" pitchFamily="18" charset="0"/>
              <a:buAutoNum type="arabicPeriod"/>
              <a:defRPr/>
            </a:pPr>
            <a:r>
              <a:rPr lang="nl-NL" altLang="en-US" sz="2000" dirty="0"/>
              <a:t>Future Planning</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1/4</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074753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20312</TotalTime>
  <Words>1567</Words>
  <Application>Microsoft Office PowerPoint</Application>
  <PresentationFormat>Widescreen</PresentationFormat>
  <Paragraphs>213</Paragraphs>
  <Slides>18</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7" baseType="lpstr">
      <vt:lpstr>Arial Unicode MS</vt:lpstr>
      <vt:lpstr>MS Gothic</vt:lpstr>
      <vt:lpstr>Arial</vt:lpstr>
      <vt:lpstr>Helvetica</vt:lpstr>
      <vt:lpstr>Monotype Sorts</vt:lpstr>
      <vt:lpstr>Times New Roman</vt:lpstr>
      <vt:lpstr>Office Theme</vt:lpstr>
      <vt:lpstr>Document</vt:lpstr>
      <vt:lpstr>Microsoft Excel Worksheet</vt:lpstr>
      <vt:lpstr>AANI SC Teleconference Agenda</vt:lpstr>
      <vt:lpstr>Abstract</vt:lpstr>
      <vt:lpstr>Reminders</vt:lpstr>
      <vt:lpstr>Agenda</vt:lpstr>
      <vt:lpstr>Guidelines for IEEE-SA Meetings</vt:lpstr>
      <vt:lpstr>Resources – URLs</vt:lpstr>
      <vt:lpstr>Participation in IEEE 802 Meetings</vt:lpstr>
      <vt:lpstr>Background 1/4</vt:lpstr>
      <vt:lpstr>Background 2/4</vt:lpstr>
      <vt:lpstr>Background 3/4</vt:lpstr>
      <vt:lpstr>Background 4/4</vt:lpstr>
      <vt:lpstr>Discussion / Contributions</vt:lpstr>
      <vt:lpstr>What needs to be provided for a IMT-2020 proposal</vt:lpstr>
      <vt:lpstr>IMT-2020 Submission Contributions and References</vt:lpstr>
      <vt:lpstr>IMT-2020 Process References</vt:lpstr>
      <vt:lpstr>Dates of Interest</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lastModifiedBy>Joseph Levy</cp:lastModifiedBy>
  <cp:revision>303</cp:revision>
  <cp:lastPrinted>1601-01-01T00:00:00Z</cp:lastPrinted>
  <dcterms:created xsi:type="dcterms:W3CDTF">2017-06-02T20:57:23Z</dcterms:created>
  <dcterms:modified xsi:type="dcterms:W3CDTF">2019-05-06T22:38:15Z</dcterms:modified>
</cp:coreProperties>
</file>