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6" r:id="rId4"/>
    <p:sldId id="267" r:id="rId5"/>
    <p:sldId id="268" r:id="rId6"/>
    <p:sldId id="269" r:id="rId7"/>
    <p:sldId id="270" r:id="rId8"/>
    <p:sldId id="271"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114" d="100"/>
          <a:sy n="114" d="100"/>
        </p:scale>
        <p:origin x="300"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802.11-19/0705r0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Assaf Kasher,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802.11-19/0705r0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Assaf Kasher,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802.11-19/0705r0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Assaf Kasher,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First Path AWV issue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2019-04-15</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Assaf Kasher,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75167277"/>
              </p:ext>
            </p:extLst>
          </p:nvPr>
        </p:nvGraphicFramePr>
        <p:xfrm>
          <a:off x="993775" y="2417763"/>
          <a:ext cx="10217150" cy="2479675"/>
        </p:xfrm>
        <a:graphic>
          <a:graphicData uri="http://schemas.openxmlformats.org/presentationml/2006/ole">
            <mc:AlternateContent xmlns:mc="http://schemas.openxmlformats.org/markup-compatibility/2006">
              <mc:Choice xmlns:v="urn:schemas-microsoft-com:vml" Requires="v">
                <p:oleObj spid="_x0000_s3089" name="Document" r:id="rId4" imgW="10442994" imgH="2544564" progId="Word.Document.8">
                  <p:embed/>
                </p:oleObj>
              </mc:Choice>
              <mc:Fallback>
                <p:oleObj name="Document" r:id="rId4" imgW="10442994" imgH="2544564" progId="Word.Document.8">
                  <p:embed/>
                  <p:pic>
                    <p:nvPicPr>
                      <p:cNvPr id="0" name="Picture 3"/>
                      <p:cNvPicPr>
                        <a:picLocks noChangeAspect="1" noChangeArrowheads="1"/>
                      </p:cNvPicPr>
                      <p:nvPr/>
                    </p:nvPicPr>
                    <p:blipFill>
                      <a:blip r:embed="rId5"/>
                      <a:srcRect/>
                      <a:stretch>
                        <a:fillRect/>
                      </a:stretch>
                    </p:blipFill>
                    <p:spPr bwMode="auto">
                      <a:xfrm>
                        <a:off x="993775" y="2417763"/>
                        <a:ext cx="10217150" cy="24796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discusses issues with first path AWV FTM procedure and proposes solutions.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52931-07CC-4B02-9F03-0D5EBF7B60CF}"/>
              </a:ext>
            </a:extLst>
          </p:cNvPr>
          <p:cNvSpPr>
            <a:spLocks noGrp="1"/>
          </p:cNvSpPr>
          <p:nvPr>
            <p:ph type="title"/>
          </p:nvPr>
        </p:nvSpPr>
        <p:spPr>
          <a:xfrm>
            <a:off x="914401" y="685801"/>
            <a:ext cx="10361084" cy="363537"/>
          </a:xfrm>
        </p:spPr>
        <p:txBody>
          <a:bodyPr vert="horz" lIns="91440" tIns="45720" rIns="91440" bIns="45720" rtlCol="0" anchor="ctr">
            <a:normAutofit fontScale="90000"/>
          </a:bodyPr>
          <a:lstStyle/>
          <a:p>
            <a:pPr algn="l" defTabSz="914400">
              <a:lnSpc>
                <a:spcPct val="90000"/>
              </a:lnSpc>
            </a:pPr>
            <a:r>
              <a:rPr lang="en-US" sz="4100" kern="1200" dirty="0">
                <a:solidFill>
                  <a:schemeClr val="tx1"/>
                </a:solidFill>
                <a:latin typeface="+mj-lt"/>
                <a:ea typeface="+mj-ea"/>
                <a:cs typeface="+mj-cs"/>
              </a:rPr>
              <a:t>Intent of First Path AWV</a:t>
            </a:r>
          </a:p>
        </p:txBody>
      </p:sp>
      <p:sp>
        <p:nvSpPr>
          <p:cNvPr id="3" name="Content Placeholder 2">
            <a:extLst>
              <a:ext uri="{FF2B5EF4-FFF2-40B4-BE49-F238E27FC236}">
                <a16:creationId xmlns:a16="http://schemas.microsoft.com/office/drawing/2014/main" id="{118A3524-8870-4EA9-A911-764D7BA34D81}"/>
              </a:ext>
            </a:extLst>
          </p:cNvPr>
          <p:cNvSpPr>
            <a:spLocks noGrp="1"/>
          </p:cNvSpPr>
          <p:nvPr>
            <p:ph sz="half" idx="1"/>
          </p:nvPr>
        </p:nvSpPr>
        <p:spPr>
          <a:xfrm>
            <a:off x="381000" y="1295401"/>
            <a:ext cx="7010400" cy="4799014"/>
          </a:xfrm>
        </p:spPr>
        <p:txBody>
          <a:bodyPr vert="horz" lIns="91440" tIns="45720" rIns="91440" bIns="45720" rtlCol="0">
            <a:normAutofit/>
          </a:bodyPr>
          <a:lstStyle/>
          <a:p>
            <a:pPr indent="-228600" defTabSz="914400">
              <a:lnSpc>
                <a:spcPct val="90000"/>
              </a:lnSpc>
              <a:buFont typeface="Arial" panose="020B0604020202020204" pitchFamily="34" charset="0"/>
              <a:buChar char="•"/>
            </a:pPr>
            <a:r>
              <a:rPr lang="en-US" sz="2000" kern="1200" dirty="0">
                <a:solidFill>
                  <a:schemeClr val="tx1"/>
                </a:solidFill>
              </a:rPr>
              <a:t>Setting the trigger in FTM request that initiates the FTM burst to 2 indicates that all transmissions in the burst will use first path AWV.</a:t>
            </a:r>
          </a:p>
          <a:p>
            <a:pPr indent="-228600" defTabSz="914400">
              <a:lnSpc>
                <a:spcPct val="90000"/>
              </a:lnSpc>
              <a:buFont typeface="Arial" panose="020B0604020202020204" pitchFamily="34" charset="0"/>
              <a:buChar char="•"/>
            </a:pPr>
            <a:r>
              <a:rPr lang="en-US" sz="2000" kern="1200" dirty="0">
                <a:solidFill>
                  <a:schemeClr val="tx1"/>
                </a:solidFill>
              </a:rPr>
              <a:t>Problem:</a:t>
            </a:r>
          </a:p>
          <a:p>
            <a:pPr lvl="1" indent="-228600" defTabSz="914400">
              <a:lnSpc>
                <a:spcPct val="90000"/>
              </a:lnSpc>
              <a:buFont typeface="Arial" panose="020B0604020202020204" pitchFamily="34" charset="0"/>
              <a:buChar char="•"/>
            </a:pPr>
            <a:r>
              <a:rPr lang="en-US" sz="1600" kern="1200" dirty="0">
                <a:solidFill>
                  <a:schemeClr val="tx1"/>
                </a:solidFill>
              </a:rPr>
              <a:t>The transmission of the first burst after the request is not immediate.</a:t>
            </a:r>
          </a:p>
          <a:p>
            <a:pPr lvl="1" indent="-228600" defTabSz="914400">
              <a:lnSpc>
                <a:spcPct val="90000"/>
              </a:lnSpc>
              <a:buFont typeface="Arial" panose="020B0604020202020204" pitchFamily="34" charset="0"/>
              <a:buChar char="•"/>
            </a:pPr>
            <a:r>
              <a:rPr lang="en-US" sz="1600" kern="1200" dirty="0">
                <a:solidFill>
                  <a:schemeClr val="tx1"/>
                </a:solidFill>
              </a:rPr>
              <a:t>The FTM exchanges in the burst are separated by “long” periods that may be used for data transmissions.  These periods are used for calculations needed to for the TOA results and formatting of the messages.</a:t>
            </a:r>
          </a:p>
          <a:p>
            <a:pPr lvl="1" indent="-228600" defTabSz="914400">
              <a:lnSpc>
                <a:spcPct val="90000"/>
              </a:lnSpc>
              <a:buFont typeface="Arial" panose="020B0604020202020204" pitchFamily="34" charset="0"/>
              <a:buChar char="•"/>
            </a:pPr>
            <a:r>
              <a:rPr lang="en-US" sz="1600" kern="1200" dirty="0">
                <a:solidFill>
                  <a:schemeClr val="tx1"/>
                </a:solidFill>
              </a:rPr>
              <a:t>The transmission of data frames does not use the first path AWV – it uses the best path AWV.</a:t>
            </a:r>
          </a:p>
          <a:p>
            <a:pPr lvl="1" indent="-228600" defTabSz="914400">
              <a:lnSpc>
                <a:spcPct val="90000"/>
              </a:lnSpc>
              <a:buFont typeface="Arial" panose="020B0604020202020204" pitchFamily="34" charset="0"/>
              <a:buChar char="•"/>
            </a:pPr>
            <a:r>
              <a:rPr lang="en-US" sz="1600" kern="1200" dirty="0">
                <a:solidFill>
                  <a:schemeClr val="tx1"/>
                </a:solidFill>
              </a:rPr>
              <a:t>The FTM exchanges come to the initiator with no preparation or warning from the initiator.</a:t>
            </a:r>
          </a:p>
          <a:p>
            <a:pPr lvl="2" defTabSz="914400">
              <a:lnSpc>
                <a:spcPct val="90000"/>
              </a:lnSpc>
              <a:buFont typeface="Arial" panose="020B0604020202020204" pitchFamily="34" charset="0"/>
              <a:buChar char="•"/>
            </a:pPr>
            <a:r>
              <a:rPr lang="en-US" sz="1600" kern="1200" dirty="0">
                <a:solidFill>
                  <a:schemeClr val="tx1"/>
                </a:solidFill>
              </a:rPr>
              <a:t>The initiator is not ready with antenna setting of the first path AWV when the FTM frame is received.</a:t>
            </a:r>
          </a:p>
          <a:p>
            <a:pPr lvl="2" defTabSz="914400">
              <a:lnSpc>
                <a:spcPct val="90000"/>
              </a:lnSpc>
              <a:buFont typeface="Arial" panose="020B0604020202020204" pitchFamily="34" charset="0"/>
              <a:buChar char="•"/>
            </a:pPr>
            <a:r>
              <a:rPr lang="en-US" sz="1600" kern="1200" dirty="0">
                <a:solidFill>
                  <a:schemeClr val="tx1"/>
                </a:solidFill>
              </a:rPr>
              <a:t>Even when no first path AWV is used, the initiator may be receiving in omni-RX mode in between the exchanges and the exchange may come as a surprise.</a:t>
            </a:r>
          </a:p>
        </p:txBody>
      </p:sp>
      <p:pic>
        <p:nvPicPr>
          <p:cNvPr id="8" name="Content Placeholder 7">
            <a:extLst>
              <a:ext uri="{FF2B5EF4-FFF2-40B4-BE49-F238E27FC236}">
                <a16:creationId xmlns:a16="http://schemas.microsoft.com/office/drawing/2014/main" id="{0BCF2C9F-EE4B-4110-94CA-60051F0B4D6A}"/>
              </a:ext>
            </a:extLst>
          </p:cNvPr>
          <p:cNvPicPr>
            <a:picLocks noGrp="1" noChangeAspect="1"/>
          </p:cNvPicPr>
          <p:nvPr>
            <p:ph sz="half" idx="2"/>
          </p:nvPr>
        </p:nvPicPr>
        <p:blipFill>
          <a:blip r:embed="rId2"/>
          <a:stretch>
            <a:fillRect/>
          </a:stretch>
        </p:blipFill>
        <p:spPr>
          <a:xfrm>
            <a:off x="7722240" y="685801"/>
            <a:ext cx="3658019" cy="5593254"/>
          </a:xfrm>
          <a:prstGeom prst="rect">
            <a:avLst/>
          </a:prstGeom>
          <a:effectLst/>
        </p:spPr>
      </p:pic>
      <p:sp>
        <p:nvSpPr>
          <p:cNvPr id="5" name="Date Placeholder 4">
            <a:extLst>
              <a:ext uri="{FF2B5EF4-FFF2-40B4-BE49-F238E27FC236}">
                <a16:creationId xmlns:a16="http://schemas.microsoft.com/office/drawing/2014/main" id="{E6ED483E-98BE-41D5-9AE7-03F4BEC6E09C}"/>
              </a:ext>
            </a:extLst>
          </p:cNvPr>
          <p:cNvSpPr>
            <a:spLocks noGrp="1"/>
          </p:cNvSpPr>
          <p:nvPr>
            <p:ph type="dt" idx="10"/>
          </p:nvPr>
        </p:nvSpPr>
        <p:spPr/>
        <p:txBody>
          <a:bodyPr vert="horz" lIns="91440" tIns="45720" rIns="91440" bIns="45720" rtlCol="0" anchor="ctr">
            <a:normAutofit lnSpcReduction="10000"/>
          </a:bodyPr>
          <a:lstStyle/>
          <a:p>
            <a:pPr defTabSz="914400" eaLnBrk="1" hangingPunct="1">
              <a:spcAft>
                <a:spcPts val="600"/>
              </a:spcAft>
            </a:pPr>
            <a:r>
              <a:rPr lang="en-US" sz="1200">
                <a:solidFill>
                  <a:schemeClr val="tx1">
                    <a:tint val="75000"/>
                  </a:schemeClr>
                </a:solidFill>
                <a:latin typeface="+mn-lt"/>
                <a:ea typeface="+mn-ea"/>
                <a:cs typeface="+mn-cs"/>
              </a:rPr>
              <a:t>May 2019</a:t>
            </a:r>
          </a:p>
        </p:txBody>
      </p:sp>
      <p:sp>
        <p:nvSpPr>
          <p:cNvPr id="6" name="Footer Placeholder 5">
            <a:extLst>
              <a:ext uri="{FF2B5EF4-FFF2-40B4-BE49-F238E27FC236}">
                <a16:creationId xmlns:a16="http://schemas.microsoft.com/office/drawing/2014/main" id="{79AE49C2-5074-48E7-A399-5B5877E8173F}"/>
              </a:ext>
            </a:extLst>
          </p:cNvPr>
          <p:cNvSpPr>
            <a:spLocks noGrp="1"/>
          </p:cNvSpPr>
          <p:nvPr>
            <p:ph type="ftr" idx="11"/>
          </p:nvPr>
        </p:nvSpPr>
        <p:spPr/>
        <p:txBody>
          <a:bodyPr vert="horz" lIns="91440" tIns="45720" rIns="91440" bIns="45720" rtlCol="0" anchor="ctr">
            <a:normAutofit fontScale="55000" lnSpcReduction="20000"/>
          </a:bodyPr>
          <a:lstStyle/>
          <a:p>
            <a:pPr algn="l" defTabSz="914400" eaLnBrk="1" hangingPunct="1">
              <a:spcAft>
                <a:spcPts val="600"/>
              </a:spcAft>
            </a:pPr>
            <a:r>
              <a:rPr lang="en-US" kern="1200">
                <a:solidFill>
                  <a:srgbClr val="303030"/>
                </a:solidFill>
                <a:latin typeface="+mn-lt"/>
                <a:ea typeface="+mn-ea"/>
                <a:cs typeface="+mn-cs"/>
              </a:rPr>
              <a:t>Assaf Kasher, Qualcomm</a:t>
            </a:r>
          </a:p>
        </p:txBody>
      </p:sp>
      <p:sp>
        <p:nvSpPr>
          <p:cNvPr id="7" name="Slide Number Placeholder 6">
            <a:extLst>
              <a:ext uri="{FF2B5EF4-FFF2-40B4-BE49-F238E27FC236}">
                <a16:creationId xmlns:a16="http://schemas.microsoft.com/office/drawing/2014/main" id="{E1EFE6B9-1D8A-41FB-A603-D1C7DD27BDC3}"/>
              </a:ext>
            </a:extLst>
          </p:cNvPr>
          <p:cNvSpPr>
            <a:spLocks noGrp="1"/>
          </p:cNvSpPr>
          <p:nvPr>
            <p:ph type="sldNum" idx="12"/>
          </p:nvPr>
        </p:nvSpPr>
        <p:spPr/>
        <p:txBody>
          <a:bodyPr vert="horz" lIns="91440" tIns="45720" rIns="91440" bIns="45720" rtlCol="0" anchor="ctr">
            <a:normAutofit/>
          </a:bodyPr>
          <a:lstStyle/>
          <a:p>
            <a:pPr algn="r" defTabSz="914400" eaLnBrk="1" hangingPunct="1">
              <a:spcAft>
                <a:spcPts val="600"/>
              </a:spcAft>
            </a:pPr>
            <a:r>
              <a:rPr lang="en-US">
                <a:solidFill>
                  <a:srgbClr val="303030"/>
                </a:solidFill>
                <a:latin typeface="+mn-lt"/>
                <a:ea typeface="+mn-ea"/>
                <a:cs typeface="+mn-cs"/>
              </a:rPr>
              <a:t>Slide </a:t>
            </a:r>
            <a:fld id="{1CD163DD-D5E7-41DA-95F2-71530C24F8C3}" type="slidenum">
              <a:rPr lang="en-US">
                <a:solidFill>
                  <a:srgbClr val="303030"/>
                </a:solidFill>
                <a:latin typeface="+mn-lt"/>
                <a:ea typeface="+mn-ea"/>
                <a:cs typeface="+mn-cs"/>
              </a:rPr>
              <a:pPr algn="r" defTabSz="914400" eaLnBrk="1" hangingPunct="1">
                <a:spcAft>
                  <a:spcPts val="600"/>
                </a:spcAft>
              </a:pPr>
              <a:t>3</a:t>
            </a:fld>
            <a:endParaRPr lang="en-US">
              <a:solidFill>
                <a:srgbClr val="303030"/>
              </a:solidFill>
              <a:latin typeface="+mn-lt"/>
              <a:ea typeface="+mn-ea"/>
              <a:cs typeface="+mn-cs"/>
            </a:endParaRPr>
          </a:p>
        </p:txBody>
      </p:sp>
    </p:spTree>
    <p:extLst>
      <p:ext uri="{BB962C8B-B14F-4D97-AF65-F5344CB8AC3E}">
        <p14:creationId xmlns:p14="http://schemas.microsoft.com/office/powerpoint/2010/main" val="26619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D4447-D897-4798-A7C3-2D20E0EB3A76}"/>
              </a:ext>
            </a:extLst>
          </p:cNvPr>
          <p:cNvSpPr>
            <a:spLocks noGrp="1"/>
          </p:cNvSpPr>
          <p:nvPr>
            <p:ph type="title"/>
          </p:nvPr>
        </p:nvSpPr>
        <p:spPr>
          <a:xfrm>
            <a:off x="914401" y="685801"/>
            <a:ext cx="5714999" cy="1065213"/>
          </a:xfrm>
        </p:spPr>
        <p:txBody>
          <a:bodyPr/>
          <a:lstStyle/>
          <a:p>
            <a:r>
              <a:rPr lang="en-US" dirty="0"/>
              <a:t>Solution #1 – disallow other transmissions in an FTM burst</a:t>
            </a:r>
          </a:p>
        </p:txBody>
      </p:sp>
      <p:sp>
        <p:nvSpPr>
          <p:cNvPr id="3" name="Content Placeholder 2">
            <a:extLst>
              <a:ext uri="{FF2B5EF4-FFF2-40B4-BE49-F238E27FC236}">
                <a16:creationId xmlns:a16="http://schemas.microsoft.com/office/drawing/2014/main" id="{DDA71522-AC7C-4913-93AE-D6DE4B40A9AF}"/>
              </a:ext>
            </a:extLst>
          </p:cNvPr>
          <p:cNvSpPr>
            <a:spLocks noGrp="1"/>
          </p:cNvSpPr>
          <p:nvPr>
            <p:ph sz="half" idx="1"/>
          </p:nvPr>
        </p:nvSpPr>
        <p:spPr/>
        <p:txBody>
          <a:bodyPr/>
          <a:lstStyle/>
          <a:p>
            <a:r>
              <a:rPr lang="en-US" dirty="0"/>
              <a:t>Due to the time the RSTA needs for calculations, especially when AOA is involved, this will create a lot of wasted air time for the devices involved.</a:t>
            </a:r>
          </a:p>
          <a:p>
            <a:pPr marL="457200" indent="-457200">
              <a:buFont typeface="Arial" panose="020B0604020202020204" pitchFamily="34" charset="0"/>
              <a:buChar char="•"/>
            </a:pPr>
            <a:r>
              <a:rPr lang="en-US" dirty="0"/>
              <a:t>	especially the ISTA can’t do anything else.</a:t>
            </a:r>
          </a:p>
        </p:txBody>
      </p:sp>
      <p:sp>
        <p:nvSpPr>
          <p:cNvPr id="5" name="Date Placeholder 4">
            <a:extLst>
              <a:ext uri="{FF2B5EF4-FFF2-40B4-BE49-F238E27FC236}">
                <a16:creationId xmlns:a16="http://schemas.microsoft.com/office/drawing/2014/main" id="{BE30A4EC-830C-4AB4-865C-AF537D09B1C5}"/>
              </a:ext>
            </a:extLst>
          </p:cNvPr>
          <p:cNvSpPr>
            <a:spLocks noGrp="1"/>
          </p:cNvSpPr>
          <p:nvPr>
            <p:ph type="dt" idx="10"/>
          </p:nvPr>
        </p:nvSpPr>
        <p:spPr/>
        <p:txBody>
          <a:bodyPr/>
          <a:lstStyle/>
          <a:p>
            <a:r>
              <a:rPr lang="en-US"/>
              <a:t>May 2019</a:t>
            </a:r>
            <a:endParaRPr lang="en-GB"/>
          </a:p>
        </p:txBody>
      </p:sp>
      <p:sp>
        <p:nvSpPr>
          <p:cNvPr id="6" name="Footer Placeholder 5">
            <a:extLst>
              <a:ext uri="{FF2B5EF4-FFF2-40B4-BE49-F238E27FC236}">
                <a16:creationId xmlns:a16="http://schemas.microsoft.com/office/drawing/2014/main" id="{6D07698E-BACC-4D75-849E-CA4D04F09E6E}"/>
              </a:ext>
            </a:extLst>
          </p:cNvPr>
          <p:cNvSpPr>
            <a:spLocks noGrp="1"/>
          </p:cNvSpPr>
          <p:nvPr>
            <p:ph type="ftr" idx="11"/>
          </p:nvPr>
        </p:nvSpPr>
        <p:spPr/>
        <p:txBody>
          <a:bodyPr/>
          <a:lstStyle/>
          <a:p>
            <a:r>
              <a:rPr lang="en-GB"/>
              <a:t>Assaf Kasher, Qualcomm</a:t>
            </a:r>
          </a:p>
        </p:txBody>
      </p:sp>
      <p:sp>
        <p:nvSpPr>
          <p:cNvPr id="7" name="Slide Number Placeholder 6">
            <a:extLst>
              <a:ext uri="{FF2B5EF4-FFF2-40B4-BE49-F238E27FC236}">
                <a16:creationId xmlns:a16="http://schemas.microsoft.com/office/drawing/2014/main" id="{2BD728CA-3FA8-4C76-9431-8CC142E6B7F5}"/>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pic>
        <p:nvPicPr>
          <p:cNvPr id="4" name="Picture 3">
            <a:extLst>
              <a:ext uri="{FF2B5EF4-FFF2-40B4-BE49-F238E27FC236}">
                <a16:creationId xmlns:a16="http://schemas.microsoft.com/office/drawing/2014/main" id="{9CA542FF-8194-41F4-914C-388D61C06C63}"/>
              </a:ext>
            </a:extLst>
          </p:cNvPr>
          <p:cNvPicPr>
            <a:picLocks noChangeAspect="1"/>
          </p:cNvPicPr>
          <p:nvPr/>
        </p:nvPicPr>
        <p:blipFill>
          <a:blip r:embed="rId2"/>
          <a:stretch>
            <a:fillRect/>
          </a:stretch>
        </p:blipFill>
        <p:spPr>
          <a:xfrm>
            <a:off x="7274990" y="596900"/>
            <a:ext cx="3917878" cy="5990588"/>
          </a:xfrm>
          <a:prstGeom prst="rect">
            <a:avLst/>
          </a:prstGeom>
        </p:spPr>
      </p:pic>
    </p:spTree>
    <p:extLst>
      <p:ext uri="{BB962C8B-B14F-4D97-AF65-F5344CB8AC3E}">
        <p14:creationId xmlns:p14="http://schemas.microsoft.com/office/powerpoint/2010/main" val="32701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7224-5934-4EE4-B795-ECE27E012AEE}"/>
              </a:ext>
            </a:extLst>
          </p:cNvPr>
          <p:cNvSpPr>
            <a:spLocks noGrp="1"/>
          </p:cNvSpPr>
          <p:nvPr>
            <p:ph type="title"/>
          </p:nvPr>
        </p:nvSpPr>
        <p:spPr>
          <a:xfrm>
            <a:off x="304800" y="685801"/>
            <a:ext cx="7924800" cy="609599"/>
          </a:xfrm>
        </p:spPr>
        <p:txBody>
          <a:bodyPr/>
          <a:lstStyle/>
          <a:p>
            <a:r>
              <a:rPr lang="en-US" dirty="0"/>
              <a:t>Solution #2 – Use RTS/CTS or CTS-to-self</a:t>
            </a:r>
          </a:p>
        </p:txBody>
      </p:sp>
      <p:sp>
        <p:nvSpPr>
          <p:cNvPr id="3" name="Content Placeholder 2">
            <a:extLst>
              <a:ext uri="{FF2B5EF4-FFF2-40B4-BE49-F238E27FC236}">
                <a16:creationId xmlns:a16="http://schemas.microsoft.com/office/drawing/2014/main" id="{8726B391-172A-426B-8315-3FC95DC17038}"/>
              </a:ext>
            </a:extLst>
          </p:cNvPr>
          <p:cNvSpPr>
            <a:spLocks noGrp="1"/>
          </p:cNvSpPr>
          <p:nvPr>
            <p:ph sz="half" idx="1"/>
          </p:nvPr>
        </p:nvSpPr>
        <p:spPr>
          <a:xfrm>
            <a:off x="419100" y="1219200"/>
            <a:ext cx="7696200" cy="4909303"/>
          </a:xfrm>
        </p:spPr>
        <p:txBody>
          <a:bodyPr/>
          <a:lstStyle/>
          <a:p>
            <a:r>
              <a:rPr lang="en-US" sz="2400" b="0" dirty="0"/>
              <a:t>Before every FTM exchange (FTM frame and returning ACK) there is a transmission of CTS-to-self that includes a control trailer (CT).  The CT includes a field that indicate that following this transmission there is a transmission using first path AWV.</a:t>
            </a:r>
          </a:p>
          <a:p>
            <a:r>
              <a:rPr lang="en-US" sz="2400" b="0" dirty="0"/>
              <a:t>In the PHY header of the FTM and the ACK PPDUs there is a field used to indicate that this PPDU is transmitted using first path.  This bit in the ACK is an acknowledgment that the FTM was received using first path AWV in the RX</a:t>
            </a:r>
          </a:p>
          <a:p>
            <a:r>
              <a:rPr lang="en-US" sz="2400" b="0" dirty="0"/>
              <a:t>This way the time between exchanges may be used for data transmissions</a:t>
            </a:r>
          </a:p>
          <a:p>
            <a:endParaRPr lang="en-US" dirty="0"/>
          </a:p>
        </p:txBody>
      </p:sp>
      <p:sp>
        <p:nvSpPr>
          <p:cNvPr id="5" name="Date Placeholder 4">
            <a:extLst>
              <a:ext uri="{FF2B5EF4-FFF2-40B4-BE49-F238E27FC236}">
                <a16:creationId xmlns:a16="http://schemas.microsoft.com/office/drawing/2014/main" id="{A6F9F10A-4D5E-4439-96B4-97B50FBD4A11}"/>
              </a:ext>
            </a:extLst>
          </p:cNvPr>
          <p:cNvSpPr>
            <a:spLocks noGrp="1"/>
          </p:cNvSpPr>
          <p:nvPr>
            <p:ph type="dt" idx="10"/>
          </p:nvPr>
        </p:nvSpPr>
        <p:spPr/>
        <p:txBody>
          <a:bodyPr/>
          <a:lstStyle/>
          <a:p>
            <a:r>
              <a:rPr lang="en-US"/>
              <a:t>May 2019</a:t>
            </a:r>
            <a:endParaRPr lang="en-GB"/>
          </a:p>
        </p:txBody>
      </p:sp>
      <p:sp>
        <p:nvSpPr>
          <p:cNvPr id="6" name="Footer Placeholder 5">
            <a:extLst>
              <a:ext uri="{FF2B5EF4-FFF2-40B4-BE49-F238E27FC236}">
                <a16:creationId xmlns:a16="http://schemas.microsoft.com/office/drawing/2014/main" id="{0E4BB325-C47C-4B57-AE68-04C9F1A4DC10}"/>
              </a:ext>
            </a:extLst>
          </p:cNvPr>
          <p:cNvSpPr>
            <a:spLocks noGrp="1"/>
          </p:cNvSpPr>
          <p:nvPr>
            <p:ph type="ftr" idx="11"/>
          </p:nvPr>
        </p:nvSpPr>
        <p:spPr/>
        <p:txBody>
          <a:bodyPr/>
          <a:lstStyle/>
          <a:p>
            <a:r>
              <a:rPr lang="en-GB"/>
              <a:t>Assaf Kasher, Qualcomm</a:t>
            </a:r>
          </a:p>
        </p:txBody>
      </p:sp>
      <p:sp>
        <p:nvSpPr>
          <p:cNvPr id="7" name="Slide Number Placeholder 6">
            <a:extLst>
              <a:ext uri="{FF2B5EF4-FFF2-40B4-BE49-F238E27FC236}">
                <a16:creationId xmlns:a16="http://schemas.microsoft.com/office/drawing/2014/main" id="{CA97CE45-9DE3-4671-BEC0-1BD88C56049B}"/>
              </a:ext>
            </a:extLst>
          </p:cNvPr>
          <p:cNvSpPr>
            <a:spLocks noGrp="1"/>
          </p:cNvSpPr>
          <p:nvPr>
            <p:ph type="sldNum" idx="12"/>
          </p:nvPr>
        </p:nvSpPr>
        <p:spPr/>
        <p:txBody>
          <a:bodyPr/>
          <a:lstStyle/>
          <a:p>
            <a:r>
              <a:rPr lang="en-GB"/>
              <a:t>Slide </a:t>
            </a:r>
            <a:fld id="{1CD163DD-D5E7-41DA-95F2-71530C24F8C3}" type="slidenum">
              <a:rPr lang="en-GB" smtClean="0"/>
              <a:pPr/>
              <a:t>5</a:t>
            </a:fld>
            <a:endParaRPr lang="en-GB"/>
          </a:p>
        </p:txBody>
      </p:sp>
      <p:pic>
        <p:nvPicPr>
          <p:cNvPr id="10" name="Picture 9">
            <a:extLst>
              <a:ext uri="{FF2B5EF4-FFF2-40B4-BE49-F238E27FC236}">
                <a16:creationId xmlns:a16="http://schemas.microsoft.com/office/drawing/2014/main" id="{528FD3FC-9F47-4DD4-8918-1A601DC2DE91}"/>
              </a:ext>
            </a:extLst>
          </p:cNvPr>
          <p:cNvPicPr>
            <a:picLocks noChangeAspect="1"/>
          </p:cNvPicPr>
          <p:nvPr/>
        </p:nvPicPr>
        <p:blipFill>
          <a:blip r:embed="rId2"/>
          <a:stretch>
            <a:fillRect/>
          </a:stretch>
        </p:blipFill>
        <p:spPr>
          <a:xfrm>
            <a:off x="8115300" y="469900"/>
            <a:ext cx="3989870" cy="6100667"/>
          </a:xfrm>
          <a:prstGeom prst="rect">
            <a:avLst/>
          </a:prstGeom>
        </p:spPr>
      </p:pic>
    </p:spTree>
    <p:extLst>
      <p:ext uri="{BB962C8B-B14F-4D97-AF65-F5344CB8AC3E}">
        <p14:creationId xmlns:p14="http://schemas.microsoft.com/office/powerpoint/2010/main" val="658794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D2D3A-7EB2-4C94-B21B-656A45104799}"/>
              </a:ext>
            </a:extLst>
          </p:cNvPr>
          <p:cNvSpPr>
            <a:spLocks noGrp="1"/>
          </p:cNvSpPr>
          <p:nvPr>
            <p:ph type="title"/>
          </p:nvPr>
        </p:nvSpPr>
        <p:spPr>
          <a:xfrm>
            <a:off x="914401" y="685801"/>
            <a:ext cx="3962399" cy="685799"/>
          </a:xfrm>
        </p:spPr>
        <p:txBody>
          <a:bodyPr/>
          <a:lstStyle/>
          <a:p>
            <a:r>
              <a:rPr lang="en-US" dirty="0"/>
              <a:t>Solution #3</a:t>
            </a:r>
          </a:p>
        </p:txBody>
      </p:sp>
      <p:sp>
        <p:nvSpPr>
          <p:cNvPr id="3" name="Content Placeholder 2">
            <a:extLst>
              <a:ext uri="{FF2B5EF4-FFF2-40B4-BE49-F238E27FC236}">
                <a16:creationId xmlns:a16="http://schemas.microsoft.com/office/drawing/2014/main" id="{8A24BE58-BC14-4AFD-BBD8-1BFAAABA9E77}"/>
              </a:ext>
            </a:extLst>
          </p:cNvPr>
          <p:cNvSpPr>
            <a:spLocks noGrp="1"/>
          </p:cNvSpPr>
          <p:nvPr>
            <p:ph sz="half" idx="1"/>
          </p:nvPr>
        </p:nvSpPr>
        <p:spPr>
          <a:xfrm>
            <a:off x="929217" y="2895600"/>
            <a:ext cx="9729258" cy="3429000"/>
          </a:xfrm>
        </p:spPr>
        <p:txBody>
          <a:bodyPr/>
          <a:lstStyle/>
          <a:p>
            <a:r>
              <a:rPr lang="en-US" sz="2400" b="0" dirty="0"/>
              <a:t>No change in protocol.</a:t>
            </a:r>
          </a:p>
          <a:p>
            <a:r>
              <a:rPr lang="en-US" sz="2400" b="0" dirty="0"/>
              <a:t>The data part of the FTM and ACK frames is transmitted using Best path AWV</a:t>
            </a:r>
          </a:p>
          <a:p>
            <a:r>
              <a:rPr lang="en-US" sz="2400" b="0" dirty="0"/>
              <a:t>A TRN field is appended to the PPDU, transmitted and received using First Path AWV.</a:t>
            </a:r>
          </a:p>
          <a:p>
            <a:r>
              <a:rPr lang="en-US" sz="2400" b="0" dirty="0"/>
              <a:t>T2 and T3 are measured on the TRN field as in secure TRNs.</a:t>
            </a:r>
          </a:p>
          <a:p>
            <a:r>
              <a:rPr lang="en-US" sz="2400" b="0" dirty="0"/>
              <a:t>A field in the PPDU header is used to indicate the use of FIRST path AWV in the TRN field</a:t>
            </a:r>
          </a:p>
        </p:txBody>
      </p:sp>
      <p:pic>
        <p:nvPicPr>
          <p:cNvPr id="8" name="Content Placeholder 7">
            <a:extLst>
              <a:ext uri="{FF2B5EF4-FFF2-40B4-BE49-F238E27FC236}">
                <a16:creationId xmlns:a16="http://schemas.microsoft.com/office/drawing/2014/main" id="{D2189F50-F7C5-4E30-925D-C078DAE24B7F}"/>
              </a:ext>
            </a:extLst>
          </p:cNvPr>
          <p:cNvPicPr>
            <a:picLocks noGrp="1" noChangeAspect="1"/>
          </p:cNvPicPr>
          <p:nvPr>
            <p:ph sz="half" idx="2"/>
          </p:nvPr>
        </p:nvPicPr>
        <p:blipFill>
          <a:blip r:embed="rId2"/>
          <a:stretch>
            <a:fillRect/>
          </a:stretch>
        </p:blipFill>
        <p:spPr>
          <a:xfrm>
            <a:off x="4905374" y="685801"/>
            <a:ext cx="6829425" cy="2802826"/>
          </a:xfrm>
          <a:prstGeom prst="rect">
            <a:avLst/>
          </a:prstGeom>
        </p:spPr>
      </p:pic>
      <p:sp>
        <p:nvSpPr>
          <p:cNvPr id="5" name="Date Placeholder 4">
            <a:extLst>
              <a:ext uri="{FF2B5EF4-FFF2-40B4-BE49-F238E27FC236}">
                <a16:creationId xmlns:a16="http://schemas.microsoft.com/office/drawing/2014/main" id="{6E8B2A88-02F2-47B6-A31E-8A795F8E66B1}"/>
              </a:ext>
            </a:extLst>
          </p:cNvPr>
          <p:cNvSpPr>
            <a:spLocks noGrp="1"/>
          </p:cNvSpPr>
          <p:nvPr>
            <p:ph type="dt" idx="10"/>
          </p:nvPr>
        </p:nvSpPr>
        <p:spPr/>
        <p:txBody>
          <a:bodyPr/>
          <a:lstStyle/>
          <a:p>
            <a:r>
              <a:rPr lang="en-US"/>
              <a:t>May 2019</a:t>
            </a:r>
            <a:endParaRPr lang="en-GB"/>
          </a:p>
        </p:txBody>
      </p:sp>
      <p:sp>
        <p:nvSpPr>
          <p:cNvPr id="6" name="Footer Placeholder 5">
            <a:extLst>
              <a:ext uri="{FF2B5EF4-FFF2-40B4-BE49-F238E27FC236}">
                <a16:creationId xmlns:a16="http://schemas.microsoft.com/office/drawing/2014/main" id="{AA6F684F-B6E0-4901-8638-53CC912D97B4}"/>
              </a:ext>
            </a:extLst>
          </p:cNvPr>
          <p:cNvSpPr>
            <a:spLocks noGrp="1"/>
          </p:cNvSpPr>
          <p:nvPr>
            <p:ph type="ftr" idx="11"/>
          </p:nvPr>
        </p:nvSpPr>
        <p:spPr/>
        <p:txBody>
          <a:bodyPr/>
          <a:lstStyle/>
          <a:p>
            <a:r>
              <a:rPr lang="en-GB"/>
              <a:t>Assaf Kasher, Qualcomm</a:t>
            </a:r>
          </a:p>
        </p:txBody>
      </p:sp>
      <p:sp>
        <p:nvSpPr>
          <p:cNvPr id="7" name="Slide Number Placeholder 6">
            <a:extLst>
              <a:ext uri="{FF2B5EF4-FFF2-40B4-BE49-F238E27FC236}">
                <a16:creationId xmlns:a16="http://schemas.microsoft.com/office/drawing/2014/main" id="{87E1B29F-F007-46A1-9C21-E4DB3D3223D5}"/>
              </a:ext>
            </a:extLst>
          </p:cNvPr>
          <p:cNvSpPr>
            <a:spLocks noGrp="1"/>
          </p:cNvSpPr>
          <p:nvPr>
            <p:ph type="sldNum" idx="12"/>
          </p:nvPr>
        </p:nvSpPr>
        <p:spPr/>
        <p:txBody>
          <a:bodyPr/>
          <a:lstStyle/>
          <a:p>
            <a:r>
              <a:rPr lang="en-GB"/>
              <a:t>Slide </a:t>
            </a:r>
            <a:fld id="{1CD163DD-D5E7-41DA-95F2-71530C24F8C3}" type="slidenum">
              <a:rPr lang="en-GB" smtClean="0"/>
              <a:pPr/>
              <a:t>6</a:t>
            </a:fld>
            <a:endParaRPr lang="en-GB"/>
          </a:p>
        </p:txBody>
      </p:sp>
    </p:spTree>
    <p:extLst>
      <p:ext uri="{BB962C8B-B14F-4D97-AF65-F5344CB8AC3E}">
        <p14:creationId xmlns:p14="http://schemas.microsoft.com/office/powerpoint/2010/main" val="3724696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16F8A-B921-4B6A-BFAF-9D8E204EE33F}"/>
              </a:ext>
            </a:extLst>
          </p:cNvPr>
          <p:cNvSpPr>
            <a:spLocks noGrp="1"/>
          </p:cNvSpPr>
          <p:nvPr>
            <p:ph type="title"/>
          </p:nvPr>
        </p:nvSpPr>
        <p:spPr/>
        <p:txBody>
          <a:bodyPr/>
          <a:lstStyle/>
          <a:p>
            <a:r>
              <a:rPr lang="en-US" dirty="0"/>
              <a:t>Summary</a:t>
            </a:r>
          </a:p>
        </p:txBody>
      </p:sp>
      <p:graphicFrame>
        <p:nvGraphicFramePr>
          <p:cNvPr id="7" name="Content Placeholder 6">
            <a:extLst>
              <a:ext uri="{FF2B5EF4-FFF2-40B4-BE49-F238E27FC236}">
                <a16:creationId xmlns:a16="http://schemas.microsoft.com/office/drawing/2014/main" id="{5BC93256-F0FF-4909-B22A-16B0E78713F1}"/>
              </a:ext>
            </a:extLst>
          </p:cNvPr>
          <p:cNvGraphicFramePr>
            <a:graphicFrameLocks noGrp="1"/>
          </p:cNvGraphicFramePr>
          <p:nvPr>
            <p:ph idx="1"/>
            <p:extLst>
              <p:ext uri="{D42A27DB-BD31-4B8C-83A1-F6EECF244321}">
                <p14:modId xmlns:p14="http://schemas.microsoft.com/office/powerpoint/2010/main" val="3187088625"/>
              </p:ext>
            </p:extLst>
          </p:nvPr>
        </p:nvGraphicFramePr>
        <p:xfrm>
          <a:off x="533400" y="1981200"/>
          <a:ext cx="10742085" cy="4114799"/>
        </p:xfrm>
        <a:graphic>
          <a:graphicData uri="http://schemas.openxmlformats.org/drawingml/2006/table">
            <a:tbl>
              <a:tblPr firstRow="1" bandRow="1">
                <a:tableStyleId>{5C22544A-7EE6-4342-B048-85BDC9FD1C3A}</a:tableStyleId>
              </a:tblPr>
              <a:tblGrid>
                <a:gridCol w="691232">
                  <a:extLst>
                    <a:ext uri="{9D8B030D-6E8A-4147-A177-3AD203B41FA5}">
                      <a16:colId xmlns:a16="http://schemas.microsoft.com/office/drawing/2014/main" val="1856237289"/>
                    </a:ext>
                  </a:extLst>
                </a:gridCol>
                <a:gridCol w="3456162">
                  <a:extLst>
                    <a:ext uri="{9D8B030D-6E8A-4147-A177-3AD203B41FA5}">
                      <a16:colId xmlns:a16="http://schemas.microsoft.com/office/drawing/2014/main" val="1827652532"/>
                    </a:ext>
                  </a:extLst>
                </a:gridCol>
                <a:gridCol w="3258669">
                  <a:extLst>
                    <a:ext uri="{9D8B030D-6E8A-4147-A177-3AD203B41FA5}">
                      <a16:colId xmlns:a16="http://schemas.microsoft.com/office/drawing/2014/main" val="1735532127"/>
                    </a:ext>
                  </a:extLst>
                </a:gridCol>
                <a:gridCol w="3336022">
                  <a:extLst>
                    <a:ext uri="{9D8B030D-6E8A-4147-A177-3AD203B41FA5}">
                      <a16:colId xmlns:a16="http://schemas.microsoft.com/office/drawing/2014/main" val="3432565022"/>
                    </a:ext>
                  </a:extLst>
                </a:gridCol>
              </a:tblGrid>
              <a:tr h="416616">
                <a:tc>
                  <a:txBody>
                    <a:bodyPr/>
                    <a:lstStyle/>
                    <a:p>
                      <a:endParaRPr lang="en-US" dirty="0"/>
                    </a:p>
                  </a:txBody>
                  <a:tcPr/>
                </a:tc>
                <a:tc>
                  <a:txBody>
                    <a:bodyPr/>
                    <a:lstStyle/>
                    <a:p>
                      <a:r>
                        <a:rPr lang="en-US" dirty="0"/>
                        <a:t>Solution Type</a:t>
                      </a:r>
                    </a:p>
                  </a:txBody>
                  <a:tcPr/>
                </a:tc>
                <a:tc>
                  <a:txBody>
                    <a:bodyPr/>
                    <a:lstStyle/>
                    <a:p>
                      <a:r>
                        <a:rPr lang="en-US" dirty="0"/>
                        <a:t>Pros</a:t>
                      </a:r>
                    </a:p>
                  </a:txBody>
                  <a:tcPr/>
                </a:tc>
                <a:tc>
                  <a:txBody>
                    <a:bodyPr/>
                    <a:lstStyle/>
                    <a:p>
                      <a:r>
                        <a:rPr lang="en-US" dirty="0"/>
                        <a:t>Cons</a:t>
                      </a:r>
                    </a:p>
                  </a:txBody>
                  <a:tcPr/>
                </a:tc>
                <a:extLst>
                  <a:ext uri="{0D108BD9-81ED-4DB2-BD59-A6C34878D82A}">
                    <a16:rowId xmlns:a16="http://schemas.microsoft.com/office/drawing/2014/main" val="1684406818"/>
                  </a:ext>
                </a:extLst>
              </a:tr>
              <a:tr h="1335455">
                <a:tc>
                  <a:txBody>
                    <a:bodyPr/>
                    <a:lstStyle/>
                    <a:p>
                      <a:r>
                        <a:rPr lang="en-US" dirty="0"/>
                        <a:t>1</a:t>
                      </a:r>
                    </a:p>
                  </a:txBody>
                  <a:tcPr/>
                </a:tc>
                <a:tc>
                  <a:txBody>
                    <a:bodyPr/>
                    <a:lstStyle/>
                    <a:p>
                      <a:r>
                        <a:rPr lang="en-US" dirty="0"/>
                        <a:t>Don’t use the time between the FTM exchanges for data transmissions</a:t>
                      </a:r>
                    </a:p>
                  </a:txBody>
                  <a:tcPr/>
                </a:tc>
                <a:tc>
                  <a:txBody>
                    <a:bodyPr/>
                    <a:lstStyle/>
                    <a:p>
                      <a:r>
                        <a:rPr lang="en-US" dirty="0"/>
                        <a:t>No apparent changes in spec text</a:t>
                      </a:r>
                    </a:p>
                  </a:txBody>
                  <a:tcPr/>
                </a:tc>
                <a:tc>
                  <a:txBody>
                    <a:bodyPr/>
                    <a:lstStyle/>
                    <a:p>
                      <a:r>
                        <a:rPr lang="en-US" dirty="0"/>
                        <a:t>Very inefficient, especially when used in AOA and AOD.   Against the spirit of the text</a:t>
                      </a:r>
                    </a:p>
                  </a:txBody>
                  <a:tcPr/>
                </a:tc>
                <a:extLst>
                  <a:ext uri="{0D108BD9-81ED-4DB2-BD59-A6C34878D82A}">
                    <a16:rowId xmlns:a16="http://schemas.microsoft.com/office/drawing/2014/main" val="2199405120"/>
                  </a:ext>
                </a:extLst>
              </a:tr>
              <a:tr h="1027273">
                <a:tc>
                  <a:txBody>
                    <a:bodyPr/>
                    <a:lstStyle/>
                    <a:p>
                      <a:r>
                        <a:rPr lang="en-US" dirty="0"/>
                        <a:t>2</a:t>
                      </a:r>
                    </a:p>
                  </a:txBody>
                  <a:tcPr/>
                </a:tc>
                <a:tc>
                  <a:txBody>
                    <a:bodyPr/>
                    <a:lstStyle/>
                    <a:p>
                      <a:r>
                        <a:rPr lang="en-US" dirty="0"/>
                        <a:t>Adding CTS-to-Self with CT before any exchange</a:t>
                      </a:r>
                    </a:p>
                  </a:txBody>
                  <a:tcPr/>
                </a:tc>
                <a:tc>
                  <a:txBody>
                    <a:bodyPr/>
                    <a:lstStyle/>
                    <a:p>
                      <a:r>
                        <a:rPr lang="en-US" dirty="0"/>
                        <a:t>Allows data transmission between exchanges.  Robust</a:t>
                      </a:r>
                    </a:p>
                  </a:txBody>
                  <a:tcPr/>
                </a:tc>
                <a:tc>
                  <a:txBody>
                    <a:bodyPr/>
                    <a:lstStyle/>
                    <a:p>
                      <a:r>
                        <a:rPr lang="en-US" dirty="0"/>
                        <a:t>Requires additional PPDU transmission per exchange</a:t>
                      </a:r>
                    </a:p>
                  </a:txBody>
                  <a:tcPr/>
                </a:tc>
                <a:extLst>
                  <a:ext uri="{0D108BD9-81ED-4DB2-BD59-A6C34878D82A}">
                    <a16:rowId xmlns:a16="http://schemas.microsoft.com/office/drawing/2014/main" val="10138748"/>
                  </a:ext>
                </a:extLst>
              </a:tr>
              <a:tr h="1335455">
                <a:tc>
                  <a:txBody>
                    <a:bodyPr/>
                    <a:lstStyle/>
                    <a:p>
                      <a:r>
                        <a:rPr lang="en-US" dirty="0"/>
                        <a:t>3</a:t>
                      </a:r>
                    </a:p>
                  </a:txBody>
                  <a:tcPr/>
                </a:tc>
                <a:tc>
                  <a:txBody>
                    <a:bodyPr/>
                    <a:lstStyle/>
                    <a:p>
                      <a:r>
                        <a:rPr lang="en-US" dirty="0"/>
                        <a:t>Perform measurement on first path AWV only on the TRN</a:t>
                      </a:r>
                    </a:p>
                  </a:txBody>
                  <a:tcPr/>
                </a:tc>
                <a:tc>
                  <a:txBody>
                    <a:bodyPr/>
                    <a:lstStyle/>
                    <a:p>
                      <a:r>
                        <a:rPr lang="en-US" dirty="0"/>
                        <a:t>No change in protocol, similar to secure TRNs.  Works well even if first path has low SNR</a:t>
                      </a:r>
                    </a:p>
                  </a:txBody>
                  <a:tcPr/>
                </a:tc>
                <a:tc>
                  <a:txBody>
                    <a:bodyPr/>
                    <a:lstStyle/>
                    <a:p>
                      <a:r>
                        <a:rPr lang="en-US" dirty="0"/>
                        <a:t>Change in the way FTM measurements are made.  Aligns with secure TRNs</a:t>
                      </a:r>
                    </a:p>
                  </a:txBody>
                  <a:tcPr/>
                </a:tc>
                <a:extLst>
                  <a:ext uri="{0D108BD9-81ED-4DB2-BD59-A6C34878D82A}">
                    <a16:rowId xmlns:a16="http://schemas.microsoft.com/office/drawing/2014/main" val="3433053293"/>
                  </a:ext>
                </a:extLst>
              </a:tr>
            </a:tbl>
          </a:graphicData>
        </a:graphic>
      </p:graphicFrame>
      <p:sp>
        <p:nvSpPr>
          <p:cNvPr id="4" name="Slide Number Placeholder 3">
            <a:extLst>
              <a:ext uri="{FF2B5EF4-FFF2-40B4-BE49-F238E27FC236}">
                <a16:creationId xmlns:a16="http://schemas.microsoft.com/office/drawing/2014/main" id="{9AB16CCD-812D-4A6F-8F1C-2BCD350577F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D4DEB66-F880-48A6-83C2-E8554B64E5C1}"/>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3B165E8B-0EF8-4925-A8F9-76279563538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2175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66D7A-8BB6-40AC-BFAE-3BEDB958C6F8}"/>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2065C1B8-A8DD-4C77-B4ED-485EF89056D4}"/>
              </a:ext>
            </a:extLst>
          </p:cNvPr>
          <p:cNvSpPr>
            <a:spLocks noGrp="1"/>
          </p:cNvSpPr>
          <p:nvPr>
            <p:ph idx="1"/>
          </p:nvPr>
        </p:nvSpPr>
        <p:spPr/>
        <p:txBody>
          <a:bodyPr/>
          <a:lstStyle/>
          <a:p>
            <a:r>
              <a:rPr lang="en-US" sz="4000" dirty="0"/>
              <a:t>Use solution 3 – First path AWV on TRN field</a:t>
            </a:r>
          </a:p>
        </p:txBody>
      </p:sp>
      <p:sp>
        <p:nvSpPr>
          <p:cNvPr id="4" name="Slide Number Placeholder 3">
            <a:extLst>
              <a:ext uri="{FF2B5EF4-FFF2-40B4-BE49-F238E27FC236}">
                <a16:creationId xmlns:a16="http://schemas.microsoft.com/office/drawing/2014/main" id="{888E4FB6-A28F-415D-BB1E-013FDDFCF8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6B51D82-76C4-497F-B29D-A1B991628B3C}"/>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2B4BF987-116C-426F-9C5B-F87441F01D4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78779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1CA34DF3-31AE-4491-BB0A-0A8A975CF4FC}" vid="{7482ED61-3420-4E5E-AF3A-361B3F1EF81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14552</TotalTime>
  <Words>648</Words>
  <Application>Microsoft Office PowerPoint</Application>
  <PresentationFormat>Widescreen</PresentationFormat>
  <Paragraphs>85</Paragraphs>
  <Slides>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MS Gothic</vt:lpstr>
      <vt:lpstr>Arial</vt:lpstr>
      <vt:lpstr>Arial Unicode MS</vt:lpstr>
      <vt:lpstr>Times New Roman</vt:lpstr>
      <vt:lpstr>Office Theme</vt:lpstr>
      <vt:lpstr>Microsoft Word 97 - 2003 Document</vt:lpstr>
      <vt:lpstr>First Path AWV issue</vt:lpstr>
      <vt:lpstr>Abstract</vt:lpstr>
      <vt:lpstr>Intent of First Path AWV</vt:lpstr>
      <vt:lpstr>Solution #1 – disallow other transmissions in an FTM burst</vt:lpstr>
      <vt:lpstr>Solution #2 – Use RTS/CTS or CTS-to-self</vt:lpstr>
      <vt:lpstr>Solution #3</vt:lpstr>
      <vt:lpstr>Summary</vt:lpstr>
      <vt:lpstr>Recommendation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Assaf Kasher</dc:creator>
  <cp:lastModifiedBy>Assaf Kasher - 201904</cp:lastModifiedBy>
  <cp:revision>20</cp:revision>
  <dcterms:created xsi:type="dcterms:W3CDTF">2019-04-18T11:24:17Z</dcterms:created>
  <dcterms:modified xsi:type="dcterms:W3CDTF">2019-05-01T14:13:51Z</dcterms:modified>
</cp:coreProperties>
</file>