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2" r:id="rId4"/>
    <p:sldId id="271" r:id="rId5"/>
    <p:sldId id="275" r:id="rId6"/>
    <p:sldId id="296" r:id="rId7"/>
    <p:sldId id="302" r:id="rId8"/>
    <p:sldId id="315" r:id="rId9"/>
    <p:sldId id="303" r:id="rId10"/>
    <p:sldId id="304" r:id="rId11"/>
    <p:sldId id="305" r:id="rId12"/>
    <p:sldId id="301" r:id="rId13"/>
    <p:sldId id="294" r:id="rId14"/>
    <p:sldId id="295" r:id="rId15"/>
    <p:sldId id="291" r:id="rId16"/>
    <p:sldId id="292" r:id="rId17"/>
    <p:sldId id="297" r:id="rId18"/>
    <p:sldId id="306" r:id="rId19"/>
    <p:sldId id="307" r:id="rId20"/>
    <p:sldId id="308" r:id="rId21"/>
    <p:sldId id="309" r:id="rId22"/>
    <p:sldId id="310" r:id="rId23"/>
    <p:sldId id="312" r:id="rId24"/>
    <p:sldId id="313" r:id="rId25"/>
    <p:sldId id="299" r:id="rId26"/>
    <p:sldId id="300" r:id="rId27"/>
    <p:sldId id="293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 lei" initials="jl" lastIdx="2" clrIdx="0">
    <p:extLst>
      <p:ext uri="{19B8F6BF-5375-455C-9EA6-DF929625EA0E}">
        <p15:presenceInfo xmlns:p15="http://schemas.microsoft.com/office/powerpoint/2012/main" userId="89326dc2a75e1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7" autoAdjust="0"/>
    <p:restoredTop sz="84503" autoAdjust="0"/>
  </p:normalViewPr>
  <p:slideViewPr>
    <p:cSldViewPr>
      <p:cViewPr varScale="1">
        <p:scale>
          <a:sx n="65" d="100"/>
          <a:sy n="65" d="100"/>
        </p:scale>
        <p:origin x="52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work\EUHT\BD\IEEE\0429\&#20108;&#32500;&#2227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work\EUHT\BD\IEEE\0429\mMTC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 in Urban Macro URLLC</a:t>
            </a:r>
            <a:endParaRPr lang="zh-CN"/>
          </a:p>
        </c:rich>
      </c:tx>
      <c:layout>
        <c:manualLayout>
          <c:xMode val="edge"/>
          <c:yMode val="edge"/>
          <c:x val="0.29395577223225716"/>
          <c:y val="8.26252034951327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7048556430446191E-2"/>
          <c:y val="0.17685185185185184"/>
          <c:w val="0.89661811023622051"/>
          <c:h val="0.7157487605715952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Sheet1!$B$6:$B$13</c:f>
              <c:numCache>
                <c:formatCode>General</c:formatCode>
                <c:ptCount val="8"/>
                <c:pt idx="0">
                  <c:v>-6.5</c:v>
                </c:pt>
                <c:pt idx="1">
                  <c:v>-7</c:v>
                </c:pt>
                <c:pt idx="2">
                  <c:v>-7.5</c:v>
                </c:pt>
                <c:pt idx="3">
                  <c:v>-8</c:v>
                </c:pt>
                <c:pt idx="4">
                  <c:v>-9</c:v>
                </c:pt>
                <c:pt idx="5">
                  <c:v>-10</c:v>
                </c:pt>
                <c:pt idx="6">
                  <c:v>-11</c:v>
                </c:pt>
                <c:pt idx="7">
                  <c:v>-12</c:v>
                </c:pt>
              </c:numCache>
            </c:numRef>
          </c:xVal>
          <c:yVal>
            <c:numRef>
              <c:f>Sheet1!$C$6:$C$13</c:f>
              <c:numCache>
                <c:formatCode>General</c:formatCode>
                <c:ptCount val="8"/>
                <c:pt idx="0" formatCode="0.000000000000000">
                  <c:v>7.6923076920000004E-6</c:v>
                </c:pt>
                <c:pt idx="1">
                  <c:v>4.0000000000000003E-5</c:v>
                </c:pt>
                <c:pt idx="2" formatCode="0.000000000000000">
                  <c:v>2.0769230769199999E-4</c:v>
                </c:pt>
                <c:pt idx="3" formatCode="0.000000000000000000">
                  <c:v>8.4615384615400004E-4</c:v>
                </c:pt>
                <c:pt idx="4" formatCode="0.00000000">
                  <c:v>8.8374999999999999E-3</c:v>
                </c:pt>
                <c:pt idx="5">
                  <c:v>5.6070000000000002E-2</c:v>
                </c:pt>
                <c:pt idx="6">
                  <c:v>0.27405000000000002</c:v>
                </c:pt>
                <c:pt idx="7" formatCode="0.00000">
                  <c:v>0.74339999999999995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0D8-4D3C-B238-904813567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652592"/>
        <c:axId val="63653152"/>
      </c:scatterChart>
      <c:valAx>
        <c:axId val="63652592"/>
        <c:scaling>
          <c:orientation val="minMax"/>
          <c:max val="-6"/>
          <c:min val="-1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53152"/>
        <c:crossesAt val="1.0000000000000004E-6"/>
        <c:crossBetween val="midCat"/>
      </c:valAx>
      <c:valAx>
        <c:axId val="63653152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12700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E+0" sourceLinked="0"/>
        <c:majorTickMark val="none"/>
        <c:minorTickMark val="in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52592"/>
        <c:crossesAt val="-12"/>
        <c:crossBetween val="midCat"/>
      </c:valAx>
      <c:spPr>
        <a:noFill/>
        <a:ln>
          <a:solidFill>
            <a:schemeClr val="bg2">
              <a:alpha val="99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n>
            <a:noFill/>
          </a:ln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98943784231807"/>
          <c:y val="7.403457326454882E-2"/>
          <c:w val="0.85414433082066732"/>
          <c:h val="0.79961661688840624"/>
        </c:manualLayout>
      </c:layout>
      <c:scatterChart>
        <c:scatterStyle val="lineMarker"/>
        <c:varyColors val="0"/>
        <c:ser>
          <c:idx val="0"/>
          <c:order val="0"/>
          <c:xVal>
            <c:numRef>
              <c:f>Sheet1!$B$6:$B$25</c:f>
              <c:numCache>
                <c:formatCode>General</c:formatCode>
                <c:ptCount val="20"/>
                <c:pt idx="0">
                  <c:v>-6</c:v>
                </c:pt>
                <c:pt idx="1">
                  <c:v>-5</c:v>
                </c:pt>
                <c:pt idx="2">
                  <c:v>-4</c:v>
                </c:pt>
                <c:pt idx="3">
                  <c:v>-3</c:v>
                </c:pt>
                <c:pt idx="4">
                  <c:v>-2</c:v>
                </c:pt>
                <c:pt idx="5">
                  <c:v>-1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7</c:v>
                </c:pt>
                <c:pt idx="14">
                  <c:v>8</c:v>
                </c:pt>
                <c:pt idx="15">
                  <c:v>9</c:v>
                </c:pt>
                <c:pt idx="16">
                  <c:v>10</c:v>
                </c:pt>
                <c:pt idx="17">
                  <c:v>11</c:v>
                </c:pt>
                <c:pt idx="18">
                  <c:v>12</c:v>
                </c:pt>
                <c:pt idx="19">
                  <c:v>13</c:v>
                </c:pt>
              </c:numCache>
            </c:numRef>
          </c:xVal>
          <c:yVal>
            <c:numRef>
              <c:f>Sheet1!$C$6:$C$25</c:f>
              <c:numCache>
                <c:formatCode>General</c:formatCode>
                <c:ptCount val="20"/>
                <c:pt idx="0" formatCode="0.000000000000000">
                  <c:v>0.14480000000000001</c:v>
                </c:pt>
                <c:pt idx="1">
                  <c:v>0.15720000000000001</c:v>
                </c:pt>
                <c:pt idx="2" formatCode="0.000000000000000">
                  <c:v>0.1923</c:v>
                </c:pt>
                <c:pt idx="3" formatCode="0.000000000000000000">
                  <c:v>0.27039999999999997</c:v>
                </c:pt>
                <c:pt idx="4" formatCode="0.00000000">
                  <c:v>0.3024</c:v>
                </c:pt>
                <c:pt idx="5">
                  <c:v>0.31609999999999999</c:v>
                </c:pt>
                <c:pt idx="6">
                  <c:v>0.433</c:v>
                </c:pt>
                <c:pt idx="7" formatCode="0.00000">
                  <c:v>0.54010000000000002</c:v>
                </c:pt>
                <c:pt idx="8">
                  <c:v>0.60150000000000003</c:v>
                </c:pt>
                <c:pt idx="9">
                  <c:v>0.62370000000000003</c:v>
                </c:pt>
                <c:pt idx="10">
                  <c:v>0.77890000000000004</c:v>
                </c:pt>
                <c:pt idx="11">
                  <c:v>0.86470000000000002</c:v>
                </c:pt>
                <c:pt idx="12">
                  <c:v>0.87839999999999996</c:v>
                </c:pt>
                <c:pt idx="13">
                  <c:v>1.0358000000000001</c:v>
                </c:pt>
                <c:pt idx="14">
                  <c:v>1.135</c:v>
                </c:pt>
                <c:pt idx="15">
                  <c:v>1.1780999999999999</c:v>
                </c:pt>
                <c:pt idx="16">
                  <c:v>1.2029000000000001</c:v>
                </c:pt>
                <c:pt idx="17">
                  <c:v>1.2146999999999999</c:v>
                </c:pt>
                <c:pt idx="18">
                  <c:v>1.2212000000000001</c:v>
                </c:pt>
                <c:pt idx="19">
                  <c:v>1.2238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EFE-4858-B7FE-C3008E653D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57344"/>
        <c:axId val="33450624"/>
      </c:scatterChart>
      <c:valAx>
        <c:axId val="34857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450624"/>
        <c:crossesAt val="-10"/>
        <c:crossBetween val="midCat"/>
      </c:valAx>
      <c:valAx>
        <c:axId val="33450624"/>
        <c:scaling>
          <c:orientation val="minMax"/>
        </c:scaling>
        <c:delete val="0"/>
        <c:axPos val="l"/>
        <c:majorGridlines/>
        <c:numFmt formatCode="#,##0.0_);[Red]\(#,##0.0\)" sourceLinked="0"/>
        <c:majorTickMark val="out"/>
        <c:minorTickMark val="in"/>
        <c:tickLblPos val="nextTo"/>
        <c:crossAx val="34857344"/>
        <c:crossesAt val="-10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0.35846</cdr:x>
      <cdr:y>0.93793</cdr:y>
    </cdr:from>
    <cdr:to>
      <cdr:x>0.55192</cdr:x>
      <cdr:y>0.9977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00200" y="2590800"/>
          <a:ext cx="863600" cy="165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zh-CN" altLang="en-US" sz="1100"/>
        </a:p>
      </cdr:txBody>
    </cdr:sp>
  </cdr:relSizeAnchor>
  <cdr:relSizeAnchor xmlns:cdr="http://schemas.openxmlformats.org/drawingml/2006/chartDrawing">
    <cdr:from>
      <cdr:x>0.45804</cdr:x>
      <cdr:y>0.91494</cdr:y>
    </cdr:from>
    <cdr:to>
      <cdr:x>0.61735</cdr:x>
      <cdr:y>0.97471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44700" y="2527300"/>
          <a:ext cx="711200" cy="165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altLang="zh-CN" sz="1100"/>
            <a:t>SINR,dB</a:t>
          </a:r>
          <a:endParaRPr lang="zh-CN" altLang="en-US" sz="1100"/>
        </a:p>
      </cdr:txBody>
    </cdr:sp>
  </cdr:relSizeAnchor>
  <cdr:relSizeAnchor xmlns:cdr="http://schemas.openxmlformats.org/drawingml/2006/chartDrawing">
    <cdr:from>
      <cdr:x>0.43243</cdr:x>
      <cdr:y>0</cdr:y>
    </cdr:from>
    <cdr:to>
      <cdr:x>0.71124</cdr:x>
      <cdr:y>0.10115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930400" y="0"/>
          <a:ext cx="1244600" cy="279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CN" sz="1100"/>
            <a:t>SINR vs SE </a:t>
          </a:r>
          <a:endParaRPr lang="zh-CN" alt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802.11-19/xxxxr0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dirty="0"/>
              <a:t>April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Jun Lei, Nufront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2019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 Lei, Nufront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802.11-19/xxxxr0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April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Jun Lei, Nufront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625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00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76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41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483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For urban macro URLLC, the simulation procedure of ITU is quoted as follows,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8930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885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9236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423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896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802.11-19/xxxxr0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April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Jun Lei, Nufront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Here is the abstract. </a:t>
            </a:r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39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For urban macro URLLC, the simulation procedure of ITU is quoted as follows,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620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632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7514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Huawei: 36million; max delay: 3.5ms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8786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445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50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43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62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60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80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21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It is DL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243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17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265955"/>
          </a:xfrm>
        </p:spPr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752475"/>
            <a:ext cx="864096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Preliminary Results of EUHT Evaluation on Urban Macro URLLC </a:t>
            </a:r>
            <a:r>
              <a:rPr lang="en-US" dirty="0"/>
              <a:t>and</a:t>
            </a:r>
            <a:r>
              <a:rPr lang="zh-CN" altLang="en-US" dirty="0"/>
              <a:t> </a:t>
            </a:r>
            <a:r>
              <a:rPr lang="en-US" altLang="zh-CN" dirty="0" err="1"/>
              <a:t>mMTC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4525" y="17335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2019-04-29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E3A0B44C-756F-4EA8-BEA6-C9DDDEB280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910132"/>
              </p:ext>
            </p:extLst>
          </p:nvPr>
        </p:nvGraphicFramePr>
        <p:xfrm>
          <a:off x="498475" y="2446338"/>
          <a:ext cx="7861300" cy="363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" name="Document" r:id="rId4" imgW="8254533" imgH="3821900" progId="Word.Document.8">
                  <p:embed/>
                </p:oleObj>
              </mc:Choice>
              <mc:Fallback>
                <p:oleObj name="Document" r:id="rId4" imgW="8254533" imgH="3821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2446338"/>
                        <a:ext cx="7861300" cy="363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97154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Link Level Simulation Calibration</a:t>
            </a:r>
            <a:br>
              <a:rPr lang="en-US" altLang="zh-CN" dirty="0">
                <a:sym typeface="Arial" panose="020B0604020202020204" pitchFamily="34" charset="0"/>
              </a:rPr>
            </a:br>
            <a:r>
              <a:rPr lang="en-US" altLang="zh-CN" dirty="0">
                <a:sym typeface="Arial" panose="020B0604020202020204" pitchFamily="34" charset="0"/>
              </a:rPr>
              <a:t>ZSD and</a:t>
            </a:r>
            <a:r>
              <a:rPr lang="zh-CN" altLang="en-US" dirty="0">
                <a:sym typeface="Arial" panose="020B0604020202020204" pitchFamily="34" charset="0"/>
              </a:rPr>
              <a:t> </a:t>
            </a:r>
            <a:r>
              <a:rPr lang="en-US" altLang="zh-CN" dirty="0">
                <a:sym typeface="Arial" panose="020B0604020202020204" pitchFamily="34" charset="0"/>
              </a:rPr>
              <a:t>ZSA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EB26114C-F0B2-412C-B7F3-AFAAD2566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5900527"/>
            <a:ext cx="7770813" cy="647353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Compare with 3GPP TR38.901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DA8C61C-AA84-4B50-8D33-F4A069C27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77" y="2161317"/>
            <a:ext cx="8604982" cy="319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990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97154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Link Level Simulation Calibration</a:t>
            </a:r>
            <a:br>
              <a:rPr lang="en-US" altLang="zh-CN" dirty="0">
                <a:sym typeface="Arial" panose="020B0604020202020204" pitchFamily="34" charset="0"/>
              </a:rPr>
            </a:br>
            <a:r>
              <a:rPr lang="en-US" altLang="zh-CN" dirty="0">
                <a:sym typeface="Arial" panose="020B0604020202020204" pitchFamily="34" charset="0"/>
              </a:rPr>
              <a:t>Delay Spread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EB26114C-F0B2-412C-B7F3-AFAAD2566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5900527"/>
            <a:ext cx="7770813" cy="647353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Compare with 3GPP TR38.901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C02D72BD-7872-4FDE-9AAA-C98614913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912324"/>
            <a:ext cx="5172103" cy="375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541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581" y="2708920"/>
            <a:ext cx="7770813" cy="1065213"/>
          </a:xfrm>
        </p:spPr>
        <p:txBody>
          <a:bodyPr/>
          <a:lstStyle/>
          <a:p>
            <a:r>
              <a:rPr lang="en-US" altLang="zh-CN" dirty="0"/>
              <a:t>Urban Macro URLLC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098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Configuration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lvl="0" hangingPunct="0">
              <a:buFont typeface="Times New Roman" pitchFamily="16" charset="0"/>
              <a:buAutoNum type="arabicPeriod"/>
            </a:pPr>
            <a:endParaRPr lang="en-US" altLang="zh-CN" sz="2000" b="0" dirty="0">
              <a:sym typeface="Arial"/>
            </a:endParaRP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Simulation bandwidth : 20 MHz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Carrier Frequency: 4GHz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Tx power : 49 dBm, UE Tx power: 23 dBm 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Antenna gain: 8 </a:t>
            </a:r>
            <a:r>
              <a:rPr lang="en-US" altLang="zh-CN" sz="2000" b="0" dirty="0" err="1">
                <a:sym typeface="Arial"/>
              </a:rPr>
              <a:t>dBi</a:t>
            </a:r>
            <a:r>
              <a:rPr lang="en-US" altLang="zh-CN" sz="2000" b="0" dirty="0">
                <a:sym typeface="Arial"/>
              </a:rPr>
              <a:t>, UE antenna gain: 0 </a:t>
            </a:r>
            <a:r>
              <a:rPr lang="en-US" altLang="zh-CN" sz="2000" b="0" dirty="0" err="1">
                <a:sym typeface="Arial"/>
              </a:rPr>
              <a:t>dBi</a:t>
            </a:r>
            <a:endParaRPr lang="en-US" altLang="zh-CN" sz="2000" b="0" dirty="0">
              <a:sym typeface="Arial"/>
            </a:endParaRPr>
          </a:p>
          <a:p>
            <a:pPr marL="45720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noise figure: 5 dB, UE noise figure : 7 dB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antenna configuration : Omni uniform linear array 8Tx/8Rx with 8 </a:t>
            </a:r>
            <a:r>
              <a:rPr lang="en-US" altLang="zh-CN" sz="2000" b="0" dirty="0" err="1">
                <a:sym typeface="Arial"/>
              </a:rPr>
              <a:t>dBi</a:t>
            </a:r>
            <a:r>
              <a:rPr lang="en-US" altLang="zh-CN" sz="2000" b="0" dirty="0">
                <a:sym typeface="Arial"/>
              </a:rPr>
              <a:t> gain in intended direction.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UE antenna configuration : Omni uniform linear array 8Tx/8Rx with </a:t>
            </a:r>
            <a:r>
              <a:rPr lang="en-US" altLang="zh-CN" sz="2000" b="0" dirty="0" err="1">
                <a:sym typeface="Arial"/>
              </a:rPr>
              <a:t>with</a:t>
            </a:r>
            <a:r>
              <a:rPr lang="en-US" altLang="zh-CN" sz="2000" b="0" dirty="0">
                <a:sym typeface="Arial"/>
              </a:rPr>
              <a:t> 0 </a:t>
            </a:r>
            <a:r>
              <a:rPr lang="en-US" altLang="zh-CN" sz="2000" b="0" dirty="0" err="1">
                <a:sym typeface="Arial"/>
              </a:rPr>
              <a:t>dBi</a:t>
            </a:r>
            <a:r>
              <a:rPr lang="en-US" altLang="zh-CN" sz="2000" b="0" dirty="0">
                <a:sym typeface="Arial"/>
              </a:rPr>
              <a:t> gain.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The complete configuration is specified in the ITU-R guidelines for self-evaluating a RAT ([3]).</a:t>
            </a:r>
          </a:p>
          <a:p>
            <a:pPr lvl="0" hangingPunct="0"/>
            <a:endParaRPr lang="en-US" altLang="zh-CN" sz="2000" b="0" dirty="0">
              <a:sym typeface="Arial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896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Assumptions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lvl="0" hangingPunct="0"/>
            <a:endParaRPr lang="en-US" altLang="zh-CN" sz="2000" b="0" dirty="0">
              <a:sym typeface="Arial"/>
            </a:endParaRP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Low overhead Control channel + Traffic channel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Control channel payload: 32 bit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TCH Payload : 32 Byte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QPSK, LDPC, 4/7 code rate, codeword size: 448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single spatial stream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Modulation symbol repetition in frequency domain 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Realistic Channel Estimation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Maximum Ratio Combining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Min-sum LDPC decoding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endParaRPr lang="en-US" altLang="zh-CN" sz="2000" b="0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511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Procedure (1)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The urban macro URLLC simulation procedure is quoted as follows [3]</a:t>
            </a:r>
          </a:p>
          <a:p>
            <a:pPr hangingPunct="0"/>
            <a:r>
              <a:rPr lang="en-GB" altLang="zh-CN" sz="2000" b="0" dirty="0"/>
              <a:t>The evaluator shall perform the following steps in order to evaluate the reliability requirement using system-level simulation followed by link-level simulations.</a:t>
            </a:r>
            <a:endParaRPr lang="zh-CN" altLang="zh-CN" sz="2000" b="0" dirty="0"/>
          </a:p>
          <a:p>
            <a:pPr hangingPunct="0"/>
            <a:r>
              <a:rPr lang="en-GB" altLang="zh-CN" sz="2000" b="0" i="1" dirty="0"/>
              <a:t>Step 1:</a:t>
            </a:r>
            <a:r>
              <a:rPr lang="en-GB" altLang="zh-CN" sz="2000" b="0" dirty="0"/>
              <a:t> 	Run downlink or uplink full buffer system-level simulations of candidate RITs/SRITs using the evaluation parameters of Urban Macro-URLLC test environment see § 8.4.1 below, and collect overall statistics for downlink or uplink </a:t>
            </a:r>
            <a:r>
              <a:rPr lang="en-GB" altLang="zh-CN" sz="2000" b="0" i="1" dirty="0"/>
              <a:t>SINR</a:t>
            </a:r>
            <a:r>
              <a:rPr lang="en-GB" altLang="zh-CN" sz="2000" b="0" dirty="0"/>
              <a:t> values, and construct CDF over these values.</a:t>
            </a:r>
            <a:endParaRPr lang="zh-CN" altLang="zh-CN" sz="2000" b="0" dirty="0"/>
          </a:p>
          <a:p>
            <a:pPr hangingPunct="0"/>
            <a:r>
              <a:rPr lang="en-GB" altLang="zh-CN" sz="2000" b="0" i="1" dirty="0"/>
              <a:t>Step 2:</a:t>
            </a:r>
            <a:r>
              <a:rPr lang="en-GB" altLang="zh-CN" sz="2000" b="0" dirty="0"/>
              <a:t>	Use the CDF for the Urban Macro-URLLC test environment to save the respective 5</a:t>
            </a:r>
            <a:r>
              <a:rPr lang="en-GB" altLang="zh-CN" sz="2000" b="0" baseline="30000" dirty="0"/>
              <a:t>th</a:t>
            </a:r>
            <a:r>
              <a:rPr lang="en-GB" altLang="zh-CN" sz="2000" b="0" dirty="0"/>
              <a:t> percentile downlink or uplink </a:t>
            </a:r>
            <a:r>
              <a:rPr lang="en-GB" altLang="zh-CN" sz="2000" b="0" i="1" dirty="0"/>
              <a:t>SINR</a:t>
            </a:r>
            <a:r>
              <a:rPr lang="en-GB" altLang="zh-CN" sz="2000" b="0" dirty="0"/>
              <a:t> value.</a:t>
            </a:r>
            <a:endParaRPr lang="zh-CN" altLang="zh-CN" sz="2000" b="0" dirty="0"/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550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Procedure (2)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hangingPunct="0"/>
            <a:r>
              <a:rPr lang="en-GB" altLang="zh-CN" sz="2000" b="0" i="1" dirty="0"/>
              <a:t>Step 3</a:t>
            </a:r>
            <a:r>
              <a:rPr lang="en-GB" altLang="zh-CN" sz="2000" b="0" dirty="0"/>
              <a:t>:	Run corresponding link-level simulations for either NLOS or LOS channel conditions using the associated parameters in the Table 8-3 of this Report, to obtain success probability, which equals to (1-</a:t>
            </a:r>
            <a:r>
              <a:rPr lang="en-GB" altLang="zh-CN" sz="2000" b="0" i="1" dirty="0"/>
              <a:t>P</a:t>
            </a:r>
            <a:r>
              <a:rPr lang="en-GB" altLang="zh-CN" sz="2000" b="0" i="1" baseline="-25000" dirty="0"/>
              <a:t>e</a:t>
            </a:r>
            <a:r>
              <a:rPr lang="en-GB" altLang="zh-CN" sz="2000" b="0" dirty="0"/>
              <a:t>), where </a:t>
            </a:r>
            <a:r>
              <a:rPr lang="en-GB" altLang="zh-CN" sz="2000" b="0" i="1" dirty="0"/>
              <a:t>P</a:t>
            </a:r>
            <a:r>
              <a:rPr lang="en-GB" altLang="zh-CN" sz="2000" b="0" i="1" baseline="-25000" dirty="0"/>
              <a:t>e</a:t>
            </a:r>
            <a:r>
              <a:rPr lang="en-GB" altLang="zh-CN" sz="2000" b="0" dirty="0"/>
              <a:t> is the residual packet error ratio within maximum delay time as a function of </a:t>
            </a:r>
            <a:r>
              <a:rPr lang="en-GB" altLang="zh-CN" sz="2000" b="0" i="1" dirty="0"/>
              <a:t>SINR</a:t>
            </a:r>
            <a:r>
              <a:rPr lang="en-GB" altLang="zh-CN" sz="2000" b="0" dirty="0"/>
              <a:t> taking into account retransmission.</a:t>
            </a:r>
          </a:p>
          <a:p>
            <a:pPr hangingPunct="0"/>
            <a:endParaRPr lang="zh-CN" altLang="zh-CN" sz="2000" b="0" dirty="0"/>
          </a:p>
          <a:p>
            <a:pPr hangingPunct="0"/>
            <a:r>
              <a:rPr lang="en-GB" altLang="zh-CN" sz="2000" b="0" i="1" dirty="0"/>
              <a:t>Step 4:</a:t>
            </a:r>
            <a:r>
              <a:rPr lang="en-GB" altLang="zh-CN" sz="2000" b="0" dirty="0"/>
              <a:t>	The proposal fulfils the reliability requirement if at the 5</a:t>
            </a:r>
            <a:r>
              <a:rPr lang="en-GB" altLang="zh-CN" sz="2000" b="0" baseline="30000" dirty="0"/>
              <a:t>th</a:t>
            </a:r>
            <a:r>
              <a:rPr lang="en-GB" altLang="zh-CN" sz="2000" b="0" dirty="0"/>
              <a:t> percentile downlink or uplink </a:t>
            </a:r>
            <a:r>
              <a:rPr lang="en-GB" altLang="zh-CN" sz="2000" b="0" i="1" dirty="0"/>
              <a:t>SINR</a:t>
            </a:r>
            <a:r>
              <a:rPr lang="en-GB" altLang="zh-CN" sz="2000" b="0" dirty="0"/>
              <a:t> value of </a:t>
            </a:r>
            <a:r>
              <a:rPr lang="en-GB" altLang="zh-CN" sz="2000" b="0" i="1" dirty="0"/>
              <a:t>Step 2</a:t>
            </a:r>
            <a:r>
              <a:rPr lang="en-GB" altLang="zh-CN" sz="2000" b="0" dirty="0"/>
              <a:t> and within the required delay, the success probability derived in </a:t>
            </a:r>
            <a:r>
              <a:rPr lang="en-GB" altLang="zh-CN" sz="2000" b="0" i="1" dirty="0"/>
              <a:t>Step 3</a:t>
            </a:r>
            <a:r>
              <a:rPr lang="en-GB" altLang="zh-CN" sz="2000" b="0" dirty="0"/>
              <a:t> is larger than or equal to the required success probability. It is sufficient to fulfil the requirement in either downlink or uplink, using either NLOS or LOS channel conditions.</a:t>
            </a:r>
            <a:endParaRPr lang="zh-CN" altLang="zh-CN" sz="2000" b="0" dirty="0"/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08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F2984D-7E2E-4B79-AC46-ECC85B5BF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1770"/>
          </a:xfrm>
        </p:spPr>
        <p:txBody>
          <a:bodyPr/>
          <a:lstStyle/>
          <a:p>
            <a:r>
              <a:rPr lang="en-US" altLang="zh-CN" dirty="0"/>
              <a:t>Simulation Results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0740A7-E902-434A-B815-ECE201CC09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4D55A2-09A1-4E2C-897F-8F02A749B9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Jun Lei, Nufront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5353A56-23EE-4433-BE78-5A4CEFE9B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60C413E5-D2CD-4950-87C3-8C1C85A6C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60" y="5294269"/>
            <a:ext cx="7770813" cy="9859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Max Latency &lt; 0.40ms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PER &lt; 10e-5 @ -6.5 SNR </a:t>
            </a:r>
            <a:endParaRPr lang="zh-CN" altLang="en-US" dirty="0"/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FD7F80BF-0386-4D65-ACCD-332E622792F1}"/>
              </a:ext>
            </a:extLst>
          </p:cNvPr>
          <p:cNvGrpSpPr/>
          <p:nvPr/>
        </p:nvGrpSpPr>
        <p:grpSpPr>
          <a:xfrm>
            <a:off x="2406714" y="1286848"/>
            <a:ext cx="4330571" cy="3798336"/>
            <a:chOff x="0" y="0"/>
            <a:chExt cx="4330571" cy="3798336"/>
          </a:xfrm>
        </p:grpSpPr>
        <p:graphicFrame>
          <p:nvGraphicFramePr>
            <p:cNvPr id="16" name="图表 15">
              <a:extLst>
                <a:ext uri="{FF2B5EF4-FFF2-40B4-BE49-F238E27FC236}">
                  <a16:creationId xmlns:a16="http://schemas.microsoft.com/office/drawing/2014/main" id="{00000000-0008-0000-0000-000005000000}"/>
                </a:ext>
              </a:extLst>
            </p:cNvPr>
            <p:cNvGraphicFramePr/>
            <p:nvPr/>
          </p:nvGraphicFramePr>
          <p:xfrm>
            <a:off x="53846" y="0"/>
            <a:ext cx="4276725" cy="37623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7" name="文本框 1">
              <a:extLst>
                <a:ext uri="{FF2B5EF4-FFF2-40B4-BE49-F238E27FC236}">
                  <a16:creationId xmlns:a16="http://schemas.microsoft.com/office/drawing/2014/main" id="{56703520-4DAC-4353-8CA5-AD6736E5977A}"/>
                </a:ext>
              </a:extLst>
            </p:cNvPr>
            <p:cNvSpPr txBox="1"/>
            <p:nvPr/>
          </p:nvSpPr>
          <p:spPr>
            <a:xfrm>
              <a:off x="1769934" y="3533776"/>
              <a:ext cx="720967" cy="26456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100"/>
                <a:t>SINR </a:t>
              </a:r>
              <a:r>
                <a:rPr lang="en-US" altLang="zh-CN" sz="1100" baseline="0"/>
                <a:t>(dB)</a:t>
              </a:r>
              <a:endParaRPr lang="zh-CN" altLang="en-US" sz="1100"/>
            </a:p>
          </p:txBody>
        </p:sp>
        <p:sp>
          <p:nvSpPr>
            <p:cNvPr id="18" name="文本框 5">
              <a:extLst>
                <a:ext uri="{FF2B5EF4-FFF2-40B4-BE49-F238E27FC236}">
                  <a16:creationId xmlns:a16="http://schemas.microsoft.com/office/drawing/2014/main" id="{51FB7D7D-14AF-44C7-8E63-70B5C4C5C131}"/>
                </a:ext>
              </a:extLst>
            </p:cNvPr>
            <p:cNvSpPr txBox="1"/>
            <p:nvPr/>
          </p:nvSpPr>
          <p:spPr>
            <a:xfrm>
              <a:off x="0" y="1609726"/>
              <a:ext cx="356893" cy="310726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vert="eaVert"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100"/>
                <a:t>PER</a:t>
              </a:r>
              <a:endParaRPr lang="zh-CN" altLang="en-US" sz="1100"/>
            </a:p>
          </p:txBody>
        </p:sp>
      </p:grpSp>
    </p:spTree>
    <p:extLst>
      <p:ext uri="{BB962C8B-B14F-4D97-AF65-F5344CB8AC3E}">
        <p14:creationId xmlns:p14="http://schemas.microsoft.com/office/powerpoint/2010/main" val="2199660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581" y="2708920"/>
            <a:ext cx="7770813" cy="1065213"/>
          </a:xfrm>
        </p:spPr>
        <p:txBody>
          <a:bodyPr/>
          <a:lstStyle/>
          <a:p>
            <a:r>
              <a:rPr lang="en-US" altLang="zh-CN" dirty="0"/>
              <a:t>Urban Macro </a:t>
            </a:r>
            <a:r>
              <a:rPr lang="en-US" altLang="zh-CN" dirty="0" err="1"/>
              <a:t>mMTC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730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Configuration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1" y="1268760"/>
            <a:ext cx="8568952" cy="4968552"/>
          </a:xfrm>
        </p:spPr>
        <p:txBody>
          <a:bodyPr/>
          <a:lstStyle/>
          <a:p>
            <a:pPr lvl="0" hangingPunct="0">
              <a:buFont typeface="Times New Roman" pitchFamily="16" charset="0"/>
              <a:buAutoNum type="arabicPeriod"/>
            </a:pPr>
            <a:endParaRPr lang="en-US" altLang="zh-CN" sz="2000" b="0" dirty="0">
              <a:sym typeface="Arial"/>
            </a:endParaRP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Simulation bandwidth : 500 </a:t>
            </a:r>
            <a:r>
              <a:rPr lang="en-US" altLang="zh-CN" sz="2000" b="0" dirty="0" err="1">
                <a:sym typeface="Arial"/>
              </a:rPr>
              <a:t>KHz</a:t>
            </a:r>
            <a:endParaRPr lang="en-US" altLang="zh-CN" sz="2000" b="0" dirty="0">
              <a:sym typeface="Arial"/>
            </a:endParaRP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Carrier Frequency: 700MHz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Inter BS Distance: 500m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UE Tx power class: 23 dBm </a:t>
            </a:r>
          </a:p>
          <a:p>
            <a:pPr marL="45720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Traffic Model:  </a:t>
            </a:r>
            <a:r>
              <a:rPr lang="en-US" altLang="zh-CN" sz="2000" b="0" dirty="0"/>
              <a:t>1 message/2 hours/device 	</a:t>
            </a:r>
            <a:endParaRPr lang="en-US" altLang="zh-CN" sz="2000" b="0" dirty="0">
              <a:sym typeface="Arial"/>
            </a:endParaRPr>
          </a:p>
          <a:p>
            <a:pPr marL="45720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noise figure: 5 dB, UE noise figure : 7 dB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antenna configuration : Omni uniform linear array 2Rx with 8 </a:t>
            </a:r>
            <a:r>
              <a:rPr lang="en-US" altLang="zh-CN" sz="2000" b="0" dirty="0" err="1">
                <a:sym typeface="Arial"/>
              </a:rPr>
              <a:t>dBi</a:t>
            </a:r>
            <a:r>
              <a:rPr lang="en-US" altLang="zh-CN" sz="2000" b="0" dirty="0">
                <a:sym typeface="Arial"/>
              </a:rPr>
              <a:t> gain in intended direction.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UE antenna configuration : Omni uniform linear array 1Tx with with 0 </a:t>
            </a:r>
            <a:r>
              <a:rPr lang="en-US" altLang="zh-CN" sz="2000" b="0" dirty="0" err="1">
                <a:sym typeface="Arial"/>
              </a:rPr>
              <a:t>dBi</a:t>
            </a:r>
            <a:r>
              <a:rPr lang="en-US" altLang="zh-CN" sz="2000" b="0" dirty="0">
                <a:sym typeface="Arial"/>
              </a:rPr>
              <a:t> gain.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The complete configuration is specified in the ITU-R guidelines for self-evaluating a RAT ([3]).</a:t>
            </a:r>
          </a:p>
          <a:p>
            <a:pPr lvl="0" hangingPunct="0"/>
            <a:endParaRPr lang="en-US" altLang="zh-CN" sz="2000" b="0" dirty="0">
              <a:sym typeface="Arial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3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1556792"/>
            <a:ext cx="7772400" cy="4536504"/>
          </a:xfrm>
          <a:ln/>
        </p:spPr>
        <p:txBody>
          <a:bodyPr/>
          <a:lstStyle/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This presentation is a follow up work of the proposal about joint submission to ITU as IMT-2020 standard [1].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SzPts val="2400"/>
            </a:pPr>
            <a:endParaRPr lang="en-US" altLang="zh-CN" b="0" dirty="0"/>
          </a:p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In this contribution, we present the preliminary results of EUHT [2] simulations on both urban macro URLLC and </a:t>
            </a:r>
            <a:r>
              <a:rPr lang="en-US" altLang="zh-CN" b="0" dirty="0" err="1"/>
              <a:t>mMTC</a:t>
            </a:r>
            <a:r>
              <a:rPr lang="en-US" altLang="zh-CN" b="0" dirty="0"/>
              <a:t> scenario.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US" altLang="zh-CN" b="0" dirty="0"/>
          </a:p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The simulations adhere to the methodology specified by ITU-R for self-evaluating a RAT for IMT-2020 [3].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US" altLang="zh-CN" b="0" dirty="0"/>
          </a:p>
          <a:p>
            <a:pPr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The preliminary results show that EUHT can meet the ITU requirements on both urban macro URLLC and </a:t>
            </a:r>
            <a:r>
              <a:rPr lang="en-US" altLang="zh-CN" b="0" dirty="0" err="1"/>
              <a:t>mMTC</a:t>
            </a:r>
            <a:r>
              <a:rPr lang="en-US" altLang="zh-CN" b="0" dirty="0"/>
              <a:t> scenario[4].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SzPts val="2400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Assumptions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lvl="0" hangingPunct="0"/>
            <a:endParaRPr lang="en-US" altLang="zh-CN" sz="2000" b="0" dirty="0">
              <a:sym typeface="Arial"/>
            </a:endParaRP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Low overhead Control channel + Traffic channel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Control channel payload: 32 bit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TCH Payload : 32 Byte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QPSK/16QAM, with repetition in frequency domain 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LDPC, code rate: 1/2, 4/7, 5/8, 3/4, 7/8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Realistic Channel Estimation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Maximum Ratio Combining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Min-sum LDPC decoding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endParaRPr lang="en-US" altLang="zh-CN" sz="2000" b="0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78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Procedure (1)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121297"/>
            <a:ext cx="7770813" cy="532859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The “</a:t>
            </a:r>
            <a:r>
              <a:rPr lang="en-GB" altLang="zh-CN" sz="2000" b="0" kern="1200" dirty="0">
                <a:solidFill>
                  <a:schemeClr val="tx1"/>
                </a:solidFill>
              </a:rPr>
              <a:t>full-buffer system-level simulation followed by link-level simulation” </a:t>
            </a: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procedure in [3] is adopted, quoted as follows</a:t>
            </a:r>
          </a:p>
          <a:p>
            <a:pPr hangingPunct="0"/>
            <a:r>
              <a:rPr lang="en-GB" altLang="zh-CN" sz="2000" b="0" i="1" dirty="0"/>
              <a:t>Step 1:</a:t>
            </a:r>
            <a:r>
              <a:rPr lang="en-GB" altLang="zh-CN" sz="2000" b="0" dirty="0"/>
              <a:t>	Perform full-buffer system-level simulation using the evaluation parameters for Urban Macro-</a:t>
            </a:r>
            <a:r>
              <a:rPr lang="en-GB" altLang="zh-CN" sz="2000" b="0" dirty="0" err="1"/>
              <a:t>mMTC</a:t>
            </a:r>
            <a:r>
              <a:rPr lang="en-GB" altLang="zh-CN" sz="2000" b="0" dirty="0"/>
              <a:t> test environment, determine the uplink </a:t>
            </a:r>
            <a:r>
              <a:rPr lang="en-GB" altLang="zh-CN" sz="2000" b="0" i="1" dirty="0" err="1"/>
              <a:t>SINR</a:t>
            </a:r>
            <a:r>
              <a:rPr lang="en-GB" altLang="zh-CN" sz="2000" b="0" baseline="-25000" dirty="0" err="1"/>
              <a:t>i</a:t>
            </a:r>
            <a:r>
              <a:rPr lang="en-GB" altLang="zh-CN" sz="2000" b="0" dirty="0"/>
              <a:t> for each percentile </a:t>
            </a:r>
            <a:r>
              <a:rPr lang="en-GB" altLang="zh-CN" sz="2000" b="0" i="1" dirty="0" err="1"/>
              <a:t>i</a:t>
            </a:r>
            <a:r>
              <a:rPr lang="en-GB" altLang="zh-CN" sz="2000" b="0" dirty="0"/>
              <a:t>=1…99 of the distribution over users, and record the average allocated user bandwidth </a:t>
            </a:r>
            <a:r>
              <a:rPr lang="en-GB" altLang="zh-CN" sz="2000" b="0" i="1" dirty="0" err="1"/>
              <a:t>W</a:t>
            </a:r>
            <a:r>
              <a:rPr lang="en-GB" altLang="zh-CN" sz="2000" b="0" baseline="-25000" dirty="0" err="1"/>
              <a:t>user</a:t>
            </a:r>
            <a:r>
              <a:rPr lang="en-GB" altLang="zh-CN" sz="2000" b="0" dirty="0"/>
              <a:t>.</a:t>
            </a:r>
            <a:endParaRPr lang="zh-CN" altLang="zh-CN" sz="2000" b="0" dirty="0"/>
          </a:p>
          <a:p>
            <a:pPr hangingPunct="0"/>
            <a:r>
              <a:rPr lang="en-GB" altLang="zh-CN" sz="2000" b="0" dirty="0"/>
              <a:t>–	In case UE multiplexing on the same time/frequency resource is modelled in this step, record the average number of multiplexed users </a:t>
            </a:r>
            <a:r>
              <a:rPr lang="en-GB" altLang="zh-CN" sz="2000" b="0" i="1" dirty="0" err="1"/>
              <a:t>N</a:t>
            </a:r>
            <a:r>
              <a:rPr lang="en-GB" altLang="zh-CN" sz="2000" b="0" i="1" baseline="-25000" dirty="0" err="1"/>
              <a:t>mux</a:t>
            </a:r>
            <a:r>
              <a:rPr lang="en-GB" altLang="zh-CN" sz="2000" b="0" dirty="0"/>
              <a:t>. </a:t>
            </a:r>
            <a:r>
              <a:rPr lang="en-GB" altLang="zh-CN" sz="2000" b="0" i="1" dirty="0" err="1"/>
              <a:t>N</a:t>
            </a:r>
            <a:r>
              <a:rPr lang="en-GB" altLang="zh-CN" sz="2000" b="0" i="1" baseline="-25000" dirty="0" err="1"/>
              <a:t>mux</a:t>
            </a:r>
            <a:r>
              <a:rPr lang="en-GB" altLang="zh-CN" sz="2000" b="0" dirty="0"/>
              <a:t> = 1 for no UE multiplexing.</a:t>
            </a:r>
            <a:endParaRPr lang="zh-CN" altLang="zh-CN" sz="2000" b="0" dirty="0"/>
          </a:p>
          <a:p>
            <a:pPr hangingPunct="0"/>
            <a:r>
              <a:rPr lang="en-GB" altLang="zh-CN" sz="2000" b="0" i="1" dirty="0"/>
              <a:t>Step 2:</a:t>
            </a:r>
            <a:r>
              <a:rPr lang="en-GB" altLang="zh-CN" sz="2000" b="0" dirty="0"/>
              <a:t>	Perform link-level simulation and determine the achievable user data rate </a:t>
            </a:r>
            <a:r>
              <a:rPr lang="en-GB" altLang="zh-CN" sz="2000" b="0" i="1" dirty="0"/>
              <a:t>R</a:t>
            </a:r>
            <a:r>
              <a:rPr lang="en-GB" altLang="zh-CN" sz="2000" b="0" i="1" baseline="-25000" dirty="0"/>
              <a:t>i</a:t>
            </a:r>
            <a:r>
              <a:rPr lang="en-GB" altLang="zh-CN" sz="2000" b="0" dirty="0"/>
              <a:t> for the recoded </a:t>
            </a:r>
            <a:r>
              <a:rPr lang="en-GB" altLang="zh-CN" sz="2000" b="0" i="1" dirty="0" err="1"/>
              <a:t>SINR</a:t>
            </a:r>
            <a:r>
              <a:rPr lang="en-GB" altLang="zh-CN" sz="2000" b="0" i="1" baseline="-25000" dirty="0" err="1"/>
              <a:t>i</a:t>
            </a:r>
            <a:r>
              <a:rPr lang="en-GB" altLang="zh-CN" sz="2000" b="0" dirty="0"/>
              <a:t> and </a:t>
            </a:r>
            <a:r>
              <a:rPr lang="en-GB" altLang="zh-CN" sz="2000" b="0" i="1" dirty="0" err="1"/>
              <a:t>W</a:t>
            </a:r>
            <a:r>
              <a:rPr lang="en-GB" altLang="zh-CN" sz="2000" b="0" baseline="-25000" dirty="0" err="1"/>
              <a:t>user</a:t>
            </a:r>
            <a:r>
              <a:rPr lang="en-GB" altLang="zh-CN" sz="2000" b="0" i="1" dirty="0"/>
              <a:t> </a:t>
            </a:r>
            <a:r>
              <a:rPr lang="en-GB" altLang="zh-CN" sz="2000" b="0" dirty="0"/>
              <a:t>values. </a:t>
            </a:r>
            <a:endParaRPr lang="zh-CN" altLang="zh-CN" sz="2000" b="0" dirty="0"/>
          </a:p>
          <a:p>
            <a:pPr hangingPunct="0"/>
            <a:r>
              <a:rPr lang="en-GB" altLang="zh-CN" sz="2000" b="0" dirty="0"/>
              <a:t>–	In case UE multiplexing on the same time/frequency resource is modelled in this step, record the average number of multiplexed users </a:t>
            </a:r>
            <a:r>
              <a:rPr lang="en-GB" altLang="zh-CN" sz="2000" b="0" i="1" dirty="0" err="1"/>
              <a:t>n</a:t>
            </a:r>
            <a:r>
              <a:rPr lang="en-GB" altLang="zh-CN" sz="2000" b="0" i="1" baseline="-25000" dirty="0" err="1"/>
              <a:t>mux,i</a:t>
            </a:r>
            <a:r>
              <a:rPr lang="en-GB" altLang="zh-CN" sz="2000" b="0" dirty="0"/>
              <a:t> under </a:t>
            </a:r>
            <a:r>
              <a:rPr lang="en-GB" altLang="zh-CN" sz="2000" b="0" i="1" dirty="0" err="1"/>
              <a:t>SINR</a:t>
            </a:r>
            <a:r>
              <a:rPr lang="en-GB" altLang="zh-CN" sz="2000" b="0" i="1" baseline="-25000" dirty="0" err="1"/>
              <a:t>i</a:t>
            </a:r>
            <a:r>
              <a:rPr lang="en-GB" altLang="zh-CN" sz="2000" b="0" i="1" baseline="-25000" dirty="0"/>
              <a:t> </a:t>
            </a:r>
            <a:r>
              <a:rPr lang="en-GB" altLang="zh-CN" sz="2000" b="0" dirty="0"/>
              <a:t>. The achievable data rate for this case is derived by </a:t>
            </a:r>
            <a:r>
              <a:rPr lang="en-GB" altLang="zh-CN" sz="2000" b="0" i="1" dirty="0"/>
              <a:t>R</a:t>
            </a:r>
            <a:r>
              <a:rPr lang="en-GB" altLang="zh-CN" sz="2000" b="0" i="1" baseline="-25000" dirty="0"/>
              <a:t>i </a:t>
            </a:r>
            <a:r>
              <a:rPr lang="en-GB" altLang="zh-CN" sz="2000" b="0" i="1" dirty="0"/>
              <a:t>= Z</a:t>
            </a:r>
            <a:r>
              <a:rPr lang="en-GB" altLang="zh-CN" sz="2000" b="0" i="1" baseline="-25000" dirty="0"/>
              <a:t>i</a:t>
            </a:r>
            <a:r>
              <a:rPr lang="en-GB" altLang="zh-CN" sz="2000" b="0" i="1" dirty="0"/>
              <a:t>/</a:t>
            </a:r>
            <a:r>
              <a:rPr lang="en-GB" altLang="zh-CN" sz="2000" b="0" i="1" dirty="0" err="1"/>
              <a:t>n</a:t>
            </a:r>
            <a:r>
              <a:rPr lang="en-GB" altLang="zh-CN" sz="2000" b="0" i="1" baseline="-25000" dirty="0" err="1"/>
              <a:t>mux,i</a:t>
            </a:r>
            <a:r>
              <a:rPr lang="en-GB" altLang="zh-CN" sz="2000" b="0" dirty="0"/>
              <a:t>, where aggregated bit rate </a:t>
            </a:r>
            <a:r>
              <a:rPr lang="en-GB" altLang="zh-CN" sz="2000" b="0" i="1" dirty="0"/>
              <a:t>Z</a:t>
            </a:r>
            <a:r>
              <a:rPr lang="en-GB" altLang="zh-CN" sz="2000" b="0" i="1" baseline="-25000" dirty="0"/>
              <a:t>i </a:t>
            </a:r>
            <a:r>
              <a:rPr lang="en-GB" altLang="zh-CN" sz="2000" b="0" dirty="0"/>
              <a:t>is the summed bit rate of </a:t>
            </a:r>
            <a:r>
              <a:rPr lang="en-GB" altLang="zh-CN" sz="2000" b="0" i="1" dirty="0" err="1"/>
              <a:t>n</a:t>
            </a:r>
            <a:r>
              <a:rPr lang="en-GB" altLang="zh-CN" sz="2000" b="0" i="1" baseline="-25000" dirty="0" err="1"/>
              <a:t>mux,i</a:t>
            </a:r>
            <a:r>
              <a:rPr lang="en-GB" altLang="zh-CN" sz="2000" b="0" dirty="0"/>
              <a:t> users on </a:t>
            </a:r>
            <a:r>
              <a:rPr lang="en-GB" altLang="zh-CN" sz="2000" b="0" i="1" dirty="0" err="1"/>
              <a:t>W</a:t>
            </a:r>
            <a:r>
              <a:rPr lang="en-GB" altLang="zh-CN" sz="2000" b="0" baseline="-25000" dirty="0" err="1"/>
              <a:t>user</a:t>
            </a:r>
            <a:r>
              <a:rPr lang="en-GB" altLang="zh-CN" sz="2000" b="0" dirty="0"/>
              <a:t>. </a:t>
            </a:r>
            <a:r>
              <a:rPr lang="en-GB" altLang="zh-CN" sz="2000" b="0" i="1" dirty="0" err="1"/>
              <a:t>n</a:t>
            </a:r>
            <a:r>
              <a:rPr lang="en-GB" altLang="zh-CN" sz="2000" b="0" i="1" baseline="-25000" dirty="0" err="1"/>
              <a:t>mux,i</a:t>
            </a:r>
            <a:r>
              <a:rPr lang="en-GB" altLang="zh-CN" sz="2000" b="0" dirty="0"/>
              <a:t> = 1 for no UE multiplexing.</a:t>
            </a:r>
            <a:endParaRPr lang="zh-CN" altLang="zh-CN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807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Procedure (2)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hangingPunct="0"/>
            <a:r>
              <a:rPr lang="en-GB" altLang="zh-CN" sz="2000" b="0" i="1" dirty="0"/>
              <a:t>Step 3:</a:t>
            </a:r>
            <a:r>
              <a:rPr lang="en-GB" altLang="zh-CN" sz="2000" b="0" dirty="0"/>
              <a:t>	Calculate the packet transmission delay of a user as </a:t>
            </a:r>
            <a:r>
              <a:rPr lang="en-GB" altLang="zh-CN" sz="2000" b="0" i="1" dirty="0"/>
              <a:t>D</a:t>
            </a:r>
            <a:r>
              <a:rPr lang="en-GB" altLang="zh-CN" sz="2000" b="0" baseline="-25000" dirty="0"/>
              <a:t>i</a:t>
            </a:r>
            <a:r>
              <a:rPr lang="en-GB" altLang="zh-CN" sz="2000" b="0" dirty="0"/>
              <a:t> = </a:t>
            </a:r>
            <a:r>
              <a:rPr lang="en-GB" altLang="zh-CN" sz="2000" b="0" i="1" dirty="0"/>
              <a:t>S</a:t>
            </a:r>
            <a:r>
              <a:rPr lang="en-GB" altLang="zh-CN" sz="2000" b="0" dirty="0"/>
              <a:t>/</a:t>
            </a:r>
            <a:r>
              <a:rPr lang="en-GB" altLang="zh-CN" sz="2000" b="0" i="1" dirty="0"/>
              <a:t>R</a:t>
            </a:r>
            <a:r>
              <a:rPr lang="en-GB" altLang="zh-CN" sz="2000" b="0" baseline="-25000" dirty="0"/>
              <a:t>i</a:t>
            </a:r>
            <a:r>
              <a:rPr lang="en-GB" altLang="zh-CN" sz="2000" b="0" dirty="0"/>
              <a:t>, where </a:t>
            </a:r>
            <a:r>
              <a:rPr lang="en-GB" altLang="zh-CN" sz="2000" b="0" i="1" dirty="0"/>
              <a:t>S</a:t>
            </a:r>
            <a:r>
              <a:rPr lang="en-GB" altLang="zh-CN" sz="2000" b="0" dirty="0"/>
              <a:t> is the packet size.</a:t>
            </a:r>
            <a:endParaRPr lang="zh-CN" altLang="zh-CN" sz="2000" b="0" dirty="0"/>
          </a:p>
          <a:p>
            <a:pPr hangingPunct="0"/>
            <a:r>
              <a:rPr lang="en-GB" altLang="zh-CN" sz="2000" b="0" i="1" dirty="0"/>
              <a:t>Step 4:	</a:t>
            </a:r>
            <a:r>
              <a:rPr lang="en-GB" altLang="zh-CN" sz="2000" b="0" dirty="0"/>
              <a:t>Calculate the traffic generated per user as </a:t>
            </a:r>
            <a:r>
              <a:rPr lang="en-GB" altLang="zh-CN" sz="2000" b="0" i="1" dirty="0"/>
              <a:t>T</a:t>
            </a:r>
            <a:r>
              <a:rPr lang="en-GB" altLang="zh-CN" sz="2000" b="0" dirty="0"/>
              <a:t> = </a:t>
            </a:r>
            <a:r>
              <a:rPr lang="en-GB" altLang="zh-CN" sz="2000" b="0" i="1" dirty="0"/>
              <a:t>S</a:t>
            </a:r>
            <a:r>
              <a:rPr lang="en-GB" altLang="zh-CN" sz="2000" b="0" dirty="0"/>
              <a:t>/</a:t>
            </a:r>
            <a:r>
              <a:rPr lang="en-GB" altLang="zh-CN" sz="2000" b="0" i="1" dirty="0" err="1"/>
              <a:t>T</a:t>
            </a:r>
            <a:r>
              <a:rPr lang="en-GB" altLang="zh-CN" sz="2000" b="0" baseline="-25000" dirty="0" err="1"/>
              <a:t>inter</a:t>
            </a:r>
            <a:r>
              <a:rPr lang="en-GB" altLang="zh-CN" sz="2000" b="0" baseline="-25000" dirty="0"/>
              <a:t>-arrival</a:t>
            </a:r>
            <a:r>
              <a:rPr lang="en-GB" altLang="zh-CN" sz="2000" b="0" dirty="0"/>
              <a:t>, where </a:t>
            </a:r>
            <a:r>
              <a:rPr lang="en-GB" altLang="zh-CN" sz="2000" b="0" i="1" dirty="0" err="1"/>
              <a:t>T</a:t>
            </a:r>
            <a:r>
              <a:rPr lang="en-GB" altLang="zh-CN" sz="2000" b="0" baseline="-25000" dirty="0" err="1"/>
              <a:t>inter</a:t>
            </a:r>
            <a:r>
              <a:rPr lang="en-GB" altLang="zh-CN" sz="2000" b="0" baseline="-25000" dirty="0"/>
              <a:t>-arrival</a:t>
            </a:r>
            <a:r>
              <a:rPr lang="en-GB" altLang="zh-CN" sz="2000" b="0" dirty="0"/>
              <a:t> is the inter‑packet arrival time.</a:t>
            </a:r>
            <a:endParaRPr lang="zh-CN" altLang="zh-CN" sz="2000" b="0" dirty="0"/>
          </a:p>
          <a:p>
            <a:r>
              <a:rPr lang="en-GB" altLang="zh-CN" sz="2000" b="0" i="1" dirty="0"/>
              <a:t>Step 5:	</a:t>
            </a:r>
            <a:r>
              <a:rPr lang="en-GB" altLang="zh-CN" sz="2000" b="0" dirty="0"/>
              <a:t>Calculate the long-term frequency resource requested under </a:t>
            </a:r>
            <a:r>
              <a:rPr lang="en-GB" altLang="zh-CN" sz="2000" b="0" i="1" dirty="0" err="1"/>
              <a:t>SINR</a:t>
            </a:r>
            <a:r>
              <a:rPr lang="en-GB" altLang="zh-CN" sz="2000" b="0" i="1" baseline="-25000" dirty="0" err="1"/>
              <a:t>i</a:t>
            </a:r>
            <a:r>
              <a:rPr lang="en-GB" altLang="zh-CN" sz="2000" b="0" dirty="0"/>
              <a:t> as </a:t>
            </a:r>
            <a:r>
              <a:rPr lang="en-GB" altLang="zh-CN" sz="2000" b="0" i="1" dirty="0"/>
              <a:t>B</a:t>
            </a:r>
            <a:r>
              <a:rPr lang="en-GB" altLang="zh-CN" sz="2000" b="0" baseline="-25000" dirty="0"/>
              <a:t>i</a:t>
            </a:r>
            <a:r>
              <a:rPr lang="en-GB" altLang="zh-CN" sz="2000" b="0" dirty="0"/>
              <a:t> = </a:t>
            </a:r>
            <a:r>
              <a:rPr lang="en-GB" altLang="zh-CN" sz="2000" b="0" i="1" dirty="0"/>
              <a:t>T</a:t>
            </a:r>
            <a:r>
              <a:rPr lang="en-GB" altLang="zh-CN" sz="2000" b="0" dirty="0"/>
              <a:t>/(</a:t>
            </a:r>
            <a:r>
              <a:rPr lang="en-GB" altLang="zh-CN" sz="2000" b="0" i="1" dirty="0"/>
              <a:t>R</a:t>
            </a:r>
            <a:r>
              <a:rPr lang="en-GB" altLang="zh-CN" sz="2000" b="0" baseline="-25000" dirty="0"/>
              <a:t>i</a:t>
            </a:r>
            <a:r>
              <a:rPr lang="en-GB" altLang="zh-CN" sz="2000" b="0" dirty="0"/>
              <a:t>/</a:t>
            </a:r>
            <a:r>
              <a:rPr lang="en-GB" altLang="zh-CN" sz="2000" b="0" i="1" dirty="0" err="1"/>
              <a:t>W</a:t>
            </a:r>
            <a:r>
              <a:rPr lang="en-GB" altLang="zh-CN" sz="2000" b="0" baseline="-25000" dirty="0" err="1"/>
              <a:t>user</a:t>
            </a:r>
            <a:r>
              <a:rPr lang="en-GB" altLang="zh-CN" sz="2000" b="0" dirty="0"/>
              <a:t>).</a:t>
            </a:r>
            <a:endParaRPr lang="zh-CN" altLang="en-US" sz="2000" b="0" kern="1200" dirty="0">
              <a:sym typeface="Arial" panose="020B0604020202020204" pitchFamily="34" charset="0"/>
            </a:endParaRPr>
          </a:p>
          <a:p>
            <a:pPr hangingPunct="0"/>
            <a:r>
              <a:rPr lang="en-GB" altLang="zh-CN" sz="2000" b="0" i="1" dirty="0"/>
              <a:t>Step 6:</a:t>
            </a:r>
            <a:r>
              <a:rPr lang="en-GB" altLang="zh-CN" sz="2000" b="0" dirty="0"/>
              <a:t> 	Calculate the number of supported connections per </a:t>
            </a:r>
            <a:r>
              <a:rPr lang="en-GB" altLang="zh-CN" sz="2000" b="0" dirty="0" err="1"/>
              <a:t>TRxP</a:t>
            </a:r>
            <a:r>
              <a:rPr lang="en-GB" altLang="zh-CN" sz="2000" b="0" dirty="0"/>
              <a:t>, </a:t>
            </a:r>
            <a:r>
              <a:rPr lang="en-GB" altLang="zh-CN" sz="2000" b="0" i="1" dirty="0"/>
              <a:t>N</a:t>
            </a:r>
            <a:r>
              <a:rPr lang="en-GB" altLang="zh-CN" sz="2000" b="0" dirty="0"/>
              <a:t> = </a:t>
            </a:r>
            <a:r>
              <a:rPr lang="en-GB" altLang="zh-CN" sz="2000" b="0" i="1" dirty="0"/>
              <a:t>W</a:t>
            </a:r>
            <a:r>
              <a:rPr lang="en-GB" altLang="zh-CN" sz="2000" b="0" dirty="0"/>
              <a:t> / mean(</a:t>
            </a:r>
            <a:r>
              <a:rPr lang="en-GB" altLang="zh-CN" sz="2000" b="0" i="1" dirty="0"/>
              <a:t>B</a:t>
            </a:r>
            <a:r>
              <a:rPr lang="en-GB" altLang="zh-CN" sz="2000" b="0" baseline="-25000" dirty="0"/>
              <a:t>i</a:t>
            </a:r>
            <a:r>
              <a:rPr lang="en-GB" altLang="zh-CN" sz="2000" b="0" dirty="0"/>
              <a:t>). </a:t>
            </a:r>
            <a:r>
              <a:rPr lang="en-GB" altLang="zh-CN" sz="2000" b="0" i="1" dirty="0"/>
              <a:t>W</a:t>
            </a:r>
            <a:r>
              <a:rPr lang="en-GB" altLang="zh-CN" sz="2000" b="0" dirty="0"/>
              <a:t> is the simulation bandwidth. The mean of </a:t>
            </a:r>
            <a:r>
              <a:rPr lang="en-GB" altLang="zh-CN" sz="2000" b="0" i="1" dirty="0"/>
              <a:t>B</a:t>
            </a:r>
            <a:r>
              <a:rPr lang="en-GB" altLang="zh-CN" sz="2000" b="0" baseline="-25000" dirty="0"/>
              <a:t>i</a:t>
            </a:r>
            <a:r>
              <a:rPr lang="en-GB" altLang="zh-CN" sz="2000" b="0" dirty="0"/>
              <a:t> may be taken over the best 99% of the </a:t>
            </a:r>
            <a:r>
              <a:rPr lang="en-GB" altLang="zh-CN" sz="2000" b="0" i="1" dirty="0" err="1"/>
              <a:t>SINR</a:t>
            </a:r>
            <a:r>
              <a:rPr lang="en-GB" altLang="zh-CN" sz="2000" b="0" i="1" baseline="-25000" dirty="0" err="1"/>
              <a:t>i</a:t>
            </a:r>
            <a:r>
              <a:rPr lang="en-GB" altLang="zh-CN" sz="2000" b="0" i="1" dirty="0"/>
              <a:t> </a:t>
            </a:r>
            <a:r>
              <a:rPr lang="en-GB" altLang="zh-CN" sz="2000" b="0" dirty="0"/>
              <a:t>conditions.</a:t>
            </a:r>
            <a:endParaRPr lang="zh-CN" altLang="zh-CN" sz="2000" b="0" dirty="0"/>
          </a:p>
          <a:p>
            <a:pPr hangingPunct="0"/>
            <a:r>
              <a:rPr lang="en-GB" altLang="zh-CN" sz="2000" b="0" i="1" dirty="0"/>
              <a:t>Step 7:</a:t>
            </a:r>
            <a:r>
              <a:rPr lang="en-GB" altLang="zh-CN" sz="2000" b="0" dirty="0"/>
              <a:t>	Calculate the connection density as </a:t>
            </a:r>
            <a:r>
              <a:rPr lang="en-GB" altLang="zh-CN" sz="2000" b="0" i="1" dirty="0"/>
              <a:t>C</a:t>
            </a:r>
            <a:r>
              <a:rPr lang="en-GB" altLang="zh-CN" sz="2000" b="0" dirty="0"/>
              <a:t> = </a:t>
            </a:r>
            <a:r>
              <a:rPr lang="en-GB" altLang="zh-CN" sz="2000" b="0" i="1" dirty="0"/>
              <a:t>N</a:t>
            </a:r>
            <a:r>
              <a:rPr lang="en-GB" altLang="zh-CN" sz="2000" b="0" dirty="0"/>
              <a:t> / </a:t>
            </a:r>
            <a:r>
              <a:rPr lang="en-GB" altLang="zh-CN" sz="2000" b="0" i="1" dirty="0"/>
              <a:t>A</a:t>
            </a:r>
            <a:r>
              <a:rPr lang="en-GB" altLang="zh-CN" sz="2000" b="0" dirty="0"/>
              <a:t>, where the </a:t>
            </a:r>
            <a:r>
              <a:rPr lang="en-GB" altLang="zh-CN" sz="2000" b="0" dirty="0" err="1"/>
              <a:t>TRxP</a:t>
            </a:r>
            <a:r>
              <a:rPr lang="en-GB" altLang="zh-CN" sz="2000" b="0" dirty="0"/>
              <a:t> area </a:t>
            </a:r>
            <a:r>
              <a:rPr lang="en-GB" altLang="zh-CN" sz="2000" b="0" i="1" dirty="0"/>
              <a:t>A</a:t>
            </a:r>
            <a:r>
              <a:rPr lang="en-GB" altLang="zh-CN" sz="2000" b="0" dirty="0"/>
              <a:t> is calculated as </a:t>
            </a:r>
            <a:r>
              <a:rPr lang="en-GB" altLang="zh-CN" sz="2000" b="0" i="1" dirty="0"/>
              <a:t>A</a:t>
            </a:r>
            <a:r>
              <a:rPr lang="en-GB" altLang="zh-CN" sz="2000" b="0" dirty="0"/>
              <a:t> = ISD</a:t>
            </a:r>
            <a:r>
              <a:rPr lang="en-GB" altLang="zh-CN" sz="2000" b="0" baseline="30000" dirty="0"/>
              <a:t>2</a:t>
            </a:r>
            <a:r>
              <a:rPr lang="en-GB" altLang="zh-CN" sz="2000" b="0" dirty="0"/>
              <a:t> × sqrt(3)/6, and ISD is the inter-site distance.</a:t>
            </a:r>
            <a:endParaRPr lang="zh-CN" altLang="zh-CN" sz="2000" b="0" dirty="0"/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036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Requirements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hangingPunct="0"/>
            <a:r>
              <a:rPr lang="en-GB" altLang="zh-CN" sz="2000" b="0" dirty="0"/>
              <a:t>The requirement is fulfilled if </a:t>
            </a:r>
          </a:p>
          <a:p>
            <a:pPr hangingPunct="0"/>
            <a:endParaRPr lang="en-GB" altLang="zh-CN" sz="2000" b="0" dirty="0"/>
          </a:p>
          <a:p>
            <a:pPr marL="457200" indent="-457200" hangingPunct="0">
              <a:buFont typeface="+mj-lt"/>
              <a:buAutoNum type="arabicPeriod"/>
            </a:pPr>
            <a:r>
              <a:rPr lang="en-GB" altLang="zh-CN" sz="2000" b="0" dirty="0"/>
              <a:t>the 99</a:t>
            </a:r>
            <a:r>
              <a:rPr lang="en-GB" altLang="zh-CN" sz="2000" b="0" baseline="30000" dirty="0"/>
              <a:t>th</a:t>
            </a:r>
            <a:r>
              <a:rPr lang="en-GB" altLang="zh-CN" sz="2000" b="0" dirty="0"/>
              <a:t> percentile of the delay per user </a:t>
            </a:r>
            <a:r>
              <a:rPr lang="en-GB" altLang="zh-CN" sz="2000" b="0" i="1" dirty="0"/>
              <a:t>D</a:t>
            </a:r>
            <a:r>
              <a:rPr lang="en-GB" altLang="zh-CN" sz="2000" b="0" baseline="-25000" dirty="0"/>
              <a:t>i</a:t>
            </a:r>
            <a:r>
              <a:rPr lang="en-GB" altLang="zh-CN" sz="2000" b="0" dirty="0"/>
              <a:t> is less than or equal to </a:t>
            </a:r>
            <a:r>
              <a:rPr lang="en-GB" altLang="zh-CN" sz="2000" dirty="0"/>
              <a:t>10s</a:t>
            </a:r>
            <a:r>
              <a:rPr lang="en-GB" altLang="zh-CN" sz="2000" b="0" dirty="0"/>
              <a:t>, and </a:t>
            </a:r>
          </a:p>
          <a:p>
            <a:pPr marL="457200" indent="-457200" hangingPunct="0">
              <a:buFont typeface="+mj-lt"/>
              <a:buAutoNum type="arabicPeriod"/>
            </a:pPr>
            <a:endParaRPr lang="en-GB" altLang="zh-CN" sz="2000" b="0" dirty="0"/>
          </a:p>
          <a:p>
            <a:pPr marL="457200" indent="-457200" hangingPunct="0">
              <a:buFont typeface="+mj-lt"/>
              <a:buAutoNum type="arabicPeriod"/>
            </a:pPr>
            <a:r>
              <a:rPr lang="en-GB" altLang="zh-CN" sz="2000" b="0" dirty="0"/>
              <a:t>the connection density is greater than or equal to the connection density requirement defined in Report ITU-R M.2410-0, which is </a:t>
            </a:r>
            <a:r>
              <a:rPr lang="en-GB" altLang="zh-CN" sz="2000" dirty="0"/>
              <a:t>1</a:t>
            </a:r>
            <a:r>
              <a:rPr lang="fr-FR" altLang="zh-CN" sz="2000" dirty="0"/>
              <a:t>000 000 devices per km2</a:t>
            </a:r>
            <a:r>
              <a:rPr lang="fr-FR" altLang="zh-CN" sz="2000" b="0" dirty="0"/>
              <a:t>. </a:t>
            </a:r>
            <a:endParaRPr lang="zh-CN" altLang="zh-CN" sz="2000" b="0" dirty="0"/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627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F2984D-7E2E-4B79-AC46-ECC85B5BF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1"/>
          </a:xfrm>
        </p:spPr>
        <p:txBody>
          <a:bodyPr/>
          <a:lstStyle/>
          <a:p>
            <a:r>
              <a:rPr lang="en-US" altLang="zh-CN" dirty="0"/>
              <a:t>Simulation Results 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0740A7-E902-434A-B815-ECE201CC09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4D55A2-09A1-4E2C-897F-8F02A749B9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Jun Lei, Nufront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5353A56-23EE-4433-BE78-5A4CEFE9B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4D5281A-76D5-4104-9F65-1181CF166B12}"/>
              </a:ext>
            </a:extLst>
          </p:cNvPr>
          <p:cNvSpPr/>
          <p:nvPr/>
        </p:nvSpPr>
        <p:spPr>
          <a:xfrm>
            <a:off x="3078983" y="4655000"/>
            <a:ext cx="30606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SINR to Spectral Efficiency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内容占位符 8">
            <a:extLst>
              <a:ext uri="{FF2B5EF4-FFF2-40B4-BE49-F238E27FC236}">
                <a16:creationId xmlns:a16="http://schemas.microsoft.com/office/drawing/2014/main" id="{0D930A24-9896-4687-B173-17676A700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60" y="5294269"/>
            <a:ext cx="7770813" cy="9859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User Density:  1.2676e+08 users/km^2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pSpPr/>
          <p:nvPr/>
        </p:nvGrpSpPr>
        <p:grpSpPr>
          <a:xfrm>
            <a:off x="2109440" y="1628800"/>
            <a:ext cx="4622800" cy="2762250"/>
            <a:chOff x="0" y="0"/>
            <a:chExt cx="4622800" cy="2762250"/>
          </a:xfrm>
        </p:grpSpPr>
        <p:graphicFrame>
          <p:nvGraphicFramePr>
            <p:cNvPr id="13" name="图表 12">
              <a:extLst>
                <a:ext uri="{FF2B5EF4-FFF2-40B4-BE49-F238E27FC236}">
                  <a16:creationId xmlns:a16="http://schemas.microsoft.com/office/drawing/2014/main" id="{00000000-0008-0000-0000-000004000000}"/>
                </a:ext>
              </a:extLst>
            </p:cNvPr>
            <p:cNvGraphicFramePr/>
            <p:nvPr/>
          </p:nvGraphicFramePr>
          <p:xfrm>
            <a:off x="158750" y="0"/>
            <a:ext cx="4464050" cy="27622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4" name="TextBox 4">
              <a:extLst>
                <a:ext uri="{FF2B5EF4-FFF2-40B4-BE49-F238E27FC236}">
                  <a16:creationId xmlns:a16="http://schemas.microsoft.com/office/drawing/2014/main" id="{00000000-0008-0000-0000-000005000000}"/>
                </a:ext>
              </a:extLst>
            </p:cNvPr>
            <p:cNvSpPr txBox="1"/>
            <p:nvPr/>
          </p:nvSpPr>
          <p:spPr>
            <a:xfrm>
              <a:off x="0" y="755650"/>
              <a:ext cx="260350" cy="1111250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vert270"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1100"/>
                <a:t>SE</a:t>
              </a:r>
              <a:r>
                <a:rPr lang="zh-CN" altLang="en-US" sz="1100"/>
                <a:t>，</a:t>
              </a:r>
              <a:r>
                <a:rPr lang="en-US" altLang="zh-CN" sz="1100"/>
                <a:t>bit/s/Hz</a:t>
              </a:r>
              <a:endParaRPr lang="zh-CN" altLang="en-US" sz="1100"/>
            </a:p>
          </p:txBody>
        </p:sp>
      </p:grpSp>
    </p:spTree>
    <p:extLst>
      <p:ext uri="{BB962C8B-B14F-4D97-AF65-F5344CB8AC3E}">
        <p14:creationId xmlns:p14="http://schemas.microsoft.com/office/powerpoint/2010/main" val="3669656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Conclusion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877068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The preliminary evaluation results show that EUHT can meet the requirements of URLLC and </a:t>
            </a:r>
            <a:r>
              <a:rPr lang="en-US" altLang="zh-CN" sz="2000" b="0" kern="1200" dirty="0" err="1">
                <a:sym typeface="Arial" panose="020B0604020202020204" pitchFamily="34" charset="0"/>
              </a:rPr>
              <a:t>mMTC</a:t>
            </a:r>
            <a:r>
              <a:rPr lang="en-US" altLang="zh-CN" sz="2000" b="0" kern="1200" dirty="0">
                <a:sym typeface="Arial" panose="020B0604020202020204" pitchFamily="34" charset="0"/>
              </a:rPr>
              <a:t> of IMT-2020.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307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Next Step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In the next weeks, we will develop the system level simulation platform and perform more evaluation on URLLC -&gt; </a:t>
            </a:r>
            <a:r>
              <a:rPr lang="en-US" altLang="zh-CN" sz="2000" b="0" kern="1200" dirty="0" err="1">
                <a:sym typeface="Arial" panose="020B0604020202020204" pitchFamily="34" charset="0"/>
              </a:rPr>
              <a:t>mMTC</a:t>
            </a:r>
            <a:r>
              <a:rPr lang="en-US" altLang="zh-CN" sz="2000" b="0" kern="1200" dirty="0">
                <a:sym typeface="Arial" panose="020B0604020202020204" pitchFamily="34" charset="0"/>
              </a:rPr>
              <a:t> -&gt;rural </a:t>
            </a:r>
            <a:r>
              <a:rPr lang="en-US" altLang="zh-CN" sz="2000" b="0" kern="1200" dirty="0" err="1">
                <a:sym typeface="Arial" panose="020B0604020202020204" pitchFamily="34" charset="0"/>
              </a:rPr>
              <a:t>eMBB</a:t>
            </a:r>
            <a:r>
              <a:rPr lang="en-US" altLang="zh-CN" sz="2000" b="0" kern="1200" dirty="0">
                <a:sym typeface="Arial" panose="020B0604020202020204" pitchFamily="34" charset="0"/>
              </a:rPr>
              <a:t>.</a:t>
            </a:r>
            <a:endParaRPr lang="zh-CN" altLang="en-US" sz="200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109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471DC9-EC27-4A0D-8521-A13659FD2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74203"/>
          </a:xfrm>
        </p:spPr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AAE924-B9E5-404C-A809-EF6B209C9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659" y="1303809"/>
            <a:ext cx="8206681" cy="411321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CN" sz="2000" b="0" dirty="0"/>
              <a:t>[1] IEEE 802.11-19/0625r0, </a:t>
            </a:r>
            <a:r>
              <a:rPr lang="en-GB" altLang="zh-CN" sz="2000" b="0" dirty="0"/>
              <a:t>Proposal to Cooperate to Submit 5G Standards</a:t>
            </a:r>
          </a:p>
          <a:p>
            <a:pPr>
              <a:spcBef>
                <a:spcPts val="0"/>
              </a:spcBef>
            </a:pPr>
            <a:endParaRPr lang="en-US" altLang="zh-CN" sz="2000" b="0" dirty="0"/>
          </a:p>
          <a:p>
            <a:pPr>
              <a:spcBef>
                <a:spcPts val="0"/>
              </a:spcBef>
            </a:pPr>
            <a:r>
              <a:rPr lang="en-US" altLang="zh-CN" sz="2000" b="0" dirty="0"/>
              <a:t>[2] IEEE 802.11-19/0626r0, </a:t>
            </a:r>
            <a:r>
              <a:rPr lang="en-GB" altLang="zh-CN" sz="2000" b="0" dirty="0"/>
              <a:t>EUHT Technical Brief</a:t>
            </a:r>
          </a:p>
          <a:p>
            <a:pPr>
              <a:spcBef>
                <a:spcPts val="0"/>
              </a:spcBef>
            </a:pPr>
            <a:endParaRPr lang="en-US" altLang="zh-CN" sz="2000" b="0" dirty="0"/>
          </a:p>
          <a:p>
            <a:pPr>
              <a:spcBef>
                <a:spcPts val="0"/>
              </a:spcBef>
            </a:pPr>
            <a:r>
              <a:rPr lang="en-US" altLang="zh-CN" sz="2000" b="0" dirty="0"/>
              <a:t>[3] Report  ITU-R  M.2412-0 (10/2017), Guidelines for evaluation of radio interface technologies for IMT-2020</a:t>
            </a:r>
          </a:p>
          <a:p>
            <a:pPr>
              <a:spcBef>
                <a:spcPts val="0"/>
              </a:spcBef>
            </a:pPr>
            <a:endParaRPr lang="en-US" altLang="zh-CN" sz="2000" b="0" dirty="0"/>
          </a:p>
          <a:p>
            <a:r>
              <a:rPr lang="en-US" altLang="zh-CN" sz="2000" b="0" dirty="0"/>
              <a:t>[4] Report ITU-R M.2410-0 (11/2017), Minimum requirements related to technical performance for IMT-2020 radio interface(s) </a:t>
            </a:r>
          </a:p>
          <a:p>
            <a:endParaRPr lang="en-US" altLang="zh-CN" sz="2000" b="0" dirty="0"/>
          </a:p>
          <a:p>
            <a:r>
              <a:rPr lang="en-US" altLang="zh-CN" sz="2000" b="0" dirty="0"/>
              <a:t>[5] Report ITU-R M.2411-0 (11/2017) , Requirements, evaluation criteria and submission templates for the development of IMT-2020 </a:t>
            </a:r>
          </a:p>
          <a:p>
            <a:r>
              <a:rPr lang="en-US" altLang="zh-CN" sz="2000" b="0" dirty="0"/>
              <a:t>	</a:t>
            </a:r>
          </a:p>
          <a:p>
            <a:pPr>
              <a:spcBef>
                <a:spcPts val="0"/>
              </a:spcBef>
            </a:pPr>
            <a:r>
              <a:rPr lang="en-US" altLang="zh-CN" sz="2000" b="0" dirty="0"/>
              <a:t>[6] </a:t>
            </a:r>
            <a:r>
              <a:rPr lang="en-GB" altLang="zh-CN" sz="2000" b="0" dirty="0"/>
              <a:t>Document 5D/1050-E</a:t>
            </a:r>
            <a:r>
              <a:rPr lang="en-US" altLang="zh-CN" sz="2000" b="0" dirty="0"/>
              <a:t>, </a:t>
            </a:r>
            <a:r>
              <a:rPr lang="en-GB" altLang="zh-CN" sz="2000" b="0" dirty="0"/>
              <a:t>Preliminary Description Template and Self-Evaluation of 3GPP 5G candidate for inclusion in IMT-2020</a:t>
            </a:r>
          </a:p>
          <a:p>
            <a:pPr>
              <a:spcBef>
                <a:spcPts val="0"/>
              </a:spcBef>
            </a:pPr>
            <a:endParaRPr lang="en-US" altLang="zh-CN" sz="2000" b="0" dirty="0"/>
          </a:p>
          <a:p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1019DE1-0992-4351-9DE7-B7BD5745E6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8FD021-095A-42D6-ABB9-8200F8091A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Jun Lei, Nufront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CD8DB834-EEF4-4B54-BC2C-F40E90008D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229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6275" y="469900"/>
            <a:ext cx="7770813" cy="1065213"/>
          </a:xfrm>
        </p:spPr>
        <p:txBody>
          <a:bodyPr/>
          <a:lstStyle/>
          <a:p>
            <a:r>
              <a:rPr lang="en-US" altLang="zh-CN" dirty="0"/>
              <a:t>Abbreviation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97730315-5DA9-47DE-8D10-924929DB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372393"/>
            <a:ext cx="8496944" cy="41132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RIT ( Radio Interface Technology)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URLLC</a:t>
            </a:r>
            <a:r>
              <a:rPr lang="zh-CN" altLang="en-US" dirty="0">
                <a:solidFill>
                  <a:schemeClr val="tx1"/>
                </a:solidFill>
              </a:rPr>
              <a:t>（</a:t>
            </a:r>
            <a:r>
              <a:rPr lang="en-US" altLang="zh-CN" dirty="0">
                <a:solidFill>
                  <a:schemeClr val="tx1"/>
                </a:solidFill>
              </a:rPr>
              <a:t>Ultra-Reliable and Low Latency Communications</a:t>
            </a:r>
            <a:r>
              <a:rPr lang="zh-CN" altLang="en-US" dirty="0">
                <a:solidFill>
                  <a:schemeClr val="tx1"/>
                </a:solidFill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en-US" dirty="0"/>
              <a:t>eMBB</a:t>
            </a:r>
            <a:r>
              <a:rPr lang="zh-CN" altLang="en-US" dirty="0"/>
              <a:t>（</a:t>
            </a:r>
            <a:r>
              <a:rPr lang="en-US" dirty="0"/>
              <a:t>enhanced Mobile Broadband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mMTC  (massive Machine Type Communication)</a:t>
            </a:r>
            <a:endParaRPr lang="zh-CN" altLang="en-US" dirty="0"/>
          </a:p>
          <a:p>
            <a:pPr>
              <a:lnSpc>
                <a:spcPct val="150000"/>
              </a:lnSpc>
            </a:pPr>
            <a:r>
              <a:rPr lang="en-US" dirty="0"/>
              <a:t>3GPP R15</a:t>
            </a:r>
            <a:r>
              <a:rPr lang="zh-CN" altLang="en-US" dirty="0"/>
              <a:t>（</a:t>
            </a:r>
            <a:r>
              <a:rPr lang="en-US" dirty="0"/>
              <a:t>3GPP Release 15</a:t>
            </a:r>
            <a:r>
              <a:rPr lang="zh-CN" altLang="en-US" dirty="0"/>
              <a:t>）</a:t>
            </a:r>
          </a:p>
          <a:p>
            <a:pPr>
              <a:lnSpc>
                <a:spcPct val="150000"/>
              </a:lnSpc>
            </a:pPr>
            <a:r>
              <a:rPr lang="en-US" dirty="0"/>
              <a:t>3GPP R16</a:t>
            </a:r>
            <a:r>
              <a:rPr lang="zh-CN" altLang="en-US" dirty="0"/>
              <a:t>（</a:t>
            </a:r>
            <a:r>
              <a:rPr lang="en-US" dirty="0"/>
              <a:t>3GPP Release 16</a:t>
            </a:r>
            <a:r>
              <a:rPr lang="zh-CN" altLang="en-US" dirty="0"/>
              <a:t>）</a:t>
            </a:r>
          </a:p>
          <a:p>
            <a:pPr>
              <a:lnSpc>
                <a:spcPct val="150000"/>
              </a:lnSpc>
            </a:pPr>
            <a:r>
              <a:rPr lang="en-US" dirty="0"/>
              <a:t>NSA</a:t>
            </a:r>
            <a:r>
              <a:rPr lang="zh-CN" altLang="en-US" dirty="0"/>
              <a:t>（</a:t>
            </a:r>
            <a:r>
              <a:rPr lang="en-US" dirty="0"/>
              <a:t>Non-</a:t>
            </a:r>
            <a:r>
              <a:rPr lang="en-US" altLang="zh-CN" dirty="0"/>
              <a:t>Standalone </a:t>
            </a:r>
            <a:r>
              <a:rPr lang="zh-CN" altLang="en-US" dirty="0"/>
              <a:t>）</a:t>
            </a:r>
          </a:p>
          <a:p>
            <a:pPr>
              <a:lnSpc>
                <a:spcPct val="150000"/>
              </a:lnSpc>
            </a:pPr>
            <a:r>
              <a:rPr lang="en-US" dirty="0"/>
              <a:t>EUHT</a:t>
            </a:r>
            <a:r>
              <a:rPr lang="zh-CN" altLang="en-US" dirty="0"/>
              <a:t>（</a:t>
            </a:r>
            <a:r>
              <a:rPr lang="en-US" dirty="0"/>
              <a:t>Enhanced Ultra High Throughput</a:t>
            </a:r>
            <a:r>
              <a:rPr lang="zh-CN" altLang="en-US" dirty="0"/>
              <a:t>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770813" cy="1065213"/>
          </a:xfrm>
        </p:spPr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124745"/>
            <a:ext cx="7770813" cy="544115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altLang="zh-CN" b="0" dirty="0">
              <a:sym typeface="Arial" panose="020B0604020202020204" pitchFamily="34" charset="0"/>
            </a:endParaRP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</a:t>
            </a:r>
          </a:p>
          <a:p>
            <a:pPr marL="58420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Simulation Calibration</a:t>
            </a:r>
          </a:p>
          <a:p>
            <a:pPr marL="58420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URLLC Simulation</a:t>
            </a:r>
          </a:p>
          <a:p>
            <a:pPr marL="58420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mMTC</a:t>
            </a: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Simulation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Next Step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References</a:t>
            </a:r>
          </a:p>
          <a:p>
            <a:pPr>
              <a:buFont typeface="Arial" pitchFamily="34" charset="0"/>
              <a:buChar char="•"/>
            </a:pPr>
            <a:endParaRPr lang="en-US" altLang="zh-CN" b="0" dirty="0">
              <a:sym typeface="Arial" panose="020B0604020202020204" pitchFamily="34" charset="0"/>
            </a:endParaRPr>
          </a:p>
          <a:p>
            <a:pPr lvl="1">
              <a:buFont typeface="Wingdings" pitchFamily="2" charset="2"/>
              <a:buChar char="p"/>
            </a:pPr>
            <a:endParaRPr lang="en-GB" dirty="0"/>
          </a:p>
          <a:p>
            <a:pPr lvl="1">
              <a:buFont typeface="Wingdings" pitchFamily="2" charset="2"/>
              <a:buChar char="p"/>
            </a:pPr>
            <a:endParaRPr lang="en-US" altLang="zh-CN" dirty="0"/>
          </a:p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Objective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In the previous meeting, it was proposed that 11ax and EUHT are combined together to be submitted to ITU as SRIT (set of RIT) [1].</a:t>
            </a:r>
          </a:p>
          <a:p>
            <a:pPr marL="0" indent="0" algn="just">
              <a:spcBef>
                <a:spcPts val="0"/>
              </a:spcBef>
              <a:spcAft>
                <a:spcPts val="800"/>
              </a:spcAft>
            </a:pPr>
            <a:endParaRPr lang="en-US" altLang="zh-CN" sz="2000" b="0" kern="1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In [1], EUHT  is proposed to meet the requirements of the following scenarios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kern="1200" dirty="0">
                <a:solidFill>
                  <a:schemeClr val="tx1"/>
                </a:solidFill>
                <a:sym typeface="Arial" panose="020B0604020202020204" pitchFamily="34" charset="0"/>
              </a:rPr>
              <a:t>Rural </a:t>
            </a:r>
            <a:r>
              <a:rPr lang="en-US" altLang="zh-CN" kern="1200" dirty="0" err="1">
                <a:solidFill>
                  <a:schemeClr val="tx1"/>
                </a:solidFill>
                <a:sym typeface="Arial" panose="020B0604020202020204" pitchFamily="34" charset="0"/>
              </a:rPr>
              <a:t>eMBB</a:t>
            </a:r>
            <a:r>
              <a:rPr lang="en-US" altLang="zh-CN" kern="1200" dirty="0">
                <a:solidFill>
                  <a:schemeClr val="tx1"/>
                </a:solidFill>
                <a:sym typeface="Arial" panose="020B0604020202020204" pitchFamily="34" charset="0"/>
              </a:rPr>
              <a:t>, Urban Marco URLLC and Urban Macro </a:t>
            </a:r>
            <a:r>
              <a:rPr lang="en-US" altLang="zh-CN" kern="1200" dirty="0" err="1">
                <a:solidFill>
                  <a:schemeClr val="tx1"/>
                </a:solidFill>
                <a:sym typeface="Arial" panose="020B0604020202020204" pitchFamily="34" charset="0"/>
              </a:rPr>
              <a:t>mMTC</a:t>
            </a:r>
            <a:endParaRPr lang="en-US" altLang="zh-CN" kern="1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endParaRPr lang="en-US" altLang="zh-CN" sz="2000" b="0" kern="1200" dirty="0"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The self-evaluation results must be submitted together with the technical documents before July 1</a:t>
            </a:r>
            <a:r>
              <a:rPr lang="en-US" altLang="zh-CN" sz="2000" b="0" kern="1200" baseline="30000" dirty="0">
                <a:solidFill>
                  <a:schemeClr val="tx1"/>
                </a:solidFill>
                <a:sym typeface="Arial" panose="020B0604020202020204" pitchFamily="34" charset="0"/>
              </a:rPr>
              <a:t>st</a:t>
            </a: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 according to ITU[5].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en-US" altLang="zh-CN" sz="2000" b="0" kern="1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As the first step, the self-evaluation results of EUHT on urban URLLC and </a:t>
            </a:r>
            <a:r>
              <a:rPr lang="en-US" altLang="zh-CN" sz="2000" b="0" kern="1200" dirty="0" err="1">
                <a:solidFill>
                  <a:schemeClr val="tx1"/>
                </a:solidFill>
                <a:sym typeface="Arial" panose="020B0604020202020204" pitchFamily="34" charset="0"/>
              </a:rPr>
              <a:t>mMTC</a:t>
            </a: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 scenario are shown in this contribution.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581" y="880846"/>
            <a:ext cx="7770813" cy="891970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System Level Simulation Calibration – Urban Macro URLLC Coupling Loss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F8D9BC3F-CB86-4B02-A3C2-BC9BFD8CE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92" y="5877271"/>
            <a:ext cx="7770813" cy="647353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Compare with </a:t>
            </a:r>
            <a:r>
              <a:rPr lang="en-US" altLang="zh-CN" sz="2000" b="0" kern="1200" dirty="0"/>
              <a:t>RT-180010 Summary of email discussion [ITU-R AH 01] Calibration for self-evaluation</a:t>
            </a:r>
            <a:endParaRPr lang="en-US" altLang="zh-CN" sz="2000" b="0" kern="1200" dirty="0">
              <a:sym typeface="Arial" panose="020B0604020202020204" pitchFamily="34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7FFC825-C60D-4E27-9675-88E43B2D7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218" y="1988840"/>
            <a:ext cx="5789539" cy="364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23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581" y="880846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System Level Simulation Calibration </a:t>
            </a:r>
            <a:br>
              <a:rPr lang="en-US" altLang="zh-CN" dirty="0">
                <a:sym typeface="Arial" panose="020B0604020202020204" pitchFamily="34" charset="0"/>
              </a:rPr>
            </a:br>
            <a:r>
              <a:rPr lang="en-US" altLang="zh-CN" dirty="0">
                <a:sym typeface="Arial" panose="020B0604020202020204" pitchFamily="34" charset="0"/>
              </a:rPr>
              <a:t>Urban Macro URLLC Geometry SINR 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8132258A-2372-4433-BAA8-D1056561E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218" y="5864432"/>
            <a:ext cx="7770813" cy="647353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Compare with </a:t>
            </a:r>
            <a:r>
              <a:rPr lang="en-US" altLang="zh-CN" sz="2000" b="0" kern="1200" dirty="0"/>
              <a:t>RT-180010 Summary of email discussion [ITU-R AH 01] Calibration for self-evaluation</a:t>
            </a:r>
            <a:endParaRPr lang="en-US" altLang="zh-CN" sz="2000" b="0" kern="1200" dirty="0">
              <a:sym typeface="Arial" panose="020B0604020202020204" pitchFamily="34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236C928-4FAC-4A66-9454-154375F127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323" y="1916832"/>
            <a:ext cx="5670773" cy="369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5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9986DB-0F1C-4A6B-B149-92A288AD6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Arial" panose="020B0604020202020204" pitchFamily="34" charset="0"/>
              </a:rPr>
              <a:t>System Level Simulation Calibration </a:t>
            </a:r>
            <a:br>
              <a:rPr lang="en-US" altLang="zh-CN" dirty="0">
                <a:sym typeface="Arial" panose="020B0604020202020204" pitchFamily="34" charset="0"/>
              </a:rPr>
            </a:br>
            <a:r>
              <a:rPr lang="en-US" altLang="zh-CN" dirty="0">
                <a:sym typeface="Arial" panose="020B0604020202020204" pitchFamily="34" charset="0"/>
              </a:rPr>
              <a:t>Urban Macro </a:t>
            </a:r>
            <a:r>
              <a:rPr lang="en-US" altLang="zh-CN" dirty="0" err="1">
                <a:sym typeface="Arial" panose="020B0604020202020204" pitchFamily="34" charset="0"/>
              </a:rPr>
              <a:t>mMTC</a:t>
            </a:r>
            <a:r>
              <a:rPr lang="en-US" altLang="zh-CN" dirty="0">
                <a:sym typeface="Arial" panose="020B0604020202020204" pitchFamily="34" charset="0"/>
              </a:rPr>
              <a:t> Geometry SINR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568CB8-0A13-4EB8-B3F3-A79231030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661248"/>
            <a:ext cx="7770813" cy="433165"/>
          </a:xfrm>
        </p:spPr>
        <p:txBody>
          <a:bodyPr/>
          <a:lstStyle/>
          <a:p>
            <a:r>
              <a:rPr lang="en-US" altLang="zh-CN" sz="2000" b="0" kern="1200" dirty="0">
                <a:sym typeface="Arial" panose="020B0604020202020204" pitchFamily="34" charset="0"/>
              </a:rPr>
              <a:t>Compare with </a:t>
            </a:r>
            <a:r>
              <a:rPr lang="en-US" altLang="zh-CN" sz="2000" b="0" kern="1200" dirty="0"/>
              <a:t>RT-180010 Summary of email discussion [ITU-R AH 01] Calibration for self-evaluation</a:t>
            </a:r>
            <a:endParaRPr lang="en-US" altLang="zh-CN" sz="2000" b="0" kern="1200" dirty="0">
              <a:sym typeface="Arial" panose="020B0604020202020204" pitchFamily="34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36C9D79-467F-4462-A670-2303B1F2B7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2DFD01-B137-4874-9E29-01167FB182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Jun Lei, Nufront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D2E1CA8E-D68A-4D38-A73A-F8237CD4B0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E135F3F-136A-4873-9EC8-ABE18EE63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5479" y="1751013"/>
            <a:ext cx="5644931" cy="371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84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97154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Link Level Simulation Calibration</a:t>
            </a:r>
            <a:br>
              <a:rPr lang="en-US" altLang="zh-CN" dirty="0">
                <a:sym typeface="Arial" panose="020B0604020202020204" pitchFamily="34" charset="0"/>
              </a:rPr>
            </a:br>
            <a:r>
              <a:rPr lang="en-US" altLang="zh-CN" dirty="0">
                <a:sym typeface="Arial" panose="020B0604020202020204" pitchFamily="34" charset="0"/>
              </a:rPr>
              <a:t>ASD and</a:t>
            </a:r>
            <a:r>
              <a:rPr lang="zh-CN" altLang="en-US" dirty="0">
                <a:sym typeface="Arial" panose="020B0604020202020204" pitchFamily="34" charset="0"/>
              </a:rPr>
              <a:t> </a:t>
            </a:r>
            <a:r>
              <a:rPr lang="en-US" altLang="zh-CN" dirty="0">
                <a:sym typeface="Arial" panose="020B0604020202020204" pitchFamily="34" charset="0"/>
              </a:rPr>
              <a:t>ASA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2019</a:t>
            </a:r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EB26114C-F0B2-412C-B7F3-AFAAD2566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62" y="5900527"/>
            <a:ext cx="7770813" cy="647353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Compare with 3GPP TR38.901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7839243-9C1B-42B4-AE3E-A94168B99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79" y="2132856"/>
            <a:ext cx="8372475" cy="333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904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4431</TotalTime>
  <Words>1549</Words>
  <Application>Microsoft Office PowerPoint</Application>
  <PresentationFormat>On-screen Show (4:3)</PresentationFormat>
  <Paragraphs>345</Paragraphs>
  <Slides>27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 Unicode MS</vt:lpstr>
      <vt:lpstr>微软雅黑</vt:lpstr>
      <vt:lpstr>MS Gothic</vt:lpstr>
      <vt:lpstr>宋体</vt:lpstr>
      <vt:lpstr>Arial</vt:lpstr>
      <vt:lpstr>Times New Roman</vt:lpstr>
      <vt:lpstr>Wingdings</vt:lpstr>
      <vt:lpstr>Office 主题​​</vt:lpstr>
      <vt:lpstr>Document</vt:lpstr>
      <vt:lpstr>Preliminary Results of EUHT Evaluation on Urban Macro URLLC and mMTC</vt:lpstr>
      <vt:lpstr>Abstract</vt:lpstr>
      <vt:lpstr>Abbreviation</vt:lpstr>
      <vt:lpstr>Outline</vt:lpstr>
      <vt:lpstr>Objective </vt:lpstr>
      <vt:lpstr>System Level Simulation Calibration – Urban Macro URLLC Coupling Loss</vt:lpstr>
      <vt:lpstr>System Level Simulation Calibration  Urban Macro URLLC Geometry SINR </vt:lpstr>
      <vt:lpstr>System Level Simulation Calibration  Urban Macro mMTC Geometry SINR </vt:lpstr>
      <vt:lpstr>Link Level Simulation Calibration ASD and ASA</vt:lpstr>
      <vt:lpstr>Link Level Simulation Calibration ZSD and ZSA</vt:lpstr>
      <vt:lpstr>Link Level Simulation Calibration Delay Spread</vt:lpstr>
      <vt:lpstr>Urban Macro URLLC</vt:lpstr>
      <vt:lpstr>Simulation Configuration </vt:lpstr>
      <vt:lpstr>Simulation Assumptions </vt:lpstr>
      <vt:lpstr>Simulation Procedure (1) </vt:lpstr>
      <vt:lpstr>Simulation Procedure (2) </vt:lpstr>
      <vt:lpstr>Simulation Results</vt:lpstr>
      <vt:lpstr>Urban Macro mMTC</vt:lpstr>
      <vt:lpstr>Simulation Configuration </vt:lpstr>
      <vt:lpstr>Simulation Assumptions </vt:lpstr>
      <vt:lpstr>Simulation Procedure (1) </vt:lpstr>
      <vt:lpstr>Simulation Procedure (2) </vt:lpstr>
      <vt:lpstr>Requirements </vt:lpstr>
      <vt:lpstr>Simulation Results  </vt:lpstr>
      <vt:lpstr>Conclusion</vt:lpstr>
      <vt:lpstr>Next Step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to Cooperate to Submit 5G Standards</dc:title>
  <dc:creator>Jun Lei</dc:creator>
  <cp:lastModifiedBy>Joseph Levy</cp:lastModifiedBy>
  <cp:revision>324</cp:revision>
  <cp:lastPrinted>1601-01-01T00:00:00Z</cp:lastPrinted>
  <dcterms:created xsi:type="dcterms:W3CDTF">2019-04-02T08:01:13Z</dcterms:created>
  <dcterms:modified xsi:type="dcterms:W3CDTF">2019-04-29T14:06:45Z</dcterms:modified>
</cp:coreProperties>
</file>