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65" r:id="rId2"/>
    <p:sldId id="266" r:id="rId3"/>
    <p:sldId id="290" r:id="rId4"/>
    <p:sldId id="291" r:id="rId5"/>
    <p:sldId id="377" r:id="rId6"/>
    <p:sldId id="364" r:id="rId7"/>
    <p:sldId id="365" r:id="rId8"/>
    <p:sldId id="337" r:id="rId9"/>
    <p:sldId id="336" r:id="rId10"/>
    <p:sldId id="366" r:id="rId11"/>
    <p:sldId id="367" r:id="rId12"/>
    <p:sldId id="284" r:id="rId13"/>
    <p:sldId id="376" r:id="rId14"/>
    <p:sldId id="368" r:id="rId15"/>
    <p:sldId id="338" r:id="rId16"/>
    <p:sldId id="340" r:id="rId17"/>
    <p:sldId id="306" r:id="rId18"/>
    <p:sldId id="307" r:id="rId19"/>
    <p:sldId id="308" r:id="rId20"/>
    <p:sldId id="354" r:id="rId21"/>
    <p:sldId id="292" r:id="rId22"/>
    <p:sldId id="310" r:id="rId23"/>
    <p:sldId id="309" r:id="rId24"/>
    <p:sldId id="342" r:id="rId25"/>
    <p:sldId id="335" r:id="rId26"/>
    <p:sldId id="334" r:id="rId27"/>
    <p:sldId id="369" r:id="rId28"/>
    <p:sldId id="353" r:id="rId29"/>
    <p:sldId id="370" r:id="rId30"/>
    <p:sldId id="371" r:id="rId31"/>
    <p:sldId id="355" r:id="rId32"/>
    <p:sldId id="356" r:id="rId33"/>
    <p:sldId id="357" r:id="rId34"/>
    <p:sldId id="372" r:id="rId35"/>
    <p:sldId id="358" r:id="rId36"/>
    <p:sldId id="359" r:id="rId37"/>
    <p:sldId id="373" r:id="rId38"/>
    <p:sldId id="360" r:id="rId39"/>
    <p:sldId id="374" r:id="rId40"/>
    <p:sldId id="375" r:id="rId41"/>
    <p:sldId id="289" r:id="rId42"/>
    <p:sldId id="362" r:id="rId43"/>
    <p:sldId id="363" r:id="rId44"/>
    <p:sldId id="361" r:id="rId45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do Hiertz" initials="GH" lastIdx="2" clrIdx="0">
    <p:extLst>
      <p:ext uri="{19B8F6BF-5375-455C-9EA6-DF929625EA0E}">
        <p15:presenceInfo xmlns:p15="http://schemas.microsoft.com/office/powerpoint/2012/main" userId="S::guido.hiertz@ericsson.com::efd40be8-e55a-4d82-91eb-1cd543e7287b" providerId="AD"/>
      </p:ext>
    </p:extLst>
  </p:cmAuthor>
  <p:cmAuthor id="2" name="Ammar Alhosainy" initials="AA" lastIdx="1" clrIdx="1">
    <p:extLst>
      <p:ext uri="{19B8F6BF-5375-455C-9EA6-DF929625EA0E}">
        <p15:presenceInfo xmlns:p15="http://schemas.microsoft.com/office/powerpoint/2012/main" userId="S::ammar.alhosainy@ericsson.com::fd43329b-81f9-44af-886f-90d98bfdf9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86"/>
    <p:restoredTop sz="94608"/>
  </p:normalViewPr>
  <p:slideViewPr>
    <p:cSldViewPr snapToGrid="0">
      <p:cViewPr varScale="1">
        <p:scale>
          <a:sx n="160" d="100"/>
          <a:sy n="160" d="100"/>
        </p:scale>
        <p:origin x="208" y="3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C95B17-9747-4915-8BE2-A34420BEBC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73AA531-7296-439E-AE74-749815687C48}">
      <dgm:prSet/>
      <dgm:spPr/>
      <dgm:t>
        <a:bodyPr/>
        <a:lstStyle/>
        <a:p>
          <a:r>
            <a:rPr lang="en-CA" b="0"/>
            <a:t>UUT: Ericsson AP (AP6321), IEEE 802.11n, 5 GHz</a:t>
          </a:r>
          <a:endParaRPr lang="en-US"/>
        </a:p>
      </dgm:t>
    </dgm:pt>
    <dgm:pt modelId="{88A1140C-3DEF-4A72-BB81-56B216D86799}" type="parTrans" cxnId="{467F732A-E4A3-4639-A725-781E9C5C8BAD}">
      <dgm:prSet/>
      <dgm:spPr/>
      <dgm:t>
        <a:bodyPr/>
        <a:lstStyle/>
        <a:p>
          <a:endParaRPr lang="en-US"/>
        </a:p>
      </dgm:t>
    </dgm:pt>
    <dgm:pt modelId="{B3EC7010-3883-4B44-846C-024E9618C045}" type="sibTrans" cxnId="{467F732A-E4A3-4639-A725-781E9C5C8BAD}">
      <dgm:prSet/>
      <dgm:spPr/>
      <dgm:t>
        <a:bodyPr/>
        <a:lstStyle/>
        <a:p>
          <a:endParaRPr lang="en-US"/>
        </a:p>
      </dgm:t>
    </dgm:pt>
    <dgm:pt modelId="{FBDF2DBD-0620-479E-9BC0-E17442648ED1}">
      <dgm:prSet/>
      <dgm:spPr/>
      <dgm:t>
        <a:bodyPr/>
        <a:lstStyle/>
        <a:p>
          <a:r>
            <a:rPr lang="en-CA" b="0"/>
            <a:t>Configurations:</a:t>
          </a:r>
          <a:endParaRPr lang="en-US"/>
        </a:p>
      </dgm:t>
    </dgm:pt>
    <dgm:pt modelId="{59D936FD-D05C-46B0-ABD2-025E02DB8331}" type="parTrans" cxnId="{2D0AF081-8EF9-45F3-B901-22CC5E53AF13}">
      <dgm:prSet/>
      <dgm:spPr/>
      <dgm:t>
        <a:bodyPr/>
        <a:lstStyle/>
        <a:p>
          <a:endParaRPr lang="en-US"/>
        </a:p>
      </dgm:t>
    </dgm:pt>
    <dgm:pt modelId="{ED0CCE41-3A40-4DFB-91B3-E9258E405254}" type="sibTrans" cxnId="{2D0AF081-8EF9-45F3-B901-22CC5E53AF13}">
      <dgm:prSet/>
      <dgm:spPr/>
      <dgm:t>
        <a:bodyPr/>
        <a:lstStyle/>
        <a:p>
          <a:endParaRPr lang="en-US"/>
        </a:p>
      </dgm:t>
    </dgm:pt>
    <dgm:pt modelId="{2A8CC734-5841-4F56-ACB7-DE15ECE03DE8}">
      <dgm:prSet/>
      <dgm:spPr/>
      <dgm:t>
        <a:bodyPr/>
        <a:lstStyle/>
        <a:p>
          <a:r>
            <a:rPr lang="en-CA"/>
            <a:t>All default </a:t>
          </a:r>
          <a:r>
            <a:rPr lang="en-CA" b="0"/>
            <a:t>configurations except:</a:t>
          </a:r>
          <a:endParaRPr lang="en-US"/>
        </a:p>
      </dgm:t>
    </dgm:pt>
    <dgm:pt modelId="{D6569F9E-038E-4ADA-A0B5-A3816C41A4A8}" type="parTrans" cxnId="{C14A2FDA-DCD8-491F-95FD-AB6A31C6C8AA}">
      <dgm:prSet/>
      <dgm:spPr/>
      <dgm:t>
        <a:bodyPr/>
        <a:lstStyle/>
        <a:p>
          <a:endParaRPr lang="en-US"/>
        </a:p>
      </dgm:t>
    </dgm:pt>
    <dgm:pt modelId="{DB4B36C9-597D-4310-A292-C34767687CBF}" type="sibTrans" cxnId="{C14A2FDA-DCD8-491F-95FD-AB6A31C6C8AA}">
      <dgm:prSet/>
      <dgm:spPr/>
      <dgm:t>
        <a:bodyPr/>
        <a:lstStyle/>
        <a:p>
          <a:endParaRPr lang="en-US"/>
        </a:p>
      </dgm:t>
    </dgm:pt>
    <dgm:pt modelId="{6E5BD21C-D905-4E75-9FA6-A26C9835B1AA}">
      <dgm:prSet/>
      <dgm:spPr/>
      <dgm:t>
        <a:bodyPr/>
        <a:lstStyle/>
        <a:p>
          <a:r>
            <a:rPr lang="en-CA"/>
            <a:t>Channel number 153</a:t>
          </a:r>
          <a:endParaRPr lang="en-US"/>
        </a:p>
      </dgm:t>
    </dgm:pt>
    <dgm:pt modelId="{A0E94FFA-782E-47F7-96E1-FE9C85EB2F58}" type="parTrans" cxnId="{7EB8A291-956B-4FCB-9947-09442CFE3564}">
      <dgm:prSet/>
      <dgm:spPr/>
      <dgm:t>
        <a:bodyPr/>
        <a:lstStyle/>
        <a:p>
          <a:endParaRPr lang="en-US"/>
        </a:p>
      </dgm:t>
    </dgm:pt>
    <dgm:pt modelId="{67A30508-A1A9-4A39-AE81-7CE9DD0951CC}" type="sibTrans" cxnId="{7EB8A291-956B-4FCB-9947-09442CFE3564}">
      <dgm:prSet/>
      <dgm:spPr/>
      <dgm:t>
        <a:bodyPr/>
        <a:lstStyle/>
        <a:p>
          <a:endParaRPr lang="en-US"/>
        </a:p>
      </dgm:t>
    </dgm:pt>
    <dgm:pt modelId="{0229A0CC-6DA1-4FDE-ABD0-40199B4AAE48}">
      <dgm:prSet/>
      <dgm:spPr/>
      <dgm:t>
        <a:bodyPr/>
        <a:lstStyle/>
        <a:p>
          <a:r>
            <a:rPr lang="en-CA"/>
            <a:t>Channel bandwidth 20 MHz</a:t>
          </a:r>
          <a:endParaRPr lang="en-US"/>
        </a:p>
      </dgm:t>
    </dgm:pt>
    <dgm:pt modelId="{FAEA847C-10CA-439F-AE92-2B1B549E1628}" type="parTrans" cxnId="{89ABB9E8-0DCA-4795-976F-D8B258A473EE}">
      <dgm:prSet/>
      <dgm:spPr/>
      <dgm:t>
        <a:bodyPr/>
        <a:lstStyle/>
        <a:p>
          <a:endParaRPr lang="en-US"/>
        </a:p>
      </dgm:t>
    </dgm:pt>
    <dgm:pt modelId="{E6B83EBA-9739-4220-B865-A01153A45D12}" type="sibTrans" cxnId="{89ABB9E8-0DCA-4795-976F-D8B258A473EE}">
      <dgm:prSet/>
      <dgm:spPr/>
      <dgm:t>
        <a:bodyPr/>
        <a:lstStyle/>
        <a:p>
          <a:endParaRPr lang="en-US"/>
        </a:p>
      </dgm:t>
    </dgm:pt>
    <dgm:pt modelId="{1754D22C-FED5-499C-BC97-7B2EDB86AF30}" type="pres">
      <dgm:prSet presAssocID="{0FC95B17-9747-4915-8BE2-A34420BEBC49}" presName="linear" presStyleCnt="0">
        <dgm:presLayoutVars>
          <dgm:animLvl val="lvl"/>
          <dgm:resizeHandles val="exact"/>
        </dgm:presLayoutVars>
      </dgm:prSet>
      <dgm:spPr/>
    </dgm:pt>
    <dgm:pt modelId="{F9BD4A1C-95AA-4EE3-91D6-A76A1B62B464}" type="pres">
      <dgm:prSet presAssocID="{C73AA531-7296-439E-AE74-749815687C4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54FDF98-A5F4-4270-9DE8-FB1681C6F9C1}" type="pres">
      <dgm:prSet presAssocID="{B3EC7010-3883-4B44-846C-024E9618C045}" presName="spacer" presStyleCnt="0"/>
      <dgm:spPr/>
    </dgm:pt>
    <dgm:pt modelId="{DCBA071C-051B-4DE1-A959-D0F68E73C51C}" type="pres">
      <dgm:prSet presAssocID="{FBDF2DBD-0620-479E-9BC0-E17442648ED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60172EC-9846-4168-84EE-CA1699A49017}" type="pres">
      <dgm:prSet presAssocID="{FBDF2DBD-0620-479E-9BC0-E17442648ED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67F732A-E4A3-4639-A725-781E9C5C8BAD}" srcId="{0FC95B17-9747-4915-8BE2-A34420BEBC49}" destId="{C73AA531-7296-439E-AE74-749815687C48}" srcOrd="0" destOrd="0" parTransId="{88A1140C-3DEF-4A72-BB81-56B216D86799}" sibTransId="{B3EC7010-3883-4B44-846C-024E9618C045}"/>
    <dgm:cxn modelId="{B2070B2C-4ADE-4088-A70D-C476724C6F01}" type="presOf" srcId="{0FC95B17-9747-4915-8BE2-A34420BEBC49}" destId="{1754D22C-FED5-499C-BC97-7B2EDB86AF30}" srcOrd="0" destOrd="0" presId="urn:microsoft.com/office/officeart/2005/8/layout/vList2"/>
    <dgm:cxn modelId="{1736DA38-A12D-44E9-949A-33A3061D13CB}" type="presOf" srcId="{0229A0CC-6DA1-4FDE-ABD0-40199B4AAE48}" destId="{660172EC-9846-4168-84EE-CA1699A49017}" srcOrd="0" destOrd="2" presId="urn:microsoft.com/office/officeart/2005/8/layout/vList2"/>
    <dgm:cxn modelId="{DA9B9071-6B6C-41D7-A069-609DA687BBFB}" type="presOf" srcId="{6E5BD21C-D905-4E75-9FA6-A26C9835B1AA}" destId="{660172EC-9846-4168-84EE-CA1699A49017}" srcOrd="0" destOrd="1" presId="urn:microsoft.com/office/officeart/2005/8/layout/vList2"/>
    <dgm:cxn modelId="{306E047A-A0B8-472D-93CF-D832B972FC8C}" type="presOf" srcId="{2A8CC734-5841-4F56-ACB7-DE15ECE03DE8}" destId="{660172EC-9846-4168-84EE-CA1699A49017}" srcOrd="0" destOrd="0" presId="urn:microsoft.com/office/officeart/2005/8/layout/vList2"/>
    <dgm:cxn modelId="{E965EE7B-4405-48D9-B925-0CB32A5DF7DA}" type="presOf" srcId="{C73AA531-7296-439E-AE74-749815687C48}" destId="{F9BD4A1C-95AA-4EE3-91D6-A76A1B62B464}" srcOrd="0" destOrd="0" presId="urn:microsoft.com/office/officeart/2005/8/layout/vList2"/>
    <dgm:cxn modelId="{2D0AF081-8EF9-45F3-B901-22CC5E53AF13}" srcId="{0FC95B17-9747-4915-8BE2-A34420BEBC49}" destId="{FBDF2DBD-0620-479E-9BC0-E17442648ED1}" srcOrd="1" destOrd="0" parTransId="{59D936FD-D05C-46B0-ABD2-025E02DB8331}" sibTransId="{ED0CCE41-3A40-4DFB-91B3-E9258E405254}"/>
    <dgm:cxn modelId="{7EB8A291-956B-4FCB-9947-09442CFE3564}" srcId="{2A8CC734-5841-4F56-ACB7-DE15ECE03DE8}" destId="{6E5BD21C-D905-4E75-9FA6-A26C9835B1AA}" srcOrd="0" destOrd="0" parTransId="{A0E94FFA-782E-47F7-96E1-FE9C85EB2F58}" sibTransId="{67A30508-A1A9-4A39-AE81-7CE9DD0951CC}"/>
    <dgm:cxn modelId="{70CB39A8-CC4E-4961-B348-89F5FEAD079F}" type="presOf" srcId="{FBDF2DBD-0620-479E-9BC0-E17442648ED1}" destId="{DCBA071C-051B-4DE1-A959-D0F68E73C51C}" srcOrd="0" destOrd="0" presId="urn:microsoft.com/office/officeart/2005/8/layout/vList2"/>
    <dgm:cxn modelId="{C14A2FDA-DCD8-491F-95FD-AB6A31C6C8AA}" srcId="{FBDF2DBD-0620-479E-9BC0-E17442648ED1}" destId="{2A8CC734-5841-4F56-ACB7-DE15ECE03DE8}" srcOrd="0" destOrd="0" parTransId="{D6569F9E-038E-4ADA-A0B5-A3816C41A4A8}" sibTransId="{DB4B36C9-597D-4310-A292-C34767687CBF}"/>
    <dgm:cxn modelId="{89ABB9E8-0DCA-4795-976F-D8B258A473EE}" srcId="{2A8CC734-5841-4F56-ACB7-DE15ECE03DE8}" destId="{0229A0CC-6DA1-4FDE-ABD0-40199B4AAE48}" srcOrd="1" destOrd="0" parTransId="{FAEA847C-10CA-439F-AE92-2B1B549E1628}" sibTransId="{E6B83EBA-9739-4220-B865-A01153A45D12}"/>
    <dgm:cxn modelId="{E62B2308-F281-4456-A0A0-8AD4E0DB3915}" type="presParOf" srcId="{1754D22C-FED5-499C-BC97-7B2EDB86AF30}" destId="{F9BD4A1C-95AA-4EE3-91D6-A76A1B62B464}" srcOrd="0" destOrd="0" presId="urn:microsoft.com/office/officeart/2005/8/layout/vList2"/>
    <dgm:cxn modelId="{7C5A576D-E34C-474C-9B1C-620E5DEC6846}" type="presParOf" srcId="{1754D22C-FED5-499C-BC97-7B2EDB86AF30}" destId="{154FDF98-A5F4-4270-9DE8-FB1681C6F9C1}" srcOrd="1" destOrd="0" presId="urn:microsoft.com/office/officeart/2005/8/layout/vList2"/>
    <dgm:cxn modelId="{9E20F31E-6749-41B7-8BC4-5CC70A089892}" type="presParOf" srcId="{1754D22C-FED5-499C-BC97-7B2EDB86AF30}" destId="{DCBA071C-051B-4DE1-A959-D0F68E73C51C}" srcOrd="2" destOrd="0" presId="urn:microsoft.com/office/officeart/2005/8/layout/vList2"/>
    <dgm:cxn modelId="{2A53B0A7-1376-4691-8F68-DFAAD914B9DE}" type="presParOf" srcId="{1754D22C-FED5-499C-BC97-7B2EDB86AF30}" destId="{660172EC-9846-4168-84EE-CA1699A4901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43D89F-5000-41B3-A40F-20B08242BC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5A71BD1-B861-4A86-89BB-390B8FE86CA8}">
      <dgm:prSet/>
      <dgm:spPr/>
      <dgm:t>
        <a:bodyPr/>
        <a:lstStyle/>
        <a:p>
          <a:r>
            <a:rPr lang="en-CA" b="0"/>
            <a:t>UUT: D-Link AP (DIR-822), 802.11n, 5 GHz </a:t>
          </a:r>
          <a:endParaRPr lang="en-US"/>
        </a:p>
      </dgm:t>
    </dgm:pt>
    <dgm:pt modelId="{AA7F69B3-A84F-45EC-9675-851FF0EE94F5}" type="parTrans" cxnId="{E175794E-7ABE-4686-AF89-1B88201CD63C}">
      <dgm:prSet/>
      <dgm:spPr/>
      <dgm:t>
        <a:bodyPr/>
        <a:lstStyle/>
        <a:p>
          <a:endParaRPr lang="en-US"/>
        </a:p>
      </dgm:t>
    </dgm:pt>
    <dgm:pt modelId="{D4D2AD56-D4A4-459C-9A14-BE6F296CB73D}" type="sibTrans" cxnId="{E175794E-7ABE-4686-AF89-1B88201CD63C}">
      <dgm:prSet/>
      <dgm:spPr/>
      <dgm:t>
        <a:bodyPr/>
        <a:lstStyle/>
        <a:p>
          <a:endParaRPr lang="en-US"/>
        </a:p>
      </dgm:t>
    </dgm:pt>
    <dgm:pt modelId="{77343362-6672-4B2C-BE65-D6F6508AC4BB}">
      <dgm:prSet/>
      <dgm:spPr/>
      <dgm:t>
        <a:bodyPr/>
        <a:lstStyle/>
        <a:p>
          <a:r>
            <a:rPr lang="en-CA" b="0"/>
            <a:t>Configurations:</a:t>
          </a:r>
          <a:endParaRPr lang="en-US"/>
        </a:p>
      </dgm:t>
    </dgm:pt>
    <dgm:pt modelId="{36BF9AE1-B1F9-40C1-B863-41B192F84AA1}" type="parTrans" cxnId="{4EA1F1FA-54F0-4171-A2A4-78AB2E490C8A}">
      <dgm:prSet/>
      <dgm:spPr/>
      <dgm:t>
        <a:bodyPr/>
        <a:lstStyle/>
        <a:p>
          <a:endParaRPr lang="en-US"/>
        </a:p>
      </dgm:t>
    </dgm:pt>
    <dgm:pt modelId="{ABAE0BA9-3610-487A-8B5D-AD7FF3DD29AD}" type="sibTrans" cxnId="{4EA1F1FA-54F0-4171-A2A4-78AB2E490C8A}">
      <dgm:prSet/>
      <dgm:spPr/>
      <dgm:t>
        <a:bodyPr/>
        <a:lstStyle/>
        <a:p>
          <a:endParaRPr lang="en-US"/>
        </a:p>
      </dgm:t>
    </dgm:pt>
    <dgm:pt modelId="{1413FB04-4D64-496F-88CF-BD7595213B37}">
      <dgm:prSet/>
      <dgm:spPr/>
      <dgm:t>
        <a:bodyPr/>
        <a:lstStyle/>
        <a:p>
          <a:r>
            <a:rPr lang="en-CA"/>
            <a:t>All default </a:t>
          </a:r>
          <a:r>
            <a:rPr lang="en-CA" b="0"/>
            <a:t>configurations except:</a:t>
          </a:r>
          <a:endParaRPr lang="en-US"/>
        </a:p>
      </dgm:t>
    </dgm:pt>
    <dgm:pt modelId="{D83D2F95-931C-467D-9B38-903923F26946}" type="parTrans" cxnId="{639BC498-80FB-4B99-B328-EC0B20649880}">
      <dgm:prSet/>
      <dgm:spPr/>
      <dgm:t>
        <a:bodyPr/>
        <a:lstStyle/>
        <a:p>
          <a:endParaRPr lang="en-US"/>
        </a:p>
      </dgm:t>
    </dgm:pt>
    <dgm:pt modelId="{AACAF0BA-C03E-4BCE-ABB0-5E85C0BF3462}" type="sibTrans" cxnId="{639BC498-80FB-4B99-B328-EC0B20649880}">
      <dgm:prSet/>
      <dgm:spPr/>
      <dgm:t>
        <a:bodyPr/>
        <a:lstStyle/>
        <a:p>
          <a:endParaRPr lang="en-US"/>
        </a:p>
      </dgm:t>
    </dgm:pt>
    <dgm:pt modelId="{BE365C2D-D773-4EFD-B15B-FB63DEE72942}">
      <dgm:prSet/>
      <dgm:spPr/>
      <dgm:t>
        <a:bodyPr/>
        <a:lstStyle/>
        <a:p>
          <a:r>
            <a:rPr lang="en-CA"/>
            <a:t>Channel number 153</a:t>
          </a:r>
          <a:endParaRPr lang="en-US"/>
        </a:p>
      </dgm:t>
    </dgm:pt>
    <dgm:pt modelId="{520A2EC8-E67B-461B-9438-A0DF2E28F478}" type="parTrans" cxnId="{472EBA59-D082-4329-AD3A-CD695DD8C85D}">
      <dgm:prSet/>
      <dgm:spPr/>
      <dgm:t>
        <a:bodyPr/>
        <a:lstStyle/>
        <a:p>
          <a:endParaRPr lang="en-US"/>
        </a:p>
      </dgm:t>
    </dgm:pt>
    <dgm:pt modelId="{6259744E-7927-4E29-943E-0706B19EC682}" type="sibTrans" cxnId="{472EBA59-D082-4329-AD3A-CD695DD8C85D}">
      <dgm:prSet/>
      <dgm:spPr/>
      <dgm:t>
        <a:bodyPr/>
        <a:lstStyle/>
        <a:p>
          <a:endParaRPr lang="en-US"/>
        </a:p>
      </dgm:t>
    </dgm:pt>
    <dgm:pt modelId="{0216E0EB-FC13-4B80-8691-525E0CC890C1}">
      <dgm:prSet/>
      <dgm:spPr/>
      <dgm:t>
        <a:bodyPr/>
        <a:lstStyle/>
        <a:p>
          <a:r>
            <a:rPr lang="en-CA"/>
            <a:t>Channel bandwidth 20 MHz</a:t>
          </a:r>
          <a:endParaRPr lang="en-US"/>
        </a:p>
      </dgm:t>
    </dgm:pt>
    <dgm:pt modelId="{B19CCF4F-2940-4635-80EB-EA6CCD4A34B0}" type="parTrans" cxnId="{0717CBE5-3D59-4B29-BD9B-7687429ED203}">
      <dgm:prSet/>
      <dgm:spPr/>
      <dgm:t>
        <a:bodyPr/>
        <a:lstStyle/>
        <a:p>
          <a:endParaRPr lang="en-US"/>
        </a:p>
      </dgm:t>
    </dgm:pt>
    <dgm:pt modelId="{2F818595-2998-472D-95C8-72CF81067DC4}" type="sibTrans" cxnId="{0717CBE5-3D59-4B29-BD9B-7687429ED203}">
      <dgm:prSet/>
      <dgm:spPr/>
      <dgm:t>
        <a:bodyPr/>
        <a:lstStyle/>
        <a:p>
          <a:endParaRPr lang="en-US"/>
        </a:p>
      </dgm:t>
    </dgm:pt>
    <dgm:pt modelId="{A42EF51F-9F38-4B8B-A295-1761607A9D98}" type="pres">
      <dgm:prSet presAssocID="{E243D89F-5000-41B3-A40F-20B08242BCDE}" presName="linear" presStyleCnt="0">
        <dgm:presLayoutVars>
          <dgm:animLvl val="lvl"/>
          <dgm:resizeHandles val="exact"/>
        </dgm:presLayoutVars>
      </dgm:prSet>
      <dgm:spPr/>
    </dgm:pt>
    <dgm:pt modelId="{62205EC8-D5C5-46A1-A9DF-CFB740CEF8C4}" type="pres">
      <dgm:prSet presAssocID="{45A71BD1-B861-4A86-89BB-390B8FE86CA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86DAB76-263D-4B20-9158-64DB69938348}" type="pres">
      <dgm:prSet presAssocID="{D4D2AD56-D4A4-459C-9A14-BE6F296CB73D}" presName="spacer" presStyleCnt="0"/>
      <dgm:spPr/>
    </dgm:pt>
    <dgm:pt modelId="{63111C9E-5354-4DD3-9E16-032A1BC07047}" type="pres">
      <dgm:prSet presAssocID="{77343362-6672-4B2C-BE65-D6F6508AC4B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23AF122-EEF5-4819-9507-C10F3F11171D}" type="pres">
      <dgm:prSet presAssocID="{77343362-6672-4B2C-BE65-D6F6508AC4B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87E6E00-2EBB-48DF-85E4-BA22292C1842}" type="presOf" srcId="{E243D89F-5000-41B3-A40F-20B08242BCDE}" destId="{A42EF51F-9F38-4B8B-A295-1761607A9D98}" srcOrd="0" destOrd="0" presId="urn:microsoft.com/office/officeart/2005/8/layout/vList2"/>
    <dgm:cxn modelId="{667C2E02-B12E-4B8A-85C9-26E18416EADD}" type="presOf" srcId="{45A71BD1-B861-4A86-89BB-390B8FE86CA8}" destId="{62205EC8-D5C5-46A1-A9DF-CFB740CEF8C4}" srcOrd="0" destOrd="0" presId="urn:microsoft.com/office/officeart/2005/8/layout/vList2"/>
    <dgm:cxn modelId="{C309F522-EE49-4AF5-9600-685D93BEBBEF}" type="presOf" srcId="{1413FB04-4D64-496F-88CF-BD7595213B37}" destId="{823AF122-EEF5-4819-9507-C10F3F11171D}" srcOrd="0" destOrd="0" presId="urn:microsoft.com/office/officeart/2005/8/layout/vList2"/>
    <dgm:cxn modelId="{E175794E-7ABE-4686-AF89-1B88201CD63C}" srcId="{E243D89F-5000-41B3-A40F-20B08242BCDE}" destId="{45A71BD1-B861-4A86-89BB-390B8FE86CA8}" srcOrd="0" destOrd="0" parTransId="{AA7F69B3-A84F-45EC-9675-851FF0EE94F5}" sibTransId="{D4D2AD56-D4A4-459C-9A14-BE6F296CB73D}"/>
    <dgm:cxn modelId="{472EBA59-D082-4329-AD3A-CD695DD8C85D}" srcId="{1413FB04-4D64-496F-88CF-BD7595213B37}" destId="{BE365C2D-D773-4EFD-B15B-FB63DEE72942}" srcOrd="0" destOrd="0" parTransId="{520A2EC8-E67B-461B-9438-A0DF2E28F478}" sibTransId="{6259744E-7927-4E29-943E-0706B19EC682}"/>
    <dgm:cxn modelId="{DFDC9C61-6D41-4557-8ACC-39BEF78DA7DD}" type="presOf" srcId="{BE365C2D-D773-4EFD-B15B-FB63DEE72942}" destId="{823AF122-EEF5-4819-9507-C10F3F11171D}" srcOrd="0" destOrd="1" presId="urn:microsoft.com/office/officeart/2005/8/layout/vList2"/>
    <dgm:cxn modelId="{639BC498-80FB-4B99-B328-EC0B20649880}" srcId="{77343362-6672-4B2C-BE65-D6F6508AC4BB}" destId="{1413FB04-4D64-496F-88CF-BD7595213B37}" srcOrd="0" destOrd="0" parTransId="{D83D2F95-931C-467D-9B38-903923F26946}" sibTransId="{AACAF0BA-C03E-4BCE-ABB0-5E85C0BF3462}"/>
    <dgm:cxn modelId="{DF3C51AE-3C6A-42C8-B811-13AA7CB49DED}" type="presOf" srcId="{0216E0EB-FC13-4B80-8691-525E0CC890C1}" destId="{823AF122-EEF5-4819-9507-C10F3F11171D}" srcOrd="0" destOrd="2" presId="urn:microsoft.com/office/officeart/2005/8/layout/vList2"/>
    <dgm:cxn modelId="{1353E9B6-ABC4-4503-9521-DD6B2CA45B5E}" type="presOf" srcId="{77343362-6672-4B2C-BE65-D6F6508AC4BB}" destId="{63111C9E-5354-4DD3-9E16-032A1BC07047}" srcOrd="0" destOrd="0" presId="urn:microsoft.com/office/officeart/2005/8/layout/vList2"/>
    <dgm:cxn modelId="{0717CBE5-3D59-4B29-BD9B-7687429ED203}" srcId="{1413FB04-4D64-496F-88CF-BD7595213B37}" destId="{0216E0EB-FC13-4B80-8691-525E0CC890C1}" srcOrd="1" destOrd="0" parTransId="{B19CCF4F-2940-4635-80EB-EA6CCD4A34B0}" sibTransId="{2F818595-2998-472D-95C8-72CF81067DC4}"/>
    <dgm:cxn modelId="{4EA1F1FA-54F0-4171-A2A4-78AB2E490C8A}" srcId="{E243D89F-5000-41B3-A40F-20B08242BCDE}" destId="{77343362-6672-4B2C-BE65-D6F6508AC4BB}" srcOrd="1" destOrd="0" parTransId="{36BF9AE1-B1F9-40C1-B863-41B192F84AA1}" sibTransId="{ABAE0BA9-3610-487A-8B5D-AD7FF3DD29AD}"/>
    <dgm:cxn modelId="{979FB1D0-1E1D-4779-94F3-26D3DA286197}" type="presParOf" srcId="{A42EF51F-9F38-4B8B-A295-1761607A9D98}" destId="{62205EC8-D5C5-46A1-A9DF-CFB740CEF8C4}" srcOrd="0" destOrd="0" presId="urn:microsoft.com/office/officeart/2005/8/layout/vList2"/>
    <dgm:cxn modelId="{588772FF-2FDA-42F0-A1ED-ADC93A78C549}" type="presParOf" srcId="{A42EF51F-9F38-4B8B-A295-1761607A9D98}" destId="{786DAB76-263D-4B20-9158-64DB69938348}" srcOrd="1" destOrd="0" presId="urn:microsoft.com/office/officeart/2005/8/layout/vList2"/>
    <dgm:cxn modelId="{6B35AA0E-A437-4C85-AEED-6D557ACEE636}" type="presParOf" srcId="{A42EF51F-9F38-4B8B-A295-1761607A9D98}" destId="{63111C9E-5354-4DD3-9E16-032A1BC07047}" srcOrd="2" destOrd="0" presId="urn:microsoft.com/office/officeart/2005/8/layout/vList2"/>
    <dgm:cxn modelId="{2511A088-9BD4-4B28-8F91-D753497EF84F}" type="presParOf" srcId="{A42EF51F-9F38-4B8B-A295-1761607A9D98}" destId="{823AF122-EEF5-4819-9507-C10F3F11171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174AA4-1E06-4EE9-B328-A956078FB6B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7F54B73-7D89-4F9D-8556-872E94078A00}">
      <dgm:prSet/>
      <dgm:spPr/>
      <dgm:t>
        <a:bodyPr/>
        <a:lstStyle/>
        <a:p>
          <a:r>
            <a:rPr lang="en-US" b="1"/>
            <a:t>Geometric mean of three sub-factors</a:t>
          </a:r>
          <a:endParaRPr lang="en-US"/>
        </a:p>
      </dgm:t>
    </dgm:pt>
    <dgm:pt modelId="{EC46C5EF-E0EA-4973-89C2-EA91A2D878E6}" type="parTrans" cxnId="{24BA3128-0604-4361-860E-84A3366CDE12}">
      <dgm:prSet/>
      <dgm:spPr/>
      <dgm:t>
        <a:bodyPr/>
        <a:lstStyle/>
        <a:p>
          <a:endParaRPr lang="en-US"/>
        </a:p>
      </dgm:t>
    </dgm:pt>
    <dgm:pt modelId="{41690DDC-51EE-4583-AFF8-541DE5626DD7}" type="sibTrans" cxnId="{24BA3128-0604-4361-860E-84A3366CDE12}">
      <dgm:prSet/>
      <dgm:spPr/>
      <dgm:t>
        <a:bodyPr/>
        <a:lstStyle/>
        <a:p>
          <a:endParaRPr lang="en-US"/>
        </a:p>
      </dgm:t>
    </dgm:pt>
    <dgm:pt modelId="{F9BDBD5D-46A1-418E-86A3-4AAF106913F2}">
      <dgm:prSet/>
      <dgm:spPr/>
      <dgm:t>
        <a:bodyPr/>
        <a:lstStyle/>
        <a:p>
          <a:r>
            <a:rPr lang="en-US"/>
            <a:t>Backoff Random Number Distribution Factor</a:t>
          </a:r>
        </a:p>
      </dgm:t>
    </dgm:pt>
    <dgm:pt modelId="{0A3CE3C6-5675-49F2-AA98-2E7FABCCA43F}" type="parTrans" cxnId="{011D6449-267F-4FA1-92E1-F07AB22C66B6}">
      <dgm:prSet/>
      <dgm:spPr/>
      <dgm:t>
        <a:bodyPr/>
        <a:lstStyle/>
        <a:p>
          <a:endParaRPr lang="en-US"/>
        </a:p>
      </dgm:t>
    </dgm:pt>
    <dgm:pt modelId="{667C87B5-DAE9-418B-BBEA-4258496687EE}" type="sibTrans" cxnId="{011D6449-267F-4FA1-92E1-F07AB22C66B6}">
      <dgm:prSet/>
      <dgm:spPr/>
      <dgm:t>
        <a:bodyPr/>
        <a:lstStyle/>
        <a:p>
          <a:endParaRPr lang="en-US"/>
        </a:p>
      </dgm:t>
    </dgm:pt>
    <dgm:pt modelId="{2595B6C4-C015-4FBC-A4FD-58C8DBCFEE8F}">
      <dgm:prSet/>
      <dgm:spPr/>
      <dgm:t>
        <a:bodyPr/>
        <a:lstStyle/>
        <a:p>
          <a:r>
            <a:rPr lang="en-US"/>
            <a:t>Kullback-Leibler divergence (0 to 1)</a:t>
          </a:r>
        </a:p>
      </dgm:t>
    </dgm:pt>
    <dgm:pt modelId="{A228DEFA-4A42-469D-AE1E-5F515F8AF2E9}" type="parTrans" cxnId="{FB8BD129-6E9E-47A2-BEBE-CABFF5F3C97A}">
      <dgm:prSet/>
      <dgm:spPr/>
      <dgm:t>
        <a:bodyPr/>
        <a:lstStyle/>
        <a:p>
          <a:endParaRPr lang="en-US"/>
        </a:p>
      </dgm:t>
    </dgm:pt>
    <dgm:pt modelId="{E2777C8D-0B61-4720-BE68-B5D2D3741D69}" type="sibTrans" cxnId="{FB8BD129-6E9E-47A2-BEBE-CABFF5F3C97A}">
      <dgm:prSet/>
      <dgm:spPr/>
      <dgm:t>
        <a:bodyPr/>
        <a:lstStyle/>
        <a:p>
          <a:endParaRPr lang="en-US"/>
        </a:p>
      </dgm:t>
    </dgm:pt>
    <dgm:pt modelId="{5245EC20-BECA-430A-9E36-76EF9C62562D}">
      <dgm:prSet/>
      <dgm:spPr/>
      <dgm:t>
        <a:bodyPr/>
        <a:lstStyle/>
        <a:p>
          <a:r>
            <a:rPr lang="en-US"/>
            <a:t>TXOP Factor</a:t>
          </a:r>
        </a:p>
      </dgm:t>
    </dgm:pt>
    <dgm:pt modelId="{FBCFA82E-4683-4D70-812B-74DF2F982F5A}" type="parTrans" cxnId="{BC2EACAF-EC52-4024-AFD0-22F26CD207B4}">
      <dgm:prSet/>
      <dgm:spPr/>
      <dgm:t>
        <a:bodyPr/>
        <a:lstStyle/>
        <a:p>
          <a:endParaRPr lang="en-US"/>
        </a:p>
      </dgm:t>
    </dgm:pt>
    <dgm:pt modelId="{8F11115C-F1AF-45DB-BEA0-2C1303C24770}" type="sibTrans" cxnId="{BC2EACAF-EC52-4024-AFD0-22F26CD207B4}">
      <dgm:prSet/>
      <dgm:spPr/>
      <dgm:t>
        <a:bodyPr/>
        <a:lstStyle/>
        <a:p>
          <a:endParaRPr lang="en-US"/>
        </a:p>
      </dgm:t>
    </dgm:pt>
    <dgm:pt modelId="{CB13896F-7452-4C3F-8971-94CF90646AEA}">
      <dgm:prSet/>
      <dgm:spPr/>
      <dgm:t>
        <a:bodyPr/>
        <a:lstStyle/>
        <a:p>
          <a:r>
            <a:rPr lang="en-US"/>
            <a:t>Ratio of TXOP violation (0 to 1)</a:t>
          </a:r>
        </a:p>
      </dgm:t>
    </dgm:pt>
    <dgm:pt modelId="{D1A28933-A73F-4E9B-ABC6-3C470793CDBB}" type="parTrans" cxnId="{A90A9DE8-1903-4938-941E-34D7E909CC87}">
      <dgm:prSet/>
      <dgm:spPr/>
      <dgm:t>
        <a:bodyPr/>
        <a:lstStyle/>
        <a:p>
          <a:endParaRPr lang="en-US"/>
        </a:p>
      </dgm:t>
    </dgm:pt>
    <dgm:pt modelId="{5B0D56F0-3760-4497-84F3-32F6BA9D02B2}" type="sibTrans" cxnId="{A90A9DE8-1903-4938-941E-34D7E909CC87}">
      <dgm:prSet/>
      <dgm:spPr/>
      <dgm:t>
        <a:bodyPr/>
        <a:lstStyle/>
        <a:p>
          <a:endParaRPr lang="en-US"/>
        </a:p>
      </dgm:t>
    </dgm:pt>
    <dgm:pt modelId="{A4848AD2-0C30-4D20-B2F7-9EBBFA3B2E97}">
      <dgm:prSet/>
      <dgm:spPr/>
      <dgm:t>
        <a:bodyPr/>
        <a:lstStyle/>
        <a:p>
          <a:r>
            <a:rPr lang="en-US"/>
            <a:t>Aggressiveness/Submissiveness  Factor</a:t>
          </a:r>
        </a:p>
      </dgm:t>
    </dgm:pt>
    <dgm:pt modelId="{A4B228E7-5570-436D-BF94-93D1DAF1A42C}" type="parTrans" cxnId="{2110D874-9F5E-447A-82CF-E945277A3769}">
      <dgm:prSet/>
      <dgm:spPr/>
      <dgm:t>
        <a:bodyPr/>
        <a:lstStyle/>
        <a:p>
          <a:endParaRPr lang="en-US"/>
        </a:p>
      </dgm:t>
    </dgm:pt>
    <dgm:pt modelId="{CEF65CEF-0ABD-4381-A179-F11AE88DD131}" type="sibTrans" cxnId="{2110D874-9F5E-447A-82CF-E945277A3769}">
      <dgm:prSet/>
      <dgm:spPr/>
      <dgm:t>
        <a:bodyPr/>
        <a:lstStyle/>
        <a:p>
          <a:endParaRPr lang="en-US"/>
        </a:p>
      </dgm:t>
    </dgm:pt>
    <dgm:pt modelId="{1AB48796-9C94-44B5-99FF-5E4790A6E6E4}">
      <dgm:prSet/>
      <dgm:spPr/>
      <dgm:t>
        <a:bodyPr/>
        <a:lstStyle/>
        <a:p>
          <a:r>
            <a:rPr lang="en-US"/>
            <a:t>Tendency of violation  (-1 to 1)</a:t>
          </a:r>
        </a:p>
      </dgm:t>
    </dgm:pt>
    <dgm:pt modelId="{821D11CF-8687-4AAE-AEC9-5EC5E98C2910}" type="parTrans" cxnId="{4734B7D7-1517-4ACF-BA38-5F316C6D5E20}">
      <dgm:prSet/>
      <dgm:spPr/>
      <dgm:t>
        <a:bodyPr/>
        <a:lstStyle/>
        <a:p>
          <a:endParaRPr lang="en-US"/>
        </a:p>
      </dgm:t>
    </dgm:pt>
    <dgm:pt modelId="{C161C0EA-3247-4126-9489-2544E982A6C5}" type="sibTrans" cxnId="{4734B7D7-1517-4ACF-BA38-5F316C6D5E20}">
      <dgm:prSet/>
      <dgm:spPr/>
      <dgm:t>
        <a:bodyPr/>
        <a:lstStyle/>
        <a:p>
          <a:endParaRPr lang="en-US"/>
        </a:p>
      </dgm:t>
    </dgm:pt>
    <dgm:pt modelId="{933DA981-E886-478C-A204-3CC3F4631B99}">
      <dgm:prSet/>
      <dgm:spPr/>
      <dgm:t>
        <a:bodyPr/>
        <a:lstStyle/>
        <a:p>
          <a:r>
            <a:rPr lang="en-US" b="1"/>
            <a:t>Compliance Metric is a percentage (0 % to 100 %)</a:t>
          </a:r>
          <a:endParaRPr lang="en-US"/>
        </a:p>
      </dgm:t>
    </dgm:pt>
    <dgm:pt modelId="{49CF1874-38AB-48D0-9E16-F5E508272802}" type="parTrans" cxnId="{30D0513E-35EC-4AEB-B82D-78759433A086}">
      <dgm:prSet/>
      <dgm:spPr/>
      <dgm:t>
        <a:bodyPr/>
        <a:lstStyle/>
        <a:p>
          <a:endParaRPr lang="en-US"/>
        </a:p>
      </dgm:t>
    </dgm:pt>
    <dgm:pt modelId="{4E46C5AD-F0B7-4A91-9699-3A5790F92FEF}" type="sibTrans" cxnId="{30D0513E-35EC-4AEB-B82D-78759433A086}">
      <dgm:prSet/>
      <dgm:spPr/>
      <dgm:t>
        <a:bodyPr/>
        <a:lstStyle/>
        <a:p>
          <a:endParaRPr lang="en-US"/>
        </a:p>
      </dgm:t>
    </dgm:pt>
    <dgm:pt modelId="{9227C3A6-58A7-4FF3-9588-B03098DD9410}">
      <dgm:prSet/>
      <dgm:spPr/>
      <dgm:t>
        <a:bodyPr/>
        <a:lstStyle/>
        <a:p>
          <a:r>
            <a:rPr lang="en-US"/>
            <a:t>100 % = fully compliant</a:t>
          </a:r>
        </a:p>
      </dgm:t>
    </dgm:pt>
    <dgm:pt modelId="{4A184D1B-C919-4CA6-8130-B30CCF1B7C39}" type="parTrans" cxnId="{DCE02260-46DF-4127-80D4-8DF4BF08D462}">
      <dgm:prSet/>
      <dgm:spPr/>
      <dgm:t>
        <a:bodyPr/>
        <a:lstStyle/>
        <a:p>
          <a:endParaRPr lang="en-US"/>
        </a:p>
      </dgm:t>
    </dgm:pt>
    <dgm:pt modelId="{6B449188-7764-4126-A9EB-FD64BCD7D02E}" type="sibTrans" cxnId="{DCE02260-46DF-4127-80D4-8DF4BF08D462}">
      <dgm:prSet/>
      <dgm:spPr/>
      <dgm:t>
        <a:bodyPr/>
        <a:lstStyle/>
        <a:p>
          <a:endParaRPr lang="en-US"/>
        </a:p>
      </dgm:t>
    </dgm:pt>
    <dgm:pt modelId="{D1CDC40F-3B97-4379-9403-89850A53FC54}" type="pres">
      <dgm:prSet presAssocID="{34174AA4-1E06-4EE9-B328-A956078FB6B5}" presName="linear" presStyleCnt="0">
        <dgm:presLayoutVars>
          <dgm:dir/>
          <dgm:animLvl val="lvl"/>
          <dgm:resizeHandles val="exact"/>
        </dgm:presLayoutVars>
      </dgm:prSet>
      <dgm:spPr/>
    </dgm:pt>
    <dgm:pt modelId="{7A9066D6-D89D-426D-9DD1-33E1CE4B9C97}" type="pres">
      <dgm:prSet presAssocID="{37F54B73-7D89-4F9D-8556-872E94078A00}" presName="parentLin" presStyleCnt="0"/>
      <dgm:spPr/>
    </dgm:pt>
    <dgm:pt modelId="{F1D144A6-63AC-4B49-A78C-1AF17B7926AF}" type="pres">
      <dgm:prSet presAssocID="{37F54B73-7D89-4F9D-8556-872E94078A00}" presName="parentLeftMargin" presStyleLbl="node1" presStyleIdx="0" presStyleCnt="2"/>
      <dgm:spPr/>
    </dgm:pt>
    <dgm:pt modelId="{FCCD6945-49CE-49B2-BC74-967F7011331A}" type="pres">
      <dgm:prSet presAssocID="{37F54B73-7D89-4F9D-8556-872E94078A0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4B68E6B-F310-4130-A00C-BCBE9B8D3478}" type="pres">
      <dgm:prSet presAssocID="{37F54B73-7D89-4F9D-8556-872E94078A00}" presName="negativeSpace" presStyleCnt="0"/>
      <dgm:spPr/>
    </dgm:pt>
    <dgm:pt modelId="{8857F1B7-E159-46AD-AF7A-DF01ABB7DA5A}" type="pres">
      <dgm:prSet presAssocID="{37F54B73-7D89-4F9D-8556-872E94078A00}" presName="childText" presStyleLbl="conFgAcc1" presStyleIdx="0" presStyleCnt="2">
        <dgm:presLayoutVars>
          <dgm:bulletEnabled val="1"/>
        </dgm:presLayoutVars>
      </dgm:prSet>
      <dgm:spPr/>
    </dgm:pt>
    <dgm:pt modelId="{64101C1D-0D5B-42F2-8905-9409AFD02BE9}" type="pres">
      <dgm:prSet presAssocID="{41690DDC-51EE-4583-AFF8-541DE5626DD7}" presName="spaceBetweenRectangles" presStyleCnt="0"/>
      <dgm:spPr/>
    </dgm:pt>
    <dgm:pt modelId="{7D7CC823-84FB-4976-A8B2-40442DDBBAAD}" type="pres">
      <dgm:prSet presAssocID="{933DA981-E886-478C-A204-3CC3F4631B99}" presName="parentLin" presStyleCnt="0"/>
      <dgm:spPr/>
    </dgm:pt>
    <dgm:pt modelId="{E5B2101D-FC50-4F68-989D-D8939B04FE29}" type="pres">
      <dgm:prSet presAssocID="{933DA981-E886-478C-A204-3CC3F4631B99}" presName="parentLeftMargin" presStyleLbl="node1" presStyleIdx="0" presStyleCnt="2"/>
      <dgm:spPr/>
    </dgm:pt>
    <dgm:pt modelId="{A0E9E5AB-570B-4E26-A097-880A187FA017}" type="pres">
      <dgm:prSet presAssocID="{933DA981-E886-478C-A204-3CC3F4631B9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1CE939D-45D9-4235-8F91-7CDE3164CC66}" type="pres">
      <dgm:prSet presAssocID="{933DA981-E886-478C-A204-3CC3F4631B99}" presName="negativeSpace" presStyleCnt="0"/>
      <dgm:spPr/>
    </dgm:pt>
    <dgm:pt modelId="{1B869810-7A7C-40BF-A1A1-317053523FD9}" type="pres">
      <dgm:prSet presAssocID="{933DA981-E886-478C-A204-3CC3F4631B9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4BA3128-0604-4361-860E-84A3366CDE12}" srcId="{34174AA4-1E06-4EE9-B328-A956078FB6B5}" destId="{37F54B73-7D89-4F9D-8556-872E94078A00}" srcOrd="0" destOrd="0" parTransId="{EC46C5EF-E0EA-4973-89C2-EA91A2D878E6}" sibTransId="{41690DDC-51EE-4583-AFF8-541DE5626DD7}"/>
    <dgm:cxn modelId="{FB8BD129-6E9E-47A2-BEBE-CABFF5F3C97A}" srcId="{F9BDBD5D-46A1-418E-86A3-4AAF106913F2}" destId="{2595B6C4-C015-4FBC-A4FD-58C8DBCFEE8F}" srcOrd="0" destOrd="0" parTransId="{A228DEFA-4A42-469D-AE1E-5F515F8AF2E9}" sibTransId="{E2777C8D-0B61-4720-BE68-B5D2D3741D69}"/>
    <dgm:cxn modelId="{30D0513E-35EC-4AEB-B82D-78759433A086}" srcId="{34174AA4-1E06-4EE9-B328-A956078FB6B5}" destId="{933DA981-E886-478C-A204-3CC3F4631B99}" srcOrd="1" destOrd="0" parTransId="{49CF1874-38AB-48D0-9E16-F5E508272802}" sibTransId="{4E46C5AD-F0B7-4A91-9699-3A5790F92FEF}"/>
    <dgm:cxn modelId="{011D6449-267F-4FA1-92E1-F07AB22C66B6}" srcId="{37F54B73-7D89-4F9D-8556-872E94078A00}" destId="{F9BDBD5D-46A1-418E-86A3-4AAF106913F2}" srcOrd="0" destOrd="0" parTransId="{0A3CE3C6-5675-49F2-AA98-2E7FABCCA43F}" sibTransId="{667C87B5-DAE9-418B-BBEA-4258496687EE}"/>
    <dgm:cxn modelId="{DCE02260-46DF-4127-80D4-8DF4BF08D462}" srcId="{933DA981-E886-478C-A204-3CC3F4631B99}" destId="{9227C3A6-58A7-4FF3-9588-B03098DD9410}" srcOrd="0" destOrd="0" parTransId="{4A184D1B-C919-4CA6-8130-B30CCF1B7C39}" sibTransId="{6B449188-7764-4126-A9EB-FD64BCD7D02E}"/>
    <dgm:cxn modelId="{EB764270-EF7D-41A4-933A-2B016E3BA5C8}" type="presOf" srcId="{34174AA4-1E06-4EE9-B328-A956078FB6B5}" destId="{D1CDC40F-3B97-4379-9403-89850A53FC54}" srcOrd="0" destOrd="0" presId="urn:microsoft.com/office/officeart/2005/8/layout/list1"/>
    <dgm:cxn modelId="{2110D874-9F5E-447A-82CF-E945277A3769}" srcId="{37F54B73-7D89-4F9D-8556-872E94078A00}" destId="{A4848AD2-0C30-4D20-B2F7-9EBBFA3B2E97}" srcOrd="2" destOrd="0" parTransId="{A4B228E7-5570-436D-BF94-93D1DAF1A42C}" sibTransId="{CEF65CEF-0ABD-4381-A179-F11AE88DD131}"/>
    <dgm:cxn modelId="{8AAED275-8CCC-4B40-80B8-6E614FFAE1BC}" type="presOf" srcId="{933DA981-E886-478C-A204-3CC3F4631B99}" destId="{E5B2101D-FC50-4F68-989D-D8939B04FE29}" srcOrd="0" destOrd="0" presId="urn:microsoft.com/office/officeart/2005/8/layout/list1"/>
    <dgm:cxn modelId="{1268D079-55F6-4BBA-A83F-3F3A41A89BAC}" type="presOf" srcId="{CB13896F-7452-4C3F-8971-94CF90646AEA}" destId="{8857F1B7-E159-46AD-AF7A-DF01ABB7DA5A}" srcOrd="0" destOrd="3" presId="urn:microsoft.com/office/officeart/2005/8/layout/list1"/>
    <dgm:cxn modelId="{27C2CB81-FC75-4051-9689-50B3957CD554}" type="presOf" srcId="{2595B6C4-C015-4FBC-A4FD-58C8DBCFEE8F}" destId="{8857F1B7-E159-46AD-AF7A-DF01ABB7DA5A}" srcOrd="0" destOrd="1" presId="urn:microsoft.com/office/officeart/2005/8/layout/list1"/>
    <dgm:cxn modelId="{89B9488A-A3B5-43D6-B7C5-099101BBDCD4}" type="presOf" srcId="{37F54B73-7D89-4F9D-8556-872E94078A00}" destId="{FCCD6945-49CE-49B2-BC74-967F7011331A}" srcOrd="1" destOrd="0" presId="urn:microsoft.com/office/officeart/2005/8/layout/list1"/>
    <dgm:cxn modelId="{81CDDB8B-72B7-4608-B25A-44DF8DFFA747}" type="presOf" srcId="{F9BDBD5D-46A1-418E-86A3-4AAF106913F2}" destId="{8857F1B7-E159-46AD-AF7A-DF01ABB7DA5A}" srcOrd="0" destOrd="0" presId="urn:microsoft.com/office/officeart/2005/8/layout/list1"/>
    <dgm:cxn modelId="{EC460D99-587F-4DF8-A27E-64F99066D62E}" type="presOf" srcId="{37F54B73-7D89-4F9D-8556-872E94078A00}" destId="{F1D144A6-63AC-4B49-A78C-1AF17B7926AF}" srcOrd="0" destOrd="0" presId="urn:microsoft.com/office/officeart/2005/8/layout/list1"/>
    <dgm:cxn modelId="{BC2EACAF-EC52-4024-AFD0-22F26CD207B4}" srcId="{37F54B73-7D89-4F9D-8556-872E94078A00}" destId="{5245EC20-BECA-430A-9E36-76EF9C62562D}" srcOrd="1" destOrd="0" parTransId="{FBCFA82E-4683-4D70-812B-74DF2F982F5A}" sibTransId="{8F11115C-F1AF-45DB-BEA0-2C1303C24770}"/>
    <dgm:cxn modelId="{6D56B3CA-63E2-41A9-83AE-C983931B133E}" type="presOf" srcId="{933DA981-E886-478C-A204-3CC3F4631B99}" destId="{A0E9E5AB-570B-4E26-A097-880A187FA017}" srcOrd="1" destOrd="0" presId="urn:microsoft.com/office/officeart/2005/8/layout/list1"/>
    <dgm:cxn modelId="{4734B7D7-1517-4ACF-BA38-5F316C6D5E20}" srcId="{A4848AD2-0C30-4D20-B2F7-9EBBFA3B2E97}" destId="{1AB48796-9C94-44B5-99FF-5E4790A6E6E4}" srcOrd="0" destOrd="0" parTransId="{821D11CF-8687-4AAE-AEC9-5EC5E98C2910}" sibTransId="{C161C0EA-3247-4126-9489-2544E982A6C5}"/>
    <dgm:cxn modelId="{BF34B1D9-84CC-4F36-973E-70134745516D}" type="presOf" srcId="{5245EC20-BECA-430A-9E36-76EF9C62562D}" destId="{8857F1B7-E159-46AD-AF7A-DF01ABB7DA5A}" srcOrd="0" destOrd="2" presId="urn:microsoft.com/office/officeart/2005/8/layout/list1"/>
    <dgm:cxn modelId="{C96E6EDF-B352-46B8-B3C2-83C9E3417E1E}" type="presOf" srcId="{A4848AD2-0C30-4D20-B2F7-9EBBFA3B2E97}" destId="{8857F1B7-E159-46AD-AF7A-DF01ABB7DA5A}" srcOrd="0" destOrd="4" presId="urn:microsoft.com/office/officeart/2005/8/layout/list1"/>
    <dgm:cxn modelId="{A90A9DE8-1903-4938-941E-34D7E909CC87}" srcId="{5245EC20-BECA-430A-9E36-76EF9C62562D}" destId="{CB13896F-7452-4C3F-8971-94CF90646AEA}" srcOrd="0" destOrd="0" parTransId="{D1A28933-A73F-4E9B-ABC6-3C470793CDBB}" sibTransId="{5B0D56F0-3760-4497-84F3-32F6BA9D02B2}"/>
    <dgm:cxn modelId="{92225BF3-A75C-4863-982E-5BA6F1A1FEE3}" type="presOf" srcId="{1AB48796-9C94-44B5-99FF-5E4790A6E6E4}" destId="{8857F1B7-E159-46AD-AF7A-DF01ABB7DA5A}" srcOrd="0" destOrd="5" presId="urn:microsoft.com/office/officeart/2005/8/layout/list1"/>
    <dgm:cxn modelId="{F5AB2DFD-67A9-4C57-A063-B3407A5A237C}" type="presOf" srcId="{9227C3A6-58A7-4FF3-9588-B03098DD9410}" destId="{1B869810-7A7C-40BF-A1A1-317053523FD9}" srcOrd="0" destOrd="0" presId="urn:microsoft.com/office/officeart/2005/8/layout/list1"/>
    <dgm:cxn modelId="{495C3576-FBDD-4ED1-A67A-B88735A4FAAE}" type="presParOf" srcId="{D1CDC40F-3B97-4379-9403-89850A53FC54}" destId="{7A9066D6-D89D-426D-9DD1-33E1CE4B9C97}" srcOrd="0" destOrd="0" presId="urn:microsoft.com/office/officeart/2005/8/layout/list1"/>
    <dgm:cxn modelId="{53337BAA-58E0-4ECB-BB77-F4AEF466B9A4}" type="presParOf" srcId="{7A9066D6-D89D-426D-9DD1-33E1CE4B9C97}" destId="{F1D144A6-63AC-4B49-A78C-1AF17B7926AF}" srcOrd="0" destOrd="0" presId="urn:microsoft.com/office/officeart/2005/8/layout/list1"/>
    <dgm:cxn modelId="{81C61CEF-A146-4CEB-B400-0D476F76AA96}" type="presParOf" srcId="{7A9066D6-D89D-426D-9DD1-33E1CE4B9C97}" destId="{FCCD6945-49CE-49B2-BC74-967F7011331A}" srcOrd="1" destOrd="0" presId="urn:microsoft.com/office/officeart/2005/8/layout/list1"/>
    <dgm:cxn modelId="{3033F1E9-C0BE-4F48-87CC-722FE57043C5}" type="presParOf" srcId="{D1CDC40F-3B97-4379-9403-89850A53FC54}" destId="{A4B68E6B-F310-4130-A00C-BCBE9B8D3478}" srcOrd="1" destOrd="0" presId="urn:microsoft.com/office/officeart/2005/8/layout/list1"/>
    <dgm:cxn modelId="{52E14302-73F5-493E-84DD-23FD959E69A4}" type="presParOf" srcId="{D1CDC40F-3B97-4379-9403-89850A53FC54}" destId="{8857F1B7-E159-46AD-AF7A-DF01ABB7DA5A}" srcOrd="2" destOrd="0" presId="urn:microsoft.com/office/officeart/2005/8/layout/list1"/>
    <dgm:cxn modelId="{9EE6C6B1-77B0-410F-B7C3-AD24F5AA11C8}" type="presParOf" srcId="{D1CDC40F-3B97-4379-9403-89850A53FC54}" destId="{64101C1D-0D5B-42F2-8905-9409AFD02BE9}" srcOrd="3" destOrd="0" presId="urn:microsoft.com/office/officeart/2005/8/layout/list1"/>
    <dgm:cxn modelId="{E4A5A773-589D-46F7-B694-169034B39409}" type="presParOf" srcId="{D1CDC40F-3B97-4379-9403-89850A53FC54}" destId="{7D7CC823-84FB-4976-A8B2-40442DDBBAAD}" srcOrd="4" destOrd="0" presId="urn:microsoft.com/office/officeart/2005/8/layout/list1"/>
    <dgm:cxn modelId="{CBD60393-81C3-403B-BF6F-A8C2C58DE3F3}" type="presParOf" srcId="{7D7CC823-84FB-4976-A8B2-40442DDBBAAD}" destId="{E5B2101D-FC50-4F68-989D-D8939B04FE29}" srcOrd="0" destOrd="0" presId="urn:microsoft.com/office/officeart/2005/8/layout/list1"/>
    <dgm:cxn modelId="{053229A4-1D61-4001-8A46-762746F6E127}" type="presParOf" srcId="{7D7CC823-84FB-4976-A8B2-40442DDBBAAD}" destId="{A0E9E5AB-570B-4E26-A097-880A187FA017}" srcOrd="1" destOrd="0" presId="urn:microsoft.com/office/officeart/2005/8/layout/list1"/>
    <dgm:cxn modelId="{7776342C-907F-4D1C-B3ED-7681BA73C22C}" type="presParOf" srcId="{D1CDC40F-3B97-4379-9403-89850A53FC54}" destId="{B1CE939D-45D9-4235-8F91-7CDE3164CC66}" srcOrd="5" destOrd="0" presId="urn:microsoft.com/office/officeart/2005/8/layout/list1"/>
    <dgm:cxn modelId="{EC8A930A-9D5C-4B99-86F0-C545C549702E}" type="presParOf" srcId="{D1CDC40F-3B97-4379-9403-89850A53FC54}" destId="{1B869810-7A7C-40BF-A1A1-317053523FD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D4A1C-95AA-4EE3-91D6-A76A1B62B464}">
      <dsp:nvSpPr>
        <dsp:cNvPr id="0" name=""/>
        <dsp:cNvSpPr/>
      </dsp:nvSpPr>
      <dsp:spPr>
        <a:xfrm>
          <a:off x="0" y="342096"/>
          <a:ext cx="8450103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b="0" kern="1200"/>
            <a:t>UUT: Ericsson AP (AP6321), IEEE 802.11n, 5 GHz</a:t>
          </a:r>
          <a:endParaRPr lang="en-US" sz="3000" kern="1200"/>
        </a:p>
      </dsp:txBody>
      <dsp:txXfrm>
        <a:off x="33412" y="375508"/>
        <a:ext cx="8383279" cy="617626"/>
      </dsp:txXfrm>
    </dsp:sp>
    <dsp:sp modelId="{DCBA071C-051B-4DE1-A959-D0F68E73C51C}">
      <dsp:nvSpPr>
        <dsp:cNvPr id="0" name=""/>
        <dsp:cNvSpPr/>
      </dsp:nvSpPr>
      <dsp:spPr>
        <a:xfrm>
          <a:off x="0" y="1112946"/>
          <a:ext cx="8450103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b="0" kern="1200"/>
            <a:t>Configurations:</a:t>
          </a:r>
          <a:endParaRPr lang="en-US" sz="3000" kern="1200"/>
        </a:p>
      </dsp:txBody>
      <dsp:txXfrm>
        <a:off x="33412" y="1146358"/>
        <a:ext cx="8383279" cy="617626"/>
      </dsp:txXfrm>
    </dsp:sp>
    <dsp:sp modelId="{660172EC-9846-4168-84EE-CA1699A49017}">
      <dsp:nvSpPr>
        <dsp:cNvPr id="0" name=""/>
        <dsp:cNvSpPr/>
      </dsp:nvSpPr>
      <dsp:spPr>
        <a:xfrm>
          <a:off x="0" y="1797397"/>
          <a:ext cx="8450103" cy="108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291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2300" kern="1200"/>
            <a:t>All default </a:t>
          </a:r>
          <a:r>
            <a:rPr lang="en-CA" sz="2300" b="0" kern="1200"/>
            <a:t>configurations except:</a:t>
          </a:r>
          <a:endParaRPr lang="en-US" sz="2300" kern="120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2300" kern="1200"/>
            <a:t>Channel number 153</a:t>
          </a:r>
          <a:endParaRPr lang="en-US" sz="2300" kern="120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2300" kern="1200"/>
            <a:t>Channel bandwidth 20 MHz</a:t>
          </a:r>
          <a:endParaRPr lang="en-US" sz="2300" kern="1200"/>
        </a:p>
      </dsp:txBody>
      <dsp:txXfrm>
        <a:off x="0" y="1797397"/>
        <a:ext cx="8450103" cy="1086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05EC8-D5C5-46A1-A9DF-CFB740CEF8C4}">
      <dsp:nvSpPr>
        <dsp:cNvPr id="0" name=""/>
        <dsp:cNvSpPr/>
      </dsp:nvSpPr>
      <dsp:spPr>
        <a:xfrm>
          <a:off x="0" y="33445"/>
          <a:ext cx="7754287" cy="707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b="0" kern="1200"/>
            <a:t>UUT: D-Link AP (DIR-822), 802.11n, 5 GHz </a:t>
          </a:r>
          <a:endParaRPr lang="en-US" sz="3100" kern="1200"/>
        </a:p>
      </dsp:txBody>
      <dsp:txXfrm>
        <a:off x="34526" y="67971"/>
        <a:ext cx="7685235" cy="638212"/>
      </dsp:txXfrm>
    </dsp:sp>
    <dsp:sp modelId="{63111C9E-5354-4DD3-9E16-032A1BC07047}">
      <dsp:nvSpPr>
        <dsp:cNvPr id="0" name=""/>
        <dsp:cNvSpPr/>
      </dsp:nvSpPr>
      <dsp:spPr>
        <a:xfrm>
          <a:off x="0" y="829990"/>
          <a:ext cx="7754287" cy="707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b="0" kern="1200"/>
            <a:t>Configurations:</a:t>
          </a:r>
          <a:endParaRPr lang="en-US" sz="3100" kern="1200"/>
        </a:p>
      </dsp:txBody>
      <dsp:txXfrm>
        <a:off x="34526" y="864516"/>
        <a:ext cx="7685235" cy="638212"/>
      </dsp:txXfrm>
    </dsp:sp>
    <dsp:sp modelId="{823AF122-EEF5-4819-9507-C10F3F11171D}">
      <dsp:nvSpPr>
        <dsp:cNvPr id="0" name=""/>
        <dsp:cNvSpPr/>
      </dsp:nvSpPr>
      <dsp:spPr>
        <a:xfrm>
          <a:off x="0" y="1537255"/>
          <a:ext cx="7754287" cy="115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199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2400" kern="1200"/>
            <a:t>All default </a:t>
          </a:r>
          <a:r>
            <a:rPr lang="en-CA" sz="2400" b="0" kern="1200"/>
            <a:t>configurations except:</a:t>
          </a:r>
          <a:endParaRPr lang="en-US" sz="2400" kern="120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2400" kern="1200"/>
            <a:t>Channel number 153</a:t>
          </a:r>
          <a:endParaRPr lang="en-US" sz="2400" kern="120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2400" kern="1200"/>
            <a:t>Channel bandwidth 20 MHz</a:t>
          </a:r>
          <a:endParaRPr lang="en-US" sz="2400" kern="1200"/>
        </a:p>
      </dsp:txBody>
      <dsp:txXfrm>
        <a:off x="0" y="1537255"/>
        <a:ext cx="7754287" cy="11550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7F1B7-E159-46AD-AF7A-DF01ABB7DA5A}">
      <dsp:nvSpPr>
        <dsp:cNvPr id="0" name=""/>
        <dsp:cNvSpPr/>
      </dsp:nvSpPr>
      <dsp:spPr>
        <a:xfrm>
          <a:off x="0" y="346156"/>
          <a:ext cx="10361084" cy="2447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135" tIns="437388" rIns="80413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Backoff Random Number Distribution Factor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Kullback-Leibler divergence (0 to 1)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TXOP Factor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Ratio of TXOP violation (0 to 1)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Aggressiveness/Submissiveness  Factor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Tendency of violation  (-1 to 1)</a:t>
          </a:r>
        </a:p>
      </dsp:txBody>
      <dsp:txXfrm>
        <a:off x="0" y="346156"/>
        <a:ext cx="10361084" cy="2447550"/>
      </dsp:txXfrm>
    </dsp:sp>
    <dsp:sp modelId="{FCCD6945-49CE-49B2-BC74-967F7011331A}">
      <dsp:nvSpPr>
        <dsp:cNvPr id="0" name=""/>
        <dsp:cNvSpPr/>
      </dsp:nvSpPr>
      <dsp:spPr>
        <a:xfrm>
          <a:off x="518054" y="36196"/>
          <a:ext cx="7252758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37" tIns="0" rIns="27413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Geometric mean of three sub-factors</a:t>
          </a:r>
          <a:endParaRPr lang="en-US" sz="2100" kern="1200"/>
        </a:p>
      </dsp:txBody>
      <dsp:txXfrm>
        <a:off x="548316" y="66458"/>
        <a:ext cx="7192234" cy="559396"/>
      </dsp:txXfrm>
    </dsp:sp>
    <dsp:sp modelId="{1B869810-7A7C-40BF-A1A1-317053523FD9}">
      <dsp:nvSpPr>
        <dsp:cNvPr id="0" name=""/>
        <dsp:cNvSpPr/>
      </dsp:nvSpPr>
      <dsp:spPr>
        <a:xfrm>
          <a:off x="0" y="3217066"/>
          <a:ext cx="10361084" cy="85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135" tIns="437388" rIns="80413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100 % = fully compliant</a:t>
          </a:r>
        </a:p>
      </dsp:txBody>
      <dsp:txXfrm>
        <a:off x="0" y="3217066"/>
        <a:ext cx="10361084" cy="859950"/>
      </dsp:txXfrm>
    </dsp:sp>
    <dsp:sp modelId="{A0E9E5AB-570B-4E26-A097-880A187FA017}">
      <dsp:nvSpPr>
        <dsp:cNvPr id="0" name=""/>
        <dsp:cNvSpPr/>
      </dsp:nvSpPr>
      <dsp:spPr>
        <a:xfrm>
          <a:off x="518054" y="2907106"/>
          <a:ext cx="7252758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37" tIns="0" rIns="27413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Compliance Metric is a percentage (0 % to 100 %)</a:t>
          </a:r>
          <a:endParaRPr lang="en-US" sz="2100" kern="1200"/>
        </a:p>
      </dsp:txBody>
      <dsp:txXfrm>
        <a:off x="548316" y="2937368"/>
        <a:ext cx="7192234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802.11-19/xxxxr0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/>
              <a:t>May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Ammar Alhosainy, Carleton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802.11-19/xxxxr0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May 2019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Ammar Alhosainy, Carleton University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de-DE"/>
              <a:t>May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Ammar Alhosainy, Carleton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17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802.11-19/xxxxr0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Ammar Alhosainy,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1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802.11-19/xxxxr0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Ammar Alhosainy,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15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802.11-19/xxxxr0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Ammar Alhosainy,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81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802.11-19/xxxxr0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Ammar Alhosainy,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39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802.11-19/xxxxr0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Ammar Alhosainy,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54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802.11-19/xxxxr0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Ammar Alhosainy,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25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802.11-19/xxxxr0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Ammar Alhosainy,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58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802.11-19/xxxxr0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Ammar Alhosainy,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20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802.11-19/xxxxr0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Ammar Alhosainy,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54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802.11-19/xxxxr0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Ammar Alhosainy,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77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802.11-19/xxxxr0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Ammar Alhosainy,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74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802.11-19/xxxxr0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Ammar Alhosainy,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35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802.11-19/xxxxr0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Ammar Alhosainy,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98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802.11-19/xxxxr0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Ammar Alhosainy,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76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802.11-19/xxxxr0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Ammar Alhosainy,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70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802.11-19/xxxxr0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Ammar Alhosainy,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1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802.11-19/xxxxr0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Ammar Alhosainy,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60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802.11-19/xxxxr0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Ammar Alhosainy,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75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802.11-19/xxxxr0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Ammar Alhosainy,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93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802.11-19/xxxxr0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Ammar Alhosainy,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56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F3BB8-725B-4DB4-8249-EEF8EA83EB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5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802.11-19/xxxxr0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Ammar Alhosainy,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59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802.11-19/xxxxr0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Ammar Alhosainy, Carleton University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4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Ammar Alhosainy, Carleton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Ammar Alhosainy, Carleton University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May 2019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Ammar Alhosainy, Carleton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May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Ammar Alhosainy, Carleton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May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Ammar Alhosainy, Carleton University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May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Ammar Alhosainy, Carleton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May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Ammar Alhosainy, Carleton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Ammar Alhosainy, Carleton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Ammar Alhosainy, Carleton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May 2019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Ammar Alhosainy, Carleton University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802.11-19/693r0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06425"/>
            <a:ext cx="10363200" cy="13335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" dirty="0"/>
              <a:t>Investigating the Compliance of Wireless Units with regulatory and normative requirements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793537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2019-05-14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Ammar Alhosainy, Carleton University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115410" y="2081043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00A342-D6B2-41F6-9FB9-15EAEA298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110249"/>
              </p:ext>
            </p:extLst>
          </p:nvPr>
        </p:nvGraphicFramePr>
        <p:xfrm>
          <a:off x="1115410" y="2851807"/>
          <a:ext cx="9946710" cy="21983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0896">
                  <a:extLst>
                    <a:ext uri="{9D8B030D-6E8A-4147-A177-3AD203B41FA5}">
                      <a16:colId xmlns:a16="http://schemas.microsoft.com/office/drawing/2014/main" val="1912646104"/>
                    </a:ext>
                  </a:extLst>
                </a:gridCol>
                <a:gridCol w="1042275">
                  <a:extLst>
                    <a:ext uri="{9D8B030D-6E8A-4147-A177-3AD203B41FA5}">
                      <a16:colId xmlns:a16="http://schemas.microsoft.com/office/drawing/2014/main" val="653106143"/>
                    </a:ext>
                  </a:extLst>
                </a:gridCol>
                <a:gridCol w="1953164">
                  <a:extLst>
                    <a:ext uri="{9D8B030D-6E8A-4147-A177-3AD203B41FA5}">
                      <a16:colId xmlns:a16="http://schemas.microsoft.com/office/drawing/2014/main" val="1105358043"/>
                    </a:ext>
                  </a:extLst>
                </a:gridCol>
                <a:gridCol w="1468377">
                  <a:extLst>
                    <a:ext uri="{9D8B030D-6E8A-4147-A177-3AD203B41FA5}">
                      <a16:colId xmlns:a16="http://schemas.microsoft.com/office/drawing/2014/main" val="2079426406"/>
                    </a:ext>
                  </a:extLst>
                </a:gridCol>
                <a:gridCol w="3301998">
                  <a:extLst>
                    <a:ext uri="{9D8B030D-6E8A-4147-A177-3AD203B41FA5}">
                      <a16:colId xmlns:a16="http://schemas.microsoft.com/office/drawing/2014/main" val="3672208228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effectLst/>
                        </a:rPr>
                        <a:t>Name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effectLst/>
                        </a:rPr>
                        <a:t>Affiliation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effectLst/>
                        </a:rPr>
                        <a:t>address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effectLst/>
                        </a:rPr>
                        <a:t>Phone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effectLst/>
                        </a:rPr>
                        <a:t>email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234137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/>
                      <a:r>
                        <a:rPr lang="en-US" sz="1600">
                          <a:effectLst/>
                        </a:rPr>
                        <a:t>Dr. Ammar </a:t>
                      </a:r>
                      <a:r>
                        <a:rPr lang="en-US" sz="1600" err="1">
                          <a:effectLst/>
                        </a:rPr>
                        <a:t>Alhosainy</a:t>
                      </a:r>
                    </a:p>
                  </a:txBody>
                  <a:tcPr marL="0" marR="0" marT="0" marB="0" anchor="ctr"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Carleton University</a:t>
                      </a:r>
                    </a:p>
                  </a:txBody>
                  <a:tcPr marL="0" marR="0" marT="0" marB="0" anchor="ctr"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Department of Systems and Computer Engineering,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 Carleton University, Ottawa, Ontario, 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1600">
                          <a:effectLst/>
                        </a:rPr>
                        <a:t>K1S 5B6, Canada</a:t>
                      </a:r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sng">
                          <a:solidFill>
                            <a:schemeClr val="tx1"/>
                          </a:solidFill>
                          <a:effectLst/>
                        </a:rPr>
                        <a:t>+1(613)400-8824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amammar@sce.carleton.ca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390474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/>
                      <a:r>
                        <a:rPr lang="en-US" sz="1600">
                          <a:effectLst/>
                        </a:rPr>
                        <a:t>Kareem </a:t>
                      </a:r>
                      <a:r>
                        <a:rPr lang="en-US" sz="1600" err="1">
                          <a:effectLst/>
                        </a:rPr>
                        <a:t>Attiah</a:t>
                      </a:r>
                      <a:r>
                        <a:rPr lang="en-US" sz="1600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kareemattiah@sce.carleton.ca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3769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/>
                      <a:r>
                        <a:rPr lang="en-US" sz="1600">
                          <a:effectLst/>
                        </a:rPr>
                        <a:t>Shady </a:t>
                      </a:r>
                      <a:r>
                        <a:rPr lang="en-US" sz="1600" err="1">
                          <a:effectLst/>
                        </a:rPr>
                        <a:t>Alkamhawy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shadyelkamhawy@cmail.carleton.ca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856671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/>
                      <a:r>
                        <a:rPr lang="en-US" sz="1600">
                          <a:effectLst/>
                        </a:rPr>
                        <a:t>Dr. Ahmad </a:t>
                      </a:r>
                      <a:r>
                        <a:rPr lang="en-US" sz="1600" err="1">
                          <a:effectLst/>
                        </a:rPr>
                        <a:t>Altalabi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ahmadaltalabi@cmail.carleton.ca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8245889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/>
                      <a:r>
                        <a:rPr lang="en-US" sz="1600">
                          <a:effectLst/>
                        </a:rPr>
                        <a:t>Dr. Mohamed Aslan 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maslan@sce.carleton.ca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505812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/>
                      <a:r>
                        <a:rPr lang="en-US" sz="1600">
                          <a:effectLst/>
                        </a:rPr>
                        <a:t>Trevor Gamblin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effectLst/>
                          <a:latin typeface="Times New Roman"/>
                        </a:rPr>
                        <a:t>tvgamblin@gmail.com</a:t>
                      </a:r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303982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/>
                      <a:r>
                        <a:rPr lang="en-US" sz="1600">
                          <a:effectLst/>
                        </a:rPr>
                        <a:t>Prof. Ramy </a:t>
                      </a:r>
                      <a:r>
                        <a:rPr lang="en-US" sz="1600" err="1">
                          <a:effectLst/>
                        </a:rPr>
                        <a:t>Gohary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gohary@sce.carleton.ca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382236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/>
                      <a:r>
                        <a:rPr lang="en-US" sz="1600">
                          <a:effectLst/>
                        </a:rPr>
                        <a:t>Prof. </a:t>
                      </a:r>
                      <a:r>
                        <a:rPr lang="en-US" sz="1600" err="1">
                          <a:effectLst/>
                        </a:rPr>
                        <a:t>Ioannis</a:t>
                      </a:r>
                      <a:r>
                        <a:rPr lang="en-US" sz="1600">
                          <a:effectLst/>
                        </a:rPr>
                        <a:t> </a:t>
                      </a:r>
                      <a:r>
                        <a:rPr lang="en-US" sz="1600" err="1">
                          <a:effectLst/>
                        </a:rPr>
                        <a:t>Lambadaris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 ioannis@sce.carleton.ca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317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1368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FC4EAAC-17B8-4891-A2C5-E85E49CBB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814" y="3655822"/>
            <a:ext cx="7472853" cy="1683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IEEE 802.11 </a:t>
            </a:r>
            <a:r>
              <a:rPr lang="en-US" sz="3200"/>
              <a:t>Interframe Spaces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62704" y="6249979"/>
            <a:ext cx="45365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u="none" strike="noStrike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Source: Next Generation Wireless LANs, 802.11n and 802.11ac, </a:t>
            </a:r>
            <a:r>
              <a:rPr lang="en-CA" sz="8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Cambridge University Press 2008, 2013</a:t>
            </a:r>
            <a:endParaRPr lang="en-US" sz="80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fld id="{4E1ABA96-62F0-4845-A01A-A71BBBBC7395}" type="slidenum">
              <a:rPr lang="en-US" smtClean="0"/>
              <a:t>10</a:t>
            </a:fld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E55720-3867-AD4E-9007-E18DFF74963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BBD5E83-9AE5-DA47-90AB-F5E6474B01E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</a:t>
            </a:r>
            <a:r>
              <a:rPr lang="en-GB" err="1"/>
              <a:t>Alhosainy</a:t>
            </a:r>
            <a:r>
              <a:rPr lang="en-GB"/>
              <a:t>, Carleton University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EFA6BD2-E8BC-4008-B5C4-E5E68B7BC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1" y="1981201"/>
            <a:ext cx="10361084" cy="4113213"/>
          </a:xfrm>
        </p:spPr>
        <p:txBody>
          <a:bodyPr/>
          <a:lstStyle/>
          <a:p>
            <a:pPr>
              <a:buFont typeface="Arial" pitchFamily="16" charset="0"/>
              <a:buChar char="•"/>
            </a:pPr>
            <a:r>
              <a:rPr lang="en-US" dirty="0">
                <a:ea typeface="+mn-lt"/>
                <a:cs typeface="+mn-lt"/>
              </a:rPr>
              <a:t>Short Interframe Space (SIFS)</a:t>
            </a:r>
            <a:endParaRPr lang="en-US" dirty="0">
              <a:cs typeface="Times New Roman"/>
            </a:endParaRPr>
          </a:p>
          <a:p>
            <a:pPr lvl="1">
              <a:buFont typeface="Arial" pitchFamily="16" charset="0"/>
              <a:buChar char="•"/>
            </a:pPr>
            <a:r>
              <a:rPr lang="en-US" b="0" dirty="0">
                <a:ea typeface="+mn-lt"/>
                <a:cs typeface="+mn-lt"/>
              </a:rPr>
              <a:t>Associated with ACK, BA, and CTS</a:t>
            </a:r>
            <a:endParaRPr lang="en-US" dirty="0">
              <a:cs typeface="Times New Roman"/>
            </a:endParaRPr>
          </a:p>
          <a:p>
            <a:pPr lvl="1">
              <a:buFont typeface="Arial" pitchFamily="16" charset="0"/>
              <a:buChar char="•"/>
            </a:pPr>
            <a:r>
              <a:rPr lang="en-US" b="0" dirty="0">
                <a:ea typeface="+mn-lt"/>
                <a:cs typeface="+mn-lt"/>
              </a:rPr>
              <a:t>For legacy, HT, and VHT IEEE 802.11</a:t>
            </a:r>
            <a:endParaRPr lang="en-US" dirty="0">
              <a:ea typeface="+mn-lt"/>
              <a:cs typeface="+mn-lt"/>
            </a:endParaRPr>
          </a:p>
          <a:p>
            <a:pPr lvl="2">
              <a:buFont typeface="Arial" pitchFamily="16" charset="0"/>
              <a:buChar char="•"/>
            </a:pPr>
            <a:r>
              <a:rPr lang="en-US" b="0" i="1" dirty="0">
                <a:solidFill>
                  <a:srgbClr val="FF0000"/>
                </a:solidFill>
                <a:ea typeface="+mn-lt"/>
                <a:cs typeface="+mn-lt"/>
              </a:rPr>
              <a:t>SIFS = 16 μs</a:t>
            </a:r>
            <a:endParaRPr lang="en-US" i="1" dirty="0">
              <a:solidFill>
                <a:srgbClr val="FF0000"/>
              </a:solidFill>
              <a:cs typeface="Times New Roman"/>
            </a:endParaRPr>
          </a:p>
          <a:p>
            <a:pPr>
              <a:buFont typeface="Arial" pitchFamily="16" charset="0"/>
              <a:buChar char="•"/>
            </a:pPr>
            <a:r>
              <a:rPr lang="en-US" dirty="0">
                <a:ea typeface="+mn-lt"/>
                <a:cs typeface="+mn-lt"/>
              </a:rPr>
              <a:t>DCF Interframe Space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(DIFS)</a:t>
            </a:r>
            <a:endParaRPr lang="en-US" dirty="0">
              <a:cs typeface="Times New Roman"/>
            </a:endParaRPr>
          </a:p>
          <a:p>
            <a:pPr lvl="1">
              <a:buFont typeface="Arial" pitchFamily="16" charset="0"/>
              <a:buChar char="•"/>
            </a:pPr>
            <a:r>
              <a:rPr lang="en-US" b="0" dirty="0">
                <a:ea typeface="+mn-lt"/>
                <a:cs typeface="+mn-lt"/>
              </a:rPr>
              <a:t>Associated with Data and RTS</a:t>
            </a:r>
            <a:endParaRPr lang="en-US" dirty="0">
              <a:cs typeface="Times New Roman"/>
            </a:endParaRPr>
          </a:p>
          <a:p>
            <a:pPr lvl="1">
              <a:buFont typeface="Arial" pitchFamily="16" charset="0"/>
              <a:buChar char="•"/>
            </a:pPr>
            <a:r>
              <a:rPr lang="en-US" b="0" i="1" dirty="0">
                <a:ea typeface="+mn-lt"/>
                <a:cs typeface="+mn-lt"/>
              </a:rPr>
              <a:t>DIFS = SIFS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b="0" i="1" dirty="0">
                <a:ea typeface="+mn-lt"/>
                <a:cs typeface="+mn-lt"/>
              </a:rPr>
              <a:t>+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b="0" i="1" dirty="0">
                <a:ea typeface="+mn-lt"/>
                <a:cs typeface="+mn-lt"/>
              </a:rPr>
              <a:t>2 × </a:t>
            </a:r>
            <a:r>
              <a:rPr lang="en-US" b="0" i="1" dirty="0" err="1">
                <a:ea typeface="+mn-lt"/>
                <a:cs typeface="+mn-lt"/>
              </a:rPr>
              <a:t>slotTime</a:t>
            </a:r>
            <a:r>
              <a:rPr lang="en-US" b="0" i="1" dirty="0">
                <a:ea typeface="+mn-lt"/>
                <a:cs typeface="+mn-lt"/>
              </a:rPr>
              <a:t> </a:t>
            </a:r>
            <a:endParaRPr lang="en-US" i="1" dirty="0">
              <a:cs typeface="Times New Roman"/>
            </a:endParaRPr>
          </a:p>
          <a:p>
            <a:pPr lvl="1">
              <a:buFont typeface="Arial" pitchFamily="16" charset="0"/>
              <a:buChar char="•"/>
            </a:pPr>
            <a:r>
              <a:rPr lang="en-US" b="0" dirty="0">
                <a:ea typeface="+mn-lt"/>
                <a:cs typeface="+mn-lt"/>
              </a:rPr>
              <a:t>For Legacy, HT, and VHT IEEE 802.11 </a:t>
            </a:r>
            <a:endParaRPr lang="en-US" dirty="0">
              <a:cs typeface="Times New Roman"/>
            </a:endParaRPr>
          </a:p>
          <a:p>
            <a:pPr lvl="2">
              <a:buFont typeface="Arial" pitchFamily="16" charset="0"/>
              <a:buChar char="•"/>
            </a:pPr>
            <a:r>
              <a:rPr lang="en-US" b="0" i="1" dirty="0" err="1">
                <a:solidFill>
                  <a:srgbClr val="FF0000"/>
                </a:solidFill>
                <a:ea typeface="+mn-lt"/>
                <a:cs typeface="+mn-lt"/>
              </a:rPr>
              <a:t>slotTime</a:t>
            </a:r>
            <a:r>
              <a:rPr lang="en-US" b="0" i="1" dirty="0">
                <a:solidFill>
                  <a:srgbClr val="FF0000"/>
                </a:solidFill>
                <a:ea typeface="+mn-lt"/>
                <a:cs typeface="+mn-lt"/>
              </a:rPr>
              <a:t> = 9 μs, DIFS = 34 μs</a:t>
            </a:r>
            <a:endParaRPr lang="en-US" i="1" dirty="0">
              <a:solidFill>
                <a:srgbClr val="FF0000"/>
              </a:solidFill>
              <a:cs typeface="Times New Roman"/>
            </a:endParaRPr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5E0D2505-A831-457C-AC8A-5F8110780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895" y="5456464"/>
            <a:ext cx="2743200" cy="45565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81A648D-98C6-4F25-86FD-237EB76D7F0D}"/>
              </a:ext>
            </a:extLst>
          </p:cNvPr>
          <p:cNvCxnSpPr/>
          <p:nvPr/>
        </p:nvCxnSpPr>
        <p:spPr bwMode="auto">
          <a:xfrm flipV="1">
            <a:off x="6217534" y="5477717"/>
            <a:ext cx="2824221" cy="192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499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Distributed Coordination Function (DCF)</a:t>
            </a:r>
            <a:endParaRPr lang="en-US" sz="4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E1ABA96-62F0-4845-A01A-A71BBBBC7395}" type="slidenum">
              <a:rPr lang="en-US" smtClean="0"/>
              <a:t>11</a:t>
            </a:fld>
            <a:endParaRPr lang="en-US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46FF3FD-E1EF-F44F-85E6-A3AD35E4292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C7C11B-A59A-A541-96DA-CA49147AB32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72383"/>
          <a:stretch/>
        </p:blipFill>
        <p:spPr>
          <a:xfrm>
            <a:off x="2116667" y="4690534"/>
            <a:ext cx="7611533" cy="5889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46182" y="6237305"/>
            <a:ext cx="44779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u="none" strike="noStrike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Source: Next Generation Wireless LANs, 802.11n and 802.11ac, </a:t>
            </a:r>
            <a:r>
              <a:rPr lang="en-CA" sz="8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Cambridge University Press 2008, 2013</a:t>
            </a:r>
            <a:endParaRPr lang="en-US" sz="80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b="79228"/>
          <a:stretch/>
        </p:blipFill>
        <p:spPr>
          <a:xfrm>
            <a:off x="2116666" y="4154672"/>
            <a:ext cx="7611533" cy="4429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56415" y="5000967"/>
                <a:ext cx="1557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𝑠𝑙𝑜𝑡𝑇𝑖𝑚𝑒</m:t>
                      </m:r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415" y="5000967"/>
                <a:ext cx="1557093" cy="369332"/>
              </a:xfrm>
              <a:prstGeom prst="rect">
                <a:avLst/>
              </a:prstGeom>
              <a:blipFill>
                <a:blip r:embed="rId5"/>
                <a:stretch>
                  <a:fillRect r="-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3702159" y="5463720"/>
            <a:ext cx="2922025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4">
            <a:extLst>
              <a:ext uri="{FF2B5EF4-FFF2-40B4-BE49-F238E27FC236}">
                <a16:creationId xmlns:a16="http://schemas.microsoft.com/office/drawing/2014/main" id="{591120FF-A445-42ED-B5C9-A3332C7E5A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3503" y="5504692"/>
            <a:ext cx="2743200" cy="45565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987DBA0-BAFC-49BF-895B-A5623D7D3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Data Transmission Mechanism (CSMA/CA)</a:t>
            </a:r>
            <a:endParaRPr lang="en-US" dirty="0"/>
          </a:p>
          <a:p>
            <a:pPr marL="857250" lvl="1" indent="-457200">
              <a:buAutoNum type="arabicPeriod"/>
            </a:pPr>
            <a:r>
              <a:rPr lang="en-US" b="0" dirty="0">
                <a:ea typeface="+mn-lt"/>
                <a:cs typeface="+mn-lt"/>
              </a:rPr>
              <a:t>Sense the medium for a DIFS duration</a:t>
            </a:r>
            <a:endParaRPr lang="en-US" dirty="0">
              <a:cs typeface="Times New Roman"/>
            </a:endParaRPr>
          </a:p>
          <a:p>
            <a:pPr marL="857250" lvl="1" indent="-457200">
              <a:buAutoNum type="arabicPeriod"/>
            </a:pPr>
            <a:r>
              <a:rPr lang="en-US" b="0" dirty="0" err="1">
                <a:ea typeface="+mn-lt"/>
                <a:cs typeface="+mn-lt"/>
              </a:rPr>
              <a:t>Backoff</a:t>
            </a:r>
            <a:r>
              <a:rPr lang="en-US" b="0" dirty="0">
                <a:ea typeface="+mn-lt"/>
                <a:cs typeface="+mn-lt"/>
              </a:rPr>
              <a:t> for (n × </a:t>
            </a:r>
            <a:r>
              <a:rPr lang="en-US" b="0" dirty="0" err="1">
                <a:ea typeface="+mn-lt"/>
                <a:cs typeface="+mn-lt"/>
              </a:rPr>
              <a:t>slotTime</a:t>
            </a:r>
            <a:r>
              <a:rPr lang="en-US" b="0" dirty="0">
                <a:ea typeface="+mn-lt"/>
                <a:cs typeface="+mn-lt"/>
              </a:rPr>
              <a:t>), n is a uniform RV ~ [0, CW</a:t>
            </a:r>
            <a:r>
              <a:rPr lang="en-US" dirty="0">
                <a:ea typeface="+mn-lt"/>
                <a:cs typeface="+mn-lt"/>
              </a:rPr>
              <a:t>], initial CW = 15 </a:t>
            </a:r>
            <a:endParaRPr lang="en-US" dirty="0">
              <a:cs typeface="Times New Roman"/>
            </a:endParaRPr>
          </a:p>
          <a:p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1754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Enhanced Distributed Channel Access (EDCA)</a:t>
            </a:r>
            <a:endParaRPr lang="en-US"/>
          </a:p>
        </p:txBody>
      </p:sp>
      <p:sp>
        <p:nvSpPr>
          <p:cNvPr id="14" name="Content Placeholder 10"/>
          <p:cNvSpPr>
            <a:spLocks noGrp="1"/>
          </p:cNvSpPr>
          <p:nvPr>
            <p:ph idx="1"/>
          </p:nvPr>
        </p:nvSpPr>
        <p:spPr>
          <a:xfrm>
            <a:off x="1389992" y="1755556"/>
            <a:ext cx="9867463" cy="348423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/>
              <a:t>Extension of DCF, introduced in 802.11e</a:t>
            </a:r>
            <a:endParaRPr lang="en-US" sz="2000">
              <a:cs typeface="Times New Roman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Support prioritized QoS</a:t>
            </a:r>
            <a:endParaRPr lang="en-CA" sz="2000" dirty="0">
              <a:cs typeface="Times New Roman"/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/>
              <a:t>Transmission Opportunity (</a:t>
            </a:r>
            <a:r>
              <a:rPr lang="en-US">
                <a:solidFill>
                  <a:srgbClr val="FF0000"/>
                </a:solidFill>
              </a:rPr>
              <a:t>TXOP</a:t>
            </a:r>
            <a:r>
              <a:rPr lang="en-US"/>
              <a:t>)</a:t>
            </a:r>
            <a:endParaRPr lang="en-CA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Arbitration Interframe Space (</a:t>
            </a:r>
            <a:r>
              <a:rPr lang="en-US" dirty="0">
                <a:solidFill>
                  <a:srgbClr val="FF0000"/>
                </a:solidFill>
              </a:rPr>
              <a:t>AIFS</a:t>
            </a:r>
            <a:r>
              <a:rPr lang="en-US" dirty="0"/>
              <a:t>)</a:t>
            </a:r>
            <a:endParaRPr lang="en-US" dirty="0">
              <a:latin typeface="AdvOT9d0303c0.B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fld id="{4E1ABA96-62F0-4845-A01A-A71BBBBC7395}" type="slidenum">
              <a:rPr lang="en-US" smtClean="0"/>
              <a:t>12</a:t>
            </a:fld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05F4E7-221B-6049-A7C6-227E7A9BE82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A39E972-F4A6-C144-BB7E-9C0672CFD17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1770788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 descr="An aerial view of a city&#10;&#10;Description generated with high confidence">
            <a:extLst>
              <a:ext uri="{FF2B5EF4-FFF2-40B4-BE49-F238E27FC236}">
                <a16:creationId xmlns:a16="http://schemas.microsoft.com/office/drawing/2014/main" id="{A14172D8-503F-46AB-AE6C-249DA3A5C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90" y="2615937"/>
            <a:ext cx="6430579" cy="2572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Enhanced Distributed Channel Access (EDCA)</a:t>
            </a:r>
            <a:endParaRPr lang="en-US"/>
          </a:p>
        </p:txBody>
      </p:sp>
      <p:sp>
        <p:nvSpPr>
          <p:cNvPr id="14" name="Content Placeholder 10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</a:pPr>
            <a:r>
              <a:rPr lang="en-US" b="0"/>
              <a:t>Transmission Opportunity (</a:t>
            </a:r>
            <a:r>
              <a:rPr lang="en-US" b="0">
                <a:solidFill>
                  <a:srgbClr val="FF0000"/>
                </a:solidFill>
              </a:rPr>
              <a:t>TXOP</a:t>
            </a:r>
            <a:r>
              <a:rPr lang="en-US" b="0"/>
              <a:t>)</a:t>
            </a:r>
            <a:endParaRPr lang="en-CA" b="0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latin typeface="Times New Roman"/>
              <a:cs typeface="Times New Roman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438A40E-BB0D-4FF2-BB1E-224C9D5BC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642272"/>
              </p:ext>
            </p:extLst>
          </p:nvPr>
        </p:nvGraphicFramePr>
        <p:xfrm>
          <a:off x="6730287" y="1537828"/>
          <a:ext cx="5273403" cy="1645920"/>
        </p:xfrm>
        <a:graphic>
          <a:graphicData uri="http://schemas.openxmlformats.org/drawingml/2006/table">
            <a:tbl>
              <a:tblPr/>
              <a:tblGrid>
                <a:gridCol w="1491978">
                  <a:extLst>
                    <a:ext uri="{9D8B030D-6E8A-4147-A177-3AD203B41FA5}">
                      <a16:colId xmlns:a16="http://schemas.microsoft.com/office/drawing/2014/main" val="3793485564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854968897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213836497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278188449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960018629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Access Category (AC)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CWmin</a:t>
                      </a:r>
                      <a:endParaRPr lang="en-CA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CWmax</a:t>
                      </a:r>
                      <a:endParaRPr lang="en-CA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AIFSN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TXOP/2012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TXOP/2016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2491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Background (AC_BK)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2.528</a:t>
                      </a:r>
                      <a:r>
                        <a:rPr lang="en-CA" sz="12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 </a:t>
                      </a:r>
                      <a:r>
                        <a:rPr lang="en-CA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6958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Best Effort (AC_BE)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2.528</a:t>
                      </a:r>
                      <a:r>
                        <a:rPr lang="en-CA" sz="12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 </a:t>
                      </a:r>
                      <a:r>
                        <a:rPr lang="en-CA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0699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Video (AC_VI)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3.008 ms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4.096 ms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219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Voice (AC_VO)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1.504 ms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2.080 ms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79848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Legacy DCF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689476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673388" y="6207909"/>
            <a:ext cx="50278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u="none" strike="noStrike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Source: Next Generation Wireless LANs, 802.11n and 802.11ac, </a:t>
            </a:r>
            <a:r>
              <a:rPr lang="en-CA" sz="8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Cambridge University Press 2008, 2013</a:t>
            </a:r>
            <a:endParaRPr lang="en-US" sz="80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85062" y="3271334"/>
            <a:ext cx="18437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Table 9-137 in [2] and Table 8-105 in [3]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fld id="{4E1ABA96-62F0-4845-A01A-A71BBBBC7395}" type="slidenum">
              <a:rPr lang="en-US" smtClean="0"/>
              <a:t>13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339283" y="3609321"/>
            <a:ext cx="3480476" cy="2591305"/>
            <a:chOff x="558758" y="3677398"/>
            <a:chExt cx="3328166" cy="258051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" t="1693" r="6404" b="2085"/>
            <a:stretch/>
          </p:blipFill>
          <p:spPr>
            <a:xfrm>
              <a:off x="558758" y="3734850"/>
              <a:ext cx="3328166" cy="252306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1123" y="3677398"/>
              <a:ext cx="304826" cy="304826"/>
            </a:xfrm>
            <a:prstGeom prst="rect">
              <a:avLst/>
            </a:prstGeom>
          </p:spPr>
        </p:pic>
      </p:grp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8209303" y="5577458"/>
            <a:ext cx="906319" cy="3717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190265" y="5192111"/>
            <a:ext cx="12154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SIFS = 16 𝜇𝑠</a:t>
            </a:r>
            <a:endParaRPr lang="en-US" sz="1400"/>
          </a:p>
        </p:txBody>
      </p:sp>
      <p:sp>
        <p:nvSpPr>
          <p:cNvPr id="16" name="Right Brace 15"/>
          <p:cNvSpPr/>
          <p:nvPr/>
        </p:nvSpPr>
        <p:spPr>
          <a:xfrm rot="16200000">
            <a:off x="9962640" y="4768392"/>
            <a:ext cx="233363" cy="10424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558082" y="4779930"/>
            <a:ext cx="9335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 = 0 to 3</a:t>
            </a:r>
            <a:endParaRPr lang="en-US" sz="140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05F4E7-221B-6049-A7C6-227E7A9BE82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A39E972-F4A6-C144-BB7E-9C0672CFD17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5A0B1EC-C2AF-4F62-A184-7EBD47CDDB79}"/>
              </a:ext>
            </a:extLst>
          </p:cNvPr>
          <p:cNvCxnSpPr/>
          <p:nvPr/>
        </p:nvCxnSpPr>
        <p:spPr bwMode="auto">
          <a:xfrm flipV="1">
            <a:off x="1393059" y="5254734"/>
            <a:ext cx="4487917" cy="52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051E35-D3CC-4E73-8D27-E77B18623A0A}"/>
              </a:ext>
            </a:extLst>
          </p:cNvPr>
          <p:cNvCxnSpPr/>
          <p:nvPr/>
        </p:nvCxnSpPr>
        <p:spPr bwMode="auto">
          <a:xfrm>
            <a:off x="5871451" y="4842313"/>
            <a:ext cx="3504" cy="59909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EBEA71A-D9F2-4411-B52C-989627178E3A}"/>
              </a:ext>
            </a:extLst>
          </p:cNvPr>
          <p:cNvCxnSpPr>
            <a:cxnSpLocks/>
          </p:cNvCxnSpPr>
          <p:nvPr/>
        </p:nvCxnSpPr>
        <p:spPr bwMode="auto">
          <a:xfrm>
            <a:off x="1395795" y="4824795"/>
            <a:ext cx="3504" cy="59909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D85DBE0-45BB-47E9-9F57-192E8E558ED5}"/>
              </a:ext>
            </a:extLst>
          </p:cNvPr>
          <p:cNvSpPr txBox="1"/>
          <p:nvPr/>
        </p:nvSpPr>
        <p:spPr>
          <a:xfrm>
            <a:off x="3296745" y="5284951"/>
            <a:ext cx="67616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Times New Roman"/>
                <a:ea typeface="MS Gothic"/>
                <a:cs typeface="Times New Roman"/>
              </a:rPr>
              <a:t>TXOP</a:t>
            </a:r>
            <a:endParaRPr lang="en-US" sz="1200">
              <a:latin typeface="Times New Roman"/>
              <a:ea typeface="MS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9044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45DE9BF-E728-496C-A93F-598EFE7EA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04" y="2992972"/>
            <a:ext cx="6824716" cy="3201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Enhanced Distributed Channel Access (</a:t>
            </a:r>
            <a:r>
              <a:rPr lang="en-US" sz="3200">
                <a:ea typeface="+mj-lt"/>
                <a:cs typeface="+mj-lt"/>
              </a:rPr>
              <a:t>EDCA</a:t>
            </a:r>
            <a:r>
              <a:rPr lang="en-US">
                <a:ea typeface="+mj-lt"/>
                <a:cs typeface="+mj-lt"/>
              </a:rPr>
              <a:t>)</a:t>
            </a:r>
            <a:endParaRPr lang="en-US" b="0">
              <a:ea typeface="+mj-lt"/>
              <a:cs typeface="+mj-lt"/>
            </a:endParaRPr>
          </a:p>
        </p:txBody>
      </p:sp>
      <p:sp>
        <p:nvSpPr>
          <p:cNvPr id="14" name="Content Placeholder 10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1">
              <a:buFont typeface="Arial,Sans-Serif" panose="020B0604020202020204" pitchFamily="34" charset="0"/>
              <a:buChar char="•"/>
            </a:pPr>
            <a:r>
              <a:rPr lang="en-US" sz="2400">
                <a:ea typeface="+mn-lt"/>
                <a:cs typeface="+mn-lt"/>
              </a:rPr>
              <a:t>Arbitration Interframe Space (</a:t>
            </a:r>
            <a:r>
              <a:rPr lang="en-US" sz="2400">
                <a:solidFill>
                  <a:srgbClr val="FF0000"/>
                </a:solidFill>
                <a:ea typeface="+mn-lt"/>
                <a:cs typeface="+mn-lt"/>
              </a:rPr>
              <a:t>AIFS</a:t>
            </a:r>
            <a:r>
              <a:rPr lang="en-US" sz="2400">
                <a:ea typeface="+mn-lt"/>
                <a:cs typeface="+mn-lt"/>
              </a:rPr>
              <a:t>)</a:t>
            </a:r>
          </a:p>
          <a:p>
            <a:pPr marL="457200" lvl="1" indent="0"/>
            <a:r>
              <a:rPr lang="en-US" sz="1800" i="1"/>
              <a:t>AIFS = SIFS + AIFSN </a:t>
            </a:r>
            <a:r>
              <a:rPr lang="en-US" sz="1800"/>
              <a:t>×</a:t>
            </a:r>
            <a:r>
              <a:rPr lang="en-US" sz="1800" i="1" dirty="0"/>
              <a:t> </a:t>
            </a:r>
            <a:r>
              <a:rPr lang="en-US" sz="1800" i="1"/>
              <a:t>slotTime</a:t>
            </a:r>
            <a:endParaRPr lang="en-US" sz="1800" i="1"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0363" y="6259970"/>
            <a:ext cx="50278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u="none" strike="noStrike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Source: Next Generation Wireless LANs, 802.11n and 802.11ac, </a:t>
            </a:r>
            <a:r>
              <a:rPr lang="en-CA" sz="8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Cambridge University Press 2008, 2013</a:t>
            </a:r>
            <a:endParaRPr lang="en-US" sz="80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438A40E-BB0D-4FF2-BB1E-224C9D5BC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234299"/>
              </p:ext>
            </p:extLst>
          </p:nvPr>
        </p:nvGraphicFramePr>
        <p:xfrm>
          <a:off x="6537597" y="1625414"/>
          <a:ext cx="5273403" cy="1645920"/>
        </p:xfrm>
        <a:graphic>
          <a:graphicData uri="http://schemas.openxmlformats.org/drawingml/2006/table">
            <a:tbl>
              <a:tblPr/>
              <a:tblGrid>
                <a:gridCol w="1491978">
                  <a:extLst>
                    <a:ext uri="{9D8B030D-6E8A-4147-A177-3AD203B41FA5}">
                      <a16:colId xmlns:a16="http://schemas.microsoft.com/office/drawing/2014/main" val="3793485564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854968897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213836497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278188449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960018629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effectLst/>
                          <a:latin typeface="Calibri"/>
                          <a:cs typeface="Calibri"/>
                        </a:rPr>
                        <a:t>Access Category (AC)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CWmin</a:t>
                      </a:r>
                      <a:endParaRPr lang="en-CA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CWmax</a:t>
                      </a:r>
                      <a:endParaRPr lang="en-CA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effectLst/>
                          <a:latin typeface="Calibri"/>
                          <a:cs typeface="Calibri"/>
                        </a:rPr>
                        <a:t>AIFSN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effectLst/>
                          <a:latin typeface="Calibri"/>
                          <a:cs typeface="Calibri"/>
                        </a:rPr>
                        <a:t>TXOP/2012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effectLst/>
                          <a:latin typeface="Calibri"/>
                          <a:cs typeface="Calibri"/>
                        </a:rPr>
                        <a:t>TXOP/2016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2491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Background (AC_BK)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1023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2.528</a:t>
                      </a:r>
                      <a:r>
                        <a:rPr lang="en-CA" sz="1200" b="1" kern="1200" dirty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 </a:t>
                      </a:r>
                      <a:r>
                        <a:rPr lang="en-CA" sz="1200" b="1" dirty="0"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ms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6958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effectLst/>
                          <a:latin typeface="Calibri"/>
                          <a:cs typeface="Calibri"/>
                        </a:rPr>
                        <a:t>Best Effort (AC_BE)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effectLst/>
                          <a:latin typeface="Calibri"/>
                          <a:cs typeface="Calibri"/>
                        </a:rPr>
                        <a:t>15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effectLst/>
                          <a:latin typeface="Calibri"/>
                          <a:cs typeface="Calibri"/>
                        </a:rPr>
                        <a:t>1023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effectLst/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effectLst/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effectLst/>
                          <a:latin typeface="Calibri"/>
                          <a:cs typeface="Calibri"/>
                        </a:rPr>
                        <a:t>2.528</a:t>
                      </a:r>
                      <a:r>
                        <a:rPr lang="en-CA" sz="12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 </a:t>
                      </a:r>
                      <a:r>
                        <a:rPr lang="en-CA" sz="1200" b="1" dirty="0">
                          <a:effectLst/>
                          <a:latin typeface="Calibri"/>
                          <a:cs typeface="Calibri"/>
                        </a:rPr>
                        <a:t>ms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0699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effectLst/>
                          <a:latin typeface="Calibri"/>
                          <a:cs typeface="Calibri"/>
                        </a:rPr>
                        <a:t>Video (AC_VI)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3.008 ms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4.096 ms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219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cs typeface="Calibri"/>
                        </a:rPr>
                        <a:t>Voice (AC_VO)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1.504 ms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2.080 ms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79848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effectLst/>
                          <a:latin typeface="Calibri"/>
                          <a:cs typeface="Calibri"/>
                        </a:rPr>
                        <a:t>Legacy DCF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effectLst/>
                          <a:latin typeface="Calibri"/>
                          <a:cs typeface="Calibri"/>
                        </a:rPr>
                        <a:t>15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effectLst/>
                          <a:latin typeface="Calibri"/>
                          <a:cs typeface="Calibri"/>
                        </a:rPr>
                        <a:t>1023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effectLst/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effectLst/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effectLst/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68947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885062" y="3271334"/>
            <a:ext cx="20249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>
                <a:latin typeface="AdvOT9d0303c0.B"/>
              </a:rPr>
              <a:t>Table 9-137 in [2] and Table 8-105 in [3]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fld id="{4E1ABA96-62F0-4845-A01A-A71BBBBC7395}" type="slidenum">
              <a:rPr lang="en-US" smtClean="0"/>
              <a:t>14</a:t>
            </a:fld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F31847-294B-C24F-B196-0B441CF0AE2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982A930-1753-864A-B843-B229D512733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3EF7C0-56BE-46B0-9091-A81E45E9E914}"/>
              </a:ext>
            </a:extLst>
          </p:cNvPr>
          <p:cNvSpPr txBox="1"/>
          <p:nvPr/>
        </p:nvSpPr>
        <p:spPr>
          <a:xfrm>
            <a:off x="8008882" y="4251434"/>
            <a:ext cx="2743200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B050"/>
                </a:solidFill>
                <a:latin typeface="Calibri"/>
                <a:ea typeface="MS Gothic"/>
                <a:cs typeface="Times New Roman"/>
              </a:rPr>
              <a:t>AIFS[AC_VO] = 34 </a:t>
            </a:r>
            <a:r>
              <a:rPr lang="en-US" sz="2000" dirty="0">
                <a:solidFill>
                  <a:srgbClr val="00B050"/>
                </a:solidFill>
                <a:latin typeface="Calibri"/>
                <a:ea typeface="MS Gothic"/>
                <a:cs typeface="Calibri"/>
              </a:rPr>
              <a:t>µs</a:t>
            </a:r>
            <a:endParaRPr lang="en-US">
              <a:solidFill>
                <a:srgbClr val="00B050"/>
              </a:solidFill>
              <a:cs typeface="Times New Roman" pitchFamily="16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Calibri"/>
                <a:ea typeface="MS Gothic"/>
                <a:cs typeface="Calibri"/>
              </a:rPr>
              <a:t>AIFS[AC_VI] = 34 µs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Calibri"/>
                <a:ea typeface="MS Gothic"/>
                <a:cs typeface="Calibri"/>
              </a:rPr>
              <a:t>AIFS[AC_BE] = 43 µs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2"/>
                </a:solidFill>
                <a:latin typeface="Calibri"/>
                <a:ea typeface="MS Gothic"/>
                <a:cs typeface="Calibri"/>
              </a:rPr>
              <a:t>AIFS[AC_BK] = 79 µs</a:t>
            </a:r>
          </a:p>
          <a:p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8950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28" y="685801"/>
            <a:ext cx="5004228" cy="1793716"/>
          </a:xfrm>
        </p:spPr>
        <p:txBody>
          <a:bodyPr/>
          <a:lstStyle/>
          <a:p>
            <a:r>
              <a:rPr lang="en-US" sz="2800"/>
              <a:t>Reading the </a:t>
            </a:r>
            <a:r>
              <a:rPr lang="en-US" sz="2800" b="1">
                <a:solidFill>
                  <a:srgbClr val="00B050"/>
                </a:solidFill>
              </a:rPr>
              <a:t>X</a:t>
            </a:r>
            <a:r>
              <a:rPr lang="en-US" sz="2800"/>
              <a:t> histogram (Voice and Best Effort traffic)</a:t>
            </a:r>
            <a:endParaRPr lang="en-US" sz="2800"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fld id="{4E1ABA96-62F0-4845-A01A-A71BBBBC739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416" y="2530264"/>
            <a:ext cx="5607303" cy="3839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2" y="2539023"/>
            <a:ext cx="5607302" cy="3839371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  <a:stCxn id="8" idx="3"/>
          </p:cNvCxnSpPr>
          <p:nvPr/>
        </p:nvCxnSpPr>
        <p:spPr>
          <a:xfrm flipV="1">
            <a:off x="856290" y="5973809"/>
            <a:ext cx="864859" cy="1649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8309" y="5984836"/>
            <a:ext cx="5879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16 𝜇𝑠</a:t>
            </a:r>
            <a:endParaRPr lang="en-US" sz="14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ight Brace 8"/>
          <p:cNvSpPr/>
          <p:nvPr/>
        </p:nvSpPr>
        <p:spPr>
          <a:xfrm rot="16200000">
            <a:off x="2917275" y="4233354"/>
            <a:ext cx="318604" cy="14478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09782" y="4482379"/>
            <a:ext cx="952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n ∊ [0 … 3]</a:t>
            </a:r>
            <a:endParaRPr lang="en-US" sz="14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73304" y="6223544"/>
            <a:ext cx="5879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34 𝜇𝑠</a:t>
            </a:r>
            <a:endParaRPr lang="en-US" sz="14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2207568" y="5973809"/>
            <a:ext cx="293976" cy="318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13609" y="5581650"/>
            <a:ext cx="37183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480108" y="5278242"/>
            <a:ext cx="5018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9𝜇𝑠</a:t>
            </a:r>
            <a:endParaRPr lang="en-US" sz="14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ight Brace 22"/>
          <p:cNvSpPr/>
          <p:nvPr/>
        </p:nvSpPr>
        <p:spPr>
          <a:xfrm rot="16200000">
            <a:off x="8660850" y="2014029"/>
            <a:ext cx="318604" cy="2590802"/>
          </a:xfrm>
          <a:prstGeom prst="rightBrace">
            <a:avLst>
              <a:gd name="adj1" fmla="val 8333"/>
              <a:gd name="adj2" fmla="val 5698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7245381" y="5973809"/>
            <a:ext cx="417073" cy="210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921365" y="6098719"/>
            <a:ext cx="1361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AIFS[BE] = 43 𝜇𝑠</a:t>
            </a:r>
            <a:endParaRPr lang="en-US" sz="14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0039350" y="5116557"/>
            <a:ext cx="2190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658350" y="5116557"/>
            <a:ext cx="2190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0206311" y="4942410"/>
            <a:ext cx="5018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9𝜇𝑠</a:t>
            </a:r>
            <a:endParaRPr lang="en-US" sz="14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1828" y="3079691"/>
            <a:ext cx="1296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TXOP &gt; 0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838324" y="3341168"/>
            <a:ext cx="514352" cy="30737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E438A40E-BB0D-4FF2-BB1E-224C9D5BC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499314"/>
              </p:ext>
            </p:extLst>
          </p:nvPr>
        </p:nvGraphicFramePr>
        <p:xfrm>
          <a:off x="6004196" y="811278"/>
          <a:ext cx="5273403" cy="1645920"/>
        </p:xfrm>
        <a:graphic>
          <a:graphicData uri="http://schemas.openxmlformats.org/drawingml/2006/table">
            <a:tbl>
              <a:tblPr/>
              <a:tblGrid>
                <a:gridCol w="1491978">
                  <a:extLst>
                    <a:ext uri="{9D8B030D-6E8A-4147-A177-3AD203B41FA5}">
                      <a16:colId xmlns:a16="http://schemas.microsoft.com/office/drawing/2014/main" val="3793485564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854968897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213836497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278188449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960018629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effectLst/>
                          <a:latin typeface="Calibri"/>
                          <a:cs typeface="Calibri"/>
                        </a:rPr>
                        <a:t>Access Category (AC)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CWmin</a:t>
                      </a:r>
                      <a:endParaRPr lang="en-CA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CWmax</a:t>
                      </a:r>
                      <a:endParaRPr lang="en-CA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effectLst/>
                          <a:latin typeface="Calibri"/>
                          <a:cs typeface="Calibri"/>
                        </a:rPr>
                        <a:t>AIFSN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effectLst/>
                          <a:latin typeface="Calibri"/>
                          <a:cs typeface="Calibri"/>
                        </a:rPr>
                        <a:t>TXOP/2012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effectLst/>
                          <a:latin typeface="Calibri"/>
                          <a:cs typeface="Calibri"/>
                        </a:rPr>
                        <a:t>TXOP/2016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2491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effectLst/>
                          <a:latin typeface="Calibri"/>
                          <a:cs typeface="Calibri"/>
                        </a:rPr>
                        <a:t>Background (AC_BK)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effectLst/>
                          <a:latin typeface="Calibri"/>
                          <a:cs typeface="Calibri"/>
                        </a:rPr>
                        <a:t>15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effectLst/>
                          <a:latin typeface="Calibri"/>
                          <a:cs typeface="Calibri"/>
                        </a:rPr>
                        <a:t>1023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effectLst/>
                          <a:latin typeface="Calibri"/>
                          <a:cs typeface="Calibri"/>
                        </a:rPr>
                        <a:t>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effectLst/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effectLst/>
                          <a:latin typeface="Calibri"/>
                          <a:cs typeface="Calibri"/>
                        </a:rPr>
                        <a:t>2.528</a:t>
                      </a:r>
                      <a:r>
                        <a:rPr lang="en-CA" sz="12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 </a:t>
                      </a:r>
                      <a:r>
                        <a:rPr lang="en-CA" sz="1200" b="1" dirty="0">
                          <a:effectLst/>
                          <a:latin typeface="Calibri"/>
                          <a:cs typeface="Calibri"/>
                        </a:rPr>
                        <a:t>ms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6958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effectLst/>
                          <a:latin typeface="Calibri"/>
                          <a:cs typeface="Calibri"/>
                        </a:rPr>
                        <a:t>Best Effort (AC_BE)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effectLst/>
                          <a:latin typeface="Calibri"/>
                          <a:cs typeface="Calibri"/>
                        </a:rPr>
                        <a:t>15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effectLst/>
                          <a:latin typeface="Calibri"/>
                          <a:cs typeface="Calibri"/>
                        </a:rPr>
                        <a:t>1023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effectLst/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effectLst/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effectLst/>
                          <a:latin typeface="Calibri"/>
                          <a:cs typeface="Calibri"/>
                        </a:rPr>
                        <a:t>2.528</a:t>
                      </a:r>
                      <a:r>
                        <a:rPr lang="en-CA" sz="12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 </a:t>
                      </a:r>
                      <a:r>
                        <a:rPr lang="en-CA" sz="1200" b="1" dirty="0">
                          <a:effectLst/>
                          <a:latin typeface="Calibri"/>
                          <a:cs typeface="Calibri"/>
                        </a:rPr>
                        <a:t>ms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0699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effectLst/>
                          <a:latin typeface="Calibri"/>
                          <a:cs typeface="Calibri"/>
                        </a:rPr>
                        <a:t>Video (AC_VI)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3.008 ms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4.096 ms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219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cs typeface="Calibri"/>
                        </a:rPr>
                        <a:t>Voice (AC_VO)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1.504 ms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2.080 ms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79848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effectLst/>
                          <a:latin typeface="Calibri"/>
                          <a:cs typeface="Calibri"/>
                        </a:rPr>
                        <a:t>Legacy DCF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effectLst/>
                          <a:latin typeface="Calibri"/>
                          <a:cs typeface="Calibri"/>
                        </a:rPr>
                        <a:t>15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effectLst/>
                          <a:latin typeface="Calibri"/>
                          <a:cs typeface="Calibri"/>
                        </a:rPr>
                        <a:t>1023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effectLst/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effectLst/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effectLst/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689476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189959" y="2477274"/>
            <a:ext cx="701346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  <a:latin typeface="Calibri"/>
                <a:ea typeface="MS Gothic"/>
                <a:cs typeface="Calibri"/>
              </a:rPr>
              <a:t>Voice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43470" y="2480879"/>
            <a:ext cx="1187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Effort</a:t>
            </a:r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480643" y="2823920"/>
            <a:ext cx="10439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n ∊ [0 … 15]</a:t>
            </a:r>
            <a:endParaRPr lang="en-US" sz="14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32B45E97-73A5-FF47-80B2-CD1A674AFB2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34FD4F41-E6B1-0F4D-A8F0-158FCD7F936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753413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2" y="3033203"/>
            <a:ext cx="4738764" cy="32446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63" y="3048420"/>
            <a:ext cx="4814887" cy="3296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86" y="685801"/>
            <a:ext cx="5302032" cy="1751712"/>
          </a:xfrm>
        </p:spPr>
        <p:txBody>
          <a:bodyPr/>
          <a:lstStyle/>
          <a:p>
            <a:r>
              <a:rPr lang="en-US" sz="2800"/>
              <a:t>Reading the </a:t>
            </a:r>
            <a:r>
              <a:rPr lang="en-US" sz="2800" b="1">
                <a:solidFill>
                  <a:srgbClr val="00B050"/>
                </a:solidFill>
              </a:rPr>
              <a:t>X</a:t>
            </a:r>
            <a:r>
              <a:rPr lang="en-US" sz="2800"/>
              <a:t> histogram</a:t>
            </a:r>
            <a:br>
              <a:rPr lang="en-US" sz="2800" dirty="0"/>
            </a:br>
            <a:r>
              <a:rPr lang="en-US" sz="2800"/>
              <a:t>(Video &amp; Background traffic)</a:t>
            </a:r>
            <a:endParaRPr lang="en-US" sz="2800"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fld id="{4E1ABA96-62F0-4845-A01A-A71BBBBC739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Right Brace 8"/>
          <p:cNvSpPr/>
          <p:nvPr/>
        </p:nvSpPr>
        <p:spPr>
          <a:xfrm rot="16200000">
            <a:off x="2852238" y="4731211"/>
            <a:ext cx="326442" cy="16843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48664" y="5019055"/>
            <a:ext cx="952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n ∊ [0 … 7]</a:t>
            </a:r>
            <a:endParaRPr lang="en-US" sz="14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ight Brace 22"/>
          <p:cNvSpPr/>
          <p:nvPr/>
        </p:nvSpPr>
        <p:spPr>
          <a:xfrm rot="16200000">
            <a:off x="8553890" y="1656541"/>
            <a:ext cx="437279" cy="2686053"/>
          </a:xfrm>
          <a:prstGeom prst="rightBrace">
            <a:avLst>
              <a:gd name="adj1" fmla="val 29775"/>
              <a:gd name="adj2" fmla="val 628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Straight Arrow Connector 24"/>
          <p:cNvCxnSpPr>
            <a:cxnSpLocks/>
            <a:stCxn id="26" idx="3"/>
          </p:cNvCxnSpPr>
          <p:nvPr/>
        </p:nvCxnSpPr>
        <p:spPr>
          <a:xfrm flipV="1">
            <a:off x="6779135" y="6021768"/>
            <a:ext cx="757025" cy="273032"/>
          </a:xfrm>
          <a:prstGeom prst="bentConnector3">
            <a:avLst>
              <a:gd name="adj1" fmla="val 100329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412864" y="6140911"/>
            <a:ext cx="13662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AIFS[BK] = 79 𝜇𝑠</a:t>
            </a:r>
            <a:endParaRPr lang="en-US" sz="14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0039350" y="5116557"/>
            <a:ext cx="2190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658350" y="5116557"/>
            <a:ext cx="2190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0206310" y="4942410"/>
            <a:ext cx="6004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CA"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𝜇𝑠</a:t>
            </a:r>
            <a:endParaRPr lang="en-US" sz="14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2129" y="3463780"/>
            <a:ext cx="1296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TXOP &gt; 0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838324" y="3914306"/>
            <a:ext cx="514352" cy="30737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E438A40E-BB0D-4FF2-BB1E-224C9D5BC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697958"/>
              </p:ext>
            </p:extLst>
          </p:nvPr>
        </p:nvGraphicFramePr>
        <p:xfrm>
          <a:off x="6004196" y="836232"/>
          <a:ext cx="5273403" cy="1645920"/>
        </p:xfrm>
        <a:graphic>
          <a:graphicData uri="http://schemas.openxmlformats.org/drawingml/2006/table">
            <a:tbl>
              <a:tblPr/>
              <a:tblGrid>
                <a:gridCol w="1491978">
                  <a:extLst>
                    <a:ext uri="{9D8B030D-6E8A-4147-A177-3AD203B41FA5}">
                      <a16:colId xmlns:a16="http://schemas.microsoft.com/office/drawing/2014/main" val="3793485564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854968897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213836497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278188449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960018629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Access Category (AC)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CWmin</a:t>
                      </a:r>
                      <a:endParaRPr lang="en-CA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CWmax</a:t>
                      </a:r>
                      <a:endParaRPr lang="en-CA" sz="1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AIFSN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TXOP/2012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TXOP/2016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2491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Background (AC_BK)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2.528</a:t>
                      </a:r>
                      <a:r>
                        <a:rPr lang="en-CA" sz="12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 </a:t>
                      </a:r>
                      <a:r>
                        <a:rPr lang="en-CA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6958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Best Effort (AC_BE)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2.528</a:t>
                      </a:r>
                      <a:r>
                        <a:rPr lang="en-CA" sz="12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 </a:t>
                      </a:r>
                      <a:r>
                        <a:rPr lang="en-CA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0699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Video (AC_VI)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3.008 ms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4.096 ms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219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Voice (AC_VO)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1.504 ms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2.080 ms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79848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Legacy DCF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689476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222824" y="2733747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</a:t>
            </a:r>
            <a:endParaRPr lang="en-US" sz="1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36112" y="2666559"/>
            <a:ext cx="14478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471346" y="2478694"/>
            <a:ext cx="10439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n ∊ [0 … 15]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532D008-6170-C749-8C22-E47449931C6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9E790C8-4AF1-624C-94DC-809ACD33C81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509655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Analyzing compliance with Harmonized Standard (HS)</a:t>
            </a:r>
            <a:br>
              <a:rPr lang="en-US"/>
            </a:br>
            <a:r>
              <a:rPr lang="en-US"/>
              <a:t>ETSI EN 301 893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According to ETSI EN 301 893 [1]:</a:t>
            </a:r>
          </a:p>
          <a:p>
            <a:pPr marL="914400" lvl="1" indent="-457200">
              <a:buAutoNum type="arabicPeriod"/>
            </a:pPr>
            <a:r>
              <a:rPr lang="en-US" dirty="0"/>
              <a:t>Classify the silent periods and sort them into a set of bins </a:t>
            </a:r>
            <a:endParaRPr lang="en-US">
              <a:cs typeface="Times New Roman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Example: Access category (Video)</a:t>
            </a:r>
            <a:endParaRPr lang="en-US">
              <a:cs typeface="Times New Roman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E1ABA96-62F0-4845-A01A-A71BBBBC7395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490" y="3391777"/>
            <a:ext cx="3737500" cy="2777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673" y="3399753"/>
            <a:ext cx="3737501" cy="277720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7334435" y="4731798"/>
            <a:ext cx="1127464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84572" y="3407916"/>
            <a:ext cx="3748235" cy="2769046"/>
            <a:chOff x="184572" y="3407916"/>
            <a:chExt cx="3748235" cy="27690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24"/>
            <a:stretch/>
          </p:blipFill>
          <p:spPr>
            <a:xfrm>
              <a:off x="184572" y="3562350"/>
              <a:ext cx="3748235" cy="261461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596"/>
            <a:stretch/>
          </p:blipFill>
          <p:spPr>
            <a:xfrm>
              <a:off x="206262" y="3407916"/>
              <a:ext cx="3622854" cy="173932"/>
            </a:xfrm>
            <a:prstGeom prst="rect">
              <a:avLst/>
            </a:prstGeom>
          </p:spPr>
        </p:pic>
      </p:grpSp>
      <p:cxnSp>
        <p:nvCxnSpPr>
          <p:cNvPr id="8" name="Straight Arrow Connector 7"/>
          <p:cNvCxnSpPr/>
          <p:nvPr/>
        </p:nvCxnSpPr>
        <p:spPr>
          <a:xfrm>
            <a:off x="3417903" y="4731798"/>
            <a:ext cx="1127464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CA068A3-1C1E-EC41-847B-4DA6817A910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266ACCAF-F7C7-E042-819E-914C5F9DB07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2367641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t="4176" r="7237"/>
          <a:stretch/>
        </p:blipFill>
        <p:spPr>
          <a:xfrm>
            <a:off x="4912071" y="2845899"/>
            <a:ext cx="5696895" cy="3749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Compliance Check 1,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603200"/>
            <a:ext cx="10361084" cy="1361666"/>
          </a:xfrm>
        </p:spPr>
        <p:txBody>
          <a:bodyPr>
            <a:normAutofit/>
          </a:bodyPr>
          <a:lstStyle/>
          <a:p>
            <a:r>
              <a:rPr lang="en-US" sz="2400" dirty="0"/>
              <a:t>According to ETSI EN 301 893 [1]:</a:t>
            </a:r>
          </a:p>
          <a:p>
            <a:pPr marL="914400" lvl="1" indent="-457200">
              <a:buAutoNum type="arabicPeriod" startAt="2"/>
            </a:pPr>
            <a:r>
              <a:rPr lang="en-US" sz="2000" dirty="0"/>
              <a:t>Convert periods count in each bin into a probability</a:t>
            </a:r>
            <a:endParaRPr lang="en-US" sz="2000" dirty="0">
              <a:cs typeface="Times New Roman"/>
            </a:endParaRPr>
          </a:p>
          <a:p>
            <a:pPr marL="914400" lvl="1" indent="-457200">
              <a:buAutoNum type="arabicPeriod" startAt="2"/>
            </a:pPr>
            <a:r>
              <a:rPr lang="en-US" sz="2000" dirty="0"/>
              <a:t>Accumulate bin probabilities, compare with the upper threshold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3163B-97B6-49E5-9259-77698BBE2B94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de-DE"/>
              <a:t>May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E1ABA96-62F0-4845-A01A-A71BBBBC7395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5" y="3209625"/>
            <a:ext cx="4062282" cy="3018543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4212092" y="4718896"/>
            <a:ext cx="72008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60000">
            <a:off x="10439611" y="4311384"/>
            <a:ext cx="1529089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/>
                <a:ea typeface="MS Gothic"/>
                <a:cs typeface="Calibri"/>
              </a:rPr>
              <a:t>Compliant</a:t>
            </a:r>
          </a:p>
          <a:p>
            <a:r>
              <a:rPr lang="en-US" sz="1800">
                <a:solidFill>
                  <a:schemeClr val="tx1"/>
                </a:solidFill>
                <a:latin typeface="Calibri"/>
                <a:ea typeface="MS Gothic"/>
                <a:cs typeface="Calibri"/>
              </a:rPr>
              <a:t>so far </a:t>
            </a:r>
            <a:endParaRPr lang="en-US" sz="1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C2048D1-4F84-6C4A-B3C7-D6DA01765BB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178642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058" y="4318104"/>
            <a:ext cx="5818669" cy="2012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Compliance Check 2,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51015"/>
            <a:ext cx="10361084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According to ETSI EN 301 893 [1]:</a:t>
            </a:r>
          </a:p>
          <a:p>
            <a:pPr marL="457200" lvl="1" indent="0"/>
            <a:r>
              <a:rPr lang="en-US" dirty="0"/>
              <a:t>4.    Measure</a:t>
            </a:r>
            <a:r>
              <a:rPr lang="en-US" sz="2000" dirty="0"/>
              <a:t> the Channel Occupancy Time (COT) = TXOP:</a:t>
            </a:r>
            <a:endParaRPr lang="en-US" sz="2000" dirty="0">
              <a:cs typeface="Times New Roman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438A40E-BB0D-4FF2-BB1E-224C9D5BC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985655"/>
              </p:ext>
            </p:extLst>
          </p:nvPr>
        </p:nvGraphicFramePr>
        <p:xfrm>
          <a:off x="3250058" y="2659860"/>
          <a:ext cx="5999734" cy="1676400"/>
        </p:xfrm>
        <a:graphic>
          <a:graphicData uri="http://schemas.openxmlformats.org/drawingml/2006/table">
            <a:tbl>
              <a:tblPr/>
              <a:tblGrid>
                <a:gridCol w="3734677">
                  <a:extLst>
                    <a:ext uri="{9D8B030D-6E8A-4147-A177-3AD203B41FA5}">
                      <a16:colId xmlns:a16="http://schemas.microsoft.com/office/drawing/2014/main" val="3793485564"/>
                    </a:ext>
                  </a:extLst>
                </a:gridCol>
                <a:gridCol w="2265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830">
                <a:tc>
                  <a:txBody>
                    <a:bodyPr/>
                    <a:lstStyle/>
                    <a:p>
                      <a:pPr algn="ctr"/>
                      <a:r>
                        <a:rPr lang="en-C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Access Category (AC)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COT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249118"/>
                  </a:ext>
                </a:extLst>
              </a:tr>
              <a:tr h="330830">
                <a:tc>
                  <a:txBody>
                    <a:bodyPr/>
                    <a:lstStyle/>
                    <a:p>
                      <a:pPr algn="ctr"/>
                      <a:r>
                        <a:rPr lang="en-CA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 1, Background (AC_BK)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6.00</a:t>
                      </a:r>
                      <a:r>
                        <a:rPr lang="en-CA" sz="16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 </a:t>
                      </a:r>
                      <a:r>
                        <a:rPr lang="en-CA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695888"/>
                  </a:ext>
                </a:extLst>
              </a:tr>
              <a:tr h="330830">
                <a:tc>
                  <a:txBody>
                    <a:bodyPr/>
                    <a:lstStyle/>
                    <a:p>
                      <a:pPr algn="ctr"/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 2, Best Effort (AC_BE)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6.00</a:t>
                      </a:r>
                      <a:r>
                        <a:rPr lang="en-CA" sz="16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 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069978"/>
                  </a:ext>
                </a:extLst>
              </a:tr>
              <a:tr h="330830">
                <a:tc>
                  <a:txBody>
                    <a:bodyPr/>
                    <a:lstStyle/>
                    <a:p>
                      <a:pPr algn="ctr"/>
                      <a:r>
                        <a:rPr lang="en-CA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 3, Video (AC_VI)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4.00 ms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21947"/>
                  </a:ext>
                </a:extLst>
              </a:tr>
              <a:tr h="330830">
                <a:tc>
                  <a:txBody>
                    <a:bodyPr/>
                    <a:lstStyle/>
                    <a:p>
                      <a:pPr algn="ctr"/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 4, Voice (AC_VO)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2.00 ms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798487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7102988" y="6277431"/>
            <a:ext cx="50278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Next Generation Wireless LANs, 802.11n and 802.11ac, </a:t>
            </a:r>
            <a:r>
              <a:rPr lang="en-CA" sz="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Cambridge University Press 2008, 2013</a:t>
            </a:r>
            <a:endParaRPr lang="en-US" sz="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fld id="{4E1ABA96-62F0-4845-A01A-A71BBBBC7395}" type="slidenum">
              <a:rPr lang="en-US" smtClean="0"/>
              <a:t>19</a:t>
            </a:fld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1161B1-ACAD-4146-94C4-C6B5610B9ED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9A0801-01B7-B243-AD71-B37271FC1F8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1784800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/>
              </a:rPr>
              <a:t>Goal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1" y="1585733"/>
            <a:ext cx="10361084" cy="4508681"/>
          </a:xfrm>
        </p:spPr>
        <p:txBody>
          <a:bodyPr>
            <a:normAutofit lnSpcReduction="10000"/>
          </a:bodyPr>
          <a:lstStyle/>
          <a:p>
            <a:pPr marL="457200" indent="0"/>
            <a:r>
              <a:rPr lang="en-US" dirty="0">
                <a:ea typeface="+mn-lt"/>
                <a:cs typeface="+mn-lt"/>
              </a:rPr>
              <a:t>Investigate the compliance of the IEEE 802.11 units according to </a:t>
            </a:r>
            <a:endParaRPr lang="en-US" b="0" dirty="0">
              <a:ea typeface="MS Gothic"/>
              <a:cs typeface="+mn-lt"/>
            </a:endParaRPr>
          </a:p>
          <a:p>
            <a:pPr marL="457200" indent="0"/>
            <a:r>
              <a:rPr lang="en-US" dirty="0">
                <a:ea typeface="+mn-lt"/>
                <a:cs typeface="+mn-lt"/>
              </a:rPr>
              <a:t>ETSI EN 301 893 v2.1.1 and proposing a novel Compliance Metric</a:t>
            </a:r>
            <a:endParaRPr lang="en-US" b="0">
              <a:cs typeface="Times New Roman"/>
            </a:endParaRPr>
          </a:p>
          <a:p>
            <a:pPr marL="457200" indent="0"/>
            <a:endParaRPr lang="en-US" sz="1600" dirty="0">
              <a:cs typeface="Times New Roman"/>
            </a:endParaRPr>
          </a:p>
          <a:p>
            <a:pPr marL="457200" indent="0"/>
            <a:r>
              <a:rPr lang="en-US" dirty="0">
                <a:cs typeface="Times New Roman"/>
              </a:rPr>
              <a:t>Agenda</a:t>
            </a:r>
            <a:endParaRPr lang="en-US" dirty="0"/>
          </a:p>
          <a:p>
            <a:pPr marL="800100" lvl="1" indent="-342900">
              <a:buFont typeface="Arial,Sans-Serif"/>
              <a:buChar char="•"/>
            </a:pPr>
            <a:r>
              <a:rPr lang="en-US" sz="2400" dirty="0">
                <a:cs typeface="Times New Roman"/>
              </a:rPr>
              <a:t>Hardware</a:t>
            </a:r>
            <a:r>
              <a:rPr lang="en-US" sz="2400" b="0" dirty="0">
                <a:cs typeface="Times New Roman"/>
              </a:rPr>
              <a:t> Setup</a:t>
            </a:r>
            <a:endParaRPr lang="en-US" sz="2400" b="0" dirty="0">
              <a:ea typeface="+mn-lt"/>
              <a:cs typeface="+mn-lt"/>
            </a:endParaRPr>
          </a:p>
          <a:p>
            <a:pPr marL="800100" lvl="1" indent="-342900">
              <a:buFont typeface="Arial,Sans-Serif"/>
              <a:buChar char="•"/>
            </a:pPr>
            <a:r>
              <a:rPr lang="en-US" sz="2400" b="0" dirty="0">
                <a:cs typeface="Times New Roman"/>
              </a:rPr>
              <a:t>IEEE 802.11 medium access standard </a:t>
            </a:r>
            <a:endParaRPr lang="en-US" sz="2400" b="0">
              <a:ea typeface="+mn-lt"/>
              <a:cs typeface="+mn-lt"/>
            </a:endParaRPr>
          </a:p>
          <a:p>
            <a:pPr marL="800100" lvl="1" indent="-342900">
              <a:buFont typeface="Arial,Sans-Serif"/>
              <a:buChar char="•"/>
            </a:pPr>
            <a:r>
              <a:rPr lang="en-US" sz="2400" b="0" dirty="0">
                <a:cs typeface="Times New Roman"/>
              </a:rPr>
              <a:t>ETSI EN 301 893 based Compliance Check</a:t>
            </a:r>
            <a:endParaRPr lang="en-US" sz="2400" b="0">
              <a:ea typeface="+mn-lt"/>
              <a:cs typeface="+mn-lt"/>
            </a:endParaRPr>
          </a:p>
          <a:p>
            <a:pPr marL="800100" lvl="1" indent="-342900">
              <a:buFont typeface="Arial,Sans-Serif"/>
              <a:buChar char="•"/>
            </a:pPr>
            <a:r>
              <a:rPr lang="en-US" sz="2400" b="0" dirty="0">
                <a:cs typeface="Times New Roman"/>
              </a:rPr>
              <a:t>Proposed Compliance Metric (MC)</a:t>
            </a:r>
            <a:endParaRPr lang="en-US" sz="2400" b="0">
              <a:ea typeface="+mn-lt"/>
              <a:cs typeface="+mn-lt"/>
            </a:endParaRPr>
          </a:p>
          <a:p>
            <a:pPr marL="800100" lvl="1" indent="-342900">
              <a:buFont typeface="Arial,Sans-Serif"/>
              <a:buChar char="•"/>
            </a:pPr>
            <a:r>
              <a:rPr lang="en-US" sz="2400" b="0" dirty="0">
                <a:cs typeface="Times New Roman"/>
              </a:rPr>
              <a:t>Hardware and Software evolution </a:t>
            </a:r>
            <a:endParaRPr lang="en-US" sz="2400" b="0">
              <a:ea typeface="+mn-lt"/>
              <a:cs typeface="+mn-lt"/>
            </a:endParaRPr>
          </a:p>
          <a:p>
            <a:pPr marL="800100" lvl="1" indent="-342900">
              <a:buFont typeface="Arial,Sans-Serif"/>
              <a:buChar char="•"/>
            </a:pPr>
            <a:r>
              <a:rPr lang="en-US" sz="2400" b="0" dirty="0">
                <a:cs typeface="Times New Roman"/>
              </a:rPr>
              <a:t>Available resources and Test requirements </a:t>
            </a:r>
            <a:endParaRPr lang="en-US" sz="2400" b="0">
              <a:ea typeface="+mn-lt"/>
              <a:cs typeface="+mn-lt"/>
            </a:endParaRPr>
          </a:p>
          <a:p>
            <a:pPr marL="800100" lvl="1" indent="-342900">
              <a:buFont typeface="Arial,Sans-Serif"/>
              <a:buChar char="•"/>
            </a:pPr>
            <a:r>
              <a:rPr lang="en-US" sz="2400" b="0" dirty="0">
                <a:cs typeface="Times New Roman"/>
              </a:rPr>
              <a:t>Demo</a:t>
            </a:r>
            <a:endParaRPr lang="en-US" sz="2400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cs typeface="Times New Roman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E1ABA96-62F0-4845-A01A-A71BBBBC7395}" type="slidenum">
              <a:rPr lang="en-US" smtClean="0"/>
              <a:t>2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7166A1C-2C55-604C-9B09-565F9FD0757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3DE748-3E9B-E647-8F40-4074948B7EE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094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7C5CEFC8-8838-42F4-B09B-5B8571E64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972" y="798997"/>
            <a:ext cx="5509985" cy="5677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0" t="5760" r="8053" b="5482"/>
          <a:stretch/>
        </p:blipFill>
        <p:spPr>
          <a:xfrm>
            <a:off x="8347229" y="2216003"/>
            <a:ext cx="3200475" cy="1215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610" y="692696"/>
            <a:ext cx="3922776" cy="1369060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6876200" y="1286734"/>
            <a:ext cx="1429929" cy="43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7336904" y="1846383"/>
            <a:ext cx="992183" cy="7961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1030121" y="1427078"/>
            <a:ext cx="1998221" cy="1484262"/>
            <a:chOff x="184570" y="3407916"/>
            <a:chExt cx="4048095" cy="2978216"/>
          </a:xfrm>
        </p:grpSpPr>
        <p:pic>
          <p:nvPicPr>
            <p:cNvPr id="26" name="Picture 25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24"/>
            <a:stretch/>
          </p:blipFill>
          <p:spPr>
            <a:xfrm>
              <a:off x="184570" y="3562348"/>
              <a:ext cx="4048095" cy="282378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596"/>
            <a:stretch/>
          </p:blipFill>
          <p:spPr>
            <a:xfrm>
              <a:off x="206262" y="3407916"/>
              <a:ext cx="3622854" cy="173932"/>
            </a:xfrm>
            <a:prstGeom prst="rect">
              <a:avLst/>
            </a:prstGeom>
          </p:spPr>
        </p:pic>
      </p:grpSp>
      <p:cxnSp>
        <p:nvCxnSpPr>
          <p:cNvPr id="28" name="Straight Arrow Connector 27"/>
          <p:cNvCxnSpPr>
            <a:cxnSpLocks/>
          </p:cNvCxnSpPr>
          <p:nvPr/>
        </p:nvCxnSpPr>
        <p:spPr>
          <a:xfrm flipH="1" flipV="1">
            <a:off x="2989051" y="2525803"/>
            <a:ext cx="2131554" cy="13325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6" name="Picture 35"/>
          <p:cNvPicPr preferRelativeResize="0"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90" y="3011504"/>
            <a:ext cx="2095282" cy="1388182"/>
          </a:xfrm>
          <a:prstGeom prst="rect">
            <a:avLst/>
          </a:prstGeom>
        </p:spPr>
      </p:pic>
      <p:cxnSp>
        <p:nvCxnSpPr>
          <p:cNvPr id="37" name="Straight Arrow Connector 36"/>
          <p:cNvCxnSpPr>
            <a:cxnSpLocks/>
          </p:cNvCxnSpPr>
          <p:nvPr/>
        </p:nvCxnSpPr>
        <p:spPr>
          <a:xfrm flipH="1" flipV="1">
            <a:off x="2885175" y="4083007"/>
            <a:ext cx="1760626" cy="3948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t="4176" r="7237"/>
          <a:stretch/>
        </p:blipFill>
        <p:spPr>
          <a:xfrm>
            <a:off x="1030121" y="4703094"/>
            <a:ext cx="1963461" cy="128754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E912083-4C47-6347-81DE-67EAA62E40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5E4291-C3FD-8E4A-AD09-07DE8E6AF7F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53AAC49-58BA-7B46-8098-AB9BFA59B8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/>
          </a:p>
        </p:txBody>
      </p:sp>
      <p:cxnSp>
        <p:nvCxnSpPr>
          <p:cNvPr id="18" name="Straight Arrow Connector 36">
            <a:extLst>
              <a:ext uri="{FF2B5EF4-FFF2-40B4-BE49-F238E27FC236}">
                <a16:creationId xmlns:a16="http://schemas.microsoft.com/office/drawing/2014/main" id="{E560AB2F-7B5C-C940-9241-48E6EE4BFC42}"/>
              </a:ext>
            </a:extLst>
          </p:cNvPr>
          <p:cNvCxnSpPr>
            <a:cxnSpLocks/>
            <a:endCxn id="39" idx="3"/>
          </p:cNvCxnSpPr>
          <p:nvPr/>
        </p:nvCxnSpPr>
        <p:spPr>
          <a:xfrm flipH="1">
            <a:off x="3002653" y="5029400"/>
            <a:ext cx="1643148" cy="3174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372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product 1: </a:t>
            </a:r>
            <a:r>
              <a:rPr lang="en-CA"/>
              <a:t>Ericsson AP6321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E1ABA96-62F0-4845-A01A-A71BBBBC7395}" type="slidenum">
              <a:rPr lang="en-US" smtClean="0"/>
              <a:t>21</a:t>
            </a:fld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3C9B10-8D85-6541-9C73-6C4D26880A7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A8462D-2DE5-8540-B384-64A89560AD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  <p:graphicFrame>
        <p:nvGraphicFramePr>
          <p:cNvPr id="9" name="Diagram 9">
            <a:extLst>
              <a:ext uri="{FF2B5EF4-FFF2-40B4-BE49-F238E27FC236}">
                <a16:creationId xmlns:a16="http://schemas.microsoft.com/office/drawing/2014/main" id="{7509FC6C-CD74-48DC-B61F-FF5A48FB3E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3809419"/>
              </p:ext>
            </p:extLst>
          </p:nvPr>
        </p:nvGraphicFramePr>
        <p:xfrm>
          <a:off x="1258230" y="2274293"/>
          <a:ext cx="8450103" cy="3226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0989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>
                <a:ea typeface="+mj-lt"/>
                <a:cs typeface="+mj-lt"/>
              </a:rPr>
              <a:t>Example product 1: </a:t>
            </a:r>
            <a:r>
              <a:rPr lang="en-CA">
                <a:ea typeface="+mj-lt"/>
                <a:cs typeface="+mj-lt"/>
              </a:rPr>
              <a:t>Ericsson AP6321</a:t>
            </a:r>
            <a:endParaRPr lang="en-CA" b="0">
              <a:ea typeface="+mj-lt"/>
              <a:cs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E1ABA96-62F0-4845-A01A-A71BBBBC7395}" type="slidenum">
              <a:rPr lang="en-US" smtClean="0"/>
              <a:t>22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4D1ACAC-6EBA-D244-8B03-A6511580078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CF2BDD-BDF5-154D-8D16-807C782E6C3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6E8EB9A-D573-F241-95DC-79311E2AD6B7}"/>
              </a:ext>
            </a:extLst>
          </p:cNvPr>
          <p:cNvGrpSpPr>
            <a:grpSpLocks noChangeAspect="1"/>
          </p:cNvGrpSpPr>
          <p:nvPr/>
        </p:nvGrpSpPr>
        <p:grpSpPr>
          <a:xfrm>
            <a:off x="1464968" y="1618578"/>
            <a:ext cx="7308000" cy="4867213"/>
            <a:chOff x="1464968" y="1618578"/>
            <a:chExt cx="7583630" cy="50507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968" y="1703327"/>
              <a:ext cx="3366882" cy="2524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177" y="4083638"/>
              <a:ext cx="3304351" cy="247731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004" y="1618578"/>
              <a:ext cx="3799586" cy="26170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004" y="4038543"/>
              <a:ext cx="3819594" cy="2630817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72770" y="4892443"/>
            <a:ext cx="1490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algn="ctr">
              <a:buClr>
                <a:srgbClr val="000000"/>
              </a:buClr>
              <a:buSzPct val="45000"/>
            </a:pPr>
            <a:r>
              <a:rPr lang="en-CA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Priority Class: </a:t>
            </a:r>
          </a:p>
          <a:p>
            <a:pPr marL="108000" algn="ctr">
              <a:buClr>
                <a:srgbClr val="000000"/>
              </a:buClr>
              <a:buSzPct val="45000"/>
            </a:pP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Video</a:t>
            </a:r>
            <a:endParaRPr lang="en-CA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Noto Sans CJK SC Regula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871" y="2577094"/>
            <a:ext cx="1490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algn="ctr">
              <a:buClr>
                <a:srgbClr val="000000"/>
              </a:buClr>
              <a:buSzPct val="45000"/>
            </a:pPr>
            <a:r>
              <a:rPr lang="en-CA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Priority Class: </a:t>
            </a:r>
          </a:p>
          <a:p>
            <a:pPr marL="108000" algn="ctr">
              <a:buClr>
                <a:srgbClr val="000000"/>
              </a:buClr>
              <a:buSzPct val="45000"/>
            </a:pP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Voice</a:t>
            </a:r>
            <a:endParaRPr lang="en-CA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Noto Sans CJK SC Regula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86775" y="2577094"/>
            <a:ext cx="3705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algn="ctr">
              <a:buClr>
                <a:srgbClr val="000000"/>
              </a:buClr>
              <a:buSzPct val="45000"/>
            </a:pP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COT (TXOP) Result (</a:t>
            </a:r>
            <a:r>
              <a:rPr lang="en-CA" sz="1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Limit</a:t>
            </a: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=</a:t>
            </a:r>
          </a:p>
          <a:p>
            <a:pPr marL="108000" algn="ctr">
              <a:buClr>
                <a:srgbClr val="000000"/>
              </a:buClr>
              <a:buSzPct val="45000"/>
            </a:pP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1.638 </a:t>
            </a:r>
            <a:r>
              <a:rPr lang="en-CA" sz="1400" spc="-1" err="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ms</a:t>
            </a: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en-CA" sz="1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2.0</a:t>
            </a: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CA" sz="1400" spc="-1" err="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ms</a:t>
            </a: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en-CA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Noto Sans CJK SC Regular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01050" y="4892443"/>
            <a:ext cx="3790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algn="ctr">
              <a:buClr>
                <a:srgbClr val="000000"/>
              </a:buClr>
              <a:buSzPct val="45000"/>
            </a:pP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COT (TXOP) Result (</a:t>
            </a:r>
            <a:r>
              <a:rPr lang="en-CA" sz="1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Limit</a:t>
            </a: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= </a:t>
            </a:r>
          </a:p>
          <a:p>
            <a:pPr marL="108000" algn="ctr">
              <a:buClr>
                <a:srgbClr val="000000"/>
              </a:buClr>
              <a:buSzPct val="45000"/>
            </a:pP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3.035 </a:t>
            </a:r>
            <a:r>
              <a:rPr lang="en-CA" sz="1400" spc="-1" err="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ms</a:t>
            </a: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en-CA" sz="1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4.0</a:t>
            </a: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CA" sz="1400" spc="-1" err="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ms</a:t>
            </a: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en-CA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8363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58" y="1196778"/>
            <a:ext cx="3979684" cy="2741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15357"/>
            <a:ext cx="10361084" cy="737429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Example product 1: </a:t>
            </a:r>
            <a:r>
              <a:rPr lang="en-CA">
                <a:ea typeface="+mj-lt"/>
                <a:cs typeface="+mj-lt"/>
              </a:rPr>
              <a:t>Ericsson AP6321</a:t>
            </a:r>
            <a:endParaRPr lang="en-CA" b="0">
              <a:ea typeface="+mj-lt"/>
              <a:cs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58" y="3784262"/>
            <a:ext cx="3979684" cy="27410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32" y="3982283"/>
            <a:ext cx="3353094" cy="25138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32" y="1374166"/>
            <a:ext cx="3317234" cy="248697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2321843"/>
            <a:ext cx="1490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algn="ctr">
              <a:buClr>
                <a:srgbClr val="000000"/>
              </a:buClr>
              <a:buSzPct val="45000"/>
            </a:pPr>
            <a:r>
              <a:rPr lang="en-CA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Priority Class: </a:t>
            </a:r>
          </a:p>
          <a:p>
            <a:pPr marL="108000" algn="ctr">
              <a:buClr>
                <a:srgbClr val="000000"/>
              </a:buClr>
              <a:buSzPct val="45000"/>
            </a:pP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Best Effort</a:t>
            </a:r>
            <a:endParaRPr lang="en-CA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Noto Sans CJK SC Regular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871" y="4647717"/>
            <a:ext cx="1490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algn="ctr">
              <a:buClr>
                <a:srgbClr val="000000"/>
              </a:buClr>
              <a:buSzPct val="45000"/>
            </a:pPr>
            <a:r>
              <a:rPr lang="en-CA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Priority Class: </a:t>
            </a:r>
          </a:p>
          <a:p>
            <a:pPr marL="108000" algn="ctr">
              <a:buClr>
                <a:srgbClr val="000000"/>
              </a:buClr>
              <a:buSzPct val="45000"/>
            </a:pP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Background</a:t>
            </a:r>
            <a:endParaRPr lang="en-CA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Noto Sans CJK SC Regular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97771" y="2413430"/>
            <a:ext cx="3301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algn="ctr">
              <a:buClr>
                <a:srgbClr val="000000"/>
              </a:buClr>
              <a:buSzPct val="45000"/>
            </a:pP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COT (TXOP) Result (</a:t>
            </a:r>
            <a:r>
              <a:rPr lang="en-CA" sz="1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Limit</a:t>
            </a: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= </a:t>
            </a:r>
          </a:p>
          <a:p>
            <a:pPr marL="108000" algn="ctr">
              <a:buClr>
                <a:srgbClr val="000000"/>
              </a:buClr>
              <a:buSzPct val="45000"/>
            </a:pP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3.875 </a:t>
            </a:r>
            <a:r>
              <a:rPr lang="en-CA" sz="1400" spc="-1" err="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ms</a:t>
            </a: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en-CA" sz="1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6.0</a:t>
            </a: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CA" sz="1400" spc="-1" err="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ms</a:t>
            </a: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en-CA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Noto Sans CJK SC Regular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97771" y="4977414"/>
            <a:ext cx="3301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algn="ctr">
              <a:buClr>
                <a:srgbClr val="000000"/>
              </a:buClr>
              <a:buSzPct val="45000"/>
            </a:pP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COT (TXOP) Result (</a:t>
            </a:r>
            <a:r>
              <a:rPr lang="en-CA" sz="1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Limit</a:t>
            </a: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= </a:t>
            </a:r>
          </a:p>
          <a:p>
            <a:pPr marL="108000" algn="ctr">
              <a:buClr>
                <a:srgbClr val="000000"/>
              </a:buClr>
              <a:buSzPct val="45000"/>
            </a:pP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3.875 </a:t>
            </a:r>
            <a:r>
              <a:rPr lang="en-CA" sz="1400" spc="-1" err="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ms</a:t>
            </a: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en-CA" sz="1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6.0</a:t>
            </a: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CA" sz="1400" spc="-1" err="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ms</a:t>
            </a: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en-CA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Noto Sans CJK SC 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fld id="{4E1ABA96-62F0-4845-A01A-A71BBBBC7395}" type="slidenum">
              <a:rPr lang="en-US" smtClean="0"/>
              <a:t>23</a:t>
            </a:fld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3B22AA-64F6-C94E-A8EA-35CD529DA34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7B59F5-EBCB-AE40-BCF0-B3B1EF7C050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4161461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product 2: </a:t>
            </a:r>
            <a:r>
              <a:rPr lang="en-CA"/>
              <a:t>D-Link DIR-822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fld id="{4E1ABA96-62F0-4845-A01A-A71BBBBC7395}" type="slidenum">
              <a:rPr lang="en-US" smtClean="0"/>
              <a:t>24</a:t>
            </a:fld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B753B5-453A-E64D-8166-6F60740EDFB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D690513-24E4-D541-AC5A-5C6B011E449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  <p:graphicFrame>
        <p:nvGraphicFramePr>
          <p:cNvPr id="16" name="Diagram 5">
            <a:extLst>
              <a:ext uri="{FF2B5EF4-FFF2-40B4-BE49-F238E27FC236}">
                <a16:creationId xmlns:a16="http://schemas.microsoft.com/office/drawing/2014/main" id="{5D9D22E6-F3A3-4C83-8CEC-36D9212F82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079761"/>
              </p:ext>
            </p:extLst>
          </p:nvPr>
        </p:nvGraphicFramePr>
        <p:xfrm>
          <a:off x="1255837" y="2489268"/>
          <a:ext cx="7754287" cy="2725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3082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Example product 2: </a:t>
            </a:r>
            <a:r>
              <a:rPr lang="en-CA">
                <a:ea typeface="+mj-lt"/>
                <a:cs typeface="+mj-lt"/>
              </a:rPr>
              <a:t>D-Link DIR-822</a:t>
            </a:r>
            <a:endParaRPr lang="en-CA" b="0">
              <a:ea typeface="+mj-lt"/>
              <a:cs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871" y="2731236"/>
            <a:ext cx="1490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algn="ctr">
              <a:buClr>
                <a:srgbClr val="000000"/>
              </a:buClr>
              <a:buSzPct val="45000"/>
            </a:pPr>
            <a:r>
              <a:rPr lang="en-CA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Priority Class: </a:t>
            </a:r>
          </a:p>
          <a:p>
            <a:pPr marL="108000" algn="ctr">
              <a:buClr>
                <a:srgbClr val="000000"/>
              </a:buClr>
              <a:buSzPct val="45000"/>
            </a:pP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Voice</a:t>
            </a:r>
            <a:endParaRPr lang="en-CA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Noto Sans CJK SC Regula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86775" y="2731236"/>
            <a:ext cx="3705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algn="ctr">
              <a:buClr>
                <a:srgbClr val="000000"/>
              </a:buClr>
              <a:buSzPct val="45000"/>
            </a:pP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COT (TXOP) Result (</a:t>
            </a:r>
            <a:r>
              <a:rPr lang="en-CA" sz="1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Limit</a:t>
            </a: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=</a:t>
            </a:r>
          </a:p>
          <a:p>
            <a:pPr marL="108000" algn="ctr">
              <a:buClr>
                <a:srgbClr val="000000"/>
              </a:buClr>
              <a:buSzPct val="45000"/>
            </a:pP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CA" sz="1400" b="1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2.0751 </a:t>
            </a:r>
            <a:r>
              <a:rPr lang="en-CA" sz="1400" b="1" spc="-1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ms</a:t>
            </a: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en-CA" sz="1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2.0</a:t>
            </a: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CA" sz="1400" spc="-1" err="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ms</a:t>
            </a: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en-CA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Noto Sans CJK SC Regula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fld id="{4E1ABA96-62F0-4845-A01A-A71BBBBC7395}" type="slidenum">
              <a:rPr lang="en-US" smtClean="0"/>
              <a:t>25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57" y="4031670"/>
            <a:ext cx="2994468" cy="22449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97" y="1807660"/>
            <a:ext cx="2914616" cy="21851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247" y="1807660"/>
            <a:ext cx="3017336" cy="22621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247" y="4040672"/>
            <a:ext cx="2981342" cy="2235154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474A8D-EB97-924A-9908-941C67DF137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FE2E25-4A8B-3E40-9DE1-8A6C0EACBCA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2770" y="5046585"/>
            <a:ext cx="1490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algn="ctr">
              <a:buClr>
                <a:srgbClr val="000000"/>
              </a:buClr>
              <a:buSzPct val="45000"/>
            </a:pPr>
            <a:r>
              <a:rPr lang="en-CA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Priority Class: </a:t>
            </a:r>
          </a:p>
          <a:p>
            <a:pPr marL="108000" algn="ctr">
              <a:buClr>
                <a:srgbClr val="000000"/>
              </a:buClr>
              <a:buSzPct val="45000"/>
            </a:pP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Video</a:t>
            </a:r>
            <a:endParaRPr lang="en-CA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Noto Sans CJK SC Regular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01050" y="5046585"/>
            <a:ext cx="3790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algn="ctr">
              <a:buClr>
                <a:srgbClr val="000000"/>
              </a:buClr>
              <a:buSzPct val="45000"/>
            </a:pP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COT (TXOP) Result (</a:t>
            </a:r>
            <a:r>
              <a:rPr lang="en-CA" sz="1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Limit</a:t>
            </a: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= </a:t>
            </a:r>
          </a:p>
          <a:p>
            <a:pPr marL="108000" algn="ctr">
              <a:buClr>
                <a:srgbClr val="000000"/>
              </a:buClr>
              <a:buSzPct val="45000"/>
            </a:pPr>
            <a:r>
              <a:rPr lang="en-CA" sz="1400" b="1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5.8287</a:t>
            </a: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CA" sz="1400" spc="-1" err="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ms</a:t>
            </a: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en-CA" sz="1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4.0</a:t>
            </a: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CA" sz="1400" spc="-1" err="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ms</a:t>
            </a: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en-CA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08750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Example product 2: </a:t>
            </a:r>
            <a:r>
              <a:rPr lang="en-CA">
                <a:ea typeface="+mj-lt"/>
                <a:cs typeface="+mj-lt"/>
              </a:rPr>
              <a:t>D-Link DIR-822</a:t>
            </a:r>
            <a:endParaRPr lang="en-CA" b="0">
              <a:ea typeface="+mj-lt"/>
              <a:cs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2770" y="4785880"/>
            <a:ext cx="1490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algn="ctr">
              <a:buClr>
                <a:srgbClr val="000000"/>
              </a:buClr>
              <a:buSzPct val="45000"/>
            </a:pPr>
            <a:r>
              <a:rPr lang="en-CA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Priority Class: </a:t>
            </a:r>
          </a:p>
          <a:p>
            <a:pPr marL="108000" algn="ctr">
              <a:buClr>
                <a:srgbClr val="000000"/>
              </a:buClr>
              <a:buSzPct val="45000"/>
            </a:pP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Background</a:t>
            </a:r>
            <a:endParaRPr lang="en-CA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Noto Sans CJK SC Regula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871" y="2470531"/>
            <a:ext cx="1490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algn="ctr">
              <a:buClr>
                <a:srgbClr val="000000"/>
              </a:buClr>
              <a:buSzPct val="45000"/>
            </a:pPr>
            <a:r>
              <a:rPr lang="en-CA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Priority Class: </a:t>
            </a:r>
          </a:p>
          <a:p>
            <a:pPr marL="108000" algn="ctr">
              <a:buClr>
                <a:srgbClr val="000000"/>
              </a:buClr>
              <a:buSzPct val="45000"/>
            </a:pP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Best Effort</a:t>
            </a:r>
            <a:endParaRPr lang="en-CA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Noto Sans CJK SC Regula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86775" y="2470531"/>
            <a:ext cx="3705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algn="ctr">
              <a:buClr>
                <a:srgbClr val="000000"/>
              </a:buClr>
              <a:buSzPct val="45000"/>
            </a:pP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COT (TXOP) Result (</a:t>
            </a:r>
            <a:r>
              <a:rPr lang="en-CA" sz="1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Limit</a:t>
            </a: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=</a:t>
            </a:r>
          </a:p>
          <a:p>
            <a:pPr marL="108000" algn="ctr">
              <a:buClr>
                <a:srgbClr val="000000"/>
              </a:buClr>
              <a:buSzPct val="45000"/>
            </a:pP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3.316 </a:t>
            </a:r>
            <a:r>
              <a:rPr lang="en-CA" sz="1400" spc="-1" err="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ms</a:t>
            </a: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en-CA" sz="1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6.0</a:t>
            </a: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CA" sz="1400" spc="-1" err="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ms</a:t>
            </a: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en-CA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Noto Sans CJK SC Regular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01050" y="4785880"/>
            <a:ext cx="3790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algn="ctr">
              <a:buClr>
                <a:srgbClr val="000000"/>
              </a:buClr>
              <a:buSzPct val="45000"/>
            </a:pP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COT (TXOP) Result (</a:t>
            </a:r>
            <a:r>
              <a:rPr lang="en-CA" sz="1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Limit</a:t>
            </a: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= </a:t>
            </a:r>
          </a:p>
          <a:p>
            <a:pPr marL="108000" algn="ctr">
              <a:buClr>
                <a:srgbClr val="000000"/>
              </a:buClr>
              <a:buSzPct val="45000"/>
            </a:pP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0.9421 </a:t>
            </a:r>
            <a:r>
              <a:rPr lang="en-CA" sz="1400" spc="-1" err="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ms</a:t>
            </a: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en-CA" sz="1400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6.0</a:t>
            </a: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CA" sz="1400" spc="-1" err="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ms</a:t>
            </a:r>
            <a:r>
              <a:rPr lang="en-CA" sz="1400" spc="-1">
                <a:solidFill>
                  <a:srgbClr val="0066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en-CA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Noto Sans CJK SC Regula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fld id="{4E1ABA96-62F0-4845-A01A-A71BBBBC7395}" type="slidenum">
              <a:rPr lang="en-US" smtClean="0"/>
              <a:t>26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595" y="3975023"/>
            <a:ext cx="3327553" cy="24947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42" y="1484784"/>
            <a:ext cx="3327553" cy="24947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562" y="4034299"/>
            <a:ext cx="3266707" cy="23159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2" y="1484784"/>
            <a:ext cx="3327553" cy="2494714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D4D6A7-BE4B-2A40-A25C-A3DE560FFFD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27E2FD-3762-0D4E-8A3A-F853DD6CD23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4167930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Maximum TXOP duration of various products compared to limits permitted in EN 301 893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E1ABA96-62F0-4845-A01A-A71BBBBC7395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B3CA36-BE88-4BB2-B16F-A3A6D4330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609" y="1752170"/>
            <a:ext cx="7523613" cy="4629158"/>
          </a:xfrm>
          <a:prstGeom prst="rect">
            <a:avLst/>
          </a:prstGeo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2722AB-C845-4046-821E-032AD536F0D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1C5B07-4AF0-5B4A-9F39-98FCEE98709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471471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the Results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8D7899-45DA-4937-B708-30225D92FD97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de-DE"/>
              <a:t>May 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14383-C9EB-4042-89C5-35083625EEA5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Ammar Alhosainy, Carleton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E1ABA96-62F0-4845-A01A-A71BBBBC7395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095324"/>
              </p:ext>
            </p:extLst>
          </p:nvPr>
        </p:nvGraphicFramePr>
        <p:xfrm>
          <a:off x="838200" y="2165766"/>
          <a:ext cx="10605018" cy="308610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015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1" u="none" strike="noStrike" kern="120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Voice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Video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Best Effort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Background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1" u="none" strike="noStrike" kern="120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COT/TXOP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400" b="1" u="none" strike="noStrike" kern="120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ms</a:t>
                      </a:r>
                      <a:r>
                        <a:rPr lang="en-US" sz="1400" b="1" u="none" strike="noStrike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7620" marR="7620" marT="762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Bin Prob.</a:t>
                      </a:r>
                    </a:p>
                  </a:txBody>
                  <a:tcPr marL="7620" marR="7620" marT="762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COT/TXOP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400" b="1" u="none" strike="noStrike" kern="120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ms</a:t>
                      </a:r>
                      <a:r>
                        <a:rPr lang="en-US" sz="1400" b="1" u="none" strike="noStrike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7620" marR="7620" marT="762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Bin Prob.</a:t>
                      </a:r>
                    </a:p>
                  </a:txBody>
                  <a:tcPr marL="7620" marR="7620" marT="762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COT/TXOP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400" b="1" u="none" strike="noStrike" kern="120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ms</a:t>
                      </a:r>
                      <a:r>
                        <a:rPr lang="en-US" sz="1400" b="1" u="none" strike="noStrike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7620" marR="7620" marT="762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Bin Prob.</a:t>
                      </a:r>
                    </a:p>
                  </a:txBody>
                  <a:tcPr marL="7620" marR="7620" marT="762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COT/TXOP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400" b="1" u="none" strike="noStrike" kern="120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ms</a:t>
                      </a:r>
                      <a:r>
                        <a:rPr lang="en-US" sz="1400" b="1" u="none" strike="noStrike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7620" marR="7620" marT="762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Bin Prob.</a:t>
                      </a:r>
                    </a:p>
                  </a:txBody>
                  <a:tcPr marL="7620" marR="7620" marT="762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b="1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 301 893 COT/TXOP max limit</a:t>
                      </a: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6.0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6.0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Ericsson AP (AP6321)</a:t>
                      </a: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1.4103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3.0344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0.3361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3.8752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passed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BelAir AP (20E-11R)</a:t>
                      </a: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3.9053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3.9071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3.9072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3.9072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passed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Asus AP (RT-AC68U)</a:t>
                      </a: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1.7486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15.794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15.079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failed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15.551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failed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CA" sz="1400" b="1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D-Link</a:t>
                      </a:r>
                      <a:r>
                        <a:rPr lang="en-CA" sz="1400" b="1" u="none" strike="noStrike" kern="1200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AP (DIR-822)</a:t>
                      </a:r>
                      <a:endParaRPr lang="en-CA" sz="1400" b="1" u="none" strike="noStrike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2.0751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5.8287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failed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0.94215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passed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CA" sz="1400" b="1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TP-Link AP (Archer</a:t>
                      </a:r>
                      <a:r>
                        <a:rPr lang="en-CA" sz="1400" b="1" u="none" strike="noStrike" kern="1200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C50</a:t>
                      </a:r>
                      <a:r>
                        <a:rPr lang="en-CA" sz="1400" b="1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23.697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21.552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failed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failed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827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400" b="1" u="none" strike="noStrike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27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Asus USB client (USB-N53)</a:t>
                      </a: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2.9589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passed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4.2743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passed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1.6221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passed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0.2791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passed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Cisco USB </a:t>
                      </a:r>
                      <a:r>
                        <a:rPr lang="en-US" sz="1400" b="1" u="none" strike="noStrike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client</a:t>
                      </a:r>
                      <a:r>
                        <a:rPr lang="pt-BR" sz="1400" b="1" u="none" strike="noStrike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(WUSB600N)</a:t>
                      </a: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2.8468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passed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4.4709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passed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1.6971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passed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0.3685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passed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D-Link USB </a:t>
                      </a:r>
                      <a:r>
                        <a:rPr lang="en-US" sz="1400" b="1" u="none" strike="noStrike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client</a:t>
                      </a:r>
                      <a:r>
                        <a:rPr lang="pt-BR" sz="1400" b="1" u="none" strike="noStrike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(DWA-160)</a:t>
                      </a: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2.8933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passed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4.4271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passed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1.4715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passed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0.3006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passed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EDIMAX USB </a:t>
                      </a:r>
                      <a:r>
                        <a:rPr lang="en-US" sz="1400" b="1" u="none" strike="noStrike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client </a:t>
                      </a:r>
                      <a:r>
                        <a:rPr lang="pt-BR" sz="1400" b="1" u="none" strike="noStrike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(EW-7822UAC)</a:t>
                      </a: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2.9308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passed</a:t>
                      </a:r>
                      <a:endParaRPr lang="en-US" sz="1400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4.4579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passed</a:t>
                      </a:r>
                      <a:endParaRPr lang="en-US" sz="1400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1.6079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passed</a:t>
                      </a:r>
                      <a:endParaRPr lang="en-US" sz="1400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0.9454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passed</a:t>
                      </a:r>
                      <a:endParaRPr lang="en-US" sz="1400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38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56112-CA3D-4E4C-B3C6-214E3C4FA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Compliance Metric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54268-4A95-4E29-A7F6-43A39D6A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fld id="{4E1ABA96-62F0-4845-A01A-A71BBBBC739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2DC89E3-DC08-B145-9BAB-70CF69BACC4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8D0A431-BF69-3F4B-A831-0CE49F643CC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  <p:graphicFrame>
        <p:nvGraphicFramePr>
          <p:cNvPr id="7" name="Diagram 3">
            <a:extLst>
              <a:ext uri="{FF2B5EF4-FFF2-40B4-BE49-F238E27FC236}">
                <a16:creationId xmlns:a16="http://schemas.microsoft.com/office/drawing/2014/main" id="{EEC3B554-61FD-442A-8C8D-E20C128302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0029901"/>
              </p:ext>
            </p:extLst>
          </p:nvPr>
        </p:nvGraphicFramePr>
        <p:xfrm>
          <a:off x="960864" y="1832518"/>
          <a:ext cx="10361084" cy="411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5925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Throughout the experiment steps, procedures, and comparisons we follow: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European Telecommunications Standards document [1]</a:t>
            </a:r>
            <a:endParaRPr lang="en-US" sz="2400" dirty="0">
              <a:cs typeface="Times New Roman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 IEEE standards 802.11-2016 [2] and 802.11-2012 [3]</a:t>
            </a:r>
            <a:endParaRPr lang="en-US" sz="2400" dirty="0"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fld id="{4E1ABA96-62F0-4845-A01A-A71BBBBC7395}" type="slidenum">
              <a:rPr lang="en-US" smtClean="0"/>
              <a:t>3</a:t>
            </a:fld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27BA39-549D-E54F-8228-77489145E10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5505B-A09C-E142-AC46-F08B5E52A58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324312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56112-CA3D-4E4C-B3C6-214E3C4FA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Metric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54268-4A95-4E29-A7F6-43A39D6AFC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E1ABA96-62F0-4845-A01A-A71BBBBC739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A66D20-E866-4798-AF01-AF480EECB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494" y="1550394"/>
            <a:ext cx="8479718" cy="4610810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C2B7A5E-5665-944F-8DE2-D27DEF78780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6BEF50-B8B8-C14E-BF64-9293FC0E98E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655361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5973687" cy="1065213"/>
          </a:xfrm>
        </p:spPr>
        <p:txBody>
          <a:bodyPr/>
          <a:lstStyle/>
          <a:p>
            <a:r>
              <a:rPr lang="en-US"/>
              <a:t>Hardware Evolution </a:t>
            </a:r>
            <a:br>
              <a:rPr lang="en-US"/>
            </a:br>
            <a:r>
              <a:rPr lang="en-US"/>
              <a:t>(First version: RF shielding box)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fld id="{4E1ABA96-62F0-4845-A01A-A71BBBBC7395}" type="slidenum">
              <a:rPr lang="en-US" smtClean="0"/>
              <a:t>31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F9B49B5-F8E5-484F-8756-4A40F11774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3" y="365125"/>
            <a:ext cx="3365475" cy="598306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FDFEE14-0D90-408D-84CA-24A6B559DEF3}"/>
              </a:ext>
            </a:extLst>
          </p:cNvPr>
          <p:cNvGrpSpPr>
            <a:grpSpLocks noChangeAspect="1"/>
          </p:cNvGrpSpPr>
          <p:nvPr/>
        </p:nvGrpSpPr>
        <p:grpSpPr>
          <a:xfrm>
            <a:off x="327004" y="3880964"/>
            <a:ext cx="3943447" cy="2407248"/>
            <a:chOff x="116551" y="3173689"/>
            <a:chExt cx="5867584" cy="2585266"/>
          </a:xfrm>
        </p:grpSpPr>
        <p:sp>
          <p:nvSpPr>
            <p:cNvPr id="67" name="Freeform 66"/>
            <p:cNvSpPr/>
            <p:nvPr/>
          </p:nvSpPr>
          <p:spPr>
            <a:xfrm>
              <a:off x="3173880" y="4819942"/>
              <a:ext cx="2298783" cy="692784"/>
            </a:xfrm>
            <a:custGeom>
              <a:avLst/>
              <a:gdLst>
                <a:gd name="connsiteX0" fmla="*/ 2768600 w 2768600"/>
                <a:gd name="connsiteY0" fmla="*/ 0 h 1261533"/>
                <a:gd name="connsiteX1" fmla="*/ 2768600 w 2768600"/>
                <a:gd name="connsiteY1" fmla="*/ 1261533 h 1261533"/>
                <a:gd name="connsiteX2" fmla="*/ 0 w 2768600"/>
                <a:gd name="connsiteY2" fmla="*/ 1261533 h 1261533"/>
                <a:gd name="connsiteX3" fmla="*/ 0 w 2768600"/>
                <a:gd name="connsiteY3" fmla="*/ 1261533 h 126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600" h="1261533">
                  <a:moveTo>
                    <a:pt x="2768600" y="0"/>
                  </a:moveTo>
                  <a:lnTo>
                    <a:pt x="2768600" y="1261533"/>
                  </a:lnTo>
                  <a:lnTo>
                    <a:pt x="0" y="1261533"/>
                  </a:lnTo>
                  <a:lnTo>
                    <a:pt x="0" y="1261533"/>
                  </a:ln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412536" y="3641736"/>
              <a:ext cx="3399009" cy="1510386"/>
            </a:xfrm>
            <a:prstGeom prst="roundRect">
              <a:avLst/>
            </a:prstGeom>
            <a:ln w="28575"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788670" y="4103154"/>
              <a:ext cx="747036" cy="4924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latin typeface="Calibri" panose="020F0502020204030204" pitchFamily="34" charset="0"/>
                  <a:cs typeface="Calibri" panose="020F0502020204030204" pitchFamily="34" charset="0"/>
                </a:rPr>
                <a:t>UUT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287453" y="4113068"/>
              <a:ext cx="1080050" cy="492455"/>
              <a:chOff x="6383549" y="3878296"/>
              <a:chExt cx="1078299" cy="483080"/>
            </a:xfrm>
          </p:grpSpPr>
          <p:sp>
            <p:nvSpPr>
              <p:cNvPr id="6" name="Isosceles Triangle 5"/>
              <p:cNvSpPr/>
              <p:nvPr/>
            </p:nvSpPr>
            <p:spPr>
              <a:xfrm rot="5400000" flipH="1">
                <a:off x="6361983" y="4028534"/>
                <a:ext cx="232913" cy="18978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6573329" y="3878296"/>
                <a:ext cx="888519" cy="48308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>
                    <a:latin typeface="Calibri" panose="020F0502020204030204" pitchFamily="34" charset="0"/>
                    <a:cs typeface="Calibri" panose="020F0502020204030204" pitchFamily="34" charset="0"/>
                  </a:rPr>
                  <a:t>SU/CD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417444" y="4787202"/>
              <a:ext cx="1220039" cy="971753"/>
              <a:chOff x="4926969" y="5142663"/>
              <a:chExt cx="1218061" cy="953253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4926969" y="5612836"/>
                <a:ext cx="1218061" cy="48308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USRP</a:t>
                </a:r>
                <a:endParaRPr lang="en-US" sz="3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10800000" flipH="1">
                <a:off x="5419543" y="5142663"/>
                <a:ext cx="232913" cy="18978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9" name="Straight Connector 8"/>
              <p:cNvCxnSpPr>
                <a:cxnSpLocks/>
                <a:stCxn id="13" idx="0"/>
                <a:endCxn id="12" idx="0"/>
              </p:cNvCxnSpPr>
              <p:nvPr/>
            </p:nvCxnSpPr>
            <p:spPr>
              <a:xfrm>
                <a:off x="5536000" y="5332445"/>
                <a:ext cx="0" cy="28039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/>
            <p:cNvSpPr/>
            <p:nvPr/>
          </p:nvSpPr>
          <p:spPr>
            <a:xfrm>
              <a:off x="199008" y="3878910"/>
              <a:ext cx="1053828" cy="9409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Server 1</a:t>
              </a:r>
            </a:p>
          </p:txBody>
        </p:sp>
        <p:cxnSp>
          <p:nvCxnSpPr>
            <p:cNvPr id="18" name="Straight Connector 17"/>
            <p:cNvCxnSpPr>
              <a:cxnSpLocks/>
              <a:stCxn id="16" idx="3"/>
              <a:endCxn id="5" idx="1"/>
            </p:cNvCxnSpPr>
            <p:nvPr/>
          </p:nvCxnSpPr>
          <p:spPr>
            <a:xfrm>
              <a:off x="1252836" y="4349380"/>
              <a:ext cx="535834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4930307" y="3888523"/>
              <a:ext cx="1053828" cy="9409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Server 2</a:t>
              </a:r>
            </a:p>
          </p:txBody>
        </p:sp>
        <p:cxnSp>
          <p:nvCxnSpPr>
            <p:cNvPr id="23" name="Straight Connector 22"/>
            <p:cNvCxnSpPr>
              <a:stCxn id="11" idx="3"/>
              <a:endCxn id="22" idx="1"/>
            </p:cNvCxnSpPr>
            <p:nvPr/>
          </p:nvCxnSpPr>
          <p:spPr>
            <a:xfrm flipV="1">
              <a:off x="4367503" y="4358993"/>
              <a:ext cx="562804" cy="30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Isosceles Triangle 73"/>
            <p:cNvSpPr/>
            <p:nvPr/>
          </p:nvSpPr>
          <p:spPr>
            <a:xfrm rot="5400000" flipH="1" flipV="1">
              <a:off x="2516460" y="4275470"/>
              <a:ext cx="233291" cy="19346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3" name="Straight Arrow Connector 82"/>
            <p:cNvCxnSpPr>
              <a:cxnSpLocks/>
            </p:cNvCxnSpPr>
            <p:nvPr/>
          </p:nvCxnSpPr>
          <p:spPr>
            <a:xfrm>
              <a:off x="962678" y="3676816"/>
              <a:ext cx="449857" cy="877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E3791B-29A0-4FE6-9750-5929CF8E4848}"/>
                </a:ext>
              </a:extLst>
            </p:cNvPr>
            <p:cNvSpPr/>
            <p:nvPr/>
          </p:nvSpPr>
          <p:spPr>
            <a:xfrm>
              <a:off x="116551" y="3173689"/>
              <a:ext cx="2530831" cy="363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RF Shielding Box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9053B0AB-2116-4BD3-ACDA-C4939D726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160" y="4649108"/>
            <a:ext cx="3195877" cy="179768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07B463B-FDEB-4B9E-94F6-06ED17419E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870" y="1844382"/>
            <a:ext cx="4512976" cy="25385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69677E3-AD4B-4B87-8A12-E064A045C67A}"/>
              </a:ext>
            </a:extLst>
          </p:cNvPr>
          <p:cNvSpPr/>
          <p:nvPr/>
        </p:nvSpPr>
        <p:spPr>
          <a:xfrm>
            <a:off x="721452" y="2077295"/>
            <a:ext cx="3344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RF shielding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servers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098522-1B6E-5448-A7CB-8D1119C1791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373C8F3-E86C-E44F-A212-2CF42EA67F4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39754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fld id="{4E1ABA96-62F0-4845-A01A-A71BBBBC7395}" type="slidenum">
              <a:rPr lang="en-US" smtClean="0"/>
              <a:t>32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33CE3AE-2897-4F14-B48F-78C1632EB743}"/>
              </a:ext>
            </a:extLst>
          </p:cNvPr>
          <p:cNvGrpSpPr/>
          <p:nvPr/>
        </p:nvGrpSpPr>
        <p:grpSpPr>
          <a:xfrm>
            <a:off x="882325" y="4241261"/>
            <a:ext cx="4182372" cy="1677863"/>
            <a:chOff x="5309971" y="3213571"/>
            <a:chExt cx="6212355" cy="2104476"/>
          </a:xfrm>
        </p:grpSpPr>
        <p:sp>
          <p:nvSpPr>
            <p:cNvPr id="16" name="Rectangle 15"/>
            <p:cNvSpPr/>
            <p:nvPr/>
          </p:nvSpPr>
          <p:spPr>
            <a:xfrm>
              <a:off x="5309971" y="3213571"/>
              <a:ext cx="1053828" cy="9409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Server 1</a:t>
              </a:r>
            </a:p>
          </p:txBody>
        </p:sp>
        <p:cxnSp>
          <p:nvCxnSpPr>
            <p:cNvPr id="18" name="Straight Connector 17"/>
            <p:cNvCxnSpPr>
              <a:cxnSpLocks/>
            </p:cNvCxnSpPr>
            <p:nvPr/>
          </p:nvCxnSpPr>
          <p:spPr>
            <a:xfrm>
              <a:off x="6363799" y="3692750"/>
              <a:ext cx="485952" cy="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0468498" y="3222785"/>
              <a:ext cx="1053828" cy="9409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Server 2</a:t>
              </a:r>
            </a:p>
          </p:txBody>
        </p:sp>
        <p:cxnSp>
          <p:nvCxnSpPr>
            <p:cNvPr id="23" name="Straight Connector 22"/>
            <p:cNvCxnSpPr>
              <a:cxnSpLocks/>
              <a:endCxn id="22" idx="1"/>
            </p:cNvCxnSpPr>
            <p:nvPr/>
          </p:nvCxnSpPr>
          <p:spPr>
            <a:xfrm flipV="1">
              <a:off x="10067628" y="3693255"/>
              <a:ext cx="400870" cy="18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reeform 66"/>
            <p:cNvSpPr/>
            <p:nvPr/>
          </p:nvSpPr>
          <p:spPr>
            <a:xfrm>
              <a:off x="8708542" y="4132474"/>
              <a:ext cx="2327267" cy="940197"/>
            </a:xfrm>
            <a:custGeom>
              <a:avLst/>
              <a:gdLst>
                <a:gd name="connsiteX0" fmla="*/ 2768600 w 2768600"/>
                <a:gd name="connsiteY0" fmla="*/ 0 h 1261533"/>
                <a:gd name="connsiteX1" fmla="*/ 2768600 w 2768600"/>
                <a:gd name="connsiteY1" fmla="*/ 1261533 h 1261533"/>
                <a:gd name="connsiteX2" fmla="*/ 0 w 2768600"/>
                <a:gd name="connsiteY2" fmla="*/ 1261533 h 1261533"/>
                <a:gd name="connsiteX3" fmla="*/ 0 w 2768600"/>
                <a:gd name="connsiteY3" fmla="*/ 1261533 h 126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600" h="1261533">
                  <a:moveTo>
                    <a:pt x="2768600" y="0"/>
                  </a:moveTo>
                  <a:lnTo>
                    <a:pt x="2768600" y="1261533"/>
                  </a:lnTo>
                  <a:lnTo>
                    <a:pt x="0" y="1261533"/>
                  </a:lnTo>
                  <a:lnTo>
                    <a:pt x="0" y="1261533"/>
                  </a:ln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ounded Rectangle 4">
              <a:extLst>
                <a:ext uri="{FF2B5EF4-FFF2-40B4-BE49-F238E27FC236}">
                  <a16:creationId xmlns:a16="http://schemas.microsoft.com/office/drawing/2014/main" id="{27238643-632D-44FE-AE5F-95548F7BCE6A}"/>
                </a:ext>
              </a:extLst>
            </p:cNvPr>
            <p:cNvSpPr/>
            <p:nvPr/>
          </p:nvSpPr>
          <p:spPr>
            <a:xfrm>
              <a:off x="6853641" y="3437082"/>
              <a:ext cx="727087" cy="4924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latin typeface="Calibri" panose="020F0502020204030204" pitchFamily="34" charset="0"/>
                  <a:cs typeface="Calibri" panose="020F0502020204030204" pitchFamily="34" charset="0"/>
                </a:rPr>
                <a:t>UUT</a:t>
              </a:r>
              <a:endParaRPr lang="en-US" sz="1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ounded Rectangle 10">
              <a:extLst>
                <a:ext uri="{FF2B5EF4-FFF2-40B4-BE49-F238E27FC236}">
                  <a16:creationId xmlns:a16="http://schemas.microsoft.com/office/drawing/2014/main" id="{F50458D8-21F3-452F-8D5A-16FBCABDA63B}"/>
                </a:ext>
              </a:extLst>
            </p:cNvPr>
            <p:cNvSpPr/>
            <p:nvPr/>
          </p:nvSpPr>
          <p:spPr>
            <a:xfrm>
              <a:off x="9181556" y="3437770"/>
              <a:ext cx="889962" cy="4924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latin typeface="Calibri" panose="020F0502020204030204" pitchFamily="34" charset="0"/>
                  <a:cs typeface="Calibri" panose="020F0502020204030204" pitchFamily="34" charset="0"/>
                </a:rPr>
                <a:t>SU/CD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8051AC4-A07C-4519-9643-28FFCDE6EB94}"/>
                </a:ext>
              </a:extLst>
            </p:cNvPr>
            <p:cNvGrpSpPr/>
            <p:nvPr/>
          </p:nvGrpSpPr>
          <p:grpSpPr>
            <a:xfrm>
              <a:off x="7773296" y="4472567"/>
              <a:ext cx="1149009" cy="845480"/>
              <a:chOff x="4977443" y="5257274"/>
              <a:chExt cx="1147146" cy="829384"/>
            </a:xfrm>
          </p:grpSpPr>
          <p:sp>
            <p:nvSpPr>
              <p:cNvPr id="69" name="Rounded Rectangle 11">
                <a:extLst>
                  <a:ext uri="{FF2B5EF4-FFF2-40B4-BE49-F238E27FC236}">
                    <a16:creationId xmlns:a16="http://schemas.microsoft.com/office/drawing/2014/main" id="{B7FCD6B2-575C-434E-AFC3-42CDCFFC9AED}"/>
                  </a:ext>
                </a:extLst>
              </p:cNvPr>
              <p:cNvSpPr/>
              <p:nvPr/>
            </p:nvSpPr>
            <p:spPr>
              <a:xfrm>
                <a:off x="4977443" y="5603578"/>
                <a:ext cx="1147146" cy="48308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USRP</a:t>
                </a: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D5E11CF5-BD25-4C14-A3B7-13EEB1B89CD3}"/>
                  </a:ext>
                </a:extLst>
              </p:cNvPr>
              <p:cNvCxnSpPr>
                <a:cxnSpLocks/>
                <a:stCxn id="76" idx="0"/>
                <a:endCxn id="69" idx="0"/>
              </p:cNvCxnSpPr>
              <p:nvPr/>
            </p:nvCxnSpPr>
            <p:spPr>
              <a:xfrm>
                <a:off x="5540802" y="5257274"/>
                <a:ext cx="10215" cy="346304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70412416-B978-4DF6-95CF-555B2B8AE6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0708" y="4417455"/>
              <a:ext cx="512577" cy="2069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9EFC1B9-79C8-4220-910A-9A5F2A60996A}"/>
                </a:ext>
              </a:extLst>
            </p:cNvPr>
            <p:cNvSpPr/>
            <p:nvPr/>
          </p:nvSpPr>
          <p:spPr>
            <a:xfrm>
              <a:off x="6363800" y="4476544"/>
              <a:ext cx="1151539" cy="501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RF Splitter/ Combiner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C667E87-92C7-40F9-9E18-2719DA1D248B}"/>
                </a:ext>
              </a:extLst>
            </p:cNvPr>
            <p:cNvGrpSpPr/>
            <p:nvPr/>
          </p:nvGrpSpPr>
          <p:grpSpPr>
            <a:xfrm flipV="1">
              <a:off x="8186458" y="4196171"/>
              <a:ext cx="305295" cy="276396"/>
              <a:chOff x="8178838" y="4152626"/>
              <a:chExt cx="305295" cy="276396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A51BAC9-F55F-474C-BADB-050C3CD53DA6}"/>
                  </a:ext>
                </a:extLst>
              </p:cNvPr>
              <p:cNvSpPr/>
              <p:nvPr/>
            </p:nvSpPr>
            <p:spPr>
              <a:xfrm>
                <a:off x="8178838" y="4152626"/>
                <a:ext cx="305295" cy="276396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id="{8109C54A-5E29-4907-9D2C-4468F8DD6A91}"/>
                  </a:ext>
                </a:extLst>
              </p:cNvPr>
              <p:cNvSpPr/>
              <p:nvPr/>
            </p:nvSpPr>
            <p:spPr>
              <a:xfrm>
                <a:off x="8216939" y="4152626"/>
                <a:ext cx="226022" cy="276396"/>
              </a:xfrm>
              <a:prstGeom prst="triangl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77" name="Connector: Elbow 76">
              <a:extLst>
                <a:ext uri="{FF2B5EF4-FFF2-40B4-BE49-F238E27FC236}">
                  <a16:creationId xmlns:a16="http://schemas.microsoft.com/office/drawing/2014/main" id="{4BDD9ADE-7A42-4E57-8F50-0E5DFEBB3530}"/>
                </a:ext>
              </a:extLst>
            </p:cNvPr>
            <p:cNvCxnSpPr>
              <a:cxnSpLocks/>
              <a:stCxn id="76" idx="2"/>
              <a:endCxn id="61" idx="3"/>
            </p:cNvCxnSpPr>
            <p:nvPr/>
          </p:nvCxnSpPr>
          <p:spPr>
            <a:xfrm rot="16200000" flipV="1">
              <a:off x="7646213" y="3617825"/>
              <a:ext cx="512861" cy="643831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or: Elbow 77">
              <a:extLst>
                <a:ext uri="{FF2B5EF4-FFF2-40B4-BE49-F238E27FC236}">
                  <a16:creationId xmlns:a16="http://schemas.microsoft.com/office/drawing/2014/main" id="{A0024519-E4D7-471A-BCD5-7406D5E75601}"/>
                </a:ext>
              </a:extLst>
            </p:cNvPr>
            <p:cNvCxnSpPr>
              <a:stCxn id="76" idx="4"/>
              <a:endCxn id="63" idx="1"/>
            </p:cNvCxnSpPr>
            <p:nvPr/>
          </p:nvCxnSpPr>
          <p:spPr>
            <a:xfrm rot="5400000" flipH="1" flipV="1">
              <a:off x="8559982" y="3574598"/>
              <a:ext cx="512173" cy="730975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13E63D7F-C96C-42C0-A1D0-27A53CC80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58" y="3019632"/>
            <a:ext cx="5701938" cy="3207340"/>
          </a:xfrm>
        </p:spPr>
      </p:pic>
      <p:pic>
        <p:nvPicPr>
          <p:cNvPr id="1026" name="Picture 2" descr="Image result for rf cables">
            <a:extLst>
              <a:ext uri="{FF2B5EF4-FFF2-40B4-BE49-F238E27FC236}">
                <a16:creationId xmlns:a16="http://schemas.microsoft.com/office/drawing/2014/main" id="{8F37F65D-9742-4859-805F-191A50BA8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697" y="1519826"/>
            <a:ext cx="2248414" cy="149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SB-AC56R">
            <a:extLst>
              <a:ext uri="{FF2B5EF4-FFF2-40B4-BE49-F238E27FC236}">
                <a16:creationId xmlns:a16="http://schemas.microsoft.com/office/drawing/2014/main" id="{934D3971-5026-428C-BCB0-E118962D5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0" b="27193"/>
          <a:stretch/>
        </p:blipFill>
        <p:spPr bwMode="auto">
          <a:xfrm>
            <a:off x="8650414" y="2110918"/>
            <a:ext cx="1768587" cy="84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71E2D0F-1454-4C77-A04C-80C664A74ABD}"/>
              </a:ext>
            </a:extLst>
          </p:cNvPr>
          <p:cNvSpPr/>
          <p:nvPr/>
        </p:nvSpPr>
        <p:spPr>
          <a:xfrm>
            <a:off x="721452" y="2077295"/>
            <a:ext cx="3344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RF Cables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servers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FB2F1C-0AF0-C640-8FD1-9D4B018FBFB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3D193C4-DC87-F347-AB44-C9B4641BFE5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BC5880-536F-44EB-A13D-10207710E621}"/>
              </a:ext>
            </a:extLst>
          </p:cNvPr>
          <p:cNvSpPr txBox="1">
            <a:spLocks/>
          </p:cNvSpPr>
          <p:nvPr/>
        </p:nvSpPr>
        <p:spPr bwMode="auto">
          <a:xfrm>
            <a:off x="914401" y="685801"/>
            <a:ext cx="5973687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Hardware Evolution </a:t>
            </a:r>
            <a:br>
              <a:rPr lang="en-US" kern="0" dirty="0"/>
            </a:br>
            <a:r>
              <a:rPr lang="en-US" kern="0" dirty="0"/>
              <a:t>(Second version)</a:t>
            </a:r>
          </a:p>
        </p:txBody>
      </p:sp>
    </p:spTree>
    <p:extLst>
      <p:ext uri="{BB962C8B-B14F-4D97-AF65-F5344CB8AC3E}">
        <p14:creationId xmlns:p14="http://schemas.microsoft.com/office/powerpoint/2010/main" val="4128783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fld id="{4E1ABA96-62F0-4845-A01A-A71BBBBC7395}" type="slidenum">
              <a:rPr lang="en-US" smtClean="0"/>
              <a:t>33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A927C-09AB-43A9-B151-942B9E4D5992}"/>
              </a:ext>
            </a:extLst>
          </p:cNvPr>
          <p:cNvGrpSpPr/>
          <p:nvPr/>
        </p:nvGrpSpPr>
        <p:grpSpPr>
          <a:xfrm>
            <a:off x="1264335" y="3277428"/>
            <a:ext cx="3217877" cy="2861337"/>
            <a:chOff x="6853641" y="2413165"/>
            <a:chExt cx="3217877" cy="2861337"/>
          </a:xfrm>
        </p:grpSpPr>
        <p:sp>
          <p:nvSpPr>
            <p:cNvPr id="26" name="Rounded Rectangle 4">
              <a:extLst>
                <a:ext uri="{FF2B5EF4-FFF2-40B4-BE49-F238E27FC236}">
                  <a16:creationId xmlns:a16="http://schemas.microsoft.com/office/drawing/2014/main" id="{6099B8E3-E106-47DA-B657-8520BE2D6B99}"/>
                </a:ext>
              </a:extLst>
            </p:cNvPr>
            <p:cNvSpPr/>
            <p:nvPr/>
          </p:nvSpPr>
          <p:spPr>
            <a:xfrm>
              <a:off x="6853641" y="3393537"/>
              <a:ext cx="656673" cy="4924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UUT</a:t>
              </a:r>
            </a:p>
          </p:txBody>
        </p:sp>
        <p:sp>
          <p:nvSpPr>
            <p:cNvPr id="27" name="Rounded Rectangle 10">
              <a:extLst>
                <a:ext uri="{FF2B5EF4-FFF2-40B4-BE49-F238E27FC236}">
                  <a16:creationId xmlns:a16="http://schemas.microsoft.com/office/drawing/2014/main" id="{F56D55D1-750F-4668-86F4-DA126F719C13}"/>
                </a:ext>
              </a:extLst>
            </p:cNvPr>
            <p:cNvSpPr/>
            <p:nvPr/>
          </p:nvSpPr>
          <p:spPr>
            <a:xfrm>
              <a:off x="9181556" y="3394225"/>
              <a:ext cx="889962" cy="4924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SU/CD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246C42E-0024-40B7-B333-3613C5916535}"/>
                </a:ext>
              </a:extLst>
            </p:cNvPr>
            <p:cNvGrpSpPr/>
            <p:nvPr/>
          </p:nvGrpSpPr>
          <p:grpSpPr>
            <a:xfrm>
              <a:off x="7967704" y="4429022"/>
              <a:ext cx="730117" cy="845480"/>
              <a:chOff x="5171534" y="5257274"/>
              <a:chExt cx="728933" cy="829384"/>
            </a:xfrm>
          </p:grpSpPr>
          <p:sp>
            <p:nvSpPr>
              <p:cNvPr id="43" name="Rounded Rectangle 11">
                <a:extLst>
                  <a:ext uri="{FF2B5EF4-FFF2-40B4-BE49-F238E27FC236}">
                    <a16:creationId xmlns:a16="http://schemas.microsoft.com/office/drawing/2014/main" id="{22ACA5C1-A7C1-41B5-935A-FD85A2A086FA}"/>
                  </a:ext>
                </a:extLst>
              </p:cNvPr>
              <p:cNvSpPr/>
              <p:nvPr/>
            </p:nvSpPr>
            <p:spPr>
              <a:xfrm>
                <a:off x="5171534" y="5603578"/>
                <a:ext cx="728933" cy="48308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>
                    <a:latin typeface="Calibri" panose="020F0502020204030204" pitchFamily="34" charset="0"/>
                    <a:cs typeface="Calibri" panose="020F0502020204030204" pitchFamily="34" charset="0"/>
                  </a:rPr>
                  <a:t>USRP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3766DFC-F538-4C55-884B-31D4626271DE}"/>
                  </a:ext>
                </a:extLst>
              </p:cNvPr>
              <p:cNvCxnSpPr>
                <a:cxnSpLocks/>
                <a:stCxn id="42" idx="0"/>
                <a:endCxn id="43" idx="0"/>
              </p:cNvCxnSpPr>
              <p:nvPr/>
            </p:nvCxnSpPr>
            <p:spPr>
              <a:xfrm flipH="1">
                <a:off x="5536001" y="5257274"/>
                <a:ext cx="4799" cy="346304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89D3860-7789-42EF-ACC8-2933000C61AC}"/>
                </a:ext>
              </a:extLst>
            </p:cNvPr>
            <p:cNvSpPr/>
            <p:nvPr/>
          </p:nvSpPr>
          <p:spPr>
            <a:xfrm>
              <a:off x="7284752" y="2413165"/>
              <a:ext cx="2096020" cy="6894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PC/Laptop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781DC5C-5B8E-43C0-957A-2779E1F5A424}"/>
                </a:ext>
              </a:extLst>
            </p:cNvPr>
            <p:cNvGrpSpPr/>
            <p:nvPr/>
          </p:nvGrpSpPr>
          <p:grpSpPr>
            <a:xfrm flipV="1">
              <a:off x="8186458" y="4152626"/>
              <a:ext cx="305295" cy="276396"/>
              <a:chOff x="8178838" y="4152626"/>
              <a:chExt cx="305295" cy="276396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D302E99-0B8C-473A-858C-69BF80DD62DF}"/>
                  </a:ext>
                </a:extLst>
              </p:cNvPr>
              <p:cNvSpPr/>
              <p:nvPr/>
            </p:nvSpPr>
            <p:spPr>
              <a:xfrm>
                <a:off x="8178838" y="4152626"/>
                <a:ext cx="305295" cy="276396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F50F9779-D644-44F0-980B-D2CF600DF60B}"/>
                  </a:ext>
                </a:extLst>
              </p:cNvPr>
              <p:cNvSpPr/>
              <p:nvPr/>
            </p:nvSpPr>
            <p:spPr>
              <a:xfrm>
                <a:off x="8216939" y="4152626"/>
                <a:ext cx="226022" cy="276396"/>
              </a:xfrm>
              <a:prstGeom prst="triangl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F68C5E14-C580-4832-95EF-6D36708D7A50}"/>
                </a:ext>
              </a:extLst>
            </p:cNvPr>
            <p:cNvCxnSpPr>
              <a:stCxn id="42" idx="2"/>
              <a:endCxn id="26" idx="3"/>
            </p:cNvCxnSpPr>
            <p:nvPr/>
          </p:nvCxnSpPr>
          <p:spPr>
            <a:xfrm rot="16200000" flipV="1">
              <a:off x="7611007" y="3539073"/>
              <a:ext cx="512861" cy="714245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0E2EB612-BB5B-4A59-A044-982A151DFDAE}"/>
                </a:ext>
              </a:extLst>
            </p:cNvPr>
            <p:cNvCxnSpPr>
              <a:stCxn id="42" idx="4"/>
              <a:endCxn id="27" idx="1"/>
            </p:cNvCxnSpPr>
            <p:nvPr/>
          </p:nvCxnSpPr>
          <p:spPr>
            <a:xfrm rot="5400000" flipH="1" flipV="1">
              <a:off x="8559982" y="3531053"/>
              <a:ext cx="512173" cy="730975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03ADE9FE-02DB-4C41-8C02-8E6DB6AC0575}"/>
                </a:ext>
              </a:extLst>
            </p:cNvPr>
            <p:cNvCxnSpPr>
              <a:cxnSpLocks/>
              <a:stCxn id="43" idx="3"/>
              <a:endCxn id="30" idx="3"/>
            </p:cNvCxnSpPr>
            <p:nvPr/>
          </p:nvCxnSpPr>
          <p:spPr>
            <a:xfrm flipV="1">
              <a:off x="8697821" y="2757887"/>
              <a:ext cx="682951" cy="2270388"/>
            </a:xfrm>
            <a:prstGeom prst="bentConnector3">
              <a:avLst>
                <a:gd name="adj1" fmla="val 21397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33F0C9B9-EC5A-4111-972E-F71AB1A3A90A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rot="5400000" flipH="1" flipV="1">
              <a:off x="7025416" y="2650465"/>
              <a:ext cx="899635" cy="586511"/>
            </a:xfrm>
            <a:prstGeom prst="bentConnector3">
              <a:avLst>
                <a:gd name="adj1" fmla="val 17575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E3856459-424C-4275-A085-055B65900712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rot="16200000" flipV="1">
              <a:off x="8822831" y="2590519"/>
              <a:ext cx="904259" cy="703154"/>
            </a:xfrm>
            <a:prstGeom prst="bentConnector3">
              <a:avLst>
                <a:gd name="adj1" fmla="val 15879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BEBCC7B-7059-4CFF-BCDA-A56A552E659C}"/>
                </a:ext>
              </a:extLst>
            </p:cNvPr>
            <p:cNvSpPr/>
            <p:nvPr/>
          </p:nvSpPr>
          <p:spPr>
            <a:xfrm>
              <a:off x="7500844" y="2869305"/>
              <a:ext cx="4860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>
                  <a:latin typeface="Calibri" panose="020F0502020204030204" pitchFamily="34" charset="0"/>
                  <a:cs typeface="Calibri" panose="020F0502020204030204" pitchFamily="34" charset="0"/>
                </a:rPr>
                <a:t>Client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8B7054A-4EB0-4265-9F77-2080FB5D6E01}"/>
                </a:ext>
              </a:extLst>
            </p:cNvPr>
            <p:cNvSpPr/>
            <p:nvPr/>
          </p:nvSpPr>
          <p:spPr>
            <a:xfrm>
              <a:off x="8628030" y="2869305"/>
              <a:ext cx="5196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>
                  <a:latin typeface="Calibri" panose="020F0502020204030204" pitchFamily="34" charset="0"/>
                  <a:cs typeface="Calibri" panose="020F0502020204030204" pitchFamily="34" charset="0"/>
                </a:rPr>
                <a:t>Server</a:t>
              </a:r>
              <a:endParaRPr lang="en-US"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5F98030-A655-423B-AEDF-9DA046FEC5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303" y="2000450"/>
            <a:ext cx="4850674" cy="36380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3D58A0C-D159-499E-A251-76F5A86C53E4}"/>
              </a:ext>
            </a:extLst>
          </p:cNvPr>
          <p:cNvSpPr/>
          <p:nvPr/>
        </p:nvSpPr>
        <p:spPr>
          <a:xfrm>
            <a:off x="721452" y="2077295"/>
            <a:ext cx="3344203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Arial"/>
              </a:rPr>
              <a:t>RF cables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Arial"/>
              </a:rPr>
              <a:t>One Laptop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D5D2331-CF47-534C-964D-370CC5AAE10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1FD5DA-EADA-0C41-970E-7CD2649CE75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BF9A5D-8431-478E-9213-8E7611805136}"/>
              </a:ext>
            </a:extLst>
          </p:cNvPr>
          <p:cNvSpPr txBox="1">
            <a:spLocks/>
          </p:cNvSpPr>
          <p:nvPr/>
        </p:nvSpPr>
        <p:spPr bwMode="auto">
          <a:xfrm>
            <a:off x="721491" y="685801"/>
            <a:ext cx="636915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Hardware Evolution </a:t>
            </a:r>
            <a:br>
              <a:rPr lang="en-US" kern="0" dirty="0"/>
            </a:br>
            <a:r>
              <a:rPr lang="en-US" kern="0" dirty="0"/>
              <a:t>(</a:t>
            </a:r>
            <a:r>
              <a:rPr lang="en-US" kern="0" dirty="0">
                <a:ea typeface="+mj-lt"/>
                <a:cs typeface="+mj-lt"/>
              </a:rPr>
              <a:t>Current version: Single Machine</a:t>
            </a:r>
            <a:r>
              <a:rPr lang="en-US" kern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6633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88046-CFA4-4D82-8684-F71ECA8B3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20688"/>
            <a:ext cx="10361084" cy="648072"/>
          </a:xfrm>
        </p:spPr>
        <p:txBody>
          <a:bodyPr/>
          <a:lstStyle/>
          <a:p>
            <a:r>
              <a:rPr lang="en-US"/>
              <a:t>Results Comparisons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117FBE-BAAB-4C47-AD0F-8D5423B8E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44" y="1208816"/>
            <a:ext cx="3360462" cy="265299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4D31A-CFBF-45F2-93B6-A9C839B01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fld id="{4E1ABA96-62F0-4845-A01A-A71BBBBC739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0F855-EC0F-4B12-9B41-10D7AFAAF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88" y="1196752"/>
            <a:ext cx="3463939" cy="2597954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2E0BC44-9D1A-4B8E-9415-2701870269A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de-DE"/>
              <a:t>May 2019</a:t>
            </a:r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75E0509-FD54-1147-B12A-85D57746D8B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ABF4A70-E3A8-1645-94B3-C65A5611804C}"/>
              </a:ext>
            </a:extLst>
          </p:cNvPr>
          <p:cNvSpPr/>
          <p:nvPr/>
        </p:nvSpPr>
        <p:spPr>
          <a:xfrm rot="16200000">
            <a:off x="-277312" y="3482162"/>
            <a:ext cx="4472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Measurements in RF Shielding box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96B0AE1-4EF0-514F-A7D9-F76DD6FFE750}"/>
              </a:ext>
            </a:extLst>
          </p:cNvPr>
          <p:cNvSpPr/>
          <p:nvPr/>
        </p:nvSpPr>
        <p:spPr>
          <a:xfrm rot="16200000">
            <a:off x="8196135" y="3482162"/>
            <a:ext cx="2979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Cabled measurements</a:t>
            </a:r>
          </a:p>
        </p:txBody>
      </p:sp>
      <p:pic>
        <p:nvPicPr>
          <p:cNvPr id="9" name="Picture 1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64C03265-B232-4A34-91A5-F404A5CAA0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9" t="3168" r="24912" b="19626"/>
          <a:stretch/>
        </p:blipFill>
        <p:spPr>
          <a:xfrm>
            <a:off x="5959033" y="3797681"/>
            <a:ext cx="3169255" cy="2561250"/>
          </a:xfrm>
          <a:prstGeom prst="rect">
            <a:avLst/>
          </a:prstGeom>
        </p:spPr>
      </p:pic>
      <p:pic>
        <p:nvPicPr>
          <p:cNvPr id="15" name="Picture 1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19DB465F-C5A1-4621-B765-D6695BC3B6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05" t="3191" r="25614" b="19626"/>
          <a:stretch/>
        </p:blipFill>
        <p:spPr>
          <a:xfrm>
            <a:off x="2351589" y="3788511"/>
            <a:ext cx="3120984" cy="257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72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352C9A18-A372-4D75-9483-720DC2A6F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Evolution—1</a:t>
            </a:r>
            <a:r>
              <a:rPr lang="en-US" baseline="30000"/>
              <a:t>st</a:t>
            </a:r>
            <a:r>
              <a:rPr lang="en-US"/>
              <a:t> ver.: MATLAB &amp; Python script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E1ABA96-62F0-4845-A01A-A71BBBBC7395}" type="slidenum">
              <a:rPr lang="en-US" smtClean="0"/>
              <a:t>35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AAADD01-B5FB-8F42-A4E0-520D70CF2BE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58D21D-D9B5-DE44-BFEB-43836BFF138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30B717-3491-4134-BBB3-44D73DD2F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90" y="1791040"/>
            <a:ext cx="6153324" cy="34612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5D33F3-C4B5-4CF6-B110-3C539D359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17" y="2852936"/>
            <a:ext cx="6349838" cy="357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90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352C9A18-A372-4D75-9483-720DC2A6F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Evolution—Reimplementation in Python</a:t>
            </a:r>
            <a:br>
              <a:rPr lang="en-US" dirty="0"/>
            </a:br>
            <a:r>
              <a:rPr lang="en-US" dirty="0"/>
              <a:t>Introducing a GUI, no need for MATLAB license </a:t>
            </a:r>
            <a:endParaRPr lang="en-US" dirty="0">
              <a:cs typeface="Times New Roman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E1ABA96-62F0-4845-A01A-A71BBBBC7395}" type="slidenum">
              <a:rPr lang="en-US" smtClean="0"/>
              <a:t>36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95D754-7BD6-1D4C-B02C-6C0AF346F4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66F1F40-33BC-C846-B9FB-DC880A577F2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2D6E620-4573-4345-94F2-1A9963BE4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919" y="1752548"/>
            <a:ext cx="6331351" cy="2388347"/>
          </a:xfrm>
          <a:prstGeom prst="rect">
            <a:avLst/>
          </a:prstGeom>
        </p:spPr>
      </p:pic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6B31B3D-2E72-41E1-827F-52ADF5677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29" y="4009563"/>
            <a:ext cx="6845473" cy="226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26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>
            <a:extLst>
              <a:ext uri="{FF2B5EF4-FFF2-40B4-BE49-F238E27FC236}">
                <a16:creationId xmlns:a16="http://schemas.microsoft.com/office/drawing/2014/main" id="{FDAD6B7C-89A7-498C-9D91-FF80E196E64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1701" y="3645024"/>
            <a:ext cx="3722308" cy="27917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88046-CFA4-4D82-8684-F71ECA8B3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20687"/>
            <a:ext cx="10361084" cy="648073"/>
          </a:xfrm>
        </p:spPr>
        <p:txBody>
          <a:bodyPr/>
          <a:lstStyle/>
          <a:p>
            <a:r>
              <a:rPr lang="en-US"/>
              <a:t>Results Comparisons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4D31A-CFBF-45F2-93B6-A9C839B01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fld id="{4E1ABA96-62F0-4845-A01A-A71BBBBC7395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AD47F6A-40AF-464B-A399-4E373FF96F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779"/>
          <a:stretch/>
        </p:blipFill>
        <p:spPr>
          <a:xfrm>
            <a:off x="6401701" y="1196752"/>
            <a:ext cx="3575742" cy="25268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31FE94D-127D-47BF-A2FC-7C5CB119B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04" y="3643953"/>
            <a:ext cx="3575742" cy="27346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972C887-34EB-48FF-B931-C5B797532C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" t="3412" r="7092" b="3349"/>
          <a:stretch/>
        </p:blipFill>
        <p:spPr>
          <a:xfrm>
            <a:off x="2550482" y="1196752"/>
            <a:ext cx="3083115" cy="2495469"/>
          </a:xfrm>
          <a:prstGeom prst="rect">
            <a:avLst/>
          </a:prstGeom>
        </p:spPr>
      </p:pic>
      <p:sp>
        <p:nvSpPr>
          <p:cNvPr id="32" name="Date Placeholder 31">
            <a:extLst>
              <a:ext uri="{FF2B5EF4-FFF2-40B4-BE49-F238E27FC236}">
                <a16:creationId xmlns:a16="http://schemas.microsoft.com/office/drawing/2014/main" id="{E426E7C6-A5D1-4D6A-8F51-D2CED5ABA33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de-DE"/>
              <a:t>May 2019</a:t>
            </a:r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0A62710-3C41-6A4A-9316-D665B0AF6814}"/>
              </a:ext>
            </a:extLst>
          </p:cNvPr>
          <p:cNvSpPr txBox="1"/>
          <p:nvPr/>
        </p:nvSpPr>
        <p:spPr>
          <a:xfrm rot="16200000">
            <a:off x="-679827" y="3522202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MATLAB based evaluation code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DE9AF67-BAA7-5649-AAA3-1A285DE47688}"/>
              </a:ext>
            </a:extLst>
          </p:cNvPr>
          <p:cNvSpPr txBox="1"/>
          <p:nvPr/>
        </p:nvSpPr>
        <p:spPr>
          <a:xfrm rot="16200000">
            <a:off x="8333279" y="3522202"/>
            <a:ext cx="4824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Python based evaluation code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17FB25-29E2-CD4F-9F8E-09AB0A3B70B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18238567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fld id="{4E1ABA96-62F0-4845-A01A-A71BBBBC7395}" type="slidenum">
              <a:rPr lang="en-US" smtClean="0"/>
              <a:t>38</a:t>
            </a:fld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352C9A18-A372-4D75-9483-720DC2A6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688"/>
            <a:ext cx="10515600" cy="1070000"/>
          </a:xfrm>
        </p:spPr>
        <p:txBody>
          <a:bodyPr>
            <a:normAutofit/>
          </a:bodyPr>
          <a:lstStyle/>
          <a:p>
            <a:r>
              <a:rPr lang="en-US" dirty="0"/>
              <a:t>Open Source code stored on GitHub: </a:t>
            </a:r>
            <a:r>
              <a:rPr lang="en-US" dirty="0" err="1">
                <a:solidFill>
                  <a:schemeClr val="accent2"/>
                </a:solidFill>
              </a:rPr>
              <a:t>CarletonWirelessLab</a:t>
            </a:r>
            <a:r>
              <a:rPr lang="en-US" dirty="0">
                <a:solidFill>
                  <a:schemeClr val="accent2"/>
                </a:solidFill>
              </a:rPr>
              <a:t>/ANTS</a:t>
            </a:r>
            <a:r>
              <a:rPr lang="en-US" dirty="0"/>
              <a:t>, available under MIT license 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E81EEB-9439-4AFD-B580-2EA47F3BE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032" y="2269879"/>
            <a:ext cx="4217937" cy="37842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92257B-6A78-415D-B4C1-42D554278E52}"/>
              </a:ext>
            </a:extLst>
          </p:cNvPr>
          <p:cNvSpPr/>
          <p:nvPr/>
        </p:nvSpPr>
        <p:spPr>
          <a:xfrm>
            <a:off x="6573357" y="1935007"/>
            <a:ext cx="4079771" cy="338554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https://github.com/CarletonWirelessLab/ANTS</a:t>
            </a:r>
            <a:endParaRPr lang="en-US" sz="160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0F207-7EF7-4495-B977-3515379AD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837" y="2269879"/>
            <a:ext cx="4270829" cy="37842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F3F32F-65E8-4258-B71E-594E4FBC7382}"/>
              </a:ext>
            </a:extLst>
          </p:cNvPr>
          <p:cNvSpPr/>
          <p:nvPr/>
        </p:nvSpPr>
        <p:spPr>
          <a:xfrm>
            <a:off x="2512706" y="1935007"/>
            <a:ext cx="3488263" cy="338554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https://github.com/CarletonWirelessLab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CB73628-7854-EA41-B19F-D81C8891C49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CDAC16F-6DB0-E544-A858-927354C161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2822380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515D4-BFD7-3241-86B7-46B6666B4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requirements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F0A580-1D3C-6C41-AAA6-C463C6EF18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Standard PC</a:t>
            </a:r>
          </a:p>
          <a:p>
            <a:pPr marL="800100" lvl="1" indent="-342900">
              <a:buFont typeface="Arial" pitchFamily="16" charset="0"/>
              <a:buChar char="•"/>
            </a:pPr>
            <a:r>
              <a:rPr lang="en-US" sz="2000">
                <a:cs typeface="Times New Roman"/>
              </a:rPr>
              <a:t>CPU of Intel Core i5 class</a:t>
            </a:r>
          </a:p>
          <a:p>
            <a:pPr marL="1200150" lvl="2" indent="-342900">
              <a:buFont typeface="Arial" pitchFamily="16" charset="0"/>
              <a:buChar char="•"/>
            </a:pPr>
            <a:r>
              <a:rPr lang="en-US" sz="1600">
                <a:cs typeface="Times New Roman"/>
              </a:rPr>
              <a:t>&gt;1.7 GHz recommended</a:t>
            </a:r>
          </a:p>
          <a:p>
            <a:pPr marL="800100" lvl="1" indent="-342900">
              <a:buFont typeface="Arial" pitchFamily="16" charset="0"/>
              <a:buChar char="•"/>
            </a:pPr>
            <a:r>
              <a:rPr lang="en-US" sz="2000"/>
              <a:t>USB3 support needed</a:t>
            </a:r>
            <a:endParaRPr lang="en-US" sz="2000">
              <a:cs typeface="Times New Roman"/>
            </a:endParaRPr>
          </a:p>
          <a:p>
            <a:pPr marL="800100" lvl="1" indent="-342900">
              <a:buFont typeface="Arial" pitchFamily="16" charset="0"/>
              <a:buChar char="•"/>
            </a:pPr>
            <a:r>
              <a:rPr lang="en-US" sz="2000"/>
              <a:t>8 GB RAM, better 16 GB RAM</a:t>
            </a:r>
            <a:endParaRPr lang="en-US" sz="2000">
              <a:cs typeface="Times New Roman"/>
            </a:endParaRPr>
          </a:p>
          <a:p>
            <a:pPr marL="800100" lvl="1" indent="-342900">
              <a:buFont typeface="Arial" pitchFamily="16" charset="0"/>
              <a:buChar char="•"/>
            </a:pPr>
            <a:r>
              <a:rPr lang="en-US" sz="2000"/>
              <a:t>Disk space &gt; 20 GB</a:t>
            </a:r>
            <a:endParaRPr lang="en-US" sz="2000">
              <a:cs typeface="Times New Roman"/>
            </a:endParaRPr>
          </a:p>
          <a:p>
            <a:pPr marL="800100" lvl="1" indent="-342900">
              <a:buFont typeface="Arial" pitchFamily="16" charset="0"/>
              <a:buChar char="•"/>
            </a:pPr>
            <a:r>
              <a:rPr lang="en-US" sz="2000"/>
              <a:t>1.5 GB / measurement</a:t>
            </a:r>
            <a:endParaRPr lang="en-US" sz="2000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Ubuntu Linux 16.04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Python 3 environment</a:t>
            </a:r>
            <a:endParaRPr lang="en-US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err="1"/>
              <a:t>GNUradio</a:t>
            </a:r>
            <a:endParaRPr lang="en-US">
              <a:cs typeface="Times New Roman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581775F-1059-D449-AC8F-6DF8CCEA3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342758" cy="4113213"/>
          </a:xfrm>
        </p:spPr>
        <p:txBody>
          <a:bodyPr/>
          <a:lstStyle/>
          <a:p>
            <a:pPr>
              <a:buFont typeface="Arial,Sans-Serif" panose="020B0604020202020204" pitchFamily="34" charset="0"/>
              <a:buChar char="•"/>
            </a:pPr>
            <a:r>
              <a:rPr lang="en-US" dirty="0"/>
              <a:t>USRP B200</a:t>
            </a:r>
            <a:endParaRPr lang="en-US" b="0" dirty="0">
              <a:cs typeface="Times New Roman"/>
            </a:endParaRPr>
          </a:p>
          <a:p>
            <a:pPr>
              <a:buFont typeface="Arial,Sans-Serif" panose="020B0604020202020204" pitchFamily="34" charset="0"/>
              <a:buChar char="•"/>
            </a:pPr>
            <a:r>
              <a:rPr lang="en-US" dirty="0"/>
              <a:t>IEEE 802.11 client</a:t>
            </a:r>
            <a:endParaRPr lang="en-US" dirty="0">
              <a:cs typeface="Times New Roman"/>
            </a:endParaRPr>
          </a:p>
          <a:p>
            <a:pPr lvl="1">
              <a:buFont typeface="Arial,Sans-Serif" panose="020B0604020202020204" pitchFamily="34" charset="0"/>
              <a:buChar char="•"/>
            </a:pPr>
            <a:r>
              <a:rPr lang="en-US" b="0" dirty="0">
                <a:cs typeface="Times New Roman"/>
              </a:rPr>
              <a:t>Companion device</a:t>
            </a:r>
          </a:p>
          <a:p>
            <a:pPr>
              <a:buFont typeface="Arial,Sans-Serif" panose="020B0604020202020204" pitchFamily="34" charset="0"/>
              <a:buChar char="•"/>
            </a:pPr>
            <a:r>
              <a:rPr lang="en-US" dirty="0">
                <a:cs typeface="Times New Roman"/>
              </a:rPr>
              <a:t>RF cables and splitter</a:t>
            </a:r>
          </a:p>
          <a:p>
            <a:pPr lvl="1">
              <a:buFont typeface="Arial,Sans-Serif" panose="020B0604020202020204" pitchFamily="34" charset="0"/>
              <a:buChar char="•"/>
            </a:pPr>
            <a:r>
              <a:rPr lang="en-US" dirty="0">
                <a:cs typeface="Times New Roman"/>
              </a:rPr>
              <a:t>Attenuators might be helpful</a:t>
            </a:r>
          </a:p>
          <a:p>
            <a:pPr>
              <a:buFont typeface="Arial,Sans-Serif" panose="020B0604020202020204" pitchFamily="34" charset="0"/>
              <a:buChar char="•"/>
            </a:pPr>
            <a:endParaRPr lang="en-US" dirty="0">
              <a:cs typeface="Times New Roman"/>
            </a:endParaRPr>
          </a:p>
          <a:p>
            <a:pPr marL="0" indent="0"/>
            <a:r>
              <a:rPr lang="en-US" sz="2400" dirty="0">
                <a:cs typeface="Times New Roman"/>
              </a:rPr>
              <a:t>Detailed requirements and Software installation steps are found on GitHub </a:t>
            </a:r>
          </a:p>
          <a:p>
            <a:pPr marL="0" indent="0"/>
            <a:r>
              <a:rPr lang="en-US" sz="1800" b="0" dirty="0">
                <a:solidFill>
                  <a:srgbClr val="0070C0"/>
                </a:solidFill>
                <a:cs typeface="Times New Roman"/>
              </a:rPr>
              <a:t>     https://github.com/CarletonWirelessLab/ANTS</a:t>
            </a:r>
            <a:endParaRPr lang="en-US" sz="1800" dirty="0">
              <a:solidFill>
                <a:srgbClr val="0070C0"/>
              </a:solidFill>
              <a:cs typeface="Times New Roman"/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5AAACE8-734A-E54E-8FF1-0FC13B76612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EB71C3-AF6A-B24F-A9C2-53657B30825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434ACD-CE4C-4F4D-8FB2-8762C1F6AB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630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Setup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fld id="{4E1ABA96-62F0-4845-A01A-A71BBBBC7395}" type="slidenum">
              <a:rPr lang="en-US" smtClean="0"/>
              <a:t>4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CB4A59-D54F-40E6-A7D2-E7564606C5E1}"/>
              </a:ext>
            </a:extLst>
          </p:cNvPr>
          <p:cNvGrpSpPr/>
          <p:nvPr/>
        </p:nvGrpSpPr>
        <p:grpSpPr>
          <a:xfrm>
            <a:off x="3203434" y="1752857"/>
            <a:ext cx="4607415" cy="3777666"/>
            <a:chOff x="6476887" y="2413165"/>
            <a:chExt cx="3594631" cy="2861337"/>
          </a:xfrm>
        </p:grpSpPr>
        <p:sp>
          <p:nvSpPr>
            <p:cNvPr id="37" name="Rounded Rectangle 4">
              <a:extLst>
                <a:ext uri="{FF2B5EF4-FFF2-40B4-BE49-F238E27FC236}">
                  <a16:creationId xmlns:a16="http://schemas.microsoft.com/office/drawing/2014/main" id="{4B591FD8-EB73-4403-829C-1E1142B1601F}"/>
                </a:ext>
              </a:extLst>
            </p:cNvPr>
            <p:cNvSpPr/>
            <p:nvPr/>
          </p:nvSpPr>
          <p:spPr>
            <a:xfrm>
              <a:off x="6853641" y="3393537"/>
              <a:ext cx="656673" cy="4924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UUT</a:t>
              </a:r>
            </a:p>
          </p:txBody>
        </p:sp>
        <p:sp>
          <p:nvSpPr>
            <p:cNvPr id="38" name="Rounded Rectangle 10">
              <a:extLst>
                <a:ext uri="{FF2B5EF4-FFF2-40B4-BE49-F238E27FC236}">
                  <a16:creationId xmlns:a16="http://schemas.microsoft.com/office/drawing/2014/main" id="{63F7D81A-9352-487C-85DC-15BC935AE229}"/>
                </a:ext>
              </a:extLst>
            </p:cNvPr>
            <p:cNvSpPr/>
            <p:nvPr/>
          </p:nvSpPr>
          <p:spPr>
            <a:xfrm>
              <a:off x="9181556" y="3394225"/>
              <a:ext cx="889962" cy="4924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SU/CD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D8CD0CE-67A6-48D2-A8DD-17D7D2C80E16}"/>
                </a:ext>
              </a:extLst>
            </p:cNvPr>
            <p:cNvGrpSpPr/>
            <p:nvPr/>
          </p:nvGrpSpPr>
          <p:grpSpPr>
            <a:xfrm>
              <a:off x="7967704" y="4429022"/>
              <a:ext cx="730117" cy="845480"/>
              <a:chOff x="5171534" y="5257274"/>
              <a:chExt cx="728933" cy="829384"/>
            </a:xfrm>
          </p:grpSpPr>
          <p:sp>
            <p:nvSpPr>
              <p:cNvPr id="40" name="Rounded Rectangle 11">
                <a:extLst>
                  <a:ext uri="{FF2B5EF4-FFF2-40B4-BE49-F238E27FC236}">
                    <a16:creationId xmlns:a16="http://schemas.microsoft.com/office/drawing/2014/main" id="{0A4E9690-0CCD-444D-A4F2-BE41B1D7066F}"/>
                  </a:ext>
                </a:extLst>
              </p:cNvPr>
              <p:cNvSpPr/>
              <p:nvPr/>
            </p:nvSpPr>
            <p:spPr>
              <a:xfrm>
                <a:off x="5171534" y="5603578"/>
                <a:ext cx="728933" cy="48308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/>
                  <a:t>USRP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282AD12-A156-477A-AEF9-88B78F200504}"/>
                  </a:ext>
                </a:extLst>
              </p:cNvPr>
              <p:cNvCxnSpPr>
                <a:cxnSpLocks/>
                <a:stCxn id="89" idx="0"/>
                <a:endCxn id="40" idx="0"/>
              </p:cNvCxnSpPr>
              <p:nvPr/>
            </p:nvCxnSpPr>
            <p:spPr>
              <a:xfrm flipH="1">
                <a:off x="5536001" y="5257274"/>
                <a:ext cx="4799" cy="346304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19F69E3-D856-4F63-8AB2-1180008F8BD6}"/>
                </a:ext>
              </a:extLst>
            </p:cNvPr>
            <p:cNvSpPr/>
            <p:nvPr/>
          </p:nvSpPr>
          <p:spPr>
            <a:xfrm>
              <a:off x="7284752" y="2413165"/>
              <a:ext cx="2096020" cy="6894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PC/Laptop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BA941294-FFEC-49C9-9081-0E1A819F6D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0708" y="4373910"/>
              <a:ext cx="512577" cy="2069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96E27E7-36C4-4732-8080-9439CEFE57C3}"/>
                </a:ext>
              </a:extLst>
            </p:cNvPr>
            <p:cNvSpPr/>
            <p:nvPr/>
          </p:nvSpPr>
          <p:spPr>
            <a:xfrm>
              <a:off x="6476887" y="4432998"/>
              <a:ext cx="103845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/>
                <a:t>RF Splitter/ Combiner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1A69FC8-E4BE-46CA-BC95-362A088A04D8}"/>
                </a:ext>
              </a:extLst>
            </p:cNvPr>
            <p:cNvGrpSpPr/>
            <p:nvPr/>
          </p:nvGrpSpPr>
          <p:grpSpPr>
            <a:xfrm flipV="1">
              <a:off x="8186458" y="4152626"/>
              <a:ext cx="305295" cy="276396"/>
              <a:chOff x="8178838" y="4152626"/>
              <a:chExt cx="305295" cy="276396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3C1A31C-30EA-4CD4-A6DC-B22254E77760}"/>
                  </a:ext>
                </a:extLst>
              </p:cNvPr>
              <p:cNvSpPr/>
              <p:nvPr/>
            </p:nvSpPr>
            <p:spPr>
              <a:xfrm>
                <a:off x="8178838" y="4152626"/>
                <a:ext cx="305295" cy="276396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9" name="Isosceles Triangle 88">
                <a:extLst>
                  <a:ext uri="{FF2B5EF4-FFF2-40B4-BE49-F238E27FC236}">
                    <a16:creationId xmlns:a16="http://schemas.microsoft.com/office/drawing/2014/main" id="{CAF54DC3-8B37-41B8-80BE-26C0963D3A0A}"/>
                  </a:ext>
                </a:extLst>
              </p:cNvPr>
              <p:cNvSpPr/>
              <p:nvPr/>
            </p:nvSpPr>
            <p:spPr>
              <a:xfrm>
                <a:off x="8216939" y="4152626"/>
                <a:ext cx="226022" cy="276396"/>
              </a:xfrm>
              <a:prstGeom prst="triangl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93" name="Connector: Elbow 92">
              <a:extLst>
                <a:ext uri="{FF2B5EF4-FFF2-40B4-BE49-F238E27FC236}">
                  <a16:creationId xmlns:a16="http://schemas.microsoft.com/office/drawing/2014/main" id="{D51D6B2D-0315-403B-AFDA-1FA1A7F185ED}"/>
                </a:ext>
              </a:extLst>
            </p:cNvPr>
            <p:cNvCxnSpPr>
              <a:stCxn id="89" idx="2"/>
              <a:endCxn id="37" idx="3"/>
            </p:cNvCxnSpPr>
            <p:nvPr/>
          </p:nvCxnSpPr>
          <p:spPr>
            <a:xfrm rot="16200000" flipV="1">
              <a:off x="7611007" y="3539073"/>
              <a:ext cx="512861" cy="714245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or: Elbow 94">
              <a:extLst>
                <a:ext uri="{FF2B5EF4-FFF2-40B4-BE49-F238E27FC236}">
                  <a16:creationId xmlns:a16="http://schemas.microsoft.com/office/drawing/2014/main" id="{EB567D75-A7E0-4060-AFC2-C305873B2B06}"/>
                </a:ext>
              </a:extLst>
            </p:cNvPr>
            <p:cNvCxnSpPr>
              <a:stCxn id="89" idx="4"/>
              <a:endCxn id="38" idx="1"/>
            </p:cNvCxnSpPr>
            <p:nvPr/>
          </p:nvCxnSpPr>
          <p:spPr>
            <a:xfrm rot="5400000" flipH="1" flipV="1">
              <a:off x="8559982" y="3531053"/>
              <a:ext cx="512173" cy="730975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or: Elbow 99">
              <a:extLst>
                <a:ext uri="{FF2B5EF4-FFF2-40B4-BE49-F238E27FC236}">
                  <a16:creationId xmlns:a16="http://schemas.microsoft.com/office/drawing/2014/main" id="{C526354D-815E-49C9-9A35-9AE2D1B300BA}"/>
                </a:ext>
              </a:extLst>
            </p:cNvPr>
            <p:cNvCxnSpPr>
              <a:cxnSpLocks/>
              <a:stCxn id="40" idx="3"/>
              <a:endCxn id="46" idx="3"/>
            </p:cNvCxnSpPr>
            <p:nvPr/>
          </p:nvCxnSpPr>
          <p:spPr>
            <a:xfrm flipV="1">
              <a:off x="8697821" y="2757887"/>
              <a:ext cx="682951" cy="2270388"/>
            </a:xfrm>
            <a:prstGeom prst="bentConnector3">
              <a:avLst>
                <a:gd name="adj1" fmla="val 21397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or: Elbow 127">
              <a:extLst>
                <a:ext uri="{FF2B5EF4-FFF2-40B4-BE49-F238E27FC236}">
                  <a16:creationId xmlns:a16="http://schemas.microsoft.com/office/drawing/2014/main" id="{CB896276-65F4-4F2B-906D-D2D9D8D0968D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 rot="5400000" flipH="1" flipV="1">
              <a:off x="7025416" y="2650465"/>
              <a:ext cx="899635" cy="586511"/>
            </a:xfrm>
            <a:prstGeom prst="bentConnector3">
              <a:avLst>
                <a:gd name="adj1" fmla="val 17575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or: Elbow 130">
              <a:extLst>
                <a:ext uri="{FF2B5EF4-FFF2-40B4-BE49-F238E27FC236}">
                  <a16:creationId xmlns:a16="http://schemas.microsoft.com/office/drawing/2014/main" id="{C9208FE7-01E3-412D-AE8F-EDA3D18372FE}"/>
                </a:ext>
              </a:extLst>
            </p:cNvPr>
            <p:cNvCxnSpPr>
              <a:cxnSpLocks/>
              <a:stCxn id="38" idx="0"/>
            </p:cNvCxnSpPr>
            <p:nvPr/>
          </p:nvCxnSpPr>
          <p:spPr>
            <a:xfrm rot="16200000" flipV="1">
              <a:off x="8822831" y="2590519"/>
              <a:ext cx="904259" cy="703154"/>
            </a:xfrm>
            <a:prstGeom prst="bentConnector3">
              <a:avLst>
                <a:gd name="adj1" fmla="val 15879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AB88EF19-B541-4B10-B56C-D115E31EC8D8}"/>
                </a:ext>
              </a:extLst>
            </p:cNvPr>
            <p:cNvSpPr/>
            <p:nvPr/>
          </p:nvSpPr>
          <p:spPr>
            <a:xfrm>
              <a:off x="7473710" y="2845213"/>
              <a:ext cx="6238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/>
                <a:t>Client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2A37417-4EC8-42CE-B52F-0324C8BB7FE0}"/>
                </a:ext>
              </a:extLst>
            </p:cNvPr>
            <p:cNvSpPr/>
            <p:nvPr/>
          </p:nvSpPr>
          <p:spPr>
            <a:xfrm>
              <a:off x="8600896" y="2845213"/>
              <a:ext cx="65274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/>
                <a:t>Server</a:t>
              </a:r>
              <a:endParaRPr lang="en-US" sz="1600"/>
            </a:p>
          </p:txBody>
        </p:sp>
      </p:grpSp>
      <p:sp>
        <p:nvSpPr>
          <p:cNvPr id="27" name="Rectangle 50">
            <a:extLst>
              <a:ext uri="{FF2B5EF4-FFF2-40B4-BE49-F238E27FC236}">
                <a16:creationId xmlns:a16="http://schemas.microsoft.com/office/drawing/2014/main" id="{9227B501-1F66-3648-BE30-49BEB21B72BA}"/>
              </a:ext>
            </a:extLst>
          </p:cNvPr>
          <p:cNvSpPr/>
          <p:nvPr/>
        </p:nvSpPr>
        <p:spPr>
          <a:xfrm>
            <a:off x="3835520" y="4628597"/>
            <a:ext cx="1327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RF Splitter/ Combiner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C0994F-A2FB-DF48-99A6-7C9D1F75630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B11E69-42DC-FC46-BB3D-68D7081BF14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1F9302C-B232-4E3A-BF5F-6E4DB3C71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718" y="3012901"/>
            <a:ext cx="1633718" cy="26754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66704B-1742-4CB5-ACDE-DF501D2E4CC6}"/>
              </a:ext>
            </a:extLst>
          </p:cNvPr>
          <p:cNvSpPr txBox="1">
            <a:spLocks/>
          </p:cNvSpPr>
          <p:nvPr/>
        </p:nvSpPr>
        <p:spPr bwMode="auto">
          <a:xfrm>
            <a:off x="6650253" y="5469524"/>
            <a:ext cx="5062267" cy="8458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kern="0" dirty="0"/>
              <a:t>Universal Software Radio Peripheral (USRP)</a:t>
            </a:r>
          </a:p>
          <a:p>
            <a:pPr>
              <a:spcBef>
                <a:spcPts val="0"/>
              </a:spcBef>
            </a:pPr>
            <a:r>
              <a:rPr lang="en-US" sz="1600" kern="0"/>
              <a:t>Unit Under Test (UUT)</a:t>
            </a:r>
          </a:p>
          <a:p>
            <a:pPr>
              <a:spcBef>
                <a:spcPts val="0"/>
              </a:spcBef>
            </a:pPr>
            <a:r>
              <a:rPr lang="en-US" sz="1600" kern="0"/>
              <a:t>Signaling Unit/Companion Device (SU/CD)</a:t>
            </a:r>
          </a:p>
        </p:txBody>
      </p:sp>
    </p:spTree>
    <p:extLst>
      <p:ext uri="{BB962C8B-B14F-4D97-AF65-F5344CB8AC3E}">
        <p14:creationId xmlns:p14="http://schemas.microsoft.com/office/powerpoint/2010/main" val="10324573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14671-07AC-F347-B380-CE500D81B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Outlook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6647C2-EDC3-E04F-8BB8-8EF03154D5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Further simplification of tests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/>
              <a:t>“One-button solution”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/>
              <a:t>Automatic generation of PDF files containing evaluation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Public database containing measurement reports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E3EB4F9-863E-5844-B454-D192B049A9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Testing of device compliance with IEEE 802.11a preamble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IEEE 802.11a RATE and LENGTH in SIGNAL field indicating deferral duration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Sensitivity at related power threshold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To become mandatory with next revision of EN 301 893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C93DA18-7EAC-414E-81A5-5062854119B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EF2C5F-EA93-444F-9636-F460CF62D81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66439E-345D-F84E-BA25-B6B4DD7F7B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0506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Published Papers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fld id="{4E1ABA96-62F0-4845-A01A-A71BBBBC7395}" type="slidenum">
              <a:rPr lang="en-US" smtClean="0"/>
              <a:t>41</a:t>
            </a:fld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D02C9F-AED0-BC44-8758-4C9F2455AA2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AFA130-B341-3D42-9F13-9331B8E8FE0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8F1F63E-E5F1-4BB3-9C95-633BFA7A5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9912642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>
                <a:ea typeface="MS Gothic"/>
                <a:cs typeface="+mn-lt"/>
              </a:rPr>
              <a:t>Journal Paper: </a:t>
            </a:r>
          </a:p>
          <a:p>
            <a:pPr marL="800100" lvl="1" indent="-342900">
              <a:buFont typeface="Arial" pitchFamily="16" charset="0"/>
              <a:buChar char="•"/>
            </a:pPr>
            <a:r>
              <a:rPr lang="en-US" dirty="0">
                <a:ea typeface="+mn-lt"/>
                <a:cs typeface="+mn-lt"/>
              </a:rPr>
              <a:t>“Statistical Evaluation of the Behavior of 5 GHz Radio LAN Devices”</a:t>
            </a:r>
            <a:endParaRPr lang="en-US" dirty="0">
              <a:ea typeface="MS Gothic"/>
              <a:cs typeface="+mn-lt"/>
            </a:endParaRPr>
          </a:p>
          <a:p>
            <a:pPr marL="857250" lvl="2" indent="0"/>
            <a:r>
              <a:rPr lang="en-US" sz="1600" dirty="0">
                <a:ea typeface="MS Gothic"/>
                <a:cs typeface="+mn-lt"/>
              </a:rPr>
              <a:t>IEEE Transactions on Instrumentation and Measurement, Early access on IEEE explore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>
                <a:cs typeface="Times New Roman"/>
              </a:rPr>
              <a:t>Conference Papers: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a typeface="MS Gothic"/>
                <a:cs typeface="+mn-lt"/>
              </a:rPr>
              <a:t>“Compliance Evaluation of Wi-Fi Devices”</a:t>
            </a:r>
          </a:p>
          <a:p>
            <a:pPr marL="857250" lvl="2" indent="0"/>
            <a:r>
              <a:rPr lang="en-US" sz="1600" dirty="0">
                <a:ea typeface="MS Gothic"/>
                <a:cs typeface="+mn-lt"/>
              </a:rPr>
              <a:t>The 20th IEEE International Workshop on Signal Processing Advances in Wireless Communications (SPAWC 2019), </a:t>
            </a:r>
            <a:r>
              <a:rPr lang="en-US" sz="1600" dirty="0">
                <a:ea typeface="+mn-lt"/>
                <a:cs typeface="+mn-lt"/>
              </a:rPr>
              <a:t>(SPAWC 2019), </a:t>
            </a:r>
            <a:r>
              <a:rPr lang="en-US" sz="1600" dirty="0">
                <a:ea typeface="MS Gothic"/>
                <a:cs typeface="+mn-lt"/>
              </a:rPr>
              <a:t>Cannes, France, July 2-5, 2019</a:t>
            </a:r>
          </a:p>
          <a:p>
            <a:pPr marL="800100" lvl="1" indent="-342900">
              <a:buFont typeface="Arial" pitchFamily="16" charset="0"/>
              <a:buChar char="•"/>
            </a:pPr>
            <a:r>
              <a:rPr lang="en-US" dirty="0">
                <a:ea typeface="MS Gothic"/>
                <a:cs typeface="+mn-lt"/>
              </a:rPr>
              <a:t>“A Soft Metric for Assessing the Compliance of WLAN Devices”</a:t>
            </a:r>
          </a:p>
          <a:p>
            <a:pPr marL="857250" lvl="2" indent="0"/>
            <a:r>
              <a:rPr lang="en-US" sz="1600" dirty="0">
                <a:ea typeface="MS Gothic"/>
                <a:cs typeface="+mn-lt"/>
              </a:rPr>
              <a:t>16th  Canadian Workshop on Information Theory (CWIT 2019), </a:t>
            </a:r>
            <a:r>
              <a:rPr lang="en-US" sz="1600" dirty="0">
                <a:ea typeface="+mn-lt"/>
                <a:cs typeface="+mn-lt"/>
              </a:rPr>
              <a:t>Hamilton, ON, Canada, June 2-5, 2019</a:t>
            </a:r>
            <a:r>
              <a:rPr lang="en-US" sz="1600" dirty="0">
                <a:ea typeface="MS Gothic"/>
                <a:cs typeface="+mn-lt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8073395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528A71-6EDC-417C-8DCB-1AD9008BAC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>
                <a:cs typeface="Times New Roman"/>
              </a:rPr>
            </a:br>
            <a:br>
              <a:rPr lang="en-US" dirty="0">
                <a:cs typeface="Times New Roman"/>
              </a:rPr>
            </a:br>
            <a:br>
              <a:rPr lang="en-US" dirty="0">
                <a:cs typeface="Times New Roman"/>
              </a:rPr>
            </a:br>
            <a:r>
              <a:rPr lang="en-US"/>
              <a:t>Demo!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577A77C-4523-004F-9ED2-8AD19CD95AB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EACBB26-12DA-0F48-A3A4-5AC283DFDA1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4E11B8-40C7-A541-ADBA-B03396114D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2373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92257375-9AC3-467B-81FE-F0F1A21D5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211641"/>
            <a:ext cx="8534400" cy="2427159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A720A8-5A51-D34F-8DA8-90484BCF97F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E31BB3-92F6-B94D-87B8-7C5E0BA9DC7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45811E-0EA8-B246-8B10-72E5AAD5D1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1668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4163" indent="-284163">
              <a:buNone/>
            </a:pPr>
            <a:r>
              <a:rPr lang="en-US" sz="1400" dirty="0"/>
              <a:t>[1]	ETSI </a:t>
            </a:r>
            <a:r>
              <a:rPr lang="en-CA" sz="1400" dirty="0"/>
              <a:t>EN 301 893 (V2.1.1), “5 GHz RLAN; Harmonised Standard covering the essential requirements of article 3.2 of Directive 2014/53/EU,” </a:t>
            </a:r>
            <a:r>
              <a:rPr lang="en-US" sz="1400" dirty="0"/>
              <a:t>European Telecommunications Standards Institute, ETSI </a:t>
            </a:r>
            <a:r>
              <a:rPr lang="en-CA" sz="1400" dirty="0"/>
              <a:t>EN 301 893 V2.1.1, May </a:t>
            </a:r>
            <a:r>
              <a:rPr lang="en-US" sz="1400" dirty="0"/>
              <a:t>2017.</a:t>
            </a:r>
          </a:p>
          <a:p>
            <a:pPr marL="284163" indent="-284163">
              <a:buNone/>
            </a:pPr>
            <a:r>
              <a:rPr lang="en-US" sz="1400" dirty="0"/>
              <a:t>[2]	“IEEE Approved Draft Standard for Information technology—Telecommunications and information exchange between systems - Local and metropolitan area networks—Specific requirements Part 11: Wireless LAN Medium Access Control (MAC) and Physical Layer (PHY) Specifications,” in </a:t>
            </a:r>
            <a:r>
              <a:rPr lang="en-US" sz="1400" i="1" dirty="0"/>
              <a:t>IEEE P802.11-REVmc/D8.0, August 2016</a:t>
            </a:r>
            <a:r>
              <a:rPr lang="en-US" sz="1400" dirty="0"/>
              <a:t>, pp.1-3774, Jan. 1 2016.</a:t>
            </a:r>
          </a:p>
          <a:p>
            <a:pPr marL="284163" indent="-284163">
              <a:buNone/>
            </a:pPr>
            <a:r>
              <a:rPr lang="en-US" sz="1400" dirty="0"/>
              <a:t>[3]	“IEEE Standard for Information technology—Telecommunications and information exchange between systems Local and metropolitan area networks—Specific requirements Part 11: Wireless LAN Medium Access Control (MAC) and Physical Layer (PHY) Specifications,” in </a:t>
            </a:r>
            <a:r>
              <a:rPr lang="en-US" sz="1400" i="1" dirty="0"/>
              <a:t>IEEE Std 802.11-2012 (Revision of IEEE Std 802.11-2007)</a:t>
            </a:r>
            <a:r>
              <a:rPr lang="en-US" sz="1400" dirty="0"/>
              <a:t>, pp.1-2793, March 29 2012.</a:t>
            </a:r>
          </a:p>
          <a:p>
            <a:pPr marL="284163" indent="-284163">
              <a:buNone/>
            </a:pPr>
            <a:r>
              <a:rPr lang="en-US" sz="1400" dirty="0"/>
              <a:t>[4]	</a:t>
            </a:r>
            <a:r>
              <a:rPr lang="en-CA" sz="1400" dirty="0"/>
              <a:t>Eldad </a:t>
            </a:r>
            <a:r>
              <a:rPr lang="en-CA" sz="1400" dirty="0" err="1"/>
              <a:t>Perahia</a:t>
            </a:r>
            <a:r>
              <a:rPr lang="en-CA" sz="1400" dirty="0"/>
              <a:t> and Robert Stacey (2013), “</a:t>
            </a:r>
            <a:r>
              <a:rPr lang="en-CA" sz="1400" i="1" dirty="0"/>
              <a:t>Next Generation Wireless LANs 802.11n and 802.11ac,” </a:t>
            </a:r>
            <a:r>
              <a:rPr lang="en-CA" sz="1400" dirty="0"/>
              <a:t>Cambridge, Cambridge University.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fld id="{4E1ABA96-62F0-4845-A01A-A71BBBBC7395}" type="slidenum">
              <a:rPr lang="en-US" smtClean="0"/>
              <a:t>44</a:t>
            </a:fld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0BEE0E-D47D-3B49-8D07-A91D5C76822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E2D4494-2CE7-BF4B-B2E9-5BF3D1EB4DE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1170270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Setup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650253" y="5469524"/>
            <a:ext cx="5062267" cy="8458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Universal Software Radio Peripheral (USRP)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/>
              <a:t>Unit Under Test (UUT)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/>
              <a:t>Signaling Unit/Companion Device (SU/CD)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838200" y="1531372"/>
            <a:ext cx="6657512" cy="49525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USRP (NI-B200):</a:t>
            </a:r>
          </a:p>
          <a:p>
            <a:pPr lvl="1"/>
            <a:r>
              <a:rPr lang="en-US" sz="1600" dirty="0"/>
              <a:t>Sampling Rate: 20 × 10</a:t>
            </a:r>
            <a:r>
              <a:rPr lang="en-US" sz="1600" baseline="30000" dirty="0"/>
              <a:t>6</a:t>
            </a:r>
            <a:r>
              <a:rPr lang="en-US" sz="1600" dirty="0"/>
              <a:t> samples/s  (</a:t>
            </a:r>
            <a:r>
              <a:rPr lang="en-US" sz="1600" dirty="0">
                <a:solidFill>
                  <a:srgbClr val="FF0000"/>
                </a:solidFill>
              </a:rPr>
              <a:t>Reading error &lt; 50 ns</a:t>
            </a:r>
            <a:r>
              <a:rPr lang="en-US" sz="1600" dirty="0"/>
              <a:t>)</a:t>
            </a:r>
            <a:endParaRPr lang="en-US" sz="1600" dirty="0">
              <a:cs typeface="Times New Roman"/>
            </a:endParaRPr>
          </a:p>
          <a:p>
            <a:r>
              <a:rPr lang="en-US" sz="2000" dirty="0"/>
              <a:t>IEEE 802.11 Channel 36 (20 MHz)</a:t>
            </a:r>
            <a:endParaRPr lang="en-US" sz="2000" dirty="0">
              <a:cs typeface="Times New Roman"/>
            </a:endParaRPr>
          </a:p>
          <a:p>
            <a:pPr lvl="1"/>
            <a:r>
              <a:rPr lang="en-US" sz="1600" dirty="0"/>
              <a:t>Center frequency is 5.18 GHz</a:t>
            </a:r>
            <a:endParaRPr lang="en-US" sz="1600" dirty="0">
              <a:cs typeface="Times New Roman"/>
            </a:endParaRPr>
          </a:p>
          <a:p>
            <a:r>
              <a:rPr lang="en-US" sz="2000" dirty="0"/>
              <a:t>Testing Traffic </a:t>
            </a:r>
            <a:endParaRPr lang="en-US" sz="2000" dirty="0">
              <a:cs typeface="Times New Roman"/>
            </a:endParaRPr>
          </a:p>
          <a:p>
            <a:pPr lvl="1"/>
            <a:r>
              <a:rPr lang="en-US" sz="1800" dirty="0" err="1"/>
              <a:t>iperf</a:t>
            </a:r>
            <a:r>
              <a:rPr lang="en-US" sz="1800" dirty="0"/>
              <a:t>, 100 Mb/s     (Full buffer condition)</a:t>
            </a:r>
            <a:endParaRPr lang="en-US" sz="1800" dirty="0">
              <a:cs typeface="Times New Roman"/>
            </a:endParaRPr>
          </a:p>
          <a:p>
            <a:pPr lvl="1"/>
            <a:r>
              <a:rPr lang="en-US" sz="1800" dirty="0"/>
              <a:t>UDP 	          (Unidirectional traffic)</a:t>
            </a:r>
            <a:endParaRPr lang="en-US" sz="1800" dirty="0">
              <a:cs typeface="Times New Roman"/>
            </a:endParaRPr>
          </a:p>
          <a:p>
            <a:pPr lvl="1"/>
            <a:r>
              <a:rPr lang="en-US" sz="1700" dirty="0" err="1">
                <a:solidFill>
                  <a:srgbClr val="000000"/>
                </a:solidFill>
                <a:cs typeface="Times New Roman"/>
              </a:rPr>
              <a:t>iperf</a:t>
            </a:r>
            <a:r>
              <a:rPr lang="en-US" sz="1700" dirty="0">
                <a:solidFill>
                  <a:srgbClr val="000000"/>
                </a:solidFill>
                <a:cs typeface="Times New Roman"/>
              </a:rPr>
              <a:t> -c [IP] -u -b100M </a:t>
            </a:r>
            <a:r>
              <a:rPr lang="en-US" sz="1700" dirty="0">
                <a:solidFill>
                  <a:srgbClr val="0070C0"/>
                </a:solidFill>
                <a:cs typeface="Times New Roman"/>
              </a:rPr>
              <a:t>-S 0x00    </a:t>
            </a:r>
          </a:p>
          <a:p>
            <a:pPr marL="457200" lvl="1" indent="0">
              <a:buNone/>
            </a:pPr>
            <a:r>
              <a:rPr lang="en-US" sz="1700" dirty="0">
                <a:solidFill>
                  <a:srgbClr val="0070C0"/>
                </a:solidFill>
                <a:cs typeface="Times New Roman"/>
              </a:rPr>
              <a:t>                           (Type Of Service TOS, or DSCP)</a:t>
            </a:r>
            <a:endParaRPr lang="en-US" dirty="0"/>
          </a:p>
          <a:p>
            <a:pPr lvl="1"/>
            <a:endParaRPr lang="en-US">
              <a:cs typeface="Times New Roman"/>
            </a:endParaRPr>
          </a:p>
          <a:p>
            <a:endParaRPr lang="en-US" sz="1600">
              <a:cs typeface="Times New Roman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fld id="{4E1ABA96-62F0-4845-A01A-A71BBBBC7395}" type="slidenum">
              <a:rPr lang="en-US" smtClean="0"/>
              <a:t>5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CB4A59-D54F-40E6-A7D2-E7564606C5E1}"/>
              </a:ext>
            </a:extLst>
          </p:cNvPr>
          <p:cNvGrpSpPr/>
          <p:nvPr/>
        </p:nvGrpSpPr>
        <p:grpSpPr>
          <a:xfrm>
            <a:off x="7495712" y="1916832"/>
            <a:ext cx="3594631" cy="2861337"/>
            <a:chOff x="6476887" y="2413165"/>
            <a:chExt cx="3594631" cy="2861337"/>
          </a:xfrm>
        </p:grpSpPr>
        <p:sp>
          <p:nvSpPr>
            <p:cNvPr id="37" name="Rounded Rectangle 4">
              <a:extLst>
                <a:ext uri="{FF2B5EF4-FFF2-40B4-BE49-F238E27FC236}">
                  <a16:creationId xmlns:a16="http://schemas.microsoft.com/office/drawing/2014/main" id="{4B591FD8-EB73-4403-829C-1E1142B1601F}"/>
                </a:ext>
              </a:extLst>
            </p:cNvPr>
            <p:cNvSpPr/>
            <p:nvPr/>
          </p:nvSpPr>
          <p:spPr>
            <a:xfrm>
              <a:off x="6853641" y="3393537"/>
              <a:ext cx="656673" cy="4924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UUT</a:t>
              </a:r>
            </a:p>
          </p:txBody>
        </p:sp>
        <p:sp>
          <p:nvSpPr>
            <p:cNvPr id="38" name="Rounded Rectangle 10">
              <a:extLst>
                <a:ext uri="{FF2B5EF4-FFF2-40B4-BE49-F238E27FC236}">
                  <a16:creationId xmlns:a16="http://schemas.microsoft.com/office/drawing/2014/main" id="{63F7D81A-9352-487C-85DC-15BC935AE229}"/>
                </a:ext>
              </a:extLst>
            </p:cNvPr>
            <p:cNvSpPr/>
            <p:nvPr/>
          </p:nvSpPr>
          <p:spPr>
            <a:xfrm>
              <a:off x="9181556" y="3394225"/>
              <a:ext cx="889962" cy="4924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SU/CD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D8CD0CE-67A6-48D2-A8DD-17D7D2C80E16}"/>
                </a:ext>
              </a:extLst>
            </p:cNvPr>
            <p:cNvGrpSpPr/>
            <p:nvPr/>
          </p:nvGrpSpPr>
          <p:grpSpPr>
            <a:xfrm>
              <a:off x="7967704" y="4429022"/>
              <a:ext cx="730117" cy="845480"/>
              <a:chOff x="5171534" y="5257274"/>
              <a:chExt cx="728933" cy="829384"/>
            </a:xfrm>
          </p:grpSpPr>
          <p:sp>
            <p:nvSpPr>
              <p:cNvPr id="40" name="Rounded Rectangle 11">
                <a:extLst>
                  <a:ext uri="{FF2B5EF4-FFF2-40B4-BE49-F238E27FC236}">
                    <a16:creationId xmlns:a16="http://schemas.microsoft.com/office/drawing/2014/main" id="{0A4E9690-0CCD-444D-A4F2-BE41B1D7066F}"/>
                  </a:ext>
                </a:extLst>
              </p:cNvPr>
              <p:cNvSpPr/>
              <p:nvPr/>
            </p:nvSpPr>
            <p:spPr>
              <a:xfrm>
                <a:off x="5171534" y="5603578"/>
                <a:ext cx="728933" cy="48308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/>
                  <a:t>USRP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282AD12-A156-477A-AEF9-88B78F200504}"/>
                  </a:ext>
                </a:extLst>
              </p:cNvPr>
              <p:cNvCxnSpPr>
                <a:cxnSpLocks/>
                <a:stCxn id="89" idx="0"/>
                <a:endCxn id="40" idx="0"/>
              </p:cNvCxnSpPr>
              <p:nvPr/>
            </p:nvCxnSpPr>
            <p:spPr>
              <a:xfrm flipH="1">
                <a:off x="5536001" y="5257274"/>
                <a:ext cx="4799" cy="346304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19F69E3-D856-4F63-8AB2-1180008F8BD6}"/>
                </a:ext>
              </a:extLst>
            </p:cNvPr>
            <p:cNvSpPr/>
            <p:nvPr/>
          </p:nvSpPr>
          <p:spPr>
            <a:xfrm>
              <a:off x="7284752" y="2413165"/>
              <a:ext cx="2096020" cy="6894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PC/Laptop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BA941294-FFEC-49C9-9081-0E1A819F6D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0708" y="4373910"/>
              <a:ext cx="512577" cy="2069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96E27E7-36C4-4732-8080-9439CEFE57C3}"/>
                </a:ext>
              </a:extLst>
            </p:cNvPr>
            <p:cNvSpPr/>
            <p:nvPr/>
          </p:nvSpPr>
          <p:spPr>
            <a:xfrm>
              <a:off x="6476887" y="4432998"/>
              <a:ext cx="103845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/>
                <a:t>RF Splitter/ Combiner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1A69FC8-E4BE-46CA-BC95-362A088A04D8}"/>
                </a:ext>
              </a:extLst>
            </p:cNvPr>
            <p:cNvGrpSpPr/>
            <p:nvPr/>
          </p:nvGrpSpPr>
          <p:grpSpPr>
            <a:xfrm flipV="1">
              <a:off x="8186458" y="4152626"/>
              <a:ext cx="305295" cy="276396"/>
              <a:chOff x="8178838" y="4152626"/>
              <a:chExt cx="305295" cy="276396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3C1A31C-30EA-4CD4-A6DC-B22254E77760}"/>
                  </a:ext>
                </a:extLst>
              </p:cNvPr>
              <p:cNvSpPr/>
              <p:nvPr/>
            </p:nvSpPr>
            <p:spPr>
              <a:xfrm>
                <a:off x="8178838" y="4152626"/>
                <a:ext cx="305295" cy="276396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9" name="Isosceles Triangle 88">
                <a:extLst>
                  <a:ext uri="{FF2B5EF4-FFF2-40B4-BE49-F238E27FC236}">
                    <a16:creationId xmlns:a16="http://schemas.microsoft.com/office/drawing/2014/main" id="{CAF54DC3-8B37-41B8-80BE-26C0963D3A0A}"/>
                  </a:ext>
                </a:extLst>
              </p:cNvPr>
              <p:cNvSpPr/>
              <p:nvPr/>
            </p:nvSpPr>
            <p:spPr>
              <a:xfrm>
                <a:off x="8216939" y="4152626"/>
                <a:ext cx="226022" cy="276396"/>
              </a:xfrm>
              <a:prstGeom prst="triangl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93" name="Connector: Elbow 92">
              <a:extLst>
                <a:ext uri="{FF2B5EF4-FFF2-40B4-BE49-F238E27FC236}">
                  <a16:creationId xmlns:a16="http://schemas.microsoft.com/office/drawing/2014/main" id="{D51D6B2D-0315-403B-AFDA-1FA1A7F185ED}"/>
                </a:ext>
              </a:extLst>
            </p:cNvPr>
            <p:cNvCxnSpPr>
              <a:stCxn id="89" idx="2"/>
              <a:endCxn id="37" idx="3"/>
            </p:cNvCxnSpPr>
            <p:nvPr/>
          </p:nvCxnSpPr>
          <p:spPr>
            <a:xfrm rot="16200000" flipV="1">
              <a:off x="7611007" y="3539073"/>
              <a:ext cx="512861" cy="714245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or: Elbow 94">
              <a:extLst>
                <a:ext uri="{FF2B5EF4-FFF2-40B4-BE49-F238E27FC236}">
                  <a16:creationId xmlns:a16="http://schemas.microsoft.com/office/drawing/2014/main" id="{EB567D75-A7E0-4060-AFC2-C305873B2B06}"/>
                </a:ext>
              </a:extLst>
            </p:cNvPr>
            <p:cNvCxnSpPr>
              <a:stCxn id="89" idx="4"/>
              <a:endCxn id="38" idx="1"/>
            </p:cNvCxnSpPr>
            <p:nvPr/>
          </p:nvCxnSpPr>
          <p:spPr>
            <a:xfrm rot="5400000" flipH="1" flipV="1">
              <a:off x="8559982" y="3531053"/>
              <a:ext cx="512173" cy="730975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or: Elbow 99">
              <a:extLst>
                <a:ext uri="{FF2B5EF4-FFF2-40B4-BE49-F238E27FC236}">
                  <a16:creationId xmlns:a16="http://schemas.microsoft.com/office/drawing/2014/main" id="{C526354D-815E-49C9-9A35-9AE2D1B300BA}"/>
                </a:ext>
              </a:extLst>
            </p:cNvPr>
            <p:cNvCxnSpPr>
              <a:cxnSpLocks/>
              <a:stCxn id="40" idx="3"/>
              <a:endCxn id="46" idx="3"/>
            </p:cNvCxnSpPr>
            <p:nvPr/>
          </p:nvCxnSpPr>
          <p:spPr>
            <a:xfrm flipV="1">
              <a:off x="8697821" y="2757887"/>
              <a:ext cx="682951" cy="2270388"/>
            </a:xfrm>
            <a:prstGeom prst="bentConnector3">
              <a:avLst>
                <a:gd name="adj1" fmla="val 21397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or: Elbow 127">
              <a:extLst>
                <a:ext uri="{FF2B5EF4-FFF2-40B4-BE49-F238E27FC236}">
                  <a16:creationId xmlns:a16="http://schemas.microsoft.com/office/drawing/2014/main" id="{CB896276-65F4-4F2B-906D-D2D9D8D0968D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 rot="5400000" flipH="1" flipV="1">
              <a:off x="7025416" y="2650465"/>
              <a:ext cx="899635" cy="586511"/>
            </a:xfrm>
            <a:prstGeom prst="bentConnector3">
              <a:avLst>
                <a:gd name="adj1" fmla="val 17575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or: Elbow 130">
              <a:extLst>
                <a:ext uri="{FF2B5EF4-FFF2-40B4-BE49-F238E27FC236}">
                  <a16:creationId xmlns:a16="http://schemas.microsoft.com/office/drawing/2014/main" id="{C9208FE7-01E3-412D-AE8F-EDA3D18372FE}"/>
                </a:ext>
              </a:extLst>
            </p:cNvPr>
            <p:cNvCxnSpPr>
              <a:cxnSpLocks/>
              <a:stCxn id="38" idx="0"/>
            </p:cNvCxnSpPr>
            <p:nvPr/>
          </p:nvCxnSpPr>
          <p:spPr>
            <a:xfrm rot="16200000" flipV="1">
              <a:off x="8822831" y="2590519"/>
              <a:ext cx="904259" cy="703154"/>
            </a:xfrm>
            <a:prstGeom prst="bentConnector3">
              <a:avLst>
                <a:gd name="adj1" fmla="val 15879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AB88EF19-B541-4B10-B56C-D115E31EC8D8}"/>
                </a:ext>
              </a:extLst>
            </p:cNvPr>
            <p:cNvSpPr/>
            <p:nvPr/>
          </p:nvSpPr>
          <p:spPr>
            <a:xfrm>
              <a:off x="7473710" y="2845213"/>
              <a:ext cx="6238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/>
                <a:t>Client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2A37417-4EC8-42CE-B52F-0324C8BB7FE0}"/>
                </a:ext>
              </a:extLst>
            </p:cNvPr>
            <p:cNvSpPr/>
            <p:nvPr/>
          </p:nvSpPr>
          <p:spPr>
            <a:xfrm>
              <a:off x="8600896" y="2845213"/>
              <a:ext cx="65274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/>
                <a:t>Server</a:t>
              </a:r>
              <a:endParaRPr lang="en-US" sz="1600"/>
            </a:p>
          </p:txBody>
        </p:sp>
      </p:grpSp>
      <p:sp>
        <p:nvSpPr>
          <p:cNvPr id="27" name="Rectangle 50">
            <a:extLst>
              <a:ext uri="{FF2B5EF4-FFF2-40B4-BE49-F238E27FC236}">
                <a16:creationId xmlns:a16="http://schemas.microsoft.com/office/drawing/2014/main" id="{9227B501-1F66-3648-BE30-49BEB21B72BA}"/>
              </a:ext>
            </a:extLst>
          </p:cNvPr>
          <p:cNvSpPr/>
          <p:nvPr/>
        </p:nvSpPr>
        <p:spPr>
          <a:xfrm>
            <a:off x="7462254" y="4117382"/>
            <a:ext cx="1038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RF Splitter/ Combiner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C0994F-A2FB-DF48-99A6-7C9D1F75630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B11E69-42DC-FC46-BB3D-68D7081BF14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1F9302C-B232-4E3A-BF5F-6E4DB3C71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047" y="2926091"/>
            <a:ext cx="123825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1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SRP B200 (Board Only)">
            <a:extLst>
              <a:ext uri="{FF2B5EF4-FFF2-40B4-BE49-F238E27FC236}">
                <a16:creationId xmlns:a16="http://schemas.microsoft.com/office/drawing/2014/main" id="{AD9115FC-1C37-4A30-A165-045A57DAA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0" t="24102" r="13288" b="19864"/>
          <a:stretch/>
        </p:blipFill>
        <p:spPr bwMode="auto">
          <a:xfrm>
            <a:off x="6744072" y="2889695"/>
            <a:ext cx="4781006" cy="346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9C940B-B726-4279-B3C1-C93FBB621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CC9AE-C2C5-4D93-888B-0977F7A04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Coverage frequency of 70 MHz to 6 GHz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56 MHz bandwidth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Up to 61.44 </a:t>
            </a:r>
            <a:r>
              <a:rPr lang="en-US" sz="2000" err="1"/>
              <a:t>MSample</a:t>
            </a:r>
            <a:r>
              <a:rPr lang="en-US" sz="2000"/>
              <a:t>/s quadrature (IQ components)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USB 3.0 connection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7337C-36E8-4545-8EA6-25A3E998C7FB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de-DE"/>
              <a:t>May 2019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D7A02-3C66-4C53-A57E-660685D5D6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E1ABA96-62F0-4845-A01A-A71BBBBC739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8D9F31-7F6C-43FB-AC7A-AFE1BDBB8BD4}"/>
              </a:ext>
            </a:extLst>
          </p:cNvPr>
          <p:cNvSpPr/>
          <p:nvPr/>
        </p:nvSpPr>
        <p:spPr>
          <a:xfrm>
            <a:off x="8760296" y="5229200"/>
            <a:ext cx="2309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USRP B200 SDR Kit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14B8D5E-2A29-BF45-8336-43BBA588770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925753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t="-1" r="8072" b="7632"/>
          <a:stretch/>
        </p:blipFill>
        <p:spPr>
          <a:xfrm>
            <a:off x="1557866" y="1260380"/>
            <a:ext cx="9118601" cy="4865050"/>
          </a:xfrm>
        </p:spPr>
      </p:pic>
      <p:grpSp>
        <p:nvGrpSpPr>
          <p:cNvPr id="3" name="Group 2"/>
          <p:cNvGrpSpPr/>
          <p:nvPr/>
        </p:nvGrpSpPr>
        <p:grpSpPr>
          <a:xfrm>
            <a:off x="1403978" y="1630535"/>
            <a:ext cx="8304868" cy="4683705"/>
            <a:chOff x="1403978" y="1932539"/>
            <a:chExt cx="8304868" cy="4683705"/>
          </a:xfrm>
        </p:grpSpPr>
        <p:sp>
          <p:nvSpPr>
            <p:cNvPr id="6" name="TextBox 5"/>
            <p:cNvSpPr txBox="1"/>
            <p:nvPr/>
          </p:nvSpPr>
          <p:spPr>
            <a:xfrm>
              <a:off x="3797443" y="1932539"/>
              <a:ext cx="1738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Data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3514108" y="2578870"/>
              <a:ext cx="824248" cy="211907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>
              <a:off x="4666767" y="2578870"/>
              <a:ext cx="5042079" cy="19258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187806" y="2146216"/>
              <a:ext cx="1738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ACK/BA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7442164" y="2792547"/>
              <a:ext cx="528034" cy="190539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956281" y="6400800"/>
              <a:ext cx="9594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Time (</a:t>
              </a:r>
              <a:r>
                <a:rPr lang="en-US" sz="1400" err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ms</a:t>
              </a:r>
              <a:r>
                <a:rPr lang="en-US" sz="140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)</a:t>
              </a:r>
              <a:endParaRPr lang="en-US" sz="28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424393" y="3703737"/>
              <a:ext cx="226694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IQ signal magnitude</a:t>
              </a: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fld id="{4E1ABA96-62F0-4845-A01A-A71BBBBC7395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USRP output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4FCDE4-7149-BC4D-B7F8-6AA219C3D43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A20D1B2C-44E4-FA4E-AE14-1DADEE668DD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2545803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Interframe spaces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fld id="{4E1ABA96-62F0-4845-A01A-A71BBBBC7395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40B1FA6-FBE7-BE47-ACBF-18760435E51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E6EA54-2710-A742-847A-DD59170A28E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  <p:pic>
        <p:nvPicPr>
          <p:cNvPr id="6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6B1CD64-2EE9-4CD7-AB66-0BCB78A29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034" y="1659935"/>
            <a:ext cx="9433931" cy="466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19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The </a:t>
            </a:r>
            <a:r>
              <a:rPr lang="en-US" b="1" dirty="0">
                <a:solidFill>
                  <a:srgbClr val="00B050"/>
                </a:solidFill>
                <a:ea typeface="+mj-lt"/>
                <a:cs typeface="+mj-lt"/>
              </a:rPr>
              <a:t>X</a:t>
            </a:r>
            <a:r>
              <a:rPr lang="en-US" dirty="0">
                <a:ea typeface="+mj-lt"/>
                <a:cs typeface="+mj-lt"/>
              </a:rPr>
              <a:t> duration histogram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fld id="{4E1ABA96-62F0-4845-A01A-A71BBBBC739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416" y="1815889"/>
            <a:ext cx="5607303" cy="3839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3" y="1815890"/>
            <a:ext cx="5607302" cy="383937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091536" y="5259433"/>
            <a:ext cx="629613" cy="3069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07698" y="5412919"/>
            <a:ext cx="613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 𝜇𝑠</a:t>
            </a:r>
            <a:endParaRPr lang="en-US" sz="1400"/>
          </a:p>
        </p:txBody>
      </p:sp>
      <p:sp>
        <p:nvSpPr>
          <p:cNvPr id="9" name="Right Brace 8"/>
          <p:cNvSpPr/>
          <p:nvPr/>
        </p:nvSpPr>
        <p:spPr>
          <a:xfrm rot="16200000">
            <a:off x="2917275" y="3518979"/>
            <a:ext cx="318604" cy="14478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19552" y="3768050"/>
            <a:ext cx="283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r>
            <a:endParaRPr lang="en-US" sz="1400"/>
          </a:p>
        </p:txBody>
      </p:sp>
      <p:sp>
        <p:nvSpPr>
          <p:cNvPr id="12" name="Rectangle 11"/>
          <p:cNvSpPr/>
          <p:nvPr/>
        </p:nvSpPr>
        <p:spPr>
          <a:xfrm>
            <a:off x="2173293" y="5566807"/>
            <a:ext cx="613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34 𝜇𝑠</a:t>
            </a:r>
            <a:endParaRPr lang="en-US" sz="140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501544" y="5259434"/>
            <a:ext cx="0" cy="3520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13609" y="4867275"/>
            <a:ext cx="37183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480108" y="4563867"/>
            <a:ext cx="5018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9𝜇𝑠</a:t>
            </a:r>
            <a:endParaRPr lang="en-US" sz="1400"/>
          </a:p>
        </p:txBody>
      </p:sp>
      <p:sp>
        <p:nvSpPr>
          <p:cNvPr id="23" name="Right Brace 22"/>
          <p:cNvSpPr/>
          <p:nvPr/>
        </p:nvSpPr>
        <p:spPr>
          <a:xfrm rot="16200000">
            <a:off x="8660850" y="1299654"/>
            <a:ext cx="318604" cy="2590802"/>
          </a:xfrm>
          <a:prstGeom prst="rightBrace">
            <a:avLst>
              <a:gd name="adj1" fmla="val 8333"/>
              <a:gd name="adj2" fmla="val 5698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825619" y="2127976"/>
            <a:ext cx="508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</a:t>
            </a:r>
            <a:endParaRPr lang="en-US" sz="140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7032841" y="5259433"/>
            <a:ext cx="629613" cy="3069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449003" y="5412919"/>
            <a:ext cx="613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43 𝜇𝑠</a:t>
            </a:r>
            <a:endParaRPr lang="en-US" sz="140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0039350" y="4402182"/>
            <a:ext cx="2190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658350" y="4402182"/>
            <a:ext cx="2190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0206311" y="4228035"/>
            <a:ext cx="5018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9 𝜇𝑠</a:t>
            </a:r>
            <a:endParaRPr lang="en-US" sz="140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8405A9-6BE9-B64F-A945-CB43E20269D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May 2019</a:t>
            </a:r>
            <a:endParaRPr lang="en-GB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76A4D654-21E6-624F-B0C4-3994A62376A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Ammar Alhosainy, Carleton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389786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2583</Words>
  <Application>Microsoft Macintosh PowerPoint</Application>
  <PresentationFormat>Breitbild</PresentationFormat>
  <Paragraphs>795</Paragraphs>
  <Slides>44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52" baseType="lpstr">
      <vt:lpstr>AdvOT9d0303c0.B</vt:lpstr>
      <vt:lpstr>Arial</vt:lpstr>
      <vt:lpstr>Arial,Sans-Serif</vt:lpstr>
      <vt:lpstr>Calibri</vt:lpstr>
      <vt:lpstr>Calibri Light</vt:lpstr>
      <vt:lpstr>Cambria Math</vt:lpstr>
      <vt:lpstr>Times New Roman</vt:lpstr>
      <vt:lpstr>Office Theme</vt:lpstr>
      <vt:lpstr>Investigating the Compliance of Wireless Units with regulatory and normative requirements</vt:lpstr>
      <vt:lpstr>Goal</vt:lpstr>
      <vt:lpstr>Guidance</vt:lpstr>
      <vt:lpstr>Hardware Setup</vt:lpstr>
      <vt:lpstr>Hardware Setup</vt:lpstr>
      <vt:lpstr>USRP</vt:lpstr>
      <vt:lpstr>USRP output</vt:lpstr>
      <vt:lpstr>Interframe spaces</vt:lpstr>
      <vt:lpstr>The X duration histogram</vt:lpstr>
      <vt:lpstr>IEEE 802.11 Interframe Spaces</vt:lpstr>
      <vt:lpstr>Distributed Coordination Function (DCF)</vt:lpstr>
      <vt:lpstr>Enhanced Distributed Channel Access (EDCA)</vt:lpstr>
      <vt:lpstr>Enhanced Distributed Channel Access (EDCA)</vt:lpstr>
      <vt:lpstr>Enhanced Distributed Channel Access (EDCA)</vt:lpstr>
      <vt:lpstr>Reading the X histogram (Voice and Best Effort traffic)</vt:lpstr>
      <vt:lpstr>Reading the X histogram (Video &amp; Background traffic)</vt:lpstr>
      <vt:lpstr>Analyzing compliance with Harmonized Standard (HS) ETSI EN 301 893</vt:lpstr>
      <vt:lpstr>Standard Compliance Check 1, steps</vt:lpstr>
      <vt:lpstr>Standard Compliance Check 2, steps</vt:lpstr>
      <vt:lpstr>PowerPoint-Präsentation</vt:lpstr>
      <vt:lpstr>Example product 1: Ericsson AP6321</vt:lpstr>
      <vt:lpstr>Example product 1: Ericsson AP6321</vt:lpstr>
      <vt:lpstr>Example product 1: Ericsson AP6321</vt:lpstr>
      <vt:lpstr>Example product 2: D-Link DIR-822</vt:lpstr>
      <vt:lpstr>Example product 2: D-Link DIR-822</vt:lpstr>
      <vt:lpstr>Example product 2: D-Link DIR-822</vt:lpstr>
      <vt:lpstr>Maximum TXOP duration of various products compared to limits permitted in EN 301 893</vt:lpstr>
      <vt:lpstr>Summary of the Results</vt:lpstr>
      <vt:lpstr>Compliance Metric</vt:lpstr>
      <vt:lpstr>Compliance Metric</vt:lpstr>
      <vt:lpstr>Hardware Evolution  (First version: RF shielding box)</vt:lpstr>
      <vt:lpstr>PowerPoint-Präsentation</vt:lpstr>
      <vt:lpstr>PowerPoint-Präsentation</vt:lpstr>
      <vt:lpstr>Results Comparisons</vt:lpstr>
      <vt:lpstr>Software Evolution—1st ver.: MATLAB &amp; Python script</vt:lpstr>
      <vt:lpstr>Software Evolution—Reimplementation in Python Introducing a GUI, no need for MATLAB license </vt:lpstr>
      <vt:lpstr>Results Comparisons</vt:lpstr>
      <vt:lpstr>Open Source code stored on GitHub: CarletonWirelessLab/ANTS, available under MIT license </vt:lpstr>
      <vt:lpstr>Example requirements</vt:lpstr>
      <vt:lpstr>Outlook</vt:lpstr>
      <vt:lpstr>Published Papers</vt:lpstr>
      <vt:lpstr>   Demo!</vt:lpstr>
      <vt:lpstr>PowerPoint-Präsentation</vt:lpstr>
      <vt:lpstr>References</vt:lpstr>
    </vt:vector>
  </TitlesOfParts>
  <Manager/>
  <Company>Carleton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the Compliance of Wireless Units with regulatory and normative requirements</dc:title>
  <dc:subject/>
  <dc:creator>Ammar Alhosainy</dc:creator>
  <cp:keywords/>
  <dc:description/>
  <cp:lastModifiedBy>Guido Hiertz</cp:lastModifiedBy>
  <cp:revision>685</cp:revision>
  <cp:lastPrinted>1601-01-01T00:00:00Z</cp:lastPrinted>
  <dcterms:created xsi:type="dcterms:W3CDTF">2014-04-14T10:59:07Z</dcterms:created>
  <dcterms:modified xsi:type="dcterms:W3CDTF">2019-05-13T18:38:13Z</dcterms:modified>
  <cp:category/>
</cp:coreProperties>
</file>