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65" r:id="rId4"/>
    <p:sldId id="266" r:id="rId5"/>
    <p:sldId id="319" r:id="rId6"/>
    <p:sldId id="268" r:id="rId7"/>
    <p:sldId id="280" r:id="rId8"/>
    <p:sldId id="321" r:id="rId9"/>
    <p:sldId id="324" r:id="rId10"/>
    <p:sldId id="326" r:id="rId11"/>
    <p:sldId id="322" r:id="rId12"/>
    <p:sldId id="325" r:id="rId13"/>
    <p:sldId id="328" r:id="rId14"/>
    <p:sldId id="329" r:id="rId15"/>
    <p:sldId id="274" r:id="rId16"/>
    <p:sldId id="264"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4" d="100"/>
          <a:sy n="64" d="100"/>
        </p:scale>
        <p:origin x="84" y="36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4/28/2019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15</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16</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April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Joseph Levy (InterDigital)</a:t>
            </a:r>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April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April 2019</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April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April 2019</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April 2019</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April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April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802.11-19/0691r0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9/11-19-0671-00-AANI-preliminary-results-of-euht-evaluation-on-urban-macro-urllc.pptx" TargetMode="External"/><Relationship Id="rId2" Type="http://schemas.openxmlformats.org/officeDocument/2006/relationships/hyperlink" Target="https://mentor.ieee.org/802.11/dcn/19/11-19-0626-00-AANI-euht-tech-brief-en-forieee-20190407.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0672-00-AANI-euht-standard-intro-0422.pptx%20EUHT%20standard%20intro_0422"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9/11-19-0193-01-AANI-evaluation-procedure-for-imt-2020-embb-dense-urban.pptx" TargetMode="External"/><Relationship Id="rId7" Type="http://schemas.openxmlformats.org/officeDocument/2006/relationships/hyperlink" Target="https://mentor.ieee.org/802.11/dcn/18/11-18-0517-02-AANI-802-11ax-for-imt-2020-embb-indoor-hotspot-and-dense-urban.pptx" TargetMode="External"/><Relationship Id="rId2" Type="http://schemas.openxmlformats.org/officeDocument/2006/relationships/hyperlink" Target="https://mentor.ieee.org/802.11/dcn/19/11-19-0240-00-AANI-itu-imt-2020-status.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0915-03-AANI-benchmarking-of-802-11ax-against-embb-indoor-hotspot-requirements-using-imt-2020-simulation-methodology.pptx" TargetMode="External"/><Relationship Id="rId5" Type="http://schemas.openxmlformats.org/officeDocument/2006/relationships/hyperlink" Target="https://mentor.ieee.org/802.11/dcn/18/11-18-1240-04-AANI-802-11ax-for-imt-2020-embb-indoor-hotspot.pptx" TargetMode="External"/><Relationship Id="rId4" Type="http://schemas.openxmlformats.org/officeDocument/2006/relationships/hyperlink" Target="https://mentor.ieee.org/802.11/dcn/18/11-18-1573-07-AANI-summary-of-802-11ax-self-evaluation-for-imt-2020-embb-indoor-hotspot-and-dense-urban-test-environments.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joseph.levy@interdigita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9/11-19-0550-00-0000-2019-03-liaison-from-nufront.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9/11-19-0631-01-AANI-minutes-aani-sc-2019-04-08.docx" TargetMode="External"/><Relationship Id="rId2" Type="http://schemas.openxmlformats.org/officeDocument/2006/relationships/hyperlink" Target="https://mentor.ieee.org/802.11/dcn/19/11-19-0625-00-AANI-proposal-from-nufront-20190407.pptx" TargetMode="External"/><Relationship Id="rId1" Type="http://schemas.openxmlformats.org/officeDocument/2006/relationships/slideLayout" Target="../slideLayouts/slideLayout2.xml"/><Relationship Id="rId4" Type="http://schemas.openxmlformats.org/officeDocument/2006/relationships/hyperlink" Target="https://mentor.ieee.org/802-ec/dcn/17/ec-17-0090-22-0PNP-ieee-802-lmsc-operations-manual.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2019-04-28</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April 2019</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25170773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280" name="Document" r:id="rId4" imgW="8245941" imgH="2844112" progId="Word.Document.8">
                  <p:embed/>
                </p:oleObj>
              </mc:Choice>
              <mc:Fallback>
                <p:oleObj name="Document" r:id="rId4" imgW="8245941" imgH="2844112"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Background 3/3</a:t>
            </a:r>
          </a:p>
        </p:txBody>
      </p:sp>
      <p:sp>
        <p:nvSpPr>
          <p:cNvPr id="3" name="Content Placeholder 2"/>
          <p:cNvSpPr>
            <a:spLocks noGrp="1"/>
          </p:cNvSpPr>
          <p:nvPr>
            <p:ph idx="1"/>
          </p:nvPr>
        </p:nvSpPr>
        <p:spPr>
          <a:xfrm>
            <a:off x="461964" y="1298576"/>
            <a:ext cx="11265958" cy="5176838"/>
          </a:xfrm>
        </p:spPr>
        <p:txBody>
          <a:bodyPr/>
          <a:lstStyle/>
          <a:p>
            <a:pPr marL="400050">
              <a:buFont typeface="Arial" panose="020B0604020202020204" pitchFamily="34" charset="0"/>
              <a:buChar char="•"/>
            </a:pPr>
            <a:r>
              <a:rPr lang="en-US" sz="2800" b="0" dirty="0"/>
              <a:t>Teleconference Tuesday 16 April 2019 @ 22:00 EDT:</a:t>
            </a:r>
          </a:p>
          <a:p>
            <a:pPr marL="857250" lvl="1" indent="-457200">
              <a:buFont typeface="Arial" panose="020B0604020202020204" pitchFamily="34" charset="0"/>
              <a:buChar char="•"/>
            </a:pPr>
            <a:r>
              <a:rPr lang="en-US" altLang="en-US" sz="2400" b="0" dirty="0"/>
              <a:t>Shenfa LIU (Nufront) presented </a:t>
            </a:r>
            <a:r>
              <a:rPr lang="en-US" altLang="en-US" sz="2400" b="0" dirty="0">
                <a:hlinkClick r:id="rId2"/>
              </a:rPr>
              <a:t>11-19/0626r0</a:t>
            </a:r>
            <a:r>
              <a:rPr lang="en-US" altLang="en-US" sz="2400" b="0" dirty="0"/>
              <a:t> – “</a:t>
            </a:r>
            <a:r>
              <a:rPr lang="nl-NL" sz="2400" dirty="0"/>
              <a:t>EUHT Tech Brief En for IEEE 20190407</a:t>
            </a:r>
            <a:r>
              <a:rPr lang="en-US" altLang="en-US" sz="2400" b="0" dirty="0"/>
              <a:t>”</a:t>
            </a:r>
            <a:br>
              <a:rPr lang="en-US" b="0" dirty="0"/>
            </a:br>
            <a:r>
              <a:rPr lang="en-US" sz="2400" b="0" dirty="0"/>
              <a:t>An overview of EUHT technology</a:t>
            </a:r>
            <a:r>
              <a:rPr lang="en-US" altLang="en-US" sz="2400" b="0" dirty="0"/>
              <a:t> </a:t>
            </a:r>
          </a:p>
          <a:p>
            <a:pPr marL="857250" lvl="1" indent="-457200">
              <a:buFont typeface="Arial" panose="020B0604020202020204" pitchFamily="34" charset="0"/>
              <a:buChar char="•"/>
            </a:pPr>
            <a:r>
              <a:rPr lang="en-US" altLang="en-US" sz="2400" b="0" dirty="0"/>
              <a:t>Some technical discussion followed the presentation</a:t>
            </a:r>
          </a:p>
          <a:p>
            <a:pPr marL="857250" lvl="1" indent="-457200">
              <a:buFont typeface="Arial" panose="020B0604020202020204" pitchFamily="34" charset="0"/>
              <a:buChar char="•"/>
            </a:pPr>
            <a:r>
              <a:rPr lang="en-US" altLang="en-US" sz="2400" dirty="0"/>
              <a:t>An overview of the critical dates associated with IMT-2020 process was provided</a:t>
            </a:r>
          </a:p>
          <a:p>
            <a:pPr marL="457200" indent="-457200">
              <a:buFont typeface="Arial" panose="020B0604020202020204" pitchFamily="34" charset="0"/>
              <a:buChar char="•"/>
            </a:pPr>
            <a:r>
              <a:rPr lang="en-US" altLang="en-US" sz="2800" b="0" dirty="0"/>
              <a:t>Teleconference Monday 22 April 2019 @ 10:00 EDT:</a:t>
            </a:r>
          </a:p>
          <a:p>
            <a:pPr marL="857250" lvl="1" indent="-457200">
              <a:buFont typeface="Arial" panose="020B0604020202020204" pitchFamily="34" charset="0"/>
              <a:buChar char="•"/>
            </a:pPr>
            <a:r>
              <a:rPr lang="en-US" altLang="en-US" sz="2400" dirty="0"/>
              <a:t>Jun LEI (Nufront) presented </a:t>
            </a:r>
            <a:r>
              <a:rPr lang="en-US" altLang="en-US" sz="2400" dirty="0">
                <a:hlinkClick r:id="rId3"/>
              </a:rPr>
              <a:t>11-19/0671r0</a:t>
            </a:r>
            <a:r>
              <a:rPr lang="en-US" altLang="en-US" sz="2400" dirty="0"/>
              <a:t>  “The preliminary evaluation results of EUHT on Urban Macro URLLC” </a:t>
            </a:r>
          </a:p>
          <a:p>
            <a:pPr marL="857250" lvl="1" indent="-457200">
              <a:buFont typeface="Arial" panose="020B0604020202020204" pitchFamily="34" charset="0"/>
              <a:buChar char="•"/>
            </a:pPr>
            <a:r>
              <a:rPr lang="en-US" altLang="en-US" sz="2400" dirty="0"/>
              <a:t>And posted </a:t>
            </a:r>
            <a:r>
              <a:rPr lang="nl-NL" altLang="en-US" sz="2400" dirty="0">
                <a:hlinkClick r:id="rId4"/>
              </a:rPr>
              <a:t>11-19/0672r0</a:t>
            </a:r>
            <a:r>
              <a:rPr lang="en-US" sz="2400" dirty="0"/>
              <a:t> - EUHT standard intro_0422 Jun Lei (Nufront)</a:t>
            </a:r>
          </a:p>
          <a:p>
            <a:pPr marL="857250" lvl="1" indent="-457200">
              <a:buFont typeface="Arial" panose="020B0604020202020204" pitchFamily="34" charset="0"/>
              <a:buChar char="•"/>
            </a:pPr>
            <a:r>
              <a:rPr lang="en-US" sz="2400" dirty="0"/>
              <a:t>The critical dates were reviewed and discussed </a:t>
            </a:r>
            <a:endParaRPr lang="nl-NL" altLang="en-US" sz="2400" dirty="0"/>
          </a:p>
          <a:p>
            <a:pPr marL="857250" lvl="1" indent="-457200">
              <a:buFont typeface="Arial" panose="020B0604020202020204" pitchFamily="34" charset="0"/>
              <a:buChar char="•"/>
            </a:pPr>
            <a:endParaRPr lang="en-US" altLang="en-US" sz="2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April 2019</a:t>
            </a:r>
            <a:endParaRPr lang="en-GB" dirty="0"/>
          </a:p>
        </p:txBody>
      </p:sp>
    </p:spTree>
    <p:extLst>
      <p:ext uri="{BB962C8B-B14F-4D97-AF65-F5344CB8AC3E}">
        <p14:creationId xmlns:p14="http://schemas.microsoft.com/office/powerpoint/2010/main" val="194115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457200" indent="-457200">
              <a:spcBef>
                <a:spcPts val="200"/>
              </a:spcBef>
              <a:buFont typeface="Arial" panose="020B0604020202020204" pitchFamily="34" charset="0"/>
              <a:buChar char="•"/>
              <a:defRPr/>
            </a:pPr>
            <a:r>
              <a:rPr lang="en-US" dirty="0"/>
              <a:t>Contributions – update (to be posted to mentor)</a:t>
            </a:r>
          </a:p>
          <a:p>
            <a:pPr marL="971550" lvl="1" indent="-457200">
              <a:buFont typeface="+mj-lt"/>
              <a:buAutoNum type="arabicPeriod"/>
            </a:pPr>
            <a:r>
              <a:rPr lang="en-US" altLang="en-US" dirty="0"/>
              <a:t>Calibration of System Level Simulation platform, as requested in the last meeting</a:t>
            </a:r>
          </a:p>
          <a:p>
            <a:pPr marL="971550" lvl="1" indent="-457200">
              <a:buFont typeface="+mj-lt"/>
              <a:buAutoNum type="arabicPeriod"/>
            </a:pPr>
            <a:r>
              <a:rPr lang="en-US" altLang="en-US" dirty="0"/>
              <a:t>Calibration of Link Level Simulation platform, as requested in the last meeting </a:t>
            </a:r>
          </a:p>
          <a:p>
            <a:pPr marL="971550" lvl="1" indent="-457200">
              <a:buFont typeface="+mj-lt"/>
              <a:buAutoNum type="arabicPeriod"/>
            </a:pPr>
            <a:r>
              <a:rPr lang="en-US" altLang="en-US" dirty="0"/>
              <a:t>System Level Simulation results for URLLC and mMTC （  SINR distribution )</a:t>
            </a:r>
          </a:p>
          <a:p>
            <a:pPr marL="971550" lvl="1" indent="-457200">
              <a:buFont typeface="+mj-lt"/>
              <a:buAutoNum type="arabicPeriod"/>
            </a:pPr>
            <a:r>
              <a:rPr lang="en-US" altLang="en-US" dirty="0"/>
              <a:t>System + Link level simulation results for URLLC( PER vs SINR)  and mMTC ( User density )</a:t>
            </a:r>
          </a:p>
          <a:p>
            <a:pPr marL="971550" lvl="1" indent="-457200">
              <a:buFont typeface="+mj-lt"/>
              <a:buAutoNum type="arabicPeriod"/>
            </a:pPr>
            <a:r>
              <a:rPr lang="en-US" altLang="en-US" dirty="0"/>
              <a:t>???</a:t>
            </a:r>
            <a:endParaRPr lang="nl-NL" altLang="en-US" dirty="0"/>
          </a:p>
          <a:p>
            <a:pPr>
              <a:buFont typeface="Arial" panose="020B0604020202020204" pitchFamily="34" charset="0"/>
              <a:buChar char="•"/>
            </a:pPr>
            <a:r>
              <a:rPr lang="en-US" dirty="0"/>
              <a:t>Discussion</a:t>
            </a:r>
          </a:p>
          <a:p>
            <a:pPr lvl="1">
              <a:buFont typeface="Arial" panose="020B0604020202020204" pitchFamily="34" charset="0"/>
              <a:buChar char="•"/>
            </a:pPr>
            <a:r>
              <a:rPr lang="en-US" dirty="0"/>
              <a:t>What is the status of a 802.11ax/EUHT IMT-2020 submission?</a:t>
            </a:r>
          </a:p>
          <a:p>
            <a:pPr lvl="2">
              <a:buFont typeface="Arial" panose="020B0604020202020204" pitchFamily="34" charset="0"/>
              <a:buChar char="•"/>
            </a:pPr>
            <a:r>
              <a:rPr lang="en-US" dirty="0"/>
              <a:t>System description</a:t>
            </a:r>
          </a:p>
          <a:p>
            <a:pPr lvl="2">
              <a:buFont typeface="Arial" panose="020B0604020202020204" pitchFamily="34" charset="0"/>
              <a:buChar char="•"/>
            </a:pPr>
            <a:r>
              <a:rPr lang="en-US" dirty="0"/>
              <a:t>Self evaluation</a:t>
            </a:r>
          </a:p>
          <a:p>
            <a:pPr lvl="1">
              <a:buFont typeface="Arial" panose="020B0604020202020204" pitchFamily="34" charset="0"/>
              <a:buChar char="•"/>
            </a:pPr>
            <a:r>
              <a:rPr lang="en-US" dirty="0"/>
              <a:t>Who is working towards having a document ready for the upcoming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April 2019</a:t>
            </a:r>
            <a:endParaRPr lang="en-GB" dirty="0"/>
          </a:p>
        </p:txBody>
      </p:sp>
    </p:spTree>
    <p:extLst>
      <p:ext uri="{BB962C8B-B14F-4D97-AF65-F5344CB8AC3E}">
        <p14:creationId xmlns:p14="http://schemas.microsoft.com/office/powerpoint/2010/main" val="37645556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4F68D-BF2F-4196-91B5-8A5717D39AE7}"/>
              </a:ext>
            </a:extLst>
          </p:cNvPr>
          <p:cNvSpPr>
            <a:spLocks noGrp="1"/>
          </p:cNvSpPr>
          <p:nvPr>
            <p:ph type="title"/>
          </p:nvPr>
        </p:nvSpPr>
        <p:spPr/>
        <p:txBody>
          <a:bodyPr/>
          <a:lstStyle/>
          <a:p>
            <a:r>
              <a:rPr lang="en-US" dirty="0"/>
              <a:t>Dates of Interest</a:t>
            </a:r>
          </a:p>
        </p:txBody>
      </p:sp>
      <p:sp>
        <p:nvSpPr>
          <p:cNvPr id="3" name="Date Placeholder 2">
            <a:extLst>
              <a:ext uri="{FF2B5EF4-FFF2-40B4-BE49-F238E27FC236}">
                <a16:creationId xmlns:a16="http://schemas.microsoft.com/office/drawing/2014/main" id="{7EC4DEE3-90E9-4767-B3A8-7F86C8EAC498}"/>
              </a:ext>
            </a:extLst>
          </p:cNvPr>
          <p:cNvSpPr>
            <a:spLocks noGrp="1"/>
          </p:cNvSpPr>
          <p:nvPr>
            <p:ph type="dt" idx="10"/>
          </p:nvPr>
        </p:nvSpPr>
        <p:spPr/>
        <p:txBody>
          <a:bodyPr/>
          <a:lstStyle/>
          <a:p>
            <a:r>
              <a:rPr lang="en-US" dirty="0"/>
              <a:t>April 2019</a:t>
            </a:r>
            <a:endParaRPr lang="en-GB" dirty="0"/>
          </a:p>
        </p:txBody>
      </p:sp>
      <p:sp>
        <p:nvSpPr>
          <p:cNvPr id="4" name="Footer Placeholder 3">
            <a:extLst>
              <a:ext uri="{FF2B5EF4-FFF2-40B4-BE49-F238E27FC236}">
                <a16:creationId xmlns:a16="http://schemas.microsoft.com/office/drawing/2014/main" id="{1CCA04CE-782B-40D8-9E91-647696920CD5}"/>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10C4990B-A27B-44F2-94F7-7C7EE0090CEE}"/>
              </a:ext>
            </a:extLst>
          </p:cNvPr>
          <p:cNvSpPr>
            <a:spLocks noGrp="1"/>
          </p:cNvSpPr>
          <p:nvPr>
            <p:ph type="sldNum" idx="12"/>
          </p:nvPr>
        </p:nvSpPr>
        <p:spPr/>
        <p:txBody>
          <a:bodyPr/>
          <a:lstStyle/>
          <a:p>
            <a:r>
              <a:rPr lang="en-GB" dirty="0"/>
              <a:t>Slide </a:t>
            </a:r>
            <a:fld id="{06B781AF-4CCF-49B0-A572-DE54FBE5D942}" type="slidenum">
              <a:rPr lang="en-GB" smtClean="0"/>
              <a:pPr/>
              <a:t>12</a:t>
            </a:fld>
            <a:endParaRPr lang="en-GB" dirty="0"/>
          </a:p>
        </p:txBody>
      </p:sp>
      <p:pic>
        <p:nvPicPr>
          <p:cNvPr id="7" name="Picture 6">
            <a:extLst>
              <a:ext uri="{FF2B5EF4-FFF2-40B4-BE49-F238E27FC236}">
                <a16:creationId xmlns:a16="http://schemas.microsoft.com/office/drawing/2014/main" id="{49E63E19-608D-451B-97D2-977FEF7084C3}"/>
              </a:ext>
            </a:extLst>
          </p:cNvPr>
          <p:cNvPicPr>
            <a:picLocks noChangeAspect="1"/>
          </p:cNvPicPr>
          <p:nvPr/>
        </p:nvPicPr>
        <p:blipFill>
          <a:blip r:embed="rId2"/>
          <a:stretch>
            <a:fillRect/>
          </a:stretch>
        </p:blipFill>
        <p:spPr>
          <a:xfrm>
            <a:off x="482000" y="1981200"/>
            <a:ext cx="11227999" cy="2895600"/>
          </a:xfrm>
          <a:prstGeom prst="rect">
            <a:avLst/>
          </a:prstGeom>
        </p:spPr>
      </p:pic>
    </p:spTree>
    <p:extLst>
      <p:ext uri="{BB962C8B-B14F-4D97-AF65-F5344CB8AC3E}">
        <p14:creationId xmlns:p14="http://schemas.microsoft.com/office/powerpoint/2010/main" val="221664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3C1F6-5FFB-4828-BE10-3CA673EF8283}"/>
              </a:ext>
            </a:extLst>
          </p:cNvPr>
          <p:cNvSpPr>
            <a:spLocks noGrp="1"/>
          </p:cNvSpPr>
          <p:nvPr>
            <p:ph type="title"/>
          </p:nvPr>
        </p:nvSpPr>
        <p:spPr/>
        <p:txBody>
          <a:bodyPr/>
          <a:lstStyle/>
          <a:p>
            <a:r>
              <a:rPr lang="en-US" dirty="0"/>
              <a:t>IMT-2020 Process References</a:t>
            </a:r>
          </a:p>
        </p:txBody>
      </p:sp>
      <p:sp>
        <p:nvSpPr>
          <p:cNvPr id="3" name="Content Placeholder 2">
            <a:extLst>
              <a:ext uri="{FF2B5EF4-FFF2-40B4-BE49-F238E27FC236}">
                <a16:creationId xmlns:a16="http://schemas.microsoft.com/office/drawing/2014/main" id="{B858007E-F8FA-499E-A264-0AAD0ADEE238}"/>
              </a:ext>
            </a:extLst>
          </p:cNvPr>
          <p:cNvSpPr>
            <a:spLocks noGrp="1"/>
          </p:cNvSpPr>
          <p:nvPr>
            <p:ph idx="1"/>
          </p:nvPr>
        </p:nvSpPr>
        <p:spPr>
          <a:xfrm>
            <a:off x="914401" y="1447801"/>
            <a:ext cx="10361084" cy="4646614"/>
          </a:xfrm>
        </p:spPr>
        <p:txBody>
          <a:bodyPr/>
          <a:lstStyle/>
          <a:p>
            <a:r>
              <a:rPr lang="en-US" sz="2000" b="0" dirty="0">
                <a:hlinkClick r:id="rId2"/>
              </a:rPr>
              <a:t>11-19/0240r00</a:t>
            </a:r>
            <a:r>
              <a:rPr lang="en-US" sz="2000" b="0" dirty="0"/>
              <a:t> – “ITU IMT-2020 Status” – Joseph Levy (InterDigital)</a:t>
            </a:r>
          </a:p>
          <a:p>
            <a:r>
              <a:rPr lang="en-US" sz="2000" b="0" dirty="0"/>
              <a:t>Provides the status of IMT-2020 as of Jan 25 2019, presented during the March 2019 802.11 F2F meeting. </a:t>
            </a:r>
          </a:p>
          <a:p>
            <a:r>
              <a:rPr lang="en-US" sz="2000" b="0" dirty="0">
                <a:hlinkClick r:id="rId3"/>
              </a:rPr>
              <a:t>11-19/-0193r1</a:t>
            </a:r>
            <a:r>
              <a:rPr lang="en-US" sz="2000" b="0" dirty="0"/>
              <a:t> – “Evaluation procedure for IMT-2020 eMBB Dense Urban” – Sindhu Verma (Broadcom)</a:t>
            </a:r>
          </a:p>
          <a:p>
            <a:pPr lvl="0"/>
            <a:r>
              <a:rPr lang="en-US" sz="2000" b="0" dirty="0">
                <a:hlinkClick r:id="rId4"/>
              </a:rPr>
              <a:t>11-18-1573r7</a:t>
            </a:r>
            <a:r>
              <a:rPr lang="en-US" sz="2000" b="0" dirty="0"/>
              <a:t> – “</a:t>
            </a:r>
            <a:r>
              <a:rPr lang="en-GB" sz="2000" b="0" dirty="0"/>
              <a:t>Summary of 802.11ax Self Evaluation for IMT-2020 EMBB Indoor Hotspot Environment”</a:t>
            </a:r>
          </a:p>
          <a:p>
            <a:pPr lvl="0"/>
            <a:r>
              <a:rPr lang="en-US" sz="2000" b="0" dirty="0">
                <a:hlinkClick r:id="rId5"/>
              </a:rPr>
              <a:t>11-18/1240r4</a:t>
            </a:r>
            <a:r>
              <a:rPr lang="en-US" sz="2000" b="0" dirty="0"/>
              <a:t> – “Benchmarking of 802.11ax against eMBB Indoor Hotspot requirements using IMT-2020 simulation methodology”</a:t>
            </a:r>
          </a:p>
          <a:p>
            <a:pPr lvl="0"/>
            <a:r>
              <a:rPr lang="en-US" sz="2000" b="0" dirty="0">
                <a:hlinkClick r:id="rId6"/>
              </a:rPr>
              <a:t>11-18/0915r3</a:t>
            </a:r>
            <a:r>
              <a:rPr lang="en-US" sz="2000" b="0" dirty="0"/>
              <a:t> – “Benchmarking of 802.11ax against eMBB Indoor Hotspot requirements using IMT-2020 simulation methodology”</a:t>
            </a:r>
          </a:p>
          <a:p>
            <a:r>
              <a:rPr lang="en-US" sz="2000" b="0" dirty="0">
                <a:hlinkClick r:id="rId7"/>
              </a:rPr>
              <a:t>11-18/0517r2</a:t>
            </a:r>
            <a:r>
              <a:rPr lang="en-US" sz="2000" b="0" dirty="0"/>
              <a:t>  - “802.11ax for IMT-2020 eMBB Indoor Hotspot and Dense Urban” - Shubhodeep Adhikari (Broadcom Limited)  </a:t>
            </a:r>
          </a:p>
          <a:p>
            <a:endParaRPr lang="en-US" sz="2000" b="0" dirty="0"/>
          </a:p>
        </p:txBody>
      </p:sp>
      <p:sp>
        <p:nvSpPr>
          <p:cNvPr id="4" name="Slide Number Placeholder 3">
            <a:extLst>
              <a:ext uri="{FF2B5EF4-FFF2-40B4-BE49-F238E27FC236}">
                <a16:creationId xmlns:a16="http://schemas.microsoft.com/office/drawing/2014/main" id="{BEA4D1D8-1529-498F-B9BE-F0F99993E6BA}"/>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E04184D8-CF85-40D8-8CF5-C8EF268723B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1652DE8A-2840-4DE5-BFA3-ACDD5DE3C088}"/>
              </a:ext>
            </a:extLst>
          </p:cNvPr>
          <p:cNvSpPr>
            <a:spLocks noGrp="1"/>
          </p:cNvSpPr>
          <p:nvPr>
            <p:ph type="dt" idx="15"/>
          </p:nvPr>
        </p:nvSpPr>
        <p:spPr/>
        <p:txBody>
          <a:bodyPr/>
          <a:lstStyle/>
          <a:p>
            <a:r>
              <a:rPr lang="en-US" dirty="0"/>
              <a:t>April 2019</a:t>
            </a:r>
            <a:endParaRPr lang="en-GB" dirty="0"/>
          </a:p>
        </p:txBody>
      </p:sp>
    </p:spTree>
    <p:extLst>
      <p:ext uri="{BB962C8B-B14F-4D97-AF65-F5344CB8AC3E}">
        <p14:creationId xmlns:p14="http://schemas.microsoft.com/office/powerpoint/2010/main" val="4295133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F7EC2-3396-4A35-9574-21A509073826}"/>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9F7DE2B6-C2BF-4494-B090-98BEE78571C8}"/>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8B951EB4-D531-45D8-8040-E380330691C6}"/>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7FEA50C-26A2-4931-AC90-4A0B5B8A5083}"/>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E1867067-2A56-4E9F-8F36-0D3073B5E37E}"/>
              </a:ext>
            </a:extLst>
          </p:cNvPr>
          <p:cNvSpPr>
            <a:spLocks noGrp="1"/>
          </p:cNvSpPr>
          <p:nvPr>
            <p:ph type="dt" idx="15"/>
          </p:nvPr>
        </p:nvSpPr>
        <p:spPr/>
        <p:txBody>
          <a:bodyPr/>
          <a:lstStyle/>
          <a:p>
            <a:r>
              <a:rPr lang="en-US" dirty="0"/>
              <a:t>April 2019</a:t>
            </a:r>
            <a:endParaRPr lang="en-GB" dirty="0"/>
          </a:p>
        </p:txBody>
      </p:sp>
    </p:spTree>
    <p:extLst>
      <p:ext uri="{BB962C8B-B14F-4D97-AF65-F5344CB8AC3E}">
        <p14:creationId xmlns:p14="http://schemas.microsoft.com/office/powerpoint/2010/main" val="25171021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893424" cy="5256214"/>
          </a:xfrm>
        </p:spPr>
        <p:txBody>
          <a:bodyPr/>
          <a:lstStyle/>
          <a:p>
            <a:r>
              <a:rPr lang="en-US" altLang="en-US" dirty="0"/>
              <a:t>Additional Teleconferences: </a:t>
            </a:r>
          </a:p>
          <a:p>
            <a:r>
              <a:rPr lang="en-US" altLang="en-US" dirty="0"/>
              <a:t>	May 06 2019 22:00 EDT</a:t>
            </a:r>
          </a:p>
          <a:p>
            <a:r>
              <a:rPr lang="en-US" altLang="en-US" dirty="0"/>
              <a:t>	</a:t>
            </a:r>
            <a:endParaRPr lang="en-GB" dirty="0"/>
          </a:p>
          <a:p>
            <a:r>
              <a:rPr lang="en-GB" dirty="0"/>
              <a:t>Next F2F meeting: 802.11 Interim</a:t>
            </a:r>
          </a:p>
          <a:p>
            <a:r>
              <a:rPr lang="en-GB" dirty="0"/>
              <a:t>		May 12-17 2019 at Grand Hyatt Atlanta in Buckhead, Atlanta, Georgia, USA</a:t>
            </a:r>
            <a:endParaRPr lang="en-US" altLang="en-US" dirty="0"/>
          </a:p>
          <a:p>
            <a:pPr lvl="2"/>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April 2019</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Teleconference</a:t>
            </a:r>
          </a:p>
          <a:p>
            <a:pPr algn="ctr"/>
            <a:r>
              <a:rPr lang="en-US" altLang="en-US" dirty="0"/>
              <a:t>22 April 2019 @ 10:00-11:00 EDT</a:t>
            </a:r>
          </a:p>
          <a:p>
            <a:pPr algn="ctr"/>
            <a:endParaRPr lang="en-US" altLang="en-US" dirty="0"/>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April 2019</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a:r>
              <a:rPr lang="en-US" sz="2400" dirty="0"/>
              <a:t>Please send an e-mail to the Secretary and/or Chair (</a:t>
            </a:r>
            <a:r>
              <a:rPr lang="en-US" sz="2400" dirty="0">
                <a:hlinkClick r:id="rId3"/>
              </a:rPr>
              <a:t>joseph.levy@interdigital.com</a:t>
            </a:r>
            <a:r>
              <a:rPr lang="en-US" sz="2400" dirty="0"/>
              <a:t>)</a:t>
            </a:r>
          </a:p>
          <a:p>
            <a:pPr lvl="1"/>
            <a:r>
              <a:rPr lang="en-US" sz="2400" dirty="0"/>
              <a:t>Please mute your line when you are not talking</a:t>
            </a:r>
          </a:p>
          <a:p>
            <a:pPr lvl="1"/>
            <a:r>
              <a:rPr lang="en-US" sz="2400" dirty="0"/>
              <a:t>There is no recoding of this teleconference. </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676400"/>
            <a:ext cx="10978036" cy="4794660"/>
          </a:xfrm>
        </p:spPr>
        <p:txBody>
          <a:bodyPr/>
          <a:lstStyle/>
          <a:p>
            <a:pPr marL="0" indent="0">
              <a:spcBef>
                <a:spcPts val="200"/>
              </a:spcBef>
              <a:defRPr/>
            </a:pPr>
            <a:r>
              <a:rPr lang="en-US" altLang="en-US" dirty="0"/>
              <a:t>Monday 28 April 10:00-11:00 EDT </a:t>
            </a:r>
          </a:p>
          <a:p>
            <a:pPr marL="457200" indent="-457200">
              <a:spcBef>
                <a:spcPts val="200"/>
              </a:spcBef>
              <a:buFont typeface="Times New Roman" panose="02020603050405020304" pitchFamily="18" charset="0"/>
              <a:buAutoNum type="arabicPeriod"/>
              <a:defRPr/>
            </a:pPr>
            <a:r>
              <a:rPr lang="en-US" altLang="en-US" sz="2000" dirty="0"/>
              <a:t>Call for Secretary</a:t>
            </a:r>
          </a:p>
          <a:p>
            <a:pPr marL="457200" indent="-457200">
              <a:spcBef>
                <a:spcPts val="200"/>
              </a:spcBef>
              <a:buFont typeface="Times New Roman" panose="02020603050405020304" pitchFamily="18" charset="0"/>
              <a:buAutoNum type="arabicPeriod"/>
              <a:defRPr/>
            </a:pPr>
            <a:r>
              <a:rPr lang="en-US" altLang="en-US" sz="2000" dirty="0"/>
              <a:t>Administrative: Approval of the Agenda, Reminders, Guidelines, Resources, Participation</a:t>
            </a:r>
          </a:p>
          <a:p>
            <a:pPr marL="457200" indent="-457200">
              <a:spcBef>
                <a:spcPts val="200"/>
              </a:spcBef>
              <a:buFont typeface="Times New Roman" panose="02020603050405020304" pitchFamily="18" charset="0"/>
              <a:buAutoNum type="arabicPeriod"/>
              <a:defRPr/>
            </a:pPr>
            <a:r>
              <a:rPr lang="en-US" altLang="en-US" sz="2000" dirty="0"/>
              <a:t>Background</a:t>
            </a:r>
          </a:p>
          <a:p>
            <a:pPr marL="457200" indent="-457200">
              <a:spcBef>
                <a:spcPts val="200"/>
              </a:spcBef>
              <a:buFont typeface="Times New Roman" panose="02020603050405020304" pitchFamily="18" charset="0"/>
              <a:buAutoNum type="arabicPeriod"/>
              <a:defRPr/>
            </a:pPr>
            <a:r>
              <a:rPr lang="en-US" sz="2000" dirty="0"/>
              <a:t>Discussion</a:t>
            </a:r>
          </a:p>
          <a:p>
            <a:pPr marL="457200" indent="-457200">
              <a:spcBef>
                <a:spcPts val="200"/>
              </a:spcBef>
              <a:buFont typeface="Times New Roman" panose="02020603050405020304" pitchFamily="18" charset="0"/>
              <a:buAutoNum type="arabicPeriod"/>
              <a:defRPr/>
            </a:pPr>
            <a:r>
              <a:rPr lang="nl-NL" altLang="en-US" sz="2000" dirty="0"/>
              <a:t>Future Planning</a:t>
            </a:r>
            <a:endParaRPr lang="en-US" altLang="en-US" sz="2000" dirty="0"/>
          </a:p>
          <a:p>
            <a:pPr marL="457200" indent="-457200">
              <a:spcBef>
                <a:spcPts val="200"/>
              </a:spcBef>
              <a:buFont typeface="Times New Roman" panose="02020603050405020304" pitchFamily="18" charset="0"/>
              <a:buAutoNum type="arabicPeriod"/>
              <a:defRPr/>
            </a:pPr>
            <a:r>
              <a:rPr lang="en-US" altLang="en-US" sz="2000" dirty="0"/>
              <a:t>Adjourn</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dirty="0">
                <a:solidFill>
                  <a:schemeClr val="accent6"/>
                </a:solidFill>
              </a:rPr>
              <a:t>Joseph Levy (InterDigital)</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April 2019</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Background 1/3</a:t>
            </a:r>
          </a:p>
        </p:txBody>
      </p:sp>
      <p:sp>
        <p:nvSpPr>
          <p:cNvPr id="3" name="Content Placeholder 2"/>
          <p:cNvSpPr>
            <a:spLocks noGrp="1"/>
          </p:cNvSpPr>
          <p:nvPr>
            <p:ph idx="1"/>
          </p:nvPr>
        </p:nvSpPr>
        <p:spPr>
          <a:xfrm>
            <a:off x="512763" y="1298576"/>
            <a:ext cx="11265958" cy="5176838"/>
          </a:xfrm>
        </p:spPr>
        <p:txBody>
          <a:bodyPr/>
          <a:lstStyle/>
          <a:p>
            <a:r>
              <a:rPr lang="en-US" sz="2800" b="0" dirty="0"/>
              <a:t>A communication from Jun LEI (Nufront) was received by the 802.11 WG Chair (</a:t>
            </a:r>
            <a:r>
              <a:rPr lang="en-US" sz="2800" b="0" u="sng" dirty="0">
                <a:hlinkClick r:id="rId2"/>
              </a:rPr>
              <a:t>11-19/0550r0</a:t>
            </a:r>
            <a:r>
              <a:rPr lang="en-US" sz="2800" b="0" dirty="0"/>
              <a:t>) on 13 March 2019, in response the 802.11 Chair then requested that the AANI SC review and discuss how to respond. </a:t>
            </a:r>
            <a:r>
              <a:rPr lang="en-US" b="0" dirty="0"/>
              <a:t>The communication suggested “</a:t>
            </a:r>
            <a:r>
              <a:rPr lang="en-US" b="0" i="1" dirty="0"/>
              <a:t>exploring the possibility of further cooperation and integration between EUHT wireless communication technology and the IEEE 802.11 Working Group. As a result, IEEE and Nufront can submit the joint proposal to ITU as 5G standard”</a:t>
            </a:r>
            <a:endParaRPr lang="en-US" sz="2800" b="0" dirty="0"/>
          </a:p>
          <a:p>
            <a:pPr marL="457200" indent="-457200">
              <a:buFont typeface="Arial" panose="020B0604020202020204" pitchFamily="34" charset="0"/>
              <a:buChar char="•"/>
            </a:pPr>
            <a:r>
              <a:rPr lang="en-US" sz="2800" b="0" dirty="0"/>
              <a:t>The AANI SC Chair then announced two teleconferences: April 8 and 16.</a:t>
            </a:r>
          </a:p>
          <a:p>
            <a:pPr marL="457200" indent="-457200">
              <a:buFont typeface="Arial" panose="020B0604020202020204" pitchFamily="34" charset="0"/>
              <a:buChar char="•"/>
            </a:pPr>
            <a:r>
              <a:rPr lang="en-US" sz="2800" b="0" dirty="0"/>
              <a:t>The AANI SC Chair then contacted Jun LEI (Nufront) and requested that he provide a more detailed Proposal and technical information.</a:t>
            </a:r>
          </a:p>
          <a:p>
            <a:pPr marL="457200" indent="-457200">
              <a:buFont typeface="Arial" panose="020B0604020202020204" pitchFamily="34" charset="0"/>
              <a:buChar char="•"/>
            </a:pPr>
            <a:r>
              <a:rPr lang="en-US" sz="2800" b="0" dirty="0"/>
              <a:t>Jun LEI then provided 2 contributions. </a:t>
            </a:r>
            <a:endParaRPr lang="en-US" sz="32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April 2019</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Background 2/3</a:t>
            </a:r>
          </a:p>
        </p:txBody>
      </p:sp>
      <p:sp>
        <p:nvSpPr>
          <p:cNvPr id="3" name="Content Placeholder 2"/>
          <p:cNvSpPr>
            <a:spLocks noGrp="1"/>
          </p:cNvSpPr>
          <p:nvPr>
            <p:ph idx="1"/>
          </p:nvPr>
        </p:nvSpPr>
        <p:spPr>
          <a:xfrm>
            <a:off x="461964" y="1298576"/>
            <a:ext cx="11265958" cy="5176838"/>
          </a:xfrm>
        </p:spPr>
        <p:txBody>
          <a:bodyPr/>
          <a:lstStyle/>
          <a:p>
            <a:pPr marL="400050">
              <a:buFont typeface="Arial" panose="020B0604020202020204" pitchFamily="34" charset="0"/>
              <a:buChar char="•"/>
            </a:pPr>
            <a:r>
              <a:rPr lang="en-US" sz="2800" b="0" dirty="0"/>
              <a:t>Teleconference Monday 8 April 2019 @ 10:00 AM EDT:</a:t>
            </a:r>
          </a:p>
          <a:p>
            <a:pPr marL="857250" lvl="1" indent="-457200">
              <a:buFont typeface="Arial" panose="020B0604020202020204" pitchFamily="34" charset="0"/>
              <a:buChar char="•"/>
            </a:pPr>
            <a:r>
              <a:rPr lang="en-US" altLang="en-US" sz="2400" b="0" dirty="0"/>
              <a:t>Jun LEI (Nufront) presented </a:t>
            </a:r>
            <a:r>
              <a:rPr lang="en-US" altLang="en-US" sz="2400" b="0" dirty="0">
                <a:hlinkClick r:id="rId2"/>
              </a:rPr>
              <a:t>11-19/0625r0</a:t>
            </a:r>
            <a:r>
              <a:rPr lang="en-US" altLang="en-US" sz="2400" b="0" dirty="0"/>
              <a:t> – “proposal from Nufront_20190407”,</a:t>
            </a:r>
            <a:br>
              <a:rPr lang="en-US" b="0" dirty="0"/>
            </a:br>
            <a:r>
              <a:rPr lang="en-US" sz="2400" b="0" dirty="0"/>
              <a:t>"It is proposed that IEEE and Nufront work together to directly submit IEEE 802.11ax and EUHT to ITU for IMT-2020."</a:t>
            </a:r>
            <a:r>
              <a:rPr lang="en-US" altLang="en-US" sz="2400" b="0" dirty="0"/>
              <a:t> </a:t>
            </a:r>
          </a:p>
          <a:p>
            <a:pPr marL="857250" lvl="1" indent="-457200">
              <a:buFont typeface="Arial" panose="020B0604020202020204" pitchFamily="34" charset="0"/>
              <a:buChar char="•"/>
            </a:pPr>
            <a:r>
              <a:rPr lang="en-US" altLang="en-US" sz="2400" b="0" dirty="0"/>
              <a:t>Some discussion followed the presentation </a:t>
            </a:r>
            <a:r>
              <a:rPr lang="en-US" altLang="en-US" sz="2400" b="0" dirty="0">
                <a:hlinkClick r:id="rId3"/>
              </a:rPr>
              <a:t>–</a:t>
            </a:r>
            <a:r>
              <a:rPr lang="en-US" altLang="en-US" sz="2400" b="0" dirty="0"/>
              <a:t> </a:t>
            </a:r>
            <a:r>
              <a:rPr lang="en-US" altLang="en-US" sz="2400" dirty="0"/>
              <a:t>see minutes: </a:t>
            </a:r>
            <a:r>
              <a:rPr lang="en-US" altLang="en-US" sz="2400" b="0" dirty="0">
                <a:hlinkClick r:id="rId3"/>
              </a:rPr>
              <a:t>11-19/0631r1</a:t>
            </a:r>
            <a:r>
              <a:rPr lang="en-US" altLang="en-US" sz="2400" b="0" dirty="0"/>
              <a:t> </a:t>
            </a:r>
          </a:p>
          <a:p>
            <a:pPr marL="457200" indent="-457200">
              <a:buFont typeface="Arial" panose="020B0604020202020204" pitchFamily="34" charset="0"/>
              <a:buChar char="•"/>
            </a:pPr>
            <a:r>
              <a:rPr lang="en-US" sz="2800" b="0" dirty="0"/>
              <a:t>After the telecon the 802.11 Chair provided information on the 802.11 process to submit an IMT-2020 proposal to ITU-R WP-5D.</a:t>
            </a:r>
          </a:p>
          <a:p>
            <a:pPr marL="857250" lvl="1" indent="-457200">
              <a:buFont typeface="Arial" panose="020B0604020202020204" pitchFamily="34" charset="0"/>
              <a:buChar char="•"/>
            </a:pPr>
            <a:r>
              <a:rPr lang="en-US" sz="2400" dirty="0"/>
              <a:t>WG approval at 75% required, subsequent 5 day 802 EC review period.</a:t>
            </a:r>
          </a:p>
          <a:p>
            <a:pPr marL="1257300" lvl="2" indent="-457200">
              <a:buFont typeface="+mj-lt"/>
              <a:buAutoNum type="arabicPeriod"/>
            </a:pPr>
            <a:r>
              <a:rPr lang="en-US" sz="2200" dirty="0"/>
              <a:t>WG approval – May meeting (Friday 5/17 plenary) or subsequent WGLB (15 day)</a:t>
            </a:r>
          </a:p>
          <a:p>
            <a:pPr marL="1257300" lvl="2" indent="-457200">
              <a:buFont typeface="+mj-lt"/>
              <a:buAutoNum type="arabicPeriod"/>
            </a:pPr>
            <a:r>
              <a:rPr lang="en-US" sz="2400" dirty="0"/>
              <a:t>Additional 802.18/EC – EC notification – 5 day “ability to object” window – </a:t>
            </a:r>
          </a:p>
          <a:p>
            <a:pPr marL="1257300" lvl="2" indent="-457200">
              <a:buFont typeface="+mj-lt"/>
              <a:buAutoNum type="arabicPeriod"/>
            </a:pPr>
            <a:r>
              <a:rPr lang="en-US" sz="2400" dirty="0"/>
              <a:t>See </a:t>
            </a:r>
            <a:r>
              <a:rPr lang="en-US" sz="2400" dirty="0">
                <a:hlinkClick r:id="rId4"/>
              </a:rPr>
              <a:t>https://mentor.ieee.org/802-ec/dcn/17/ec-17-0090-22-0PNP-ieee-802-lmsc-operations-manual.pdf</a:t>
            </a:r>
            <a:r>
              <a:rPr lang="en-US" sz="2400" dirty="0"/>
              <a:t>, section 7.2.2</a:t>
            </a:r>
            <a:endParaRPr lang="en-US" sz="2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April 2019</a:t>
            </a:r>
            <a:endParaRPr lang="en-GB" dirty="0"/>
          </a:p>
        </p:txBody>
      </p:sp>
    </p:spTree>
    <p:extLst>
      <p:ext uri="{BB962C8B-B14F-4D97-AF65-F5344CB8AC3E}">
        <p14:creationId xmlns:p14="http://schemas.microsoft.com/office/powerpoint/2010/main" val="50747539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19399</TotalTime>
  <Words>1294</Words>
  <Application>Microsoft Office PowerPoint</Application>
  <PresentationFormat>Widescreen</PresentationFormat>
  <Paragraphs>183</Paragraphs>
  <Slides>16</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4" baseType="lpstr">
      <vt:lpstr>Arial Unicode MS</vt:lpstr>
      <vt:lpstr>MS Gothic</vt:lpstr>
      <vt:lpstr>Arial</vt:lpstr>
      <vt:lpstr>Helvetica</vt:lpstr>
      <vt:lpstr>Monotype Sorts</vt:lpstr>
      <vt:lpstr>Times New Roman</vt:lpstr>
      <vt:lpstr>Office Theme</vt:lpstr>
      <vt:lpstr>Document</vt:lpstr>
      <vt:lpstr>AANI SC Teleconference Agenda</vt:lpstr>
      <vt:lpstr>Abstract</vt:lpstr>
      <vt:lpstr>Reminders</vt:lpstr>
      <vt:lpstr>Agenda</vt:lpstr>
      <vt:lpstr>Guidelines for IEEE-SA Meetings</vt:lpstr>
      <vt:lpstr>Resources – URLs</vt:lpstr>
      <vt:lpstr>Participation in IEEE 802 Meetings</vt:lpstr>
      <vt:lpstr>Background 1/3</vt:lpstr>
      <vt:lpstr>Background 2/3</vt:lpstr>
      <vt:lpstr>Background 3/3</vt:lpstr>
      <vt:lpstr>Discussion / Contributions</vt:lpstr>
      <vt:lpstr>Dates of Interest</vt:lpstr>
      <vt:lpstr>IMT-2020 Process References</vt:lpstr>
      <vt:lpstr>PowerPoint Presentation</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11-19-0624-00-AANI-aani-sc-teleconference-agenda-monday-8-april-2019-10-11am-edt</dc:title>
  <dc:creator>Levy, Joseph</dc:creator>
  <cp:lastModifiedBy>Joseph Levy</cp:lastModifiedBy>
  <cp:revision>285</cp:revision>
  <cp:lastPrinted>1601-01-01T00:00:00Z</cp:lastPrinted>
  <dcterms:created xsi:type="dcterms:W3CDTF">2017-06-02T20:57:23Z</dcterms:created>
  <dcterms:modified xsi:type="dcterms:W3CDTF">2019-04-29T03:35:55Z</dcterms:modified>
</cp:coreProperties>
</file>