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38" r:id="rId18"/>
    <p:sldId id="339" r:id="rId19"/>
    <p:sldId id="341" r:id="rId20"/>
    <p:sldId id="342" r:id="rId21"/>
    <p:sldId id="358" r:id="rId22"/>
    <p:sldId id="344" r:id="rId23"/>
    <p:sldId id="321" r:id="rId24"/>
    <p:sldId id="337" r:id="rId25"/>
    <p:sldId id="322" r:id="rId26"/>
    <p:sldId id="360" r:id="rId27"/>
    <p:sldId id="359" r:id="rId28"/>
    <p:sldId id="361" r:id="rId29"/>
    <p:sldId id="362" r:id="rId30"/>
    <p:sldId id="364" r:id="rId31"/>
    <p:sldId id="365" r:id="rId32"/>
    <p:sldId id="366" r:id="rId33"/>
    <p:sldId id="367" r:id="rId34"/>
    <p:sldId id="368" r:id="rId35"/>
    <p:sldId id="325" r:id="rId36"/>
    <p:sldId id="346" r:id="rId37"/>
    <p:sldId id="347" r:id="rId38"/>
    <p:sldId id="348" r:id="rId39"/>
    <p:sldId id="351" r:id="rId40"/>
    <p:sldId id="352" r:id="rId41"/>
    <p:sldId id="315" r:id="rId42"/>
    <p:sldId id="312" r:id="rId43"/>
    <p:sldId id="259" r:id="rId44"/>
    <p:sldId id="260" r:id="rId45"/>
    <p:sldId id="261" r:id="rId46"/>
    <p:sldId id="262" r:id="rId47"/>
    <p:sldId id="263" r:id="rId48"/>
    <p:sldId id="264"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153CB903-A317-409C-AF9D-67A5D3A1FE47}">
          <p14:sldIdLst>
            <p14:sldId id="338"/>
            <p14:sldId id="339"/>
            <p14:sldId id="341"/>
            <p14:sldId id="342"/>
            <p14:sldId id="358"/>
            <p14:sldId id="344"/>
          </p14:sldIdLst>
        </p14:section>
        <p14:section name="Day 2" id="{000247A0-A865-4345-B575-B5F5D49437B2}">
          <p14:sldIdLst>
            <p14:sldId id="321"/>
            <p14:sldId id="337"/>
            <p14:sldId id="322"/>
            <p14:sldId id="360"/>
            <p14:sldId id="359"/>
            <p14:sldId id="361"/>
            <p14:sldId id="362"/>
            <p14:sldId id="364"/>
            <p14:sldId id="365"/>
            <p14:sldId id="366"/>
            <p14:sldId id="367"/>
            <p14:sldId id="368"/>
            <p14:sldId id="325"/>
          </p14:sldIdLst>
        </p14:section>
        <p14:section name="Day 3" id="{86C28BBF-AC06-422C-BF06-C6664E7F8C85}">
          <p14:sldIdLst>
            <p14:sldId id="346"/>
            <p14:sldId id="347"/>
            <p14:sldId id="348"/>
            <p14:sldId id="351"/>
            <p14:sldId id="352"/>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40" autoAdjust="0"/>
    <p:restoredTop sz="94660"/>
  </p:normalViewPr>
  <p:slideViewPr>
    <p:cSldViewPr>
      <p:cViewPr>
        <p:scale>
          <a:sx n="75" d="100"/>
          <a:sy n="75" d="100"/>
        </p:scale>
        <p:origin x="-264" y="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1365019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811882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3411735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3659451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1495023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34469348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3283738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1470816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822696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3757918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0085706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3069752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681795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452533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356101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476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2664219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802.11-19/0689r3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1300008&amp;t=313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Ad </a:t>
            </a:r>
            <a:r>
              <a:rPr lang="en-US" altLang="en-US" dirty="0" smtClean="0"/>
              <a:t>Hoc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2019-05-01</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54432325"/>
              </p:ext>
            </p:extLst>
          </p:nvPr>
        </p:nvGraphicFramePr>
        <p:xfrm>
          <a:off x="993775" y="2433243"/>
          <a:ext cx="10628313" cy="2457450"/>
        </p:xfrm>
        <a:graphic>
          <a:graphicData uri="http://schemas.openxmlformats.org/presentationml/2006/ole">
            <mc:AlternateContent xmlns:mc="http://schemas.openxmlformats.org/markup-compatibility/2006">
              <mc:Choice xmlns:v="urn:schemas-microsoft-com:vml" Requires="v">
                <p:oleObj spid="_x0000_s315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3775" y="2433243"/>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smtClean="0"/>
              <a:t>Review of editorial comments coming from LB #240.</a:t>
            </a:r>
          </a:p>
          <a:p>
            <a:pPr algn="just">
              <a:spcBef>
                <a:spcPct val="20000"/>
              </a:spcBef>
              <a:buFontTx/>
              <a:buChar char="•"/>
            </a:pPr>
            <a:r>
              <a:rPr lang="en-US" altLang="en-US" sz="2000" b="0" smtClean="0"/>
              <a:t>Consider </a:t>
            </a:r>
            <a:r>
              <a:rPr lang="en-US" altLang="en-US" sz="2000" b="0" dirty="0" smtClean="0"/>
              <a:t>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628569"/>
              </p:ext>
            </p:extLst>
          </p:nvPr>
        </p:nvGraphicFramePr>
        <p:xfrm>
          <a:off x="914401" y="1340768"/>
          <a:ext cx="10460567" cy="46023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a:t>
                      </a:r>
                      <a:r>
                        <a:rPr lang="en-US" sz="1800" kern="1200" smtClean="0">
                          <a:solidFill>
                            <a:schemeClr val="dk1"/>
                          </a:solidFill>
                          <a:effectLst/>
                          <a:latin typeface="+mn-lt"/>
                          <a:ea typeface="+mn-ea"/>
                          <a:cs typeface="+mn-cs"/>
                        </a:rPr>
                        <a:t>mportant </a:t>
                      </a:r>
                      <a:r>
                        <a:rPr lang="en-US" sz="1800" kern="1200" dirty="0" smtClean="0">
                          <a:solidFill>
                            <a:schemeClr val="dk1"/>
                          </a:solidFill>
                          <a:effectLst/>
                          <a:latin typeface="+mn-lt"/>
                          <a:ea typeface="+mn-ea"/>
                          <a:cs typeface="+mn-cs"/>
                        </a:rPr>
                        <a:t>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11-19-705</a:t>
                      </a:r>
                      <a:endParaRPr lang="en-US" dirty="0"/>
                    </a:p>
                  </a:txBody>
                  <a:tcPr marT="45712" marB="45712"/>
                </a:tc>
                <a:tc>
                  <a:txBody>
                    <a:bodyPr/>
                    <a:lstStyle/>
                    <a:p>
                      <a:r>
                        <a:rPr lang="en-US" smtClean="0"/>
                        <a:t>Assaf Kasher</a:t>
                      </a:r>
                      <a:endParaRPr lang="en-US"/>
                    </a:p>
                  </a:txBody>
                  <a:tcPr marT="45712" marB="45712"/>
                </a:tc>
                <a:tc>
                  <a:txBody>
                    <a:bodyPr/>
                    <a:lstStyle/>
                    <a:p>
                      <a:r>
                        <a:rPr lang="en-US" smtClean="0"/>
                        <a:t>First path AWV</a:t>
                      </a:r>
                      <a:r>
                        <a:rPr lang="en-US" baseline="0" smtClean="0"/>
                        <a:t> issue (11-19-666 supportive material)</a:t>
                      </a:r>
                      <a:endParaRPr lang="en-US"/>
                    </a:p>
                  </a:txBody>
                  <a:tcPr marT="45712" marB="45712"/>
                </a:tc>
                <a:tc>
                  <a:txBody>
                    <a:bodyPr/>
                    <a:lstStyle/>
                    <a:p>
                      <a:r>
                        <a:rPr lang="en-US" smtClean="0"/>
                        <a:t>CR PHY</a:t>
                      </a:r>
                      <a:endParaRPr lang="en-US"/>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structure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21736745"/>
              </p:ext>
            </p:extLst>
          </p:nvPr>
        </p:nvGraphicFramePr>
        <p:xfrm>
          <a:off x="914401" y="1340768"/>
          <a:ext cx="10460567" cy="515089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21915">
                <a:tc>
                  <a:txBody>
                    <a:bodyPr/>
                    <a:lstStyle/>
                    <a:p>
                      <a:pPr marL="0" algn="l" defTabSz="914400" rtl="0" eaLnBrk="1" latinLnBrk="0" hangingPunct="1"/>
                      <a:r>
                        <a:rPr lang="en-US" sz="1800" kern="1200" dirty="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243829">
                <a:tc>
                  <a:txBody>
                    <a:bodyPr/>
                    <a:lstStyle/>
                    <a:p>
                      <a:pPr marL="0" algn="l" defTabSz="914400" rtl="0" eaLnBrk="1" latinLnBrk="0" hangingPunct="1"/>
                      <a:r>
                        <a:rPr lang="en-US" sz="1800" kern="1200" dirty="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21915">
                <a:tc>
                  <a:txBody>
                    <a:bodyPr/>
                    <a:lstStyle/>
                    <a:p>
                      <a:pPr marL="0" algn="l" defTabSz="914400" rtl="0" eaLnBrk="1" latinLnBrk="0" hangingPunct="1"/>
                      <a:r>
                        <a:rPr lang="en-US" sz="1800" kern="1200" dirty="0" smtClean="0">
                          <a:solidFill>
                            <a:schemeClr val="dk1"/>
                          </a:solidFill>
                          <a:latin typeface="+mn-lt"/>
                          <a:ea typeface="+mn-ea"/>
                          <a:cs typeface="+mn-cs"/>
                        </a:rPr>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Multi BSSID capability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a:t>
                      </a:r>
                      <a:r>
                        <a:rPr lang="en-US" sz="1800" kern="1200" baseline="0" dirty="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Trigger frame format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Ali Raissinia </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resolution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11-19-642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latin typeface="+mn-lt"/>
                          <a:ea typeface="+mn-ea"/>
                          <a:cs typeface="+mn-cs"/>
                        </a:rPr>
                        <a:t>Yonho</a:t>
                      </a:r>
                      <a:r>
                        <a:rPr lang="en-US" sz="1800" kern="1200" dirty="0" smtClean="0">
                          <a:solidFill>
                            <a:schemeClr val="dk1"/>
                          </a:solidFill>
                          <a:latin typeface="+mn-lt"/>
                          <a:ea typeface="+mn-ea"/>
                          <a:cs typeface="+mn-cs"/>
                        </a:rPr>
                        <a:t> Seok</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Secure Ranging measurement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215568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(30 min).</a:t>
            </a:r>
            <a:endParaRPr lang="en-US" altLang="en-US" sz="1800" b="0" dirty="0"/>
          </a:p>
          <a:p>
            <a:pPr algn="just">
              <a:spcBef>
                <a:spcPct val="20000"/>
              </a:spcBef>
              <a:buFontTx/>
              <a:buChar char="•"/>
            </a:pPr>
            <a:r>
              <a:rPr lang="en-US" altLang="en-US" sz="1800" b="0" dirty="0" smtClean="0"/>
              <a:t>Review submissions.</a:t>
            </a:r>
            <a:endParaRPr lang="en-US" sz="1600" dirty="0"/>
          </a:p>
          <a:p>
            <a:pPr algn="just">
              <a:spcBef>
                <a:spcPct val="20000"/>
              </a:spcBef>
              <a:buFontTx/>
              <a:buChar char="•"/>
            </a:pPr>
            <a:r>
              <a:rPr lang="en-US" sz="1800" b="0" dirty="0" smtClean="0"/>
              <a:t>Recess.</a:t>
            </a:r>
          </a:p>
          <a:p>
            <a:pPr algn="just">
              <a:spcBef>
                <a:spcPct val="20000"/>
              </a:spcBef>
              <a:buFontTx/>
              <a:buChar char="•"/>
            </a:pPr>
            <a:endParaRPr lang="en-US" sz="1800" b="0" dirty="0"/>
          </a:p>
          <a:p>
            <a:pPr marL="0" indent="0" algn="just">
              <a:spcBef>
                <a:spcPct val="20000"/>
              </a:spcBef>
            </a:pPr>
            <a:r>
              <a:rPr lang="en-US" sz="1800" b="0" dirty="0" smtClean="0"/>
              <a:t>Breaks:</a:t>
            </a:r>
          </a:p>
          <a:p>
            <a:pPr marL="0" indent="0" algn="just">
              <a:spcBef>
                <a:spcPct val="20000"/>
              </a:spcBef>
            </a:pPr>
            <a:r>
              <a:rPr lang="en-US" sz="1800" b="0" dirty="0" smtClean="0"/>
              <a:t>Coffee break at 10:30 AM – 11:00 AM</a:t>
            </a:r>
          </a:p>
          <a:p>
            <a:pPr marL="0" indent="0" algn="just">
              <a:spcBef>
                <a:spcPct val="20000"/>
              </a:spcBef>
            </a:pPr>
            <a:r>
              <a:rPr lang="en-US" sz="1800" b="0" dirty="0" smtClean="0"/>
              <a:t>Lunch at: 11:55 AM – 12:55 PM</a:t>
            </a:r>
          </a:p>
          <a:p>
            <a:pPr marL="0" indent="0" algn="just">
              <a:spcBef>
                <a:spcPct val="20000"/>
              </a:spcBef>
            </a:pPr>
            <a:r>
              <a:rPr lang="en-US" sz="1800" b="0" dirty="0" smtClean="0"/>
              <a:t>Coffee break 15:00-15:30</a:t>
            </a:r>
          </a:p>
          <a:p>
            <a:pPr marL="0" indent="0" algn="just">
              <a:spcBef>
                <a:spcPct val="20000"/>
              </a:spcBef>
            </a:pPr>
            <a:r>
              <a:rPr lang="en-US" sz="1800" b="0" dirty="0" smtClean="0"/>
              <a:t>2</a:t>
            </a:r>
            <a:r>
              <a:rPr lang="en-US" sz="1800" b="0" baseline="30000" dirty="0" smtClean="0"/>
              <a:t>nd</a:t>
            </a:r>
            <a:r>
              <a:rPr lang="en-US" sz="1800" b="0" dirty="0" smtClean="0"/>
              <a:t> coffee break 16:45-17:00</a:t>
            </a:r>
          </a:p>
          <a:p>
            <a:pPr marL="0" indent="0" algn="just">
              <a:spcBef>
                <a:spcPct val="20000"/>
              </a:spcBef>
            </a:pPr>
            <a:r>
              <a:rPr lang="en-US" sz="1800" b="0" dirty="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36402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nvPr>
        </p:nvGraphicFramePr>
        <p:xfrm>
          <a:off x="954618" y="1326556"/>
          <a:ext cx="10460567" cy="4785200"/>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smtClean="0"/>
                        <a:t>Time</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15min </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Multi BSSID capability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a:t>
                      </a:r>
                      <a:r>
                        <a:rPr lang="en-US" sz="1800" kern="1200" baseline="0" dirty="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 – a</a:t>
                      </a:r>
                      <a:r>
                        <a:rPr lang="en-US" sz="1800" kern="1200" baseline="0" dirty="0" smtClean="0">
                          <a:solidFill>
                            <a:schemeClr val="dk1"/>
                          </a:solidFill>
                          <a:latin typeface="+mn-lt"/>
                          <a:ea typeface="+mn-ea"/>
                          <a:cs typeface="+mn-cs"/>
                        </a:rPr>
                        <a:t>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227644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99277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11-19-646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11-19-646r1 </a:t>
            </a:r>
            <a:r>
              <a:rPr lang="en-US" b="0" dirty="0"/>
              <a:t>for CIDs 2053, 2055, </a:t>
            </a:r>
            <a:r>
              <a:rPr lang="en-US" b="0" dirty="0" smtClean="0"/>
              <a:t>1449</a:t>
            </a:r>
            <a:r>
              <a:rPr lang="en-US" b="0" dirty="0"/>
              <a:t>, 1451, 2091, 2093, 1684, 2251, </a:t>
            </a:r>
            <a:r>
              <a:rPr lang="en-US" b="0" dirty="0" smtClean="0"/>
              <a:t>2336</a:t>
            </a:r>
            <a:r>
              <a:rPr lang="en-US" b="0" dirty="0"/>
              <a:t>, </a:t>
            </a:r>
            <a:r>
              <a:rPr lang="en-US" b="0" dirty="0" smtClean="0"/>
              <a:t>1214</a:t>
            </a:r>
            <a:r>
              <a:rPr lang="en-US" b="0" dirty="0"/>
              <a:t>, 1215, 1223, 1070, 1071, 1075, 1400, 1401, 1402, 1493, 1403, 1404, 1405, 1406, 1407, 1408, </a:t>
            </a:r>
            <a:r>
              <a:rPr lang="en-US" b="0" dirty="0" smtClean="0"/>
              <a:t>1385</a:t>
            </a:r>
            <a:r>
              <a:rPr lang="en-US" b="0" dirty="0"/>
              <a:t>, 1226, 2440, 1662, 1685, 1686, 1074, 2252, 1428, 1094, </a:t>
            </a:r>
            <a:r>
              <a:rPr lang="en-US" b="0" dirty="0" smtClean="0"/>
              <a:t>1076.</a:t>
            </a:r>
            <a:endParaRPr lang="en-US" b="0" dirty="0" smtClean="0"/>
          </a:p>
          <a:p>
            <a:pPr marL="0" indent="0"/>
            <a:endParaRPr lang="en-US" b="0" dirty="0"/>
          </a:p>
          <a:p>
            <a:pPr marL="0" indent="0"/>
            <a:r>
              <a:rPr lang="en-US" b="0" dirty="0" smtClean="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28230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11-19-702r1 for </a:t>
            </a:r>
            <a:r>
              <a:rPr lang="en-US" b="0" dirty="0"/>
              <a:t>CIDs </a:t>
            </a:r>
            <a:r>
              <a:rPr lang="en-US" b="0" dirty="0" smtClean="0"/>
              <a:t>1472, 1890, 1893, 1984, 2158, 2159, 2160, 2161, 2162, 2163, 2165, 2166, 2167, 2168.</a:t>
            </a:r>
            <a:endParaRPr lang="en-US" b="0" dirty="0" smtClean="0"/>
          </a:p>
          <a:p>
            <a:pPr marL="0" indent="0"/>
            <a:endParaRPr lang="en-US" b="0" dirty="0" smtClean="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31030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2299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smtClean="0">
                <a:solidFill>
                  <a:schemeClr val="tx2"/>
                </a:solidFill>
              </a:rPr>
              <a:t>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(30 min).</a:t>
            </a:r>
            <a:endParaRPr lang="en-US" altLang="en-US" sz="1800" b="0" dirty="0"/>
          </a:p>
          <a:p>
            <a:pPr algn="just">
              <a:spcBef>
                <a:spcPct val="20000"/>
              </a:spcBef>
              <a:buFontTx/>
              <a:buChar char="•"/>
            </a:pPr>
            <a:r>
              <a:rPr lang="en-US" altLang="en-US" sz="1800" b="0" dirty="0" smtClean="0"/>
              <a:t>Review submissions.</a:t>
            </a:r>
            <a:endParaRPr lang="en-US" sz="1600" dirty="0"/>
          </a:p>
          <a:p>
            <a:pPr algn="just">
              <a:spcBef>
                <a:spcPct val="20000"/>
              </a:spcBef>
              <a:buFontTx/>
              <a:buChar char="•"/>
            </a:pPr>
            <a:r>
              <a:rPr lang="en-US" sz="1800" b="0" dirty="0" smtClean="0"/>
              <a:t>Recess.</a:t>
            </a:r>
          </a:p>
          <a:p>
            <a:pPr algn="just">
              <a:spcBef>
                <a:spcPct val="20000"/>
              </a:spcBef>
              <a:buFontTx/>
              <a:buChar char="•"/>
            </a:pPr>
            <a:endParaRPr lang="en-US" sz="1800" b="0" dirty="0"/>
          </a:p>
          <a:p>
            <a:pPr marL="0" indent="0" algn="just">
              <a:spcBef>
                <a:spcPct val="20000"/>
              </a:spcBef>
            </a:pPr>
            <a:r>
              <a:rPr lang="en-US" sz="1800" b="0" dirty="0" smtClean="0"/>
              <a:t>Breaks:</a:t>
            </a:r>
          </a:p>
          <a:p>
            <a:pPr marL="0" indent="0" algn="just">
              <a:spcBef>
                <a:spcPct val="20000"/>
              </a:spcBef>
            </a:pPr>
            <a:r>
              <a:rPr lang="en-US" sz="1800" b="0" dirty="0" smtClean="0"/>
              <a:t>Coffee break at </a:t>
            </a:r>
            <a:r>
              <a:rPr lang="en-US" sz="1800" b="0" dirty="0" smtClean="0"/>
              <a:t>10:20 </a:t>
            </a:r>
            <a:r>
              <a:rPr lang="en-US" sz="1800" b="0" dirty="0" smtClean="0"/>
              <a:t>AM – 11:00 AM</a:t>
            </a:r>
          </a:p>
          <a:p>
            <a:pPr marL="0" indent="0" algn="just">
              <a:spcBef>
                <a:spcPct val="20000"/>
              </a:spcBef>
            </a:pPr>
            <a:r>
              <a:rPr lang="en-US" sz="1800" b="0" dirty="0" smtClean="0"/>
              <a:t>Lunch at: 11:55 AM – 12:55 PM</a:t>
            </a:r>
          </a:p>
          <a:p>
            <a:pPr marL="0" indent="0" algn="just">
              <a:spcBef>
                <a:spcPct val="20000"/>
              </a:spcBef>
            </a:pPr>
            <a:r>
              <a:rPr lang="en-US" sz="1800" b="0" dirty="0" smtClean="0"/>
              <a:t>Coffee break </a:t>
            </a:r>
            <a:r>
              <a:rPr lang="en-US" sz="1800" b="0" dirty="0" smtClean="0"/>
              <a:t>15:00-15:20</a:t>
            </a:r>
            <a:endParaRPr lang="en-US" sz="1800" b="0" dirty="0" smtClean="0"/>
          </a:p>
          <a:p>
            <a:pPr marL="0" indent="0" algn="just">
              <a:spcBef>
                <a:spcPct val="20000"/>
              </a:spcBef>
            </a:pPr>
            <a:r>
              <a:rPr lang="en-US" sz="1800" b="0" dirty="0" smtClean="0"/>
              <a:t>2</a:t>
            </a:r>
            <a:r>
              <a:rPr lang="en-US" sz="1800" b="0" baseline="30000" dirty="0" smtClean="0"/>
              <a:t>nd</a:t>
            </a:r>
            <a:r>
              <a:rPr lang="en-US" sz="1800" b="0" dirty="0" smtClean="0"/>
              <a:t> coffee break 16:45-17:00</a:t>
            </a:r>
          </a:p>
          <a:p>
            <a:pPr marL="0" indent="0" algn="just">
              <a:spcBef>
                <a:spcPct val="20000"/>
              </a:spcBef>
            </a:pPr>
            <a:r>
              <a:rPr lang="en-US" sz="1800" b="0" dirty="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2463875"/>
              </p:ext>
            </p:extLst>
          </p:nvPr>
        </p:nvGraphicFramePr>
        <p:xfrm>
          <a:off x="954618" y="1326556"/>
          <a:ext cx="10460567" cy="4438620"/>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dirty="0" smtClean="0"/>
                        <a:t>Time</a:t>
                      </a:r>
                      <a:endParaRPr lang="en-US" sz="2000" dirty="0"/>
                    </a:p>
                  </a:txBody>
                  <a:tcPr marR="36000" marT="45712" marB="45712"/>
                </a:tc>
              </a:tr>
              <a:tr h="213355">
                <a:tc>
                  <a:txBody>
                    <a:bodyPr/>
                    <a:lstStyle/>
                    <a:p>
                      <a:pPr marL="0" algn="l" defTabSz="914400" rtl="0" eaLnBrk="1" latinLnBrk="0" hangingPunct="1"/>
                      <a:r>
                        <a:rPr lang="en-US" sz="1800" kern="1200" dirty="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476380">
                <a:tc>
                  <a:txBody>
                    <a:bodyPr/>
                    <a:lstStyle/>
                    <a:p>
                      <a:pPr marL="0" algn="l" defTabSz="914400" rtl="0" eaLnBrk="1" latinLnBrk="0" hangingPunct="1"/>
                      <a:r>
                        <a:rPr lang="en-US" sz="1800" kern="1200" dirty="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60min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a:t>
                      </a:r>
                      <a:r>
                        <a:rPr lang="en-US" sz="1800" kern="1200" baseline="0" dirty="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 </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resolution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Trigger frame format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11-19-701/702</a:t>
                      </a:r>
                      <a:endParaRPr lang="en-US" dirty="0"/>
                    </a:p>
                  </a:txBody>
                  <a:tcPr marT="45712" marB="45712"/>
                </a:tc>
                <a:tc>
                  <a:txBody>
                    <a:bodyPr/>
                    <a:lstStyle/>
                    <a:p>
                      <a:r>
                        <a:rPr lang="en-US" dirty="0" smtClean="0"/>
                        <a:t>Christian Berger</a:t>
                      </a:r>
                      <a:endParaRPr lang="en-US" dirty="0"/>
                    </a:p>
                  </a:txBody>
                  <a:tcPr marT="45712" marB="45712"/>
                </a:tc>
                <a:tc>
                  <a:txBody>
                    <a:bodyPr/>
                    <a:lstStyle/>
                    <a:p>
                      <a:r>
                        <a:rPr lang="en-US" dirty="0" smtClean="0"/>
                        <a:t>Completion</a:t>
                      </a:r>
                      <a:r>
                        <a:rPr lang="en-US" baseline="0" dirty="0" smtClean="0"/>
                        <a:t> of </a:t>
                      </a:r>
                      <a:r>
                        <a:rPr lang="en-US" baseline="0" dirty="0" err="1" smtClean="0"/>
                        <a:t>strawpolls</a:t>
                      </a:r>
                      <a:endParaRPr lang="en-US" dirty="0"/>
                    </a:p>
                  </a:txBody>
                  <a:tcPr marT="45712" marB="45712"/>
                </a:tc>
                <a:tc>
                  <a:txBody>
                    <a:bodyPr/>
                    <a:lstStyle/>
                    <a:p>
                      <a:r>
                        <a:rPr lang="en-US" dirty="0" smtClean="0"/>
                        <a:t>CR MAC</a:t>
                      </a:r>
                      <a:endParaRPr lang="en-US" dirty="0"/>
                    </a:p>
                  </a:txBody>
                  <a:tcPr marT="45712" marB="45712"/>
                </a:tc>
                <a:tc>
                  <a:txBody>
                    <a:bodyPr/>
                    <a:lstStyle/>
                    <a:p>
                      <a:r>
                        <a:rPr lang="en-US" dirty="0" smtClean="0"/>
                        <a:t>10min</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Important 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r>
                        <a:rPr lang="en-US" smtClean="0"/>
                        <a:t>11-19-705</a:t>
                      </a:r>
                      <a:endParaRPr lang="en-US"/>
                    </a:p>
                  </a:txBody>
                  <a:tcPr marT="45712" marB="45712"/>
                </a:tc>
                <a:tc>
                  <a:txBody>
                    <a:bodyPr/>
                    <a:lstStyle/>
                    <a:p>
                      <a:r>
                        <a:rPr lang="en-US" dirty="0" smtClean="0"/>
                        <a:t>Assaf Kasher</a:t>
                      </a:r>
                      <a:endParaRPr lang="en-US" dirty="0"/>
                    </a:p>
                  </a:txBody>
                  <a:tcPr marT="45712" marB="45712"/>
                </a:tc>
                <a:tc>
                  <a:txBody>
                    <a:bodyPr/>
                    <a:lstStyle/>
                    <a:p>
                      <a:r>
                        <a:rPr lang="en-US" dirty="0" smtClean="0"/>
                        <a:t>First path AWV</a:t>
                      </a:r>
                      <a:r>
                        <a:rPr lang="en-US" baseline="0" dirty="0" smtClean="0"/>
                        <a:t> issue (11-19-666 supportive material)</a:t>
                      </a:r>
                      <a:endParaRPr lang="en-US" dirty="0"/>
                    </a:p>
                  </a:txBody>
                  <a:tcPr marT="45712" marB="45712"/>
                </a:tc>
                <a:tc>
                  <a:txBody>
                    <a:bodyPr/>
                    <a:lstStyle/>
                    <a:p>
                      <a:r>
                        <a:rPr lang="en-US" dirty="0" smtClean="0"/>
                        <a:t>CR PHY</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a:t>
                      </a:r>
                      <a:r>
                        <a:rPr lang="en-US" sz="1800" kern="1200" dirty="0" smtClean="0">
                          <a:solidFill>
                            <a:schemeClr val="dk1"/>
                          </a:solidFill>
                          <a:latin typeface="+mn-lt"/>
                          <a:ea typeface="+mn-ea"/>
                          <a:cs typeface="+mn-cs"/>
                        </a:rPr>
                        <a:t>structure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55min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88213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11-19-702r2 for </a:t>
            </a:r>
            <a:r>
              <a:rPr lang="en-US" b="0" dirty="0"/>
              <a:t>CIDs </a:t>
            </a:r>
            <a:r>
              <a:rPr lang="en-US" b="0" dirty="0" smtClean="0"/>
              <a:t>2164, 2169, 2170, 2171, 2172, 2173 and 2174.</a:t>
            </a:r>
            <a:endParaRPr lang="en-US" b="0" dirty="0" smtClean="0"/>
          </a:p>
          <a:p>
            <a:pPr marL="0" indent="0"/>
            <a:endParaRPr lang="en-US" b="0" dirty="0" smtClean="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501200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11-19-701r1 for </a:t>
            </a:r>
            <a:r>
              <a:rPr lang="en-US" b="0" dirty="0"/>
              <a:t>CIDs </a:t>
            </a:r>
            <a:r>
              <a:rPr lang="en-US" b="0" dirty="0" smtClean="0"/>
              <a:t>1343, 1474, 2175, 2176, 2180</a:t>
            </a:r>
            <a:r>
              <a:rPr lang="en-US" b="0" dirty="0"/>
              <a:t>, 2181, 2182, 2183, </a:t>
            </a:r>
            <a:r>
              <a:rPr lang="en-US" b="0" dirty="0" smtClean="0"/>
              <a:t>2184 and 2185</a:t>
            </a:r>
            <a:r>
              <a:rPr lang="en-US" b="0" dirty="0"/>
              <a:t>.</a:t>
            </a:r>
            <a:endParaRPr lang="en-US" b="0" dirty="0" smtClean="0"/>
          </a:p>
          <a:p>
            <a:pPr marL="0" indent="0"/>
            <a:endParaRPr lang="en-US" b="0" dirty="0" smtClean="0"/>
          </a:p>
          <a:p>
            <a:pPr marL="0" indent="0"/>
            <a:r>
              <a:rPr lang="en-US" b="0" dirty="0" smtClean="0"/>
              <a:t>Results (Y/N/A):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7907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CR Submission </a:t>
            </a:r>
            <a:r>
              <a:rPr lang="en-US" dirty="0" smtClean="0"/>
              <a:t>11-19-697</a:t>
            </a:r>
            <a:endParaRPr lang="en-US" dirty="0"/>
          </a:p>
        </p:txBody>
      </p:sp>
      <p:sp>
        <p:nvSpPr>
          <p:cNvPr id="3" name="Content Placeholder 2"/>
          <p:cNvSpPr>
            <a:spLocks noGrp="1"/>
          </p:cNvSpPr>
          <p:nvPr>
            <p:ph idx="1"/>
          </p:nvPr>
        </p:nvSpPr>
        <p:spPr>
          <a:xfrm>
            <a:off x="914401" y="1348137"/>
            <a:ext cx="10361084" cy="4746278"/>
          </a:xfrm>
        </p:spPr>
        <p:txBody>
          <a:bodyPr/>
          <a:lstStyle/>
          <a:p>
            <a:pPr marL="0" indent="0"/>
            <a:r>
              <a:rPr lang="en-US" dirty="0" err="1" smtClean="0"/>
              <a:t>Strawpoll</a:t>
            </a:r>
            <a:endParaRPr lang="en-US" dirty="0" smtClean="0"/>
          </a:p>
          <a:p>
            <a:pPr marL="0" indent="0"/>
            <a:r>
              <a:rPr lang="en-US" b="0" dirty="0" smtClean="0"/>
              <a:t>Do you agree that the spec should support:</a:t>
            </a:r>
          </a:p>
          <a:p>
            <a:pPr marL="0" indent="0"/>
            <a:r>
              <a:rPr lang="en-US" b="0" dirty="0" smtClean="0"/>
              <a:t>O1) A single FTM session between RSTA and ISTA</a:t>
            </a:r>
          </a:p>
          <a:p>
            <a:pPr marL="0" indent="0"/>
            <a:r>
              <a:rPr lang="en-US" b="0" dirty="0" smtClean="0"/>
              <a:t>O2) Multiple concurrent </a:t>
            </a:r>
            <a:r>
              <a:rPr lang="en-US" b="0" dirty="0"/>
              <a:t>FTM </a:t>
            </a:r>
            <a:r>
              <a:rPr lang="en-US" b="0" dirty="0" smtClean="0"/>
              <a:t>sessions between a unique pair of a RSTA and an ISTA.</a:t>
            </a:r>
          </a:p>
          <a:p>
            <a:pPr marL="0" indent="0"/>
            <a:r>
              <a:rPr lang="en-US" sz="2000" b="0" dirty="0" smtClean="0"/>
              <a:t>Note:</a:t>
            </a:r>
          </a:p>
          <a:p>
            <a:pPr marL="0" indent="0"/>
            <a:r>
              <a:rPr lang="en-US" sz="2000" b="0" dirty="0" smtClean="0"/>
              <a:t>For MBSS operation</a:t>
            </a:r>
            <a:r>
              <a:rPr lang="en-US" sz="2000" b="0" dirty="0"/>
              <a:t>, </a:t>
            </a:r>
            <a:r>
              <a:rPr lang="en-US" sz="2000" b="0" dirty="0" smtClean="0"/>
              <a:t>multiple </a:t>
            </a:r>
            <a:r>
              <a:rPr lang="en-US" sz="2000" b="0" dirty="0"/>
              <a:t>concurrent FTM sessions between a unique pair of a RSTA </a:t>
            </a:r>
            <a:r>
              <a:rPr lang="en-US" sz="2000" b="0" dirty="0" smtClean="0"/>
              <a:t>with unique MBSS ID and </a:t>
            </a:r>
            <a:r>
              <a:rPr lang="en-US" sz="2000" b="0" dirty="0"/>
              <a:t>an </a:t>
            </a:r>
            <a:r>
              <a:rPr lang="en-US" sz="2000" b="0" dirty="0" smtClean="0"/>
              <a:t>ISTA </a:t>
            </a:r>
            <a:endParaRPr lang="en-US" sz="2000" b="0" dirty="0" smtClean="0"/>
          </a:p>
          <a:p>
            <a:pPr marL="0" indent="0"/>
            <a:endParaRPr lang="en-US" b="0" dirty="0" smtClean="0"/>
          </a:p>
          <a:p>
            <a:pPr marL="0" indent="0"/>
            <a:r>
              <a:rPr lang="en-US" b="0" dirty="0" smtClean="0"/>
              <a:t>Results: O1) 15	</a:t>
            </a:r>
            <a:r>
              <a:rPr lang="en-US" b="0" dirty="0" smtClean="0"/>
              <a:t>O2) 1	</a:t>
            </a:r>
            <a:r>
              <a:rPr lang="en-US" b="0" dirty="0" smtClean="0"/>
              <a:t>A) 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083858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11-19-697</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11-19-697r2 for CIDs 1336, 1977, 1170, 1567, and 1568.</a:t>
            </a:r>
            <a:endParaRPr lang="en-US" b="0" dirty="0" smtClean="0"/>
          </a:p>
          <a:p>
            <a:pPr marL="0" indent="0"/>
            <a:endParaRPr lang="en-US" b="0" dirty="0" smtClean="0"/>
          </a:p>
          <a:p>
            <a:pPr marL="0" indent="0"/>
            <a:r>
              <a:rPr lang="en-US" b="0" dirty="0" smtClean="0"/>
              <a:t>Results (Y/N/A): 16/0/0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6678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May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11-19-481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We agree in principle to submission 11-19-481r3 address comment resolution 2295,2296,2297,2298,2299 and 2300. </a:t>
            </a:r>
            <a:endParaRPr lang="en-US" b="0" dirty="0"/>
          </a:p>
          <a:p>
            <a:pPr marL="0" indent="0"/>
            <a:endParaRPr lang="en-US" b="0" dirty="0" smtClean="0"/>
          </a:p>
          <a:p>
            <a:pPr marL="0" indent="0"/>
            <a:r>
              <a:rPr lang="en-US" b="0" dirty="0" smtClean="0"/>
              <a:t>Results (Y/N/A): 11/4/2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95593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11-19-701r2 for CID 1343.</a:t>
            </a:r>
            <a:endParaRPr lang="en-US" b="0" dirty="0" smtClean="0"/>
          </a:p>
          <a:p>
            <a:pPr marL="0" indent="0"/>
            <a:endParaRPr lang="en-US" b="0" dirty="0" smtClean="0"/>
          </a:p>
          <a:p>
            <a:pPr marL="0" indent="0"/>
            <a:r>
              <a:rPr lang="en-US" b="0" dirty="0" smtClean="0"/>
              <a:t>Results (Y/N/A):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266585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11-19-702r3 for CID 1977.</a:t>
            </a:r>
            <a:endParaRPr lang="en-US" b="0" dirty="0" smtClean="0"/>
          </a:p>
          <a:p>
            <a:pPr marL="0" indent="0"/>
            <a:endParaRPr lang="en-US" b="0" dirty="0" smtClean="0"/>
          </a:p>
          <a:p>
            <a:pPr marL="0" indent="0"/>
            <a:r>
              <a:rPr lang="en-US" b="0" dirty="0" smtClean="0"/>
              <a:t>Results (Y/N/A): 12/0/0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326217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11-19-676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11-19-676r1 </a:t>
            </a:r>
            <a:r>
              <a:rPr lang="en-US" b="0" dirty="0"/>
              <a:t>for CIDs </a:t>
            </a:r>
            <a:r>
              <a:rPr lang="en-US" b="0" dirty="0" smtClean="0"/>
              <a:t>1707</a:t>
            </a:r>
            <a:r>
              <a:rPr lang="en-US" b="0" dirty="0"/>
              <a:t>, 1116, 1583, 1395, </a:t>
            </a:r>
            <a:r>
              <a:rPr lang="en-US" b="0" dirty="0" smtClean="0"/>
              <a:t>1397 and 1424</a:t>
            </a:r>
            <a:r>
              <a:rPr lang="en-US" b="0" dirty="0"/>
              <a:t>. </a:t>
            </a:r>
            <a:endParaRPr lang="en-US" b="0" dirty="0" smtClean="0"/>
          </a:p>
          <a:p>
            <a:pPr marL="0" indent="0"/>
            <a:endParaRPr lang="en-US" b="0" dirty="0" smtClean="0"/>
          </a:p>
          <a:p>
            <a:pPr marL="0" indent="0"/>
            <a:r>
              <a:rPr lang="en-US" b="0" dirty="0" smtClean="0"/>
              <a:t>Results (Y/N/A): 13/0/1</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83779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11-19-666</a:t>
            </a:r>
            <a:endParaRPr lang="en-US" dirty="0"/>
          </a:p>
        </p:txBody>
      </p:sp>
      <p:sp>
        <p:nvSpPr>
          <p:cNvPr id="3" name="Content Placeholder 2"/>
          <p:cNvSpPr>
            <a:spLocks noGrp="1"/>
          </p:cNvSpPr>
          <p:nvPr>
            <p:ph idx="1"/>
          </p:nvPr>
        </p:nvSpPr>
        <p:spPr/>
        <p:txBody>
          <a:bodyPr/>
          <a:lstStyle/>
          <a:p>
            <a:pPr marL="0" indent="0"/>
            <a:r>
              <a:rPr lang="en-US" dirty="0" err="1" smtClean="0"/>
              <a:t>Strawpoll</a:t>
            </a:r>
            <a:r>
              <a:rPr lang="en-US" smtClean="0"/>
              <a:t> – withdrawn .</a:t>
            </a:r>
            <a:endParaRPr lang="en-US" dirty="0" smtClean="0"/>
          </a:p>
          <a:p>
            <a:pPr marL="0" indent="0"/>
            <a:r>
              <a:rPr lang="en-US" b="0" dirty="0" smtClean="0"/>
              <a:t>Do you agree to the solution for bug#1 as described in document </a:t>
            </a:r>
            <a:r>
              <a:rPr lang="en-US" b="0" dirty="0" smtClean="0"/>
              <a:t>11-19-666r1.</a:t>
            </a:r>
          </a:p>
          <a:p>
            <a:pPr marL="0" indent="0"/>
            <a:endParaRPr lang="en-US" b="0" dirty="0"/>
          </a:p>
          <a:p>
            <a:pPr marL="0" indent="0"/>
            <a:r>
              <a:rPr lang="en-US" b="0" dirty="0" smtClean="0"/>
              <a:t>Results (Y/N/A): </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9150694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a:t>setting </a:t>
            </a:r>
            <a:r>
              <a:rPr lang="en-US" altLang="en-US" sz="1800" b="0" smtClean="0"/>
              <a:t>(30 </a:t>
            </a:r>
            <a:r>
              <a:rPr lang="en-US" altLang="en-US" sz="1800" b="0" dirty="0" smtClean="0"/>
              <a:t>min).</a:t>
            </a:r>
            <a:endParaRPr lang="en-US" altLang="en-US" sz="1800" b="0" dirty="0"/>
          </a:p>
          <a:p>
            <a:pPr algn="just">
              <a:spcBef>
                <a:spcPct val="20000"/>
              </a:spcBef>
              <a:buFontTx/>
              <a:buChar char="•"/>
            </a:pPr>
            <a:r>
              <a:rPr lang="en-US" altLang="en-US" sz="1800" b="0" smtClean="0"/>
              <a:t>Review submissions.</a:t>
            </a:r>
            <a:endParaRPr lang="en-US" sz="1600" dirty="0"/>
          </a:p>
          <a:p>
            <a:pPr algn="just">
              <a:spcBef>
                <a:spcPct val="20000"/>
              </a:spcBef>
              <a:buFontTx/>
              <a:buChar char="•"/>
            </a:pPr>
            <a:r>
              <a:rPr lang="en-US" sz="1800" b="0" smtClean="0"/>
              <a:t>Recess.</a:t>
            </a:r>
          </a:p>
          <a:p>
            <a:pPr algn="just">
              <a:spcBef>
                <a:spcPct val="20000"/>
              </a:spcBef>
              <a:buFontTx/>
              <a:buChar char="•"/>
            </a:pPr>
            <a:endParaRPr lang="en-US" sz="1800" b="0"/>
          </a:p>
          <a:p>
            <a:pPr marL="0" indent="0" algn="just">
              <a:spcBef>
                <a:spcPct val="20000"/>
              </a:spcBef>
            </a:pPr>
            <a:r>
              <a:rPr lang="en-US" sz="1800" b="0" smtClean="0"/>
              <a:t>Breaks:</a:t>
            </a:r>
          </a:p>
          <a:p>
            <a:pPr marL="0" indent="0" algn="just">
              <a:spcBef>
                <a:spcPct val="20000"/>
              </a:spcBef>
            </a:pPr>
            <a:r>
              <a:rPr lang="en-US" sz="1800" b="0" smtClean="0"/>
              <a:t>Coffee break at 10:30 AM – 11:00 AM</a:t>
            </a:r>
          </a:p>
          <a:p>
            <a:pPr marL="0" indent="0" algn="just">
              <a:spcBef>
                <a:spcPct val="20000"/>
              </a:spcBef>
            </a:pPr>
            <a:r>
              <a:rPr lang="en-US" sz="1800" b="0" smtClean="0"/>
              <a:t>Lunch at: 11:55 AM – 12:55 PM</a:t>
            </a:r>
          </a:p>
          <a:p>
            <a:pPr marL="0" indent="0" algn="just">
              <a:spcBef>
                <a:spcPct val="20000"/>
              </a:spcBef>
            </a:pPr>
            <a:r>
              <a:rPr lang="en-US" sz="1800" b="0" smtClean="0"/>
              <a:t>Coffee break 15:00-15:30</a:t>
            </a:r>
          </a:p>
          <a:p>
            <a:pPr marL="0" indent="0" algn="just">
              <a:spcBef>
                <a:spcPct val="20000"/>
              </a:spcBef>
            </a:pPr>
            <a:r>
              <a:rPr lang="en-US" sz="1800" b="0" smtClean="0"/>
              <a:t>2</a:t>
            </a:r>
            <a:r>
              <a:rPr lang="en-US" sz="1800" b="0" baseline="30000" smtClean="0"/>
              <a:t>nd</a:t>
            </a:r>
            <a:r>
              <a:rPr lang="en-US" sz="1800" b="0" smtClean="0"/>
              <a:t> coffee break 16:45-17:00</a:t>
            </a:r>
          </a:p>
          <a:p>
            <a:pPr marL="0" indent="0" algn="just">
              <a:spcBef>
                <a:spcPct val="20000"/>
              </a:spcBef>
            </a:pPr>
            <a:r>
              <a:rPr lang="en-US" sz="1800" b="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553858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82653853"/>
              </p:ext>
            </p:extLst>
          </p:nvPr>
        </p:nvGraphicFramePr>
        <p:xfrm>
          <a:off x="954618" y="1326556"/>
          <a:ext cx="10460567" cy="5577685"/>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smtClean="0"/>
                        <a:t>Time</a:t>
                      </a:r>
                      <a:endParaRPr lang="en-US" sz="2000" dirty="0"/>
                    </a:p>
                  </a:txBody>
                  <a:tcPr marR="36000" marT="45712" marB="45712"/>
                </a:tc>
              </a:tr>
              <a:tr h="304795">
                <a:tc>
                  <a:txBody>
                    <a:bodyPr/>
                    <a:lstStyle/>
                    <a:p>
                      <a:pPr marL="0" algn="l" defTabSz="914400" rtl="0" eaLnBrk="1" latinLnBrk="0" hangingPunct="1"/>
                      <a:r>
                        <a:rPr lang="en-US" sz="1800" kern="1200" dirty="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structure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609589">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55min</a:t>
                      </a:r>
                      <a:endParaRPr lang="en-US" sz="1800" kern="1200" dirty="0">
                        <a:solidFill>
                          <a:schemeClr val="dk1"/>
                        </a:solidFill>
                        <a:latin typeface="+mn-lt"/>
                        <a:ea typeface="+mn-ea"/>
                        <a:cs typeface="+mn-cs"/>
                      </a:endParaRPr>
                    </a:p>
                  </a:txBody>
                  <a:tcPr marT="45712" marB="45712"/>
                </a:tc>
              </a:tr>
              <a:tr h="304795">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11-19-642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Yongho </a:t>
                      </a:r>
                      <a:r>
                        <a:rPr lang="en-US" sz="1800" kern="1200" dirty="0" smtClean="0">
                          <a:solidFill>
                            <a:schemeClr val="dk1"/>
                          </a:solidFill>
                          <a:latin typeface="+mn-lt"/>
                          <a:ea typeface="+mn-ea"/>
                          <a:cs typeface="+mn-cs"/>
                        </a:rPr>
                        <a:t>Seok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Secure Ranging measurement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r>
                        <a:rPr lang="en-US" dirty="0" smtClean="0"/>
                        <a:t>45min</a:t>
                      </a:r>
                      <a:endParaRPr lang="en-US" dirty="0"/>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r>
                        <a:rPr lang="en-US" sz="1800" dirty="0" smtClean="0"/>
                        <a:t>–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10</a:t>
                      </a:r>
                      <a:r>
                        <a:rPr lang="en-US" sz="1800" kern="1200" baseline="0" dirty="0" smtClean="0">
                          <a:solidFill>
                            <a:schemeClr val="dk1"/>
                          </a:solidFill>
                          <a:latin typeface="+mn-lt"/>
                          <a:ea typeface="+mn-ea"/>
                          <a:cs typeface="+mn-cs"/>
                        </a:rPr>
                        <a:t> min</a:t>
                      </a:r>
                      <a:endParaRPr lang="en-US" sz="1800" kern="1200" dirty="0">
                        <a:solidFill>
                          <a:schemeClr val="dk1"/>
                        </a:solidFill>
                        <a:latin typeface="+mn-lt"/>
                        <a:ea typeface="+mn-ea"/>
                        <a:cs typeface="+mn-cs"/>
                      </a:endParaRPr>
                    </a:p>
                  </a:txBody>
                  <a:tcPr marT="45712" marB="45712"/>
                </a:tc>
              </a:tr>
              <a:tr h="4571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10 min</a:t>
                      </a:r>
                      <a:endParaRPr lang="en-US" sz="1800" kern="1200" dirty="0">
                        <a:solidFill>
                          <a:schemeClr val="dk1"/>
                        </a:solidFill>
                        <a:latin typeface="+mn-lt"/>
                        <a:ea typeface="+mn-ea"/>
                        <a:cs typeface="+mn-cs"/>
                      </a:endParaRPr>
                    </a:p>
                  </a:txBody>
                  <a:tcPr marT="45712" marB="45712"/>
                </a:tc>
              </a:tr>
              <a:tr h="4571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10 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8247286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23975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617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Samsung and 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855889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8437</TotalTime>
  <Words>3216</Words>
  <Application>Microsoft Office PowerPoint</Application>
  <PresentationFormat>Widescreen</PresentationFormat>
  <Paragraphs>780</Paragraphs>
  <Slides>48</Slides>
  <Notes>27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6" baseType="lpstr">
      <vt:lpstr>Arial Unicode MS</vt:lpstr>
      <vt:lpstr>MS Gothic</vt:lpstr>
      <vt:lpstr>Arial</vt:lpstr>
      <vt:lpstr>Calibri</vt:lpstr>
      <vt:lpstr>Monotype Sorts</vt:lpstr>
      <vt:lpstr>Times New Roman</vt:lpstr>
      <vt:lpstr>Office Theme</vt:lpstr>
      <vt:lpstr>Document</vt:lpstr>
      <vt:lpstr>TGaz Next Generation Positioning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May Ad Hoc Day 1</vt:lpstr>
      <vt:lpstr>Submission List for the meeting (1)</vt:lpstr>
      <vt:lpstr>Submission Review</vt:lpstr>
      <vt:lpstr>CR Submission 11-19-646</vt:lpstr>
      <vt:lpstr>CR Submission 11-19-702</vt:lpstr>
      <vt:lpstr>AOB?</vt:lpstr>
      <vt:lpstr>May Ad Hoc Day 2</vt:lpstr>
      <vt:lpstr>Submission List for the meeting (1)</vt:lpstr>
      <vt:lpstr>Submission Review</vt:lpstr>
      <vt:lpstr>CR Submission 11-19-702</vt:lpstr>
      <vt:lpstr>CR Submission 11-19-701</vt:lpstr>
      <vt:lpstr>CR Submission 11-19-697</vt:lpstr>
      <vt:lpstr>CR Submission 11-19-697</vt:lpstr>
      <vt:lpstr>CR Submission 11-19-481</vt:lpstr>
      <vt:lpstr>CR Submission 11-19-701</vt:lpstr>
      <vt:lpstr>CR Submission 11-19-702</vt:lpstr>
      <vt:lpstr>CR Submission 11-19-676</vt:lpstr>
      <vt:lpstr>CR Submission 11-19-666</vt:lpstr>
      <vt:lpstr>Recess</vt:lpstr>
      <vt:lpstr>May Ad Hoc Day 3</vt:lpstr>
      <vt:lpstr>Submission List for the meeting (1)</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144</cp:revision>
  <cp:lastPrinted>1601-01-01T00:00:00Z</cp:lastPrinted>
  <dcterms:created xsi:type="dcterms:W3CDTF">2018-08-06T10:28:59Z</dcterms:created>
  <dcterms:modified xsi:type="dcterms:W3CDTF">2019-05-03T16:03:44Z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2019-05-03 16:03:43Z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