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8"/>
  </p:notesMasterIdLst>
  <p:handoutMasterIdLst>
    <p:handoutMasterId r:id="rId59"/>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332" r:id="rId15"/>
    <p:sldId id="333" r:id="rId16"/>
    <p:sldId id="336" r:id="rId17"/>
    <p:sldId id="335" r:id="rId18"/>
    <p:sldId id="338" r:id="rId19"/>
    <p:sldId id="339" r:id="rId20"/>
    <p:sldId id="341" r:id="rId21"/>
    <p:sldId id="342" r:id="rId22"/>
    <p:sldId id="343" r:id="rId23"/>
    <p:sldId id="344" r:id="rId24"/>
    <p:sldId id="345" r:id="rId25"/>
    <p:sldId id="321" r:id="rId26"/>
    <p:sldId id="337" r:id="rId27"/>
    <p:sldId id="322" r:id="rId28"/>
    <p:sldId id="323" r:id="rId29"/>
    <p:sldId id="324" r:id="rId30"/>
    <p:sldId id="325" r:id="rId31"/>
    <p:sldId id="326" r:id="rId32"/>
    <p:sldId id="316" r:id="rId33"/>
    <p:sldId id="318" r:id="rId34"/>
    <p:sldId id="317" r:id="rId35"/>
    <p:sldId id="319" r:id="rId36"/>
    <p:sldId id="320" r:id="rId37"/>
    <p:sldId id="346" r:id="rId38"/>
    <p:sldId id="347" r:id="rId39"/>
    <p:sldId id="348" r:id="rId40"/>
    <p:sldId id="349" r:id="rId41"/>
    <p:sldId id="350" r:id="rId42"/>
    <p:sldId id="351" r:id="rId43"/>
    <p:sldId id="352" r:id="rId44"/>
    <p:sldId id="353" r:id="rId45"/>
    <p:sldId id="354" r:id="rId46"/>
    <p:sldId id="355" r:id="rId47"/>
    <p:sldId id="356" r:id="rId48"/>
    <p:sldId id="357" r:id="rId49"/>
    <p:sldId id="315" r:id="rId50"/>
    <p:sldId id="312" r:id="rId51"/>
    <p:sldId id="259" r:id="rId52"/>
    <p:sldId id="260" r:id="rId53"/>
    <p:sldId id="261" r:id="rId54"/>
    <p:sldId id="262" r:id="rId55"/>
    <p:sldId id="263" r:id="rId56"/>
    <p:sldId id="264" r:id="rId5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 id="332"/>
            <p14:sldId id="333"/>
            <p14:sldId id="336"/>
            <p14:sldId id="335"/>
          </p14:sldIdLst>
        </p14:section>
        <p14:section name="Day 1" id="{153CB903-A317-409C-AF9D-67A5D3A1FE47}">
          <p14:sldIdLst>
            <p14:sldId id="338"/>
            <p14:sldId id="339"/>
            <p14:sldId id="341"/>
            <p14:sldId id="342"/>
            <p14:sldId id="343"/>
            <p14:sldId id="344"/>
            <p14:sldId id="345"/>
          </p14:sldIdLst>
        </p14:section>
        <p14:section name="Day 2" id="{000247A0-A865-4345-B575-B5F5D49437B2}">
          <p14:sldIdLst>
            <p14:sldId id="321"/>
            <p14:sldId id="337"/>
            <p14:sldId id="322"/>
            <p14:sldId id="323"/>
            <p14:sldId id="324"/>
            <p14:sldId id="325"/>
            <p14:sldId id="326"/>
            <p14:sldId id="316"/>
            <p14:sldId id="318"/>
            <p14:sldId id="317"/>
            <p14:sldId id="319"/>
            <p14:sldId id="320"/>
          </p14:sldIdLst>
        </p14:section>
        <p14:section name="Day 3" id="{86C28BBF-AC06-422C-BF06-C6664E7F8C85}">
          <p14:sldIdLst>
            <p14:sldId id="346"/>
            <p14:sldId id="347"/>
            <p14:sldId id="348"/>
            <p14:sldId id="349"/>
            <p14:sldId id="350"/>
            <p14:sldId id="351"/>
            <p14:sldId id="352"/>
            <p14:sldId id="353"/>
            <p14:sldId id="354"/>
            <p14:sldId id="355"/>
            <p14:sldId id="356"/>
            <p14:sldId id="357"/>
          </p14:sldIdLst>
        </p14:section>
        <p14:section name="Backup" id="{1FC769A7-662B-4189-A698-EDDE10EBAB06}">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23" autoAdjust="0"/>
    <p:restoredTop sz="94660"/>
  </p:normalViewPr>
  <p:slideViewPr>
    <p:cSldViewPr>
      <p:cViewPr varScale="1">
        <p:scale>
          <a:sx n="76" d="100"/>
          <a:sy n="76" d="100"/>
        </p:scale>
        <p:origin x="342" y="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28</a:t>
            </a:fld>
            <a:endParaRPr lang="en-US"/>
          </a:p>
        </p:txBody>
      </p:sp>
    </p:spTree>
    <p:extLst>
      <p:ext uri="{BB962C8B-B14F-4D97-AF65-F5344CB8AC3E}">
        <p14:creationId xmlns:p14="http://schemas.microsoft.com/office/powerpoint/2010/main" val="4407541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30</a:t>
            </a:fld>
            <a:endParaRPr lang="en-US"/>
          </a:p>
        </p:txBody>
      </p:sp>
    </p:spTree>
    <p:extLst>
      <p:ext uri="{BB962C8B-B14F-4D97-AF65-F5344CB8AC3E}">
        <p14:creationId xmlns:p14="http://schemas.microsoft.com/office/powerpoint/2010/main" val="29370236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35</a:t>
            </a:fld>
            <a:endParaRPr lang="en-US"/>
          </a:p>
        </p:txBody>
      </p:sp>
    </p:spTree>
    <p:extLst>
      <p:ext uri="{BB962C8B-B14F-4D97-AF65-F5344CB8AC3E}">
        <p14:creationId xmlns:p14="http://schemas.microsoft.com/office/powerpoint/2010/main" val="6142482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38</a:t>
            </a:fld>
            <a:endParaRPr lang="en-US"/>
          </a:p>
        </p:txBody>
      </p:sp>
    </p:spTree>
    <p:extLst>
      <p:ext uri="{BB962C8B-B14F-4D97-AF65-F5344CB8AC3E}">
        <p14:creationId xmlns:p14="http://schemas.microsoft.com/office/powerpoint/2010/main" val="3757918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40</a:t>
            </a:fld>
            <a:endParaRPr lang="en-US"/>
          </a:p>
        </p:txBody>
      </p:sp>
    </p:spTree>
    <p:extLst>
      <p:ext uri="{BB962C8B-B14F-4D97-AF65-F5344CB8AC3E}">
        <p14:creationId xmlns:p14="http://schemas.microsoft.com/office/powerpoint/2010/main" val="19981914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42</a:t>
            </a:fld>
            <a:endParaRPr lang="en-US"/>
          </a:p>
        </p:txBody>
      </p:sp>
    </p:spTree>
    <p:extLst>
      <p:ext uri="{BB962C8B-B14F-4D97-AF65-F5344CB8AC3E}">
        <p14:creationId xmlns:p14="http://schemas.microsoft.com/office/powerpoint/2010/main" val="30085706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47</a:t>
            </a:fld>
            <a:endParaRPr lang="en-US"/>
          </a:p>
        </p:txBody>
      </p:sp>
    </p:spTree>
    <p:extLst>
      <p:ext uri="{BB962C8B-B14F-4D97-AF65-F5344CB8AC3E}">
        <p14:creationId xmlns:p14="http://schemas.microsoft.com/office/powerpoint/2010/main" val="13548490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29333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16</a:t>
            </a:fld>
            <a:endParaRPr lang="en-US"/>
          </a:p>
        </p:txBody>
      </p:sp>
    </p:spTree>
    <p:extLst>
      <p:ext uri="{BB962C8B-B14F-4D97-AF65-F5344CB8AC3E}">
        <p14:creationId xmlns:p14="http://schemas.microsoft.com/office/powerpoint/2010/main" val="5612940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30697527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681795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34525332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a:p>
        </p:txBody>
      </p:sp>
    </p:spTree>
    <p:extLst>
      <p:ext uri="{BB962C8B-B14F-4D97-AF65-F5344CB8AC3E}">
        <p14:creationId xmlns:p14="http://schemas.microsoft.com/office/powerpoint/2010/main" val="144764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26</a:t>
            </a:fld>
            <a:endParaRPr lang="en-US"/>
          </a:p>
        </p:txBody>
      </p:sp>
    </p:spTree>
    <p:extLst>
      <p:ext uri="{BB962C8B-B14F-4D97-AF65-F5344CB8AC3E}">
        <p14:creationId xmlns:p14="http://schemas.microsoft.com/office/powerpoint/2010/main" val="2664219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IEEE 802.11-19/0689r2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poll-vote?p=31300008&amp;t=31300008&amp;fc=aMTEw!cODAyLjEx"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r>
              <a:rPr lang="en-US" altLang="en-US" smtClean="0"/>
              <a:t/>
            </a:r>
            <a:br>
              <a:rPr lang="en-US" altLang="en-US" smtClean="0"/>
            </a:br>
            <a:r>
              <a:rPr lang="en-US" altLang="en-US" smtClean="0"/>
              <a:t>Ad </a:t>
            </a:r>
            <a:r>
              <a:rPr lang="en-US" altLang="en-US" smtClean="0"/>
              <a:t>Hoc </a:t>
            </a:r>
            <a:r>
              <a:rPr lang="en-US" altLang="en-US" smtClean="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a:t>:</a:t>
            </a:r>
            <a:r>
              <a:rPr lang="en-GB" sz="2000" b="0"/>
              <a:t> </a:t>
            </a:r>
            <a:r>
              <a:rPr lang="en-GB" sz="2000" b="0" smtClean="0"/>
              <a:t>2019-05-01</a:t>
            </a:r>
            <a:endParaRPr lang="en-GB" sz="2000" b="0" dirty="0"/>
          </a:p>
        </p:txBody>
      </p:sp>
      <p:sp>
        <p:nvSpPr>
          <p:cNvPr id="6" name="Date Placeholder 3"/>
          <p:cNvSpPr>
            <a:spLocks noGrp="1"/>
          </p:cNvSpPr>
          <p:nvPr>
            <p:ph type="dt" idx="10"/>
          </p:nvPr>
        </p:nvSpPr>
        <p:spPr/>
        <p:txBody>
          <a:bodyPr/>
          <a:lstStyle/>
          <a:p>
            <a:r>
              <a:rPr lang="en-US" smtClean="0"/>
              <a:t>May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654432325"/>
              </p:ext>
            </p:extLst>
          </p:nvPr>
        </p:nvGraphicFramePr>
        <p:xfrm>
          <a:off x="993775" y="2433243"/>
          <a:ext cx="10628313" cy="2457450"/>
        </p:xfrm>
        <a:graphic>
          <a:graphicData uri="http://schemas.openxmlformats.org/presentationml/2006/ole">
            <mc:AlternateContent xmlns:mc="http://schemas.openxmlformats.org/markup-compatibility/2006">
              <mc:Choice xmlns:v="urn:schemas-microsoft-com:vml" Requires="v">
                <p:oleObj spid="_x0000_s3141"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3775" y="2433243"/>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smtClean="0"/>
              <a:t>Consider comment resolution submission. </a:t>
            </a:r>
          </a:p>
          <a:p>
            <a:pPr algn="just">
              <a:spcBef>
                <a:spcPct val="20000"/>
              </a:spcBef>
              <a:buFontTx/>
              <a:buChar char="•"/>
            </a:pPr>
            <a:r>
              <a:rPr lang="en-US" altLang="en-US" sz="2000" b="0" smtClean="0"/>
              <a:t>Review of editorial comments coming from LB #240.</a:t>
            </a:r>
          </a:p>
          <a:p>
            <a:pPr algn="just">
              <a:spcBef>
                <a:spcPct val="20000"/>
              </a:spcBef>
              <a:buFontTx/>
              <a:buChar char="•"/>
            </a:pPr>
            <a:r>
              <a:rPr lang="en-US" altLang="en-US" sz="2000" b="0" smtClean="0"/>
              <a:t>Consider </a:t>
            </a:r>
            <a:r>
              <a:rPr lang="en-US" altLang="en-US" sz="2000" b="0" dirty="0" smtClean="0"/>
              <a:t>any other technical material.</a:t>
            </a:r>
            <a:endParaRPr lang="en-US" altLang="en-US" sz="2000" b="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18548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(1</a:t>
            </a:r>
            <a:r>
              <a:rPr lang="en-US" altLang="en-US" dirty="0">
                <a:solidFill>
                  <a:schemeClr val="tx2"/>
                </a:solidFill>
              </a:rPr>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16628569"/>
              </p:ext>
            </p:extLst>
          </p:nvPr>
        </p:nvGraphicFramePr>
        <p:xfrm>
          <a:off x="914401" y="1340768"/>
          <a:ext cx="10460567" cy="4602304"/>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11-19-689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May Ad</a:t>
                      </a:r>
                      <a:r>
                        <a:rPr lang="en-US" sz="1800" kern="1200" baseline="0" dirty="0" smtClean="0">
                          <a:solidFill>
                            <a:schemeClr val="dk1"/>
                          </a:solidFill>
                          <a:latin typeface="+mn-lt"/>
                          <a:ea typeface="+mn-ea"/>
                          <a:cs typeface="+mn-cs"/>
                        </a:rPr>
                        <a:t>-Hoc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Resolutions to a few LB240 Comments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a:t>
                      </a:r>
                      <a:r>
                        <a:rPr lang="en-US" sz="1800" dirty="0" smtClean="0"/>
                        <a:t>1-19-662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fr-FR" sz="1800" smtClean="0"/>
                        <a:t>Comment resolution </a:t>
                      </a:r>
                      <a:r>
                        <a:rPr lang="fr-FR" sz="1800" dirty="0" smtClean="0"/>
                        <a:t>LB240 - Section 9.3.1.19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fr-FR" sz="1800" dirty="0" smtClean="0"/>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dirty="0" smtClean="0"/>
                        <a:t>Proposed resolution to CIDs on NTB ranging timing control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11-19-646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Assaf Kasher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Clause 9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11-19-666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Assaf Kasher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I</a:t>
                      </a:r>
                      <a:r>
                        <a:rPr lang="en-US" sz="1800" kern="1200" smtClean="0">
                          <a:solidFill>
                            <a:schemeClr val="dk1"/>
                          </a:solidFill>
                          <a:effectLst/>
                          <a:latin typeface="+mn-lt"/>
                          <a:ea typeface="+mn-ea"/>
                          <a:cs typeface="+mn-cs"/>
                        </a:rPr>
                        <a:t>mportant </a:t>
                      </a:r>
                      <a:r>
                        <a:rPr lang="en-US" sz="1800" kern="1200" dirty="0" smtClean="0">
                          <a:solidFill>
                            <a:schemeClr val="dk1"/>
                          </a:solidFill>
                          <a:effectLst/>
                          <a:latin typeface="+mn-lt"/>
                          <a:ea typeface="+mn-ea"/>
                          <a:cs typeface="+mn-cs"/>
                        </a:rPr>
                        <a:t>bug fixes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PHY</a:t>
                      </a:r>
                      <a:endParaRPr lang="en-US" sz="1800" kern="1200" dirty="0">
                        <a:solidFill>
                          <a:schemeClr val="dk1"/>
                        </a:solidFill>
                        <a:latin typeface="+mn-lt"/>
                        <a:ea typeface="+mn-ea"/>
                        <a:cs typeface="+mn-cs"/>
                      </a:endParaRPr>
                    </a:p>
                  </a:txBody>
                  <a:tcPr marT="45712" marB="45712"/>
                </a:tc>
              </a:tr>
              <a:tr h="182872">
                <a:tc>
                  <a:txBody>
                    <a:bodyPr/>
                    <a:lstStyle/>
                    <a:p>
                      <a:r>
                        <a:rPr lang="en-US" smtClean="0"/>
                        <a:t>11-19-705</a:t>
                      </a:r>
                      <a:endParaRPr lang="en-US"/>
                    </a:p>
                  </a:txBody>
                  <a:tcPr marT="45712" marB="45712"/>
                </a:tc>
                <a:tc>
                  <a:txBody>
                    <a:bodyPr/>
                    <a:lstStyle/>
                    <a:p>
                      <a:r>
                        <a:rPr lang="en-US" smtClean="0"/>
                        <a:t>Assaf Kasher</a:t>
                      </a:r>
                      <a:endParaRPr lang="en-US"/>
                    </a:p>
                  </a:txBody>
                  <a:tcPr marT="45712" marB="45712"/>
                </a:tc>
                <a:tc>
                  <a:txBody>
                    <a:bodyPr/>
                    <a:lstStyle/>
                    <a:p>
                      <a:r>
                        <a:rPr lang="en-US" smtClean="0"/>
                        <a:t>First path AWV</a:t>
                      </a:r>
                      <a:r>
                        <a:rPr lang="en-US" baseline="0" smtClean="0"/>
                        <a:t> issue (11-19-666 supportive material)</a:t>
                      </a:r>
                      <a:endParaRPr lang="en-US"/>
                    </a:p>
                  </a:txBody>
                  <a:tcPr marT="45712" marB="45712"/>
                </a:tc>
                <a:tc>
                  <a:txBody>
                    <a:bodyPr/>
                    <a:lstStyle/>
                    <a:p>
                      <a:r>
                        <a:rPr lang="en-US" smtClean="0"/>
                        <a:t>CR PHY</a:t>
                      </a:r>
                      <a:endParaRPr lang="en-US"/>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11-19-470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Liwen Chu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TB NDP ranging synchronization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11-19-699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Tianyu Wu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AZ PHY structure</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a:t>
                      </a:r>
                      <a:r>
                        <a:rPr lang="en-US" sz="1800" kern="1200" baseline="0" smtClean="0">
                          <a:solidFill>
                            <a:schemeClr val="dk1"/>
                          </a:solidFill>
                          <a:latin typeface="+mn-lt"/>
                          <a:ea typeface="+mn-ea"/>
                          <a:cs typeface="+mn-cs"/>
                        </a:rPr>
                        <a:t> PHY</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11-19-700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Tianyu Wu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AZ PHY Service interface</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PHY</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1922179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(1</a:t>
            </a:r>
            <a:r>
              <a:rPr lang="en-US" altLang="en-US" dirty="0">
                <a:solidFill>
                  <a:schemeClr val="tx2"/>
                </a:solidFill>
              </a:rPr>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16628569"/>
              </p:ext>
            </p:extLst>
          </p:nvPr>
        </p:nvGraphicFramePr>
        <p:xfrm>
          <a:off x="914401" y="1340768"/>
          <a:ext cx="10460567" cy="4602304"/>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11-19-689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May Ad</a:t>
                      </a:r>
                      <a:r>
                        <a:rPr lang="en-US" sz="1800" kern="1200" baseline="0" dirty="0" smtClean="0">
                          <a:solidFill>
                            <a:schemeClr val="dk1"/>
                          </a:solidFill>
                          <a:latin typeface="+mn-lt"/>
                          <a:ea typeface="+mn-ea"/>
                          <a:cs typeface="+mn-cs"/>
                        </a:rPr>
                        <a:t>-Hoc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Resolutions to a few LB240 Comments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a:t>
                      </a:r>
                      <a:r>
                        <a:rPr lang="en-US" sz="1800" dirty="0" smtClean="0"/>
                        <a:t>1-19-662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fr-FR" sz="1800" smtClean="0"/>
                        <a:t>Comment resolution </a:t>
                      </a:r>
                      <a:r>
                        <a:rPr lang="fr-FR" sz="1800" dirty="0" smtClean="0"/>
                        <a:t>LB240 - Section 9.3.1.19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fr-FR" sz="1800" dirty="0" smtClean="0"/>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dirty="0" smtClean="0"/>
                        <a:t>Proposed resolution to CIDs on NTB ranging timing control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11-19-646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Assaf Kasher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Clause 9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11-19-666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Assaf Kasher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I</a:t>
                      </a:r>
                      <a:r>
                        <a:rPr lang="en-US" sz="1800" kern="1200" smtClean="0">
                          <a:solidFill>
                            <a:schemeClr val="dk1"/>
                          </a:solidFill>
                          <a:effectLst/>
                          <a:latin typeface="+mn-lt"/>
                          <a:ea typeface="+mn-ea"/>
                          <a:cs typeface="+mn-cs"/>
                        </a:rPr>
                        <a:t>mportant </a:t>
                      </a:r>
                      <a:r>
                        <a:rPr lang="en-US" sz="1800" kern="1200" dirty="0" smtClean="0">
                          <a:solidFill>
                            <a:schemeClr val="dk1"/>
                          </a:solidFill>
                          <a:effectLst/>
                          <a:latin typeface="+mn-lt"/>
                          <a:ea typeface="+mn-ea"/>
                          <a:cs typeface="+mn-cs"/>
                        </a:rPr>
                        <a:t>bug fixes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PHY</a:t>
                      </a:r>
                      <a:endParaRPr lang="en-US" sz="1800" kern="1200" dirty="0">
                        <a:solidFill>
                          <a:schemeClr val="dk1"/>
                        </a:solidFill>
                        <a:latin typeface="+mn-lt"/>
                        <a:ea typeface="+mn-ea"/>
                        <a:cs typeface="+mn-cs"/>
                      </a:endParaRPr>
                    </a:p>
                  </a:txBody>
                  <a:tcPr marT="45712" marB="45712"/>
                </a:tc>
              </a:tr>
              <a:tr h="182872">
                <a:tc>
                  <a:txBody>
                    <a:bodyPr/>
                    <a:lstStyle/>
                    <a:p>
                      <a:r>
                        <a:rPr lang="en-US" smtClean="0"/>
                        <a:t>11-19-705</a:t>
                      </a:r>
                      <a:endParaRPr lang="en-US"/>
                    </a:p>
                  </a:txBody>
                  <a:tcPr marT="45712" marB="45712"/>
                </a:tc>
                <a:tc>
                  <a:txBody>
                    <a:bodyPr/>
                    <a:lstStyle/>
                    <a:p>
                      <a:r>
                        <a:rPr lang="en-US" smtClean="0"/>
                        <a:t>Assaf Kasher</a:t>
                      </a:r>
                      <a:endParaRPr lang="en-US"/>
                    </a:p>
                  </a:txBody>
                  <a:tcPr marT="45712" marB="45712"/>
                </a:tc>
                <a:tc>
                  <a:txBody>
                    <a:bodyPr/>
                    <a:lstStyle/>
                    <a:p>
                      <a:r>
                        <a:rPr lang="en-US" smtClean="0"/>
                        <a:t>First path AWV</a:t>
                      </a:r>
                      <a:r>
                        <a:rPr lang="en-US" baseline="0" smtClean="0"/>
                        <a:t> issue (11-19-666 supportive material)</a:t>
                      </a:r>
                      <a:endParaRPr lang="en-US"/>
                    </a:p>
                  </a:txBody>
                  <a:tcPr marT="45712" marB="45712"/>
                </a:tc>
                <a:tc>
                  <a:txBody>
                    <a:bodyPr/>
                    <a:lstStyle/>
                    <a:p>
                      <a:r>
                        <a:rPr lang="en-US" smtClean="0"/>
                        <a:t>CR PHY</a:t>
                      </a:r>
                      <a:endParaRPr lang="en-US"/>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11-19-470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Liwen Chu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TB NDP ranging synchronization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11-19-699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Tianyu Wu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AZ PHY structure</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a:t>
                      </a:r>
                      <a:r>
                        <a:rPr lang="en-US" sz="1800" kern="1200" baseline="0" smtClean="0">
                          <a:solidFill>
                            <a:schemeClr val="dk1"/>
                          </a:solidFill>
                          <a:latin typeface="+mn-lt"/>
                          <a:ea typeface="+mn-ea"/>
                          <a:cs typeface="+mn-cs"/>
                        </a:rPr>
                        <a:t> PHY</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11-19-700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Tianyu Wu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AZ PHY Service interface</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PHY</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5758572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smtClean="0">
                <a:solidFill>
                  <a:schemeClr val="tx2"/>
                </a:solidFill>
              </a:rPr>
              <a:t>meeting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24268215"/>
              </p:ext>
            </p:extLst>
          </p:nvPr>
        </p:nvGraphicFramePr>
        <p:xfrm>
          <a:off x="914401" y="1340768"/>
          <a:ext cx="10460567" cy="4419408"/>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21915">
                <a:tc>
                  <a:txBody>
                    <a:bodyPr/>
                    <a:lstStyle/>
                    <a:p>
                      <a:pPr marL="0" algn="l" defTabSz="914400" rtl="0" eaLnBrk="1" latinLnBrk="0" hangingPunct="1"/>
                      <a:r>
                        <a:rPr lang="en-US" sz="1800" kern="1200" smtClean="0">
                          <a:solidFill>
                            <a:schemeClr val="dk1"/>
                          </a:solidFill>
                          <a:latin typeface="+mn-lt"/>
                          <a:ea typeface="+mn-ea"/>
                          <a:cs typeface="+mn-cs"/>
                        </a:rPr>
                        <a:t>11-19-702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Comment</a:t>
                      </a:r>
                      <a:r>
                        <a:rPr lang="en-US" sz="1800" kern="1200" baseline="0" smtClean="0">
                          <a:solidFill>
                            <a:schemeClr val="dk1"/>
                          </a:solidFill>
                          <a:latin typeface="+mn-lt"/>
                          <a:ea typeface="+mn-ea"/>
                          <a:cs typeface="+mn-cs"/>
                        </a:rPr>
                        <a:t> resolution LB 240 11.22.6.4.3.3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243829">
                <a:tc>
                  <a:txBody>
                    <a:bodyPr/>
                    <a:lstStyle/>
                    <a:p>
                      <a:pPr marL="0" algn="l" defTabSz="914400" rtl="0" eaLnBrk="1" latinLnBrk="0" hangingPunct="1"/>
                      <a:r>
                        <a:rPr lang="en-US" sz="1800" kern="1200" smtClean="0">
                          <a:solidFill>
                            <a:schemeClr val="dk1"/>
                          </a:solidFill>
                          <a:latin typeface="+mn-lt"/>
                          <a:ea typeface="+mn-ea"/>
                          <a:cs typeface="+mn-cs"/>
                        </a:rPr>
                        <a:t>11-19-701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Comment</a:t>
                      </a:r>
                      <a:r>
                        <a:rPr lang="en-US" sz="1800" kern="1200" baseline="0" smtClean="0">
                          <a:solidFill>
                            <a:schemeClr val="dk1"/>
                          </a:solidFill>
                          <a:latin typeface="+mn-lt"/>
                          <a:ea typeface="+mn-ea"/>
                          <a:cs typeface="+mn-cs"/>
                        </a:rPr>
                        <a:t> resolution LB 240 11.22.6.4.3.4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21915">
                <a:tc>
                  <a:txBody>
                    <a:bodyPr/>
                    <a:lstStyle/>
                    <a:p>
                      <a:pPr marL="0" algn="l" defTabSz="914400" rtl="0" eaLnBrk="1" latinLnBrk="0" hangingPunct="1"/>
                      <a:r>
                        <a:rPr lang="en-US" sz="1800" kern="1200" smtClean="0">
                          <a:solidFill>
                            <a:schemeClr val="dk1"/>
                          </a:solidFill>
                          <a:latin typeface="+mn-lt"/>
                          <a:ea typeface="+mn-ea"/>
                          <a:cs typeface="+mn-cs"/>
                        </a:rPr>
                        <a:t>11-19-678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Dibakar Das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Multi BSSID capability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11-19-697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Dibakar Das</a:t>
                      </a: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LB</a:t>
                      </a:r>
                      <a:r>
                        <a:rPr lang="en-US" sz="1800" kern="1200" baseline="0" smtClean="0">
                          <a:solidFill>
                            <a:schemeClr val="dk1"/>
                          </a:solidFill>
                          <a:latin typeface="+mn-lt"/>
                          <a:ea typeface="+mn-ea"/>
                          <a:cs typeface="+mn-cs"/>
                        </a:rPr>
                        <a:t> misc. CIDs section 11.22.6.4.3, 11.22.6.5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11-19-676</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Dibakar Das</a:t>
                      </a: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Trigger frame format</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11-19-677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Tianyu Wu</a:t>
                      </a: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AOD for passive ranging CID</a:t>
                      </a:r>
                      <a:r>
                        <a:rPr lang="en-US" sz="1800" kern="1200" baseline="0" smtClean="0">
                          <a:solidFill>
                            <a:schemeClr val="dk1"/>
                          </a:solidFill>
                          <a:latin typeface="+mn-lt"/>
                          <a:ea typeface="+mn-ea"/>
                          <a:cs typeface="+mn-cs"/>
                        </a:rPr>
                        <a:t> 2302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PHY</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11-19-698</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Tianyu Wu</a:t>
                      </a: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AOD for passive ranging CID</a:t>
                      </a:r>
                      <a:r>
                        <a:rPr lang="en-US" sz="1800" kern="1200" baseline="0" smtClean="0">
                          <a:solidFill>
                            <a:schemeClr val="dk1"/>
                          </a:solidFill>
                          <a:latin typeface="+mn-lt"/>
                          <a:ea typeface="+mn-ea"/>
                          <a:cs typeface="+mn-cs"/>
                        </a:rPr>
                        <a:t> 2302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PHY</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11-19-704</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Ganesh Venkatesan</a:t>
                      </a: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Resolution to LB 240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11-19-707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for PHY related comments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a:t>
                      </a:r>
                      <a:r>
                        <a:rPr lang="en-US" sz="1800" kern="1200" baseline="0" smtClean="0">
                          <a:solidFill>
                            <a:schemeClr val="dk1"/>
                          </a:solidFill>
                          <a:latin typeface="+mn-lt"/>
                          <a:ea typeface="+mn-ea"/>
                          <a:cs typeface="+mn-cs"/>
                        </a:rPr>
                        <a:t> PHY</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11-19-481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Ali Raissinia </a:t>
                      </a: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resolution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a:t>
                      </a:r>
                      <a:r>
                        <a:rPr lang="en-US" sz="1800" kern="1200" baseline="0" smtClean="0">
                          <a:solidFill>
                            <a:schemeClr val="dk1"/>
                          </a:solidFill>
                          <a:latin typeface="+mn-lt"/>
                          <a:ea typeface="+mn-ea"/>
                          <a:cs typeface="+mn-cs"/>
                        </a:rPr>
                        <a:t>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11-19-642</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Yonho Seok</a:t>
                      </a:r>
                      <a:endParaRPr lang="en-US" sz="1800" kern="120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Secure Ranging measurement</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2155682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May Ad Hoc Day 1</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a:t>setting </a:t>
            </a:r>
            <a:r>
              <a:rPr lang="en-US" altLang="en-US" sz="1800" b="0" smtClean="0"/>
              <a:t>(30 </a:t>
            </a:r>
            <a:r>
              <a:rPr lang="en-US" altLang="en-US" sz="1800" b="0" dirty="0" smtClean="0"/>
              <a:t>min).</a:t>
            </a:r>
            <a:endParaRPr lang="en-US" altLang="en-US" sz="1800" b="0" dirty="0"/>
          </a:p>
          <a:p>
            <a:pPr algn="just">
              <a:spcBef>
                <a:spcPct val="20000"/>
              </a:spcBef>
              <a:buFontTx/>
              <a:buChar char="•"/>
            </a:pPr>
            <a:r>
              <a:rPr lang="en-US" altLang="en-US" sz="1800" b="0" smtClean="0"/>
              <a:t>Review submissions.</a:t>
            </a:r>
            <a:endParaRPr lang="en-US" sz="1600" dirty="0"/>
          </a:p>
          <a:p>
            <a:pPr algn="just">
              <a:spcBef>
                <a:spcPct val="20000"/>
              </a:spcBef>
              <a:buFontTx/>
              <a:buChar char="•"/>
            </a:pPr>
            <a:r>
              <a:rPr lang="en-US" sz="1800" b="0" smtClean="0"/>
              <a:t>Recess.</a:t>
            </a:r>
          </a:p>
          <a:p>
            <a:pPr algn="just">
              <a:spcBef>
                <a:spcPct val="20000"/>
              </a:spcBef>
              <a:buFontTx/>
              <a:buChar char="•"/>
            </a:pPr>
            <a:endParaRPr lang="en-US" sz="1800" b="0"/>
          </a:p>
          <a:p>
            <a:pPr marL="0" indent="0" algn="just">
              <a:spcBef>
                <a:spcPct val="20000"/>
              </a:spcBef>
            </a:pPr>
            <a:r>
              <a:rPr lang="en-US" sz="1800" b="0" smtClean="0"/>
              <a:t>Breaks:</a:t>
            </a:r>
          </a:p>
          <a:p>
            <a:pPr marL="0" indent="0" algn="just">
              <a:spcBef>
                <a:spcPct val="20000"/>
              </a:spcBef>
            </a:pPr>
            <a:r>
              <a:rPr lang="en-US" sz="1800" b="0" smtClean="0"/>
              <a:t>Coffee break at 10:30 AM – 11:00 AM</a:t>
            </a:r>
          </a:p>
          <a:p>
            <a:pPr marL="0" indent="0" algn="just">
              <a:spcBef>
                <a:spcPct val="20000"/>
              </a:spcBef>
            </a:pPr>
            <a:r>
              <a:rPr lang="en-US" sz="1800" b="0" smtClean="0"/>
              <a:t>Lunch at: 11:55 AM – 12:55 PM</a:t>
            </a:r>
          </a:p>
          <a:p>
            <a:pPr marL="0" indent="0" algn="just">
              <a:spcBef>
                <a:spcPct val="20000"/>
              </a:spcBef>
            </a:pPr>
            <a:r>
              <a:rPr lang="en-US" sz="1800" b="0" smtClean="0"/>
              <a:t>Coffee break 15:00-15:30</a:t>
            </a:r>
          </a:p>
          <a:p>
            <a:pPr marL="0" indent="0" algn="just">
              <a:spcBef>
                <a:spcPct val="20000"/>
              </a:spcBef>
            </a:pPr>
            <a:r>
              <a:rPr lang="en-US" sz="1800" b="0" smtClean="0"/>
              <a:t>2</a:t>
            </a:r>
            <a:r>
              <a:rPr lang="en-US" sz="1800" b="0" baseline="30000" smtClean="0"/>
              <a:t>nd</a:t>
            </a:r>
            <a:r>
              <a:rPr lang="en-US" sz="1800" b="0" smtClean="0"/>
              <a:t> coffee break 16:45-17:00</a:t>
            </a:r>
          </a:p>
          <a:p>
            <a:pPr marL="0" indent="0" algn="just">
              <a:spcBef>
                <a:spcPct val="20000"/>
              </a:spcBef>
            </a:pPr>
            <a:r>
              <a:rPr lang="en-US" sz="1800" b="0" smtClean="0"/>
              <a:t>Recess for the day: 17:30. </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636402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(1</a:t>
            </a:r>
            <a:r>
              <a:rPr lang="en-US" altLang="en-US" dirty="0">
                <a:solidFill>
                  <a:schemeClr val="tx2"/>
                </a:solidFill>
              </a:rPr>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nvPr>
        </p:nvGraphicFramePr>
        <p:xfrm>
          <a:off x="954618" y="1326556"/>
          <a:ext cx="10460567" cy="4785200"/>
        </p:xfrm>
        <a:graphic>
          <a:graphicData uri="http://schemas.openxmlformats.org/drawingml/2006/table">
            <a:tbl>
              <a:tblPr firstRow="1" bandRow="1">
                <a:tableStyleId>{21E4AEA4-8DFA-4A89-87EB-49C32662AFE0}</a:tableStyleId>
              </a:tblPr>
              <a:tblGrid>
                <a:gridCol w="1566971"/>
                <a:gridCol w="2015607"/>
                <a:gridCol w="4552289"/>
                <a:gridCol w="1162850"/>
                <a:gridCol w="116285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c>
                  <a:txBody>
                    <a:bodyPr/>
                    <a:lstStyle/>
                    <a:p>
                      <a:pPr algn="ctr"/>
                      <a:r>
                        <a:rPr lang="en-US" sz="2000" smtClean="0"/>
                        <a:t>Time</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11-19-689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May Ad</a:t>
                      </a:r>
                      <a:r>
                        <a:rPr lang="en-US" sz="1800" kern="1200" baseline="0" dirty="0" smtClean="0">
                          <a:solidFill>
                            <a:schemeClr val="dk1"/>
                          </a:solidFill>
                          <a:latin typeface="+mn-lt"/>
                          <a:ea typeface="+mn-ea"/>
                          <a:cs typeface="+mn-cs"/>
                        </a:rPr>
                        <a:t>-Hoc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As needed</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Resolutions to a few LB240 Comments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15min </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fr-FR" sz="1800" dirty="0" smtClean="0"/>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dirty="0" smtClean="0"/>
                        <a:t>Proposed resolution to CIDs on NTB ranging timing control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40min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11-19-646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Assaf Kasher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Clause 9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50min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11-19-470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Liwen Chu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TB NDP ranging synchronization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20min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11-19-702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Comment</a:t>
                      </a:r>
                      <a:r>
                        <a:rPr lang="en-US" sz="1800" kern="1200" baseline="0" smtClean="0">
                          <a:solidFill>
                            <a:schemeClr val="dk1"/>
                          </a:solidFill>
                          <a:latin typeface="+mn-lt"/>
                          <a:ea typeface="+mn-ea"/>
                          <a:cs typeface="+mn-cs"/>
                        </a:rPr>
                        <a:t> resolution LB 240 11.22.6.4.3.3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11-19-701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Comment</a:t>
                      </a:r>
                      <a:r>
                        <a:rPr lang="en-US" sz="1800" kern="1200" baseline="0" smtClean="0">
                          <a:solidFill>
                            <a:schemeClr val="dk1"/>
                          </a:solidFill>
                          <a:latin typeface="+mn-lt"/>
                          <a:ea typeface="+mn-ea"/>
                          <a:cs typeface="+mn-cs"/>
                        </a:rPr>
                        <a:t> resolution LB 240 11.22.6.4.3.4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11-19-678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Dibakar Das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Multi BSSID capability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11-19-697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Dibakar Das</a:t>
                      </a: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LB</a:t>
                      </a:r>
                      <a:r>
                        <a:rPr lang="en-US" sz="1800" kern="1200" baseline="0" smtClean="0">
                          <a:solidFill>
                            <a:schemeClr val="dk1"/>
                          </a:solidFill>
                          <a:latin typeface="+mn-lt"/>
                          <a:ea typeface="+mn-ea"/>
                          <a:cs typeface="+mn-cs"/>
                        </a:rPr>
                        <a:t> misc. CIDs section 11.22.6.4.3, 11.22.6.5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30min – a</a:t>
                      </a:r>
                      <a:r>
                        <a:rPr lang="en-US" sz="1800" kern="1200" baseline="0" smtClean="0">
                          <a:solidFill>
                            <a:schemeClr val="dk1"/>
                          </a:solidFill>
                          <a:latin typeface="+mn-lt"/>
                          <a:ea typeface="+mn-ea"/>
                          <a:cs typeface="+mn-cs"/>
                        </a:rPr>
                        <a:t>s time permits</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2276447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Ad Hoc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8992770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a:t>
            </a:r>
            <a:r>
              <a:rPr lang="en-US" smtClean="0"/>
              <a:t>Submission </a:t>
            </a:r>
            <a:r>
              <a:rPr lang="en-US" smtClean="0"/>
              <a:t>11-19-466</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a:t>
            </a:r>
            <a:r>
              <a:rPr lang="en-US" b="0" smtClean="0"/>
              <a:t>to </a:t>
            </a:r>
            <a:r>
              <a:rPr lang="en-US" b="0" smtClean="0"/>
              <a:t>the </a:t>
            </a:r>
            <a:r>
              <a:rPr lang="en-US" b="0" dirty="0"/>
              <a:t>resolutions depicted by </a:t>
            </a:r>
            <a:r>
              <a:rPr lang="en-US" b="0"/>
              <a:t>document </a:t>
            </a:r>
            <a:r>
              <a:rPr lang="en-US" b="0" smtClean="0"/>
              <a:t>11-19-466r? for CIDs .</a:t>
            </a:r>
            <a:endParaRPr lang="en-US" b="0" dirty="0" smtClean="0"/>
          </a:p>
          <a:p>
            <a:pPr marL="0" indent="0"/>
            <a:endParaRPr lang="en-US" b="0" dirty="0"/>
          </a:p>
          <a:p>
            <a:pPr marL="0" indent="0"/>
            <a:r>
              <a:rPr lang="en-US" b="0" dirty="0" smtClean="0"/>
              <a:t>Results (</a:t>
            </a:r>
            <a:r>
              <a:rPr lang="en-US" b="0" smtClean="0"/>
              <a:t>Y/N/A</a:t>
            </a:r>
            <a:r>
              <a:rPr lang="en-US" b="0" smtClean="0"/>
              <a:t>):</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0282304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11-19-603</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a:t>
            </a:r>
            <a:r>
              <a:rPr lang="en-US" b="0" dirty="0"/>
              <a:t>adopt the resolutions depicted by document </a:t>
            </a:r>
            <a:r>
              <a:rPr lang="en-US" b="0" dirty="0" smtClean="0"/>
              <a:t>11-19-603r0 for CID </a:t>
            </a:r>
            <a:r>
              <a:rPr lang="en-US" b="0" dirty="0"/>
              <a:t>1580 and </a:t>
            </a:r>
            <a:r>
              <a:rPr lang="en-US" b="0" dirty="0" smtClean="0"/>
              <a:t>2283.</a:t>
            </a:r>
          </a:p>
          <a:p>
            <a:pPr marL="0" indent="0"/>
            <a:endParaRPr lang="en-US" b="0" dirty="0"/>
          </a:p>
          <a:p>
            <a:pPr marL="0" indent="0"/>
            <a:r>
              <a:rPr lang="en-US" b="0" dirty="0" smtClean="0"/>
              <a:t>Results (Y/N/A): 10/0/0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0756567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32299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9008882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May Ad Hoc </a:t>
            </a:r>
            <a:r>
              <a:rPr lang="en-US" smtClean="0">
                <a:solidFill>
                  <a:schemeClr val="tx2"/>
                </a:solidFill>
              </a:rPr>
              <a:t>Day </a:t>
            </a:r>
            <a:r>
              <a:rPr lang="en-US" smtClean="0">
                <a:solidFill>
                  <a:schemeClr val="tx2"/>
                </a:solidFill>
              </a:rPr>
              <a:t>2</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a:t>setting </a:t>
            </a:r>
            <a:r>
              <a:rPr lang="en-US" altLang="en-US" sz="1800" b="0" smtClean="0"/>
              <a:t>(30 </a:t>
            </a:r>
            <a:r>
              <a:rPr lang="en-US" altLang="en-US" sz="1800" b="0" dirty="0" smtClean="0"/>
              <a:t>min).</a:t>
            </a:r>
            <a:endParaRPr lang="en-US" altLang="en-US" sz="1800" b="0" dirty="0"/>
          </a:p>
          <a:p>
            <a:pPr algn="just">
              <a:spcBef>
                <a:spcPct val="20000"/>
              </a:spcBef>
              <a:buFontTx/>
              <a:buChar char="•"/>
            </a:pPr>
            <a:r>
              <a:rPr lang="en-US" altLang="en-US" sz="1800" b="0" smtClean="0"/>
              <a:t>Review submissions.</a:t>
            </a:r>
            <a:endParaRPr lang="en-US" sz="1600" dirty="0"/>
          </a:p>
          <a:p>
            <a:pPr algn="just">
              <a:spcBef>
                <a:spcPct val="20000"/>
              </a:spcBef>
              <a:buFontTx/>
              <a:buChar char="•"/>
            </a:pPr>
            <a:r>
              <a:rPr lang="en-US" sz="1800" b="0" smtClean="0"/>
              <a:t>Recess.</a:t>
            </a:r>
          </a:p>
          <a:p>
            <a:pPr algn="just">
              <a:spcBef>
                <a:spcPct val="20000"/>
              </a:spcBef>
              <a:buFontTx/>
              <a:buChar char="•"/>
            </a:pPr>
            <a:endParaRPr lang="en-US" sz="1800" b="0"/>
          </a:p>
          <a:p>
            <a:pPr marL="0" indent="0" algn="just">
              <a:spcBef>
                <a:spcPct val="20000"/>
              </a:spcBef>
            </a:pPr>
            <a:r>
              <a:rPr lang="en-US" sz="1800" b="0" smtClean="0"/>
              <a:t>Breaks:</a:t>
            </a:r>
          </a:p>
          <a:p>
            <a:pPr marL="0" indent="0" algn="just">
              <a:spcBef>
                <a:spcPct val="20000"/>
              </a:spcBef>
            </a:pPr>
            <a:r>
              <a:rPr lang="en-US" sz="1800" b="0" smtClean="0"/>
              <a:t>Coffee break at 10:30 AM – 11:00 AM</a:t>
            </a:r>
          </a:p>
          <a:p>
            <a:pPr marL="0" indent="0" algn="just">
              <a:spcBef>
                <a:spcPct val="20000"/>
              </a:spcBef>
            </a:pPr>
            <a:r>
              <a:rPr lang="en-US" sz="1800" b="0" smtClean="0"/>
              <a:t>Lunch at: 11:55 AM – 12:55 PM</a:t>
            </a:r>
          </a:p>
          <a:p>
            <a:pPr marL="0" indent="0" algn="just">
              <a:spcBef>
                <a:spcPct val="20000"/>
              </a:spcBef>
            </a:pPr>
            <a:r>
              <a:rPr lang="en-US" sz="1800" b="0" smtClean="0"/>
              <a:t>Coffee break 15:00-15:30</a:t>
            </a:r>
          </a:p>
          <a:p>
            <a:pPr marL="0" indent="0" algn="just">
              <a:spcBef>
                <a:spcPct val="20000"/>
              </a:spcBef>
            </a:pPr>
            <a:r>
              <a:rPr lang="en-US" sz="1800" b="0" smtClean="0"/>
              <a:t>2</a:t>
            </a:r>
            <a:r>
              <a:rPr lang="en-US" sz="1800" b="0" baseline="30000" smtClean="0"/>
              <a:t>nd</a:t>
            </a:r>
            <a:r>
              <a:rPr lang="en-US" sz="1800" b="0" smtClean="0"/>
              <a:t> coffee break 16:45-17:00</a:t>
            </a:r>
          </a:p>
          <a:p>
            <a:pPr marL="0" indent="0" algn="just">
              <a:spcBef>
                <a:spcPct val="20000"/>
              </a:spcBef>
            </a:pPr>
            <a:r>
              <a:rPr lang="en-US" sz="1800" b="0" smtClean="0"/>
              <a:t>Recess for the day: 17:30. </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393971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(1</a:t>
            </a:r>
            <a:r>
              <a:rPr lang="en-US" altLang="en-US" dirty="0">
                <a:solidFill>
                  <a:schemeClr val="tx2"/>
                </a:solidFill>
              </a:rPr>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6051961"/>
              </p:ext>
            </p:extLst>
          </p:nvPr>
        </p:nvGraphicFramePr>
        <p:xfrm>
          <a:off x="954618" y="1326556"/>
          <a:ext cx="10460567" cy="5150944"/>
        </p:xfrm>
        <a:graphic>
          <a:graphicData uri="http://schemas.openxmlformats.org/drawingml/2006/table">
            <a:tbl>
              <a:tblPr firstRow="1" bandRow="1">
                <a:tableStyleId>{21E4AEA4-8DFA-4A89-87EB-49C32662AFE0}</a:tableStyleId>
              </a:tblPr>
              <a:tblGrid>
                <a:gridCol w="1566971"/>
                <a:gridCol w="2015607"/>
                <a:gridCol w="4552289"/>
                <a:gridCol w="1162850"/>
                <a:gridCol w="116285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c>
                  <a:txBody>
                    <a:bodyPr/>
                    <a:lstStyle/>
                    <a:p>
                      <a:pPr algn="ctr"/>
                      <a:r>
                        <a:rPr lang="en-US" sz="2000" smtClean="0"/>
                        <a:t>Time</a:t>
                      </a:r>
                      <a:endParaRPr lang="en-US" sz="2000" dirty="0"/>
                    </a:p>
                  </a:txBody>
                  <a:tcPr marR="36000" marT="45712" marB="45712"/>
                </a:tc>
              </a:tr>
              <a:tr h="332739">
                <a:tc>
                  <a:txBody>
                    <a:bodyPr/>
                    <a:lstStyle/>
                    <a:p>
                      <a:pPr marL="0" algn="l" defTabSz="914400" rtl="0" eaLnBrk="1" latinLnBrk="0" hangingPunct="1"/>
                      <a:r>
                        <a:rPr lang="en-US" sz="1800" kern="1200" smtClean="0">
                          <a:solidFill>
                            <a:schemeClr val="dk1"/>
                          </a:solidFill>
                          <a:latin typeface="+mn-lt"/>
                          <a:ea typeface="+mn-ea"/>
                          <a:cs typeface="+mn-cs"/>
                        </a:rPr>
                        <a:t>11-19-697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Dibakar Das</a:t>
                      </a: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LB</a:t>
                      </a:r>
                      <a:r>
                        <a:rPr lang="en-US" sz="1800" kern="1200" baseline="0" smtClean="0">
                          <a:solidFill>
                            <a:schemeClr val="dk1"/>
                          </a:solidFill>
                          <a:latin typeface="+mn-lt"/>
                          <a:ea typeface="+mn-ea"/>
                          <a:cs typeface="+mn-cs"/>
                        </a:rPr>
                        <a:t> misc. CIDs section 11.22.6.4.3, 11.22.6.5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30min – a</a:t>
                      </a:r>
                      <a:r>
                        <a:rPr lang="en-US" sz="1800" kern="1200" baseline="0" smtClean="0">
                          <a:solidFill>
                            <a:schemeClr val="dk1"/>
                          </a:solidFill>
                          <a:latin typeface="+mn-lt"/>
                          <a:ea typeface="+mn-ea"/>
                          <a:cs typeface="+mn-cs"/>
                        </a:rPr>
                        <a:t>s </a:t>
                      </a:r>
                      <a:r>
                        <a:rPr lang="en-US" sz="1800" kern="1200" baseline="0" smtClean="0">
                          <a:solidFill>
                            <a:schemeClr val="dk1"/>
                          </a:solidFill>
                          <a:latin typeface="+mn-lt"/>
                          <a:ea typeface="+mn-ea"/>
                          <a:cs typeface="+mn-cs"/>
                        </a:rPr>
                        <a:t>needed</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11-19-676</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Dibakar Das</a:t>
                      </a: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Trigger frame format</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40min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11-19-704</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Ganesh Venkatesan</a:t>
                      </a: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Resolution to LB 240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11-19-481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Ali Raissinia </a:t>
                      </a: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resolution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a:t>
                      </a:r>
                      <a:r>
                        <a:rPr lang="en-US" sz="1800" kern="1200" baseline="0" smtClean="0">
                          <a:solidFill>
                            <a:schemeClr val="dk1"/>
                          </a:solidFill>
                          <a:latin typeface="+mn-lt"/>
                          <a:ea typeface="+mn-ea"/>
                          <a:cs typeface="+mn-cs"/>
                        </a:rPr>
                        <a:t>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1hr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11-19-666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Assaf Kasher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I</a:t>
                      </a:r>
                      <a:r>
                        <a:rPr lang="en-US" sz="1800" kern="1200" smtClean="0">
                          <a:solidFill>
                            <a:schemeClr val="dk1"/>
                          </a:solidFill>
                          <a:effectLst/>
                          <a:latin typeface="+mn-lt"/>
                          <a:ea typeface="+mn-ea"/>
                          <a:cs typeface="+mn-cs"/>
                        </a:rPr>
                        <a:t>mportant </a:t>
                      </a:r>
                      <a:r>
                        <a:rPr lang="en-US" sz="1800" kern="1200" dirty="0" smtClean="0">
                          <a:solidFill>
                            <a:schemeClr val="dk1"/>
                          </a:solidFill>
                          <a:effectLst/>
                          <a:latin typeface="+mn-lt"/>
                          <a:ea typeface="+mn-ea"/>
                          <a:cs typeface="+mn-cs"/>
                        </a:rPr>
                        <a:t>bug fixes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PHY</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20min</a:t>
                      </a:r>
                      <a:endParaRPr lang="en-US" sz="1800" kern="1200" dirty="0">
                        <a:solidFill>
                          <a:schemeClr val="dk1"/>
                        </a:solidFill>
                        <a:latin typeface="+mn-lt"/>
                        <a:ea typeface="+mn-ea"/>
                        <a:cs typeface="+mn-cs"/>
                      </a:endParaRPr>
                    </a:p>
                  </a:txBody>
                  <a:tcPr marT="45712" marB="45712"/>
                </a:tc>
              </a:tr>
              <a:tr h="182872">
                <a:tc>
                  <a:txBody>
                    <a:bodyPr/>
                    <a:lstStyle/>
                    <a:p>
                      <a:r>
                        <a:rPr lang="en-US" smtClean="0"/>
                        <a:t>11-19-705</a:t>
                      </a:r>
                      <a:endParaRPr lang="en-US"/>
                    </a:p>
                  </a:txBody>
                  <a:tcPr marT="45712" marB="45712"/>
                </a:tc>
                <a:tc>
                  <a:txBody>
                    <a:bodyPr/>
                    <a:lstStyle/>
                    <a:p>
                      <a:r>
                        <a:rPr lang="en-US" smtClean="0"/>
                        <a:t>Assaf Kasher</a:t>
                      </a:r>
                      <a:endParaRPr lang="en-US"/>
                    </a:p>
                  </a:txBody>
                  <a:tcPr marT="45712" marB="45712"/>
                </a:tc>
                <a:tc>
                  <a:txBody>
                    <a:bodyPr/>
                    <a:lstStyle/>
                    <a:p>
                      <a:r>
                        <a:rPr lang="en-US" smtClean="0"/>
                        <a:t>First path AWV</a:t>
                      </a:r>
                      <a:r>
                        <a:rPr lang="en-US" baseline="0" smtClean="0"/>
                        <a:t> issue (11-19-666 supportive material)</a:t>
                      </a:r>
                      <a:endParaRPr lang="en-US"/>
                    </a:p>
                  </a:txBody>
                  <a:tcPr marT="45712" marB="45712"/>
                </a:tc>
                <a:tc>
                  <a:txBody>
                    <a:bodyPr/>
                    <a:lstStyle/>
                    <a:p>
                      <a:r>
                        <a:rPr lang="en-US" smtClean="0"/>
                        <a:t>CR PHY</a:t>
                      </a:r>
                      <a:endParaRPr lang="en-US"/>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20min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11-19-699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Tianyu Wu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AZ PHY structure</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a:t>
                      </a:r>
                      <a:r>
                        <a:rPr lang="en-US" sz="1800" kern="1200" baseline="0" smtClean="0">
                          <a:solidFill>
                            <a:schemeClr val="dk1"/>
                          </a:solidFill>
                          <a:latin typeface="+mn-lt"/>
                          <a:ea typeface="+mn-ea"/>
                          <a:cs typeface="+mn-cs"/>
                        </a:rPr>
                        <a:t> PHY</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11-19-700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Tianyu Wu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AZ PHY Service interface</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PHY</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55min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11-19-698</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Tianyu Wu</a:t>
                      </a: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AOD for passive ranging CID</a:t>
                      </a:r>
                      <a:r>
                        <a:rPr lang="en-US" sz="1800" kern="1200" baseline="0" smtClean="0">
                          <a:solidFill>
                            <a:schemeClr val="dk1"/>
                          </a:solidFill>
                          <a:latin typeface="+mn-lt"/>
                          <a:ea typeface="+mn-ea"/>
                          <a:cs typeface="+mn-cs"/>
                        </a:rPr>
                        <a:t> 2302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PHY</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30min – as time</a:t>
                      </a:r>
                      <a:r>
                        <a:rPr lang="en-US" sz="1800" kern="1200" baseline="0" smtClean="0">
                          <a:solidFill>
                            <a:schemeClr val="dk1"/>
                          </a:solidFill>
                          <a:latin typeface="+mn-lt"/>
                          <a:ea typeface="+mn-ea"/>
                          <a:cs typeface="+mn-cs"/>
                        </a:rPr>
                        <a:t> permits</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11-19-677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Tianyu Wu</a:t>
                      </a: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AOD for passive ranging CID</a:t>
                      </a:r>
                      <a:r>
                        <a:rPr lang="en-US" sz="1800" kern="1200" baseline="0" smtClean="0">
                          <a:solidFill>
                            <a:schemeClr val="dk1"/>
                          </a:solidFill>
                          <a:latin typeface="+mn-lt"/>
                          <a:ea typeface="+mn-ea"/>
                          <a:cs typeface="+mn-cs"/>
                        </a:rPr>
                        <a:t> 2302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PHY</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882139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5205462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11-19-579</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a:t>adopt the resolutions depicted by document </a:t>
            </a:r>
            <a:r>
              <a:rPr lang="en-US" b="0" dirty="0" smtClean="0"/>
              <a:t>11-19-579r2 with changes made during the </a:t>
            </a:r>
            <a:r>
              <a:rPr lang="en-US" b="0" dirty="0"/>
              <a:t>call for CIDs1097, 2382, 1000, 1304, 1001, 1173, 1174, 3290, 3272, 2383, 1422, 1175, 1176, 1177, 2374, 2375, 2376, 1304, 1307, 1008, 1004, 1006, 1048, 1009, 1010, 1041, 1054, 1004, </a:t>
            </a:r>
            <a:r>
              <a:rPr lang="en-US" b="0" dirty="0" smtClean="0"/>
              <a:t>1041.</a:t>
            </a:r>
          </a:p>
          <a:p>
            <a:pPr marL="0" indent="0"/>
            <a:endParaRPr lang="en-US" b="0" dirty="0"/>
          </a:p>
          <a:p>
            <a:pPr marL="0" indent="0"/>
            <a:r>
              <a:rPr lang="en-US" b="0" dirty="0" smtClean="0"/>
              <a:t>Results (Y/N/A): 11/0/0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846401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11-19-603</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a:t>
            </a:r>
            <a:r>
              <a:rPr lang="en-US" b="0" dirty="0"/>
              <a:t>adopt the resolutions depicted by document </a:t>
            </a:r>
            <a:r>
              <a:rPr lang="en-US" b="0" dirty="0" smtClean="0"/>
              <a:t>11-19-603r0 for CID </a:t>
            </a:r>
            <a:r>
              <a:rPr lang="en-US" b="0" dirty="0"/>
              <a:t>1580 and </a:t>
            </a:r>
            <a:r>
              <a:rPr lang="en-US" b="0" dirty="0" smtClean="0"/>
              <a:t>2283.</a:t>
            </a:r>
          </a:p>
          <a:p>
            <a:pPr marL="0" indent="0"/>
            <a:endParaRPr lang="en-US" b="0" dirty="0"/>
          </a:p>
          <a:p>
            <a:pPr marL="0" indent="0"/>
            <a:r>
              <a:rPr lang="en-US" b="0" dirty="0" smtClean="0"/>
              <a:t>Results (Y/N/A): 10/0/0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9662296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a:t>
            </a:r>
            <a:r>
              <a:rPr lang="en-US" altLang="en-US" dirty="0"/>
              <a:t>presentation contains 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for the May ad-hoc.</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069085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26797649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April 10</a:t>
            </a:r>
            <a:r>
              <a:rPr lang="en-US" altLang="en-US" baseline="30000" dirty="0" smtClean="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smtClean="0"/>
              <a:t>11-19-622-00-00az-LB240-Clause-3-CIDS (Assaf Kasher) – 15min</a:t>
            </a:r>
            <a:endParaRPr lang="en-US" sz="1600" dirty="0"/>
          </a:p>
          <a:p>
            <a:pPr algn="just">
              <a:spcBef>
                <a:spcPct val="20000"/>
              </a:spcBef>
              <a:buFontTx/>
              <a:buChar char="•"/>
            </a:pPr>
            <a:r>
              <a:rPr lang="en-US" sz="1800" b="0" dirty="0" err="1" smtClean="0"/>
              <a:t>AoB</a:t>
            </a:r>
            <a:endParaRPr lang="en-US" sz="1800" b="0" dirty="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1269009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3106173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11-19-622</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a:t>adopt the resolutions depicted by document </a:t>
            </a:r>
            <a:r>
              <a:rPr lang="en-US" b="0" dirty="0" smtClean="0"/>
              <a:t>11-19-622r1 for CIDs </a:t>
            </a:r>
            <a:r>
              <a:rPr lang="en-GB" b="0" dirty="0"/>
              <a:t>1009, 2020, 1486, 1487, 1758, 2391, 1488, 1913 1735, 1093</a:t>
            </a:r>
            <a:r>
              <a:rPr lang="en-US" b="0" dirty="0" smtClean="0"/>
              <a:t>.</a:t>
            </a:r>
          </a:p>
          <a:p>
            <a:pPr marL="0" indent="0"/>
            <a:endParaRPr lang="en-US" b="0" dirty="0"/>
          </a:p>
          <a:p>
            <a:pPr marL="0" indent="0"/>
            <a:r>
              <a:rPr lang="en-US" b="0" dirty="0" smtClean="0"/>
              <a:t>Results (Y/N/A): 8/0/0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1807296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05973688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6937134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May Ad Hoc </a:t>
            </a:r>
            <a:r>
              <a:rPr lang="en-US" smtClean="0">
                <a:solidFill>
                  <a:schemeClr val="tx2"/>
                </a:solidFill>
              </a:rPr>
              <a:t>Day </a:t>
            </a:r>
            <a:r>
              <a:rPr lang="en-US">
                <a:solidFill>
                  <a:schemeClr val="tx2"/>
                </a:solidFill>
              </a:rPr>
              <a:t>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a:t>setting </a:t>
            </a:r>
            <a:r>
              <a:rPr lang="en-US" altLang="en-US" sz="1800" b="0" smtClean="0"/>
              <a:t>(30 </a:t>
            </a:r>
            <a:r>
              <a:rPr lang="en-US" altLang="en-US" sz="1800" b="0" dirty="0" smtClean="0"/>
              <a:t>min).</a:t>
            </a:r>
            <a:endParaRPr lang="en-US" altLang="en-US" sz="1800" b="0" dirty="0"/>
          </a:p>
          <a:p>
            <a:pPr algn="just">
              <a:spcBef>
                <a:spcPct val="20000"/>
              </a:spcBef>
              <a:buFontTx/>
              <a:buChar char="•"/>
            </a:pPr>
            <a:r>
              <a:rPr lang="en-US" altLang="en-US" sz="1800" b="0" smtClean="0"/>
              <a:t>Review submissions.</a:t>
            </a:r>
            <a:endParaRPr lang="en-US" sz="1600" dirty="0"/>
          </a:p>
          <a:p>
            <a:pPr algn="just">
              <a:spcBef>
                <a:spcPct val="20000"/>
              </a:spcBef>
              <a:buFontTx/>
              <a:buChar char="•"/>
            </a:pPr>
            <a:r>
              <a:rPr lang="en-US" sz="1800" b="0" smtClean="0"/>
              <a:t>Recess.</a:t>
            </a:r>
          </a:p>
          <a:p>
            <a:pPr algn="just">
              <a:spcBef>
                <a:spcPct val="20000"/>
              </a:spcBef>
              <a:buFontTx/>
              <a:buChar char="•"/>
            </a:pPr>
            <a:endParaRPr lang="en-US" sz="1800" b="0"/>
          </a:p>
          <a:p>
            <a:pPr marL="0" indent="0" algn="just">
              <a:spcBef>
                <a:spcPct val="20000"/>
              </a:spcBef>
            </a:pPr>
            <a:r>
              <a:rPr lang="en-US" sz="1800" b="0" smtClean="0"/>
              <a:t>Breaks:</a:t>
            </a:r>
          </a:p>
          <a:p>
            <a:pPr marL="0" indent="0" algn="just">
              <a:spcBef>
                <a:spcPct val="20000"/>
              </a:spcBef>
            </a:pPr>
            <a:r>
              <a:rPr lang="en-US" sz="1800" b="0" smtClean="0"/>
              <a:t>Coffee break at 10:30 AM – 11:00 AM</a:t>
            </a:r>
          </a:p>
          <a:p>
            <a:pPr marL="0" indent="0" algn="just">
              <a:spcBef>
                <a:spcPct val="20000"/>
              </a:spcBef>
            </a:pPr>
            <a:r>
              <a:rPr lang="en-US" sz="1800" b="0" smtClean="0"/>
              <a:t>Lunch at: 11:55 AM – 12:55 PM</a:t>
            </a:r>
          </a:p>
          <a:p>
            <a:pPr marL="0" indent="0" algn="just">
              <a:spcBef>
                <a:spcPct val="20000"/>
              </a:spcBef>
            </a:pPr>
            <a:r>
              <a:rPr lang="en-US" sz="1800" b="0" smtClean="0"/>
              <a:t>Coffee break 15:00-15:30</a:t>
            </a:r>
          </a:p>
          <a:p>
            <a:pPr marL="0" indent="0" algn="just">
              <a:spcBef>
                <a:spcPct val="20000"/>
              </a:spcBef>
            </a:pPr>
            <a:r>
              <a:rPr lang="en-US" sz="1800" b="0" smtClean="0"/>
              <a:t>2</a:t>
            </a:r>
            <a:r>
              <a:rPr lang="en-US" sz="1800" b="0" baseline="30000" smtClean="0"/>
              <a:t>nd</a:t>
            </a:r>
            <a:r>
              <a:rPr lang="en-US" sz="1800" b="0" smtClean="0"/>
              <a:t> coffee break 16:45-17:00</a:t>
            </a:r>
          </a:p>
          <a:p>
            <a:pPr marL="0" indent="0" algn="just">
              <a:spcBef>
                <a:spcPct val="20000"/>
              </a:spcBef>
            </a:pPr>
            <a:r>
              <a:rPr lang="en-US" sz="1800" b="0" smtClean="0"/>
              <a:t>Recess for the day: 17:30. </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15538586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(1</a:t>
            </a:r>
            <a:r>
              <a:rPr lang="en-US" altLang="en-US" dirty="0">
                <a:solidFill>
                  <a:schemeClr val="tx2"/>
                </a:solidFill>
              </a:rPr>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36550264"/>
              </p:ext>
            </p:extLst>
          </p:nvPr>
        </p:nvGraphicFramePr>
        <p:xfrm>
          <a:off x="954618" y="1326556"/>
          <a:ext cx="10460567" cy="3413672"/>
        </p:xfrm>
        <a:graphic>
          <a:graphicData uri="http://schemas.openxmlformats.org/drawingml/2006/table">
            <a:tbl>
              <a:tblPr firstRow="1" bandRow="1">
                <a:tableStyleId>{21E4AEA4-8DFA-4A89-87EB-49C32662AFE0}</a:tableStyleId>
              </a:tblPr>
              <a:tblGrid>
                <a:gridCol w="1566971"/>
                <a:gridCol w="2015607"/>
                <a:gridCol w="4552289"/>
                <a:gridCol w="1162850"/>
                <a:gridCol w="116285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c>
                  <a:txBody>
                    <a:bodyPr/>
                    <a:lstStyle/>
                    <a:p>
                      <a:pPr algn="ctr"/>
                      <a:r>
                        <a:rPr lang="en-US" sz="2000" smtClean="0"/>
                        <a:t>Time</a:t>
                      </a:r>
                      <a:endParaRPr lang="en-US" sz="2000" dirty="0"/>
                    </a:p>
                  </a:txBody>
                  <a:tcPr marR="36000"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11-19-698</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Tianyu Wu</a:t>
                      </a: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AOD for passive ranging CID</a:t>
                      </a:r>
                      <a:r>
                        <a:rPr lang="en-US" sz="1800" kern="1200" baseline="0" smtClean="0">
                          <a:solidFill>
                            <a:schemeClr val="dk1"/>
                          </a:solidFill>
                          <a:latin typeface="+mn-lt"/>
                          <a:ea typeface="+mn-ea"/>
                          <a:cs typeface="+mn-cs"/>
                        </a:rPr>
                        <a:t> 2302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PHY</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30min – as time</a:t>
                      </a:r>
                      <a:r>
                        <a:rPr lang="en-US" sz="1800" kern="1200" baseline="0" smtClean="0">
                          <a:solidFill>
                            <a:schemeClr val="dk1"/>
                          </a:solidFill>
                          <a:latin typeface="+mn-lt"/>
                          <a:ea typeface="+mn-ea"/>
                          <a:cs typeface="+mn-cs"/>
                        </a:rPr>
                        <a:t> permits</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11-19-677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Tianyu Wu</a:t>
                      </a: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AOD for passive ranging CID</a:t>
                      </a:r>
                      <a:r>
                        <a:rPr lang="en-US" sz="1800" kern="1200" baseline="0" smtClean="0">
                          <a:solidFill>
                            <a:schemeClr val="dk1"/>
                          </a:solidFill>
                          <a:latin typeface="+mn-lt"/>
                          <a:ea typeface="+mn-ea"/>
                          <a:cs typeface="+mn-cs"/>
                        </a:rPr>
                        <a:t> 2302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PHY</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a:t>
                      </a:r>
                      <a:r>
                        <a:rPr lang="en-US" sz="1800" dirty="0" smtClean="0"/>
                        <a:t>1-19-662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fr-FR" sz="1800" smtClean="0"/>
                        <a:t>Comment resolution </a:t>
                      </a:r>
                      <a:r>
                        <a:rPr lang="fr-FR" sz="1800" dirty="0" smtClean="0"/>
                        <a:t>LB240 - Section 9.3.1.19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20min</a:t>
                      </a:r>
                      <a:endParaRPr lang="en-US" sz="1800" kern="1200" dirty="0">
                        <a:solidFill>
                          <a:schemeClr val="dk1"/>
                        </a:solidFill>
                        <a:latin typeface="+mn-lt"/>
                        <a:ea typeface="+mn-ea"/>
                        <a:cs typeface="+mn-cs"/>
                      </a:endParaRPr>
                    </a:p>
                  </a:txBody>
                  <a:tcPr marT="45712" marB="45712"/>
                </a:tc>
              </a:tr>
              <a:tr h="457192">
                <a:tc>
                  <a:txBody>
                    <a:bodyPr/>
                    <a:lstStyle/>
                    <a:p>
                      <a:pPr marL="0" algn="l" defTabSz="914400" rtl="0" eaLnBrk="1" latinLnBrk="0" hangingPunct="1"/>
                      <a:r>
                        <a:rPr lang="en-US" sz="1800" kern="1200" smtClean="0">
                          <a:solidFill>
                            <a:schemeClr val="dk1"/>
                          </a:solidFill>
                          <a:latin typeface="+mn-lt"/>
                          <a:ea typeface="+mn-ea"/>
                          <a:cs typeface="+mn-cs"/>
                        </a:rPr>
                        <a:t>11-19-642</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Yonho Seok</a:t>
                      </a: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Secure Ranging measurement</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r>
                        <a:rPr lang="en-US" smtClean="0"/>
                        <a:t>45min</a:t>
                      </a:r>
                      <a:endParaRPr lang="en-US"/>
                    </a:p>
                  </a:txBody>
                  <a:tcPr marT="45712" marB="45712"/>
                </a:tc>
              </a:tr>
              <a:tr h="457192">
                <a:tc>
                  <a:txBody>
                    <a:bodyPr/>
                    <a:lstStyle/>
                    <a:p>
                      <a:pPr marL="0" algn="l" defTabSz="914400" rtl="0" eaLnBrk="1" latinLnBrk="0" hangingPunct="1"/>
                      <a:r>
                        <a:rPr lang="en-US" sz="1800" kern="1200" smtClean="0">
                          <a:solidFill>
                            <a:schemeClr val="dk1"/>
                          </a:solidFill>
                          <a:latin typeface="+mn-lt"/>
                          <a:ea typeface="+mn-ea"/>
                          <a:cs typeface="+mn-cs"/>
                        </a:rPr>
                        <a:t>Any</a:t>
                      </a:r>
                      <a:r>
                        <a:rPr lang="en-US" sz="1800" kern="1200" baseline="0" smtClean="0">
                          <a:solidFill>
                            <a:schemeClr val="dk1"/>
                          </a:solidFill>
                          <a:latin typeface="+mn-lt"/>
                          <a:ea typeface="+mn-ea"/>
                          <a:cs typeface="+mn-cs"/>
                        </a:rPr>
                        <a:t> follow up from D1 and D2.</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82472863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02397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smtClean="0"/>
              <a:t>Registration:</a:t>
            </a:r>
            <a:endParaRPr lang="en-US" altLang="en-US" dirty="0">
              <a:hlinkClick r:id="rId2"/>
            </a:endParaRPr>
          </a:p>
          <a:p>
            <a:pPr marL="446088" lvl="1" indent="0"/>
            <a:r>
              <a:rPr lang="en-US" dirty="0" smtClean="0"/>
              <a:t>To </a:t>
            </a:r>
            <a:r>
              <a:rPr lang="en-US" dirty="0"/>
              <a:t>enter Samsung and make use of its facility please register your planned attendance if you haven’t done so yet </a:t>
            </a:r>
            <a:r>
              <a:rPr lang="en-US" u="sng" dirty="0">
                <a:hlinkClick r:id="rId3"/>
              </a:rPr>
              <a:t>here</a:t>
            </a:r>
            <a:r>
              <a:rPr lang="en-US" dirty="0"/>
              <a:t>. </a:t>
            </a:r>
            <a:endParaRPr lang="en-US" altLang="en-US" dirty="0"/>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11-19-579</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a:t>adopt the resolutions depicted by document </a:t>
            </a:r>
            <a:r>
              <a:rPr lang="en-US" b="0" dirty="0" smtClean="0"/>
              <a:t>11-19-579r2 with changes made during the </a:t>
            </a:r>
            <a:r>
              <a:rPr lang="en-US" b="0" dirty="0"/>
              <a:t>call for CIDs1097, 2382, 1000, 1304, 1001, 1173, 1174, 3290, 3272, 2383, 1422, 1175, 1176, 1177, 2374, 2375, 2376, 1304, 1307, 1008, 1004, 1006, 1048, 1009, 1010, 1041, 1054, 1004, </a:t>
            </a:r>
            <a:r>
              <a:rPr lang="en-US" b="0" dirty="0" smtClean="0"/>
              <a:t>1041.</a:t>
            </a:r>
          </a:p>
          <a:p>
            <a:pPr marL="0" indent="0"/>
            <a:endParaRPr lang="en-US" b="0" dirty="0"/>
          </a:p>
          <a:p>
            <a:pPr marL="0" indent="0"/>
            <a:r>
              <a:rPr lang="en-US" b="0" dirty="0" smtClean="0"/>
              <a:t>Results (Y/N/A): 11/0/0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85065256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11-19-603</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a:t>
            </a:r>
            <a:r>
              <a:rPr lang="en-US" b="0" dirty="0"/>
              <a:t>adopt the resolutions depicted by document </a:t>
            </a:r>
            <a:r>
              <a:rPr lang="en-US" b="0" dirty="0" smtClean="0"/>
              <a:t>11-19-603r0 for CID </a:t>
            </a:r>
            <a:r>
              <a:rPr lang="en-US" b="0" dirty="0"/>
              <a:t>1580 and </a:t>
            </a:r>
            <a:r>
              <a:rPr lang="en-US" b="0" dirty="0" smtClean="0"/>
              <a:t>2283.</a:t>
            </a:r>
          </a:p>
          <a:p>
            <a:pPr marL="0" indent="0"/>
            <a:endParaRPr lang="en-US" b="0" dirty="0"/>
          </a:p>
          <a:p>
            <a:pPr marL="0" indent="0"/>
            <a:r>
              <a:rPr lang="en-US" b="0" dirty="0" smtClean="0"/>
              <a:t>Results (Y/N/A): 10/0/0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16810353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461773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98558894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April 10</a:t>
            </a:r>
            <a:r>
              <a:rPr lang="en-US" altLang="en-US" baseline="30000" dirty="0" smtClean="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smtClean="0"/>
              <a:t>11-19-622-00-00az-LB240-Clause-3-CIDS (Assaf Kasher) – 15min</a:t>
            </a:r>
            <a:endParaRPr lang="en-US" sz="1600" dirty="0"/>
          </a:p>
          <a:p>
            <a:pPr algn="just">
              <a:spcBef>
                <a:spcPct val="20000"/>
              </a:spcBef>
              <a:buFontTx/>
              <a:buChar char="•"/>
            </a:pPr>
            <a:r>
              <a:rPr lang="en-US" sz="1800" b="0" dirty="0" err="1" smtClean="0"/>
              <a:t>AoB</a:t>
            </a:r>
            <a:endParaRPr lang="en-US" sz="1800" b="0" dirty="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154278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79473492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11-19-622</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a:t>adopt the resolutions depicted by document </a:t>
            </a:r>
            <a:r>
              <a:rPr lang="en-US" b="0" dirty="0" smtClean="0"/>
              <a:t>11-19-622r1 for CIDs </a:t>
            </a:r>
            <a:r>
              <a:rPr lang="en-GB" b="0" dirty="0"/>
              <a:t>1009, 2020, 1486, 1487, 1758, 2391, 1488, 1913 1735, 1093</a:t>
            </a:r>
            <a:r>
              <a:rPr lang="en-US" b="0" dirty="0" smtClean="0"/>
              <a:t>.</a:t>
            </a:r>
          </a:p>
          <a:p>
            <a:pPr marL="0" indent="0"/>
            <a:endParaRPr lang="en-US" b="0" dirty="0"/>
          </a:p>
          <a:p>
            <a:pPr marL="0" indent="0"/>
            <a:r>
              <a:rPr lang="en-US" b="0" dirty="0" smtClean="0"/>
              <a:t>Results (Y/N/A): 8/0/0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5549701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18099210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18547282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Backup</a:t>
            </a:r>
            <a:endParaRPr lang="en-US" sz="4400"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5673</TotalTime>
  <Words>3345</Words>
  <Application>Microsoft Office PowerPoint</Application>
  <PresentationFormat>Widescreen</PresentationFormat>
  <Paragraphs>813</Paragraphs>
  <Slides>56</Slides>
  <Notes>22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64" baseType="lpstr">
      <vt:lpstr>Arial Unicode MS</vt:lpstr>
      <vt:lpstr>MS Gothic</vt:lpstr>
      <vt:lpstr>Arial</vt:lpstr>
      <vt:lpstr>Calibri</vt:lpstr>
      <vt:lpstr>Monotype Sorts</vt:lpstr>
      <vt:lpstr>Times New Roman</vt:lpstr>
      <vt:lpstr>Office Theme</vt:lpstr>
      <vt:lpstr>Document</vt:lpstr>
      <vt:lpstr>TGaz Next Generation Positioning  Ad Hoc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Agenda for the Week</vt:lpstr>
      <vt:lpstr>Submission List for the meeting (1)</vt:lpstr>
      <vt:lpstr>Submission List for the meeting (1)</vt:lpstr>
      <vt:lpstr>Submission List for the meeting (2)</vt:lpstr>
      <vt:lpstr>May Ad Hoc Day 1</vt:lpstr>
      <vt:lpstr>Submission List for the meeting (1)</vt:lpstr>
      <vt:lpstr>Submission Review</vt:lpstr>
      <vt:lpstr>CR Submission 11-19-466</vt:lpstr>
      <vt:lpstr>CR Submission 11-19-603</vt:lpstr>
      <vt:lpstr>AOB?</vt:lpstr>
      <vt:lpstr>Adjourn</vt:lpstr>
      <vt:lpstr>May Ad Hoc Day 2</vt:lpstr>
      <vt:lpstr>Submission List for the meeting (1)</vt:lpstr>
      <vt:lpstr>Submission Review</vt:lpstr>
      <vt:lpstr>CR Submission 11-19-579</vt:lpstr>
      <vt:lpstr>CR Submission 11-19-603</vt:lpstr>
      <vt:lpstr>AOB?</vt:lpstr>
      <vt:lpstr>Adjourn</vt:lpstr>
      <vt:lpstr>Teleconference Agenda April 10th</vt:lpstr>
      <vt:lpstr>Submission Review</vt:lpstr>
      <vt:lpstr>CR Submission 11-19-622</vt:lpstr>
      <vt:lpstr>AOB?</vt:lpstr>
      <vt:lpstr>Adjourn</vt:lpstr>
      <vt:lpstr>May Ad Hoc Day 3</vt:lpstr>
      <vt:lpstr>Submission List for the meeting (1)</vt:lpstr>
      <vt:lpstr>Submission Review</vt:lpstr>
      <vt:lpstr>CR Submission 11-19-579</vt:lpstr>
      <vt:lpstr>CR Submission 11-19-603</vt:lpstr>
      <vt:lpstr>AOB?</vt:lpstr>
      <vt:lpstr>Adjourn</vt:lpstr>
      <vt:lpstr>Teleconference Agenda April 10th</vt:lpstr>
      <vt:lpstr>Submission Review</vt:lpstr>
      <vt:lpstr>CR Submission 11-19-622</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105</cp:revision>
  <cp:lastPrinted>1601-01-01T00:00:00Z</cp:lastPrinted>
  <dcterms:created xsi:type="dcterms:W3CDTF">2018-08-06T10:28:59Z</dcterms:created>
  <dcterms:modified xsi:type="dcterms:W3CDTF">2019-05-01T17:59:38Z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ae793f86-3b7a-4bc6-9096-4270e6b5c0dc</vt:lpwstr>
  </property>
  <property fmtid="{D5CDD505-2E9C-101B-9397-08002B2CF9AE}" pid="3" name="CTP_TimeStamp">
    <vt:lpwstr>2019-05-01 17:59:38Z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