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751" r:id="rId3"/>
    <p:sldId id="754" r:id="rId4"/>
    <p:sldId id="752" r:id="rId5"/>
    <p:sldId id="753" r:id="rId6"/>
    <p:sldId id="755" r:id="rId7"/>
    <p:sldId id="750"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FFCC99"/>
    <a:srgbClr val="FF9900"/>
    <a:srgbClr val="A3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95" autoAdjust="0"/>
  </p:normalViewPr>
  <p:slideViewPr>
    <p:cSldViewPr>
      <p:cViewPr varScale="1">
        <p:scale>
          <a:sx n="86" d="100"/>
          <a:sy n="86" d="100"/>
        </p:scale>
        <p:origin x="1339" y="72"/>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3139" y="3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9"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May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May 2019</a:t>
            </a:r>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11" name="Rectangle 3"/>
          <p:cNvSpPr>
            <a:spLocks noGrp="1" noChangeArrowheads="1"/>
          </p:cNvSpPr>
          <p:nvPr>
            <p:ph type="dt" idx="14"/>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Rui Cao,</a:t>
            </a:r>
            <a:r>
              <a:rPr lang="en-GB" baseline="0" dirty="0"/>
              <a:t> Marvell</a:t>
            </a:r>
            <a:endParaRPr lang="en-GB"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May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May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802.11-19/0683r1</a:t>
            </a:r>
          </a:p>
        </p:txBody>
      </p:sp>
      <p:sp>
        <p:nvSpPr>
          <p:cNvPr id="13"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MCS and PPDU Format of Responding Frame</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2019-05-01</a:t>
            </a:r>
          </a:p>
        </p:txBody>
      </p:sp>
      <p:graphicFrame>
        <p:nvGraphicFramePr>
          <p:cNvPr id="3075" name="Object 3"/>
          <p:cNvGraphicFramePr>
            <a:graphicFrameLocks noChangeAspect="1"/>
          </p:cNvGraphicFramePr>
          <p:nvPr>
            <p:extLst>
              <p:ext uri="{D42A27DB-BD31-4B8C-83A1-F6EECF244321}">
                <p14:modId xmlns:p14="http://schemas.microsoft.com/office/powerpoint/2010/main" val="99527180"/>
              </p:ext>
            </p:extLst>
          </p:nvPr>
        </p:nvGraphicFramePr>
        <p:xfrm>
          <a:off x="471488" y="3357563"/>
          <a:ext cx="8172450" cy="3143250"/>
        </p:xfrm>
        <a:graphic>
          <a:graphicData uri="http://schemas.openxmlformats.org/presentationml/2006/ole">
            <mc:AlternateContent xmlns:mc="http://schemas.openxmlformats.org/markup-compatibility/2006">
              <mc:Choice xmlns:v="urn:schemas-microsoft-com:vml" Requires="v">
                <p:oleObj spid="_x0000_s4120" name="Document" r:id="rId4" imgW="8647874" imgH="3356045" progId="Word.Document.8">
                  <p:embed/>
                </p:oleObj>
              </mc:Choice>
              <mc:Fallback>
                <p:oleObj name="Document" r:id="rId4" imgW="8647874" imgH="3356045" progId="Word.Document.8">
                  <p:embed/>
                  <p:pic>
                    <p:nvPicPr>
                      <p:cNvPr id="0" name="Picture 3"/>
                      <p:cNvPicPr>
                        <a:picLocks noChangeAspect="1" noChangeArrowheads="1"/>
                      </p:cNvPicPr>
                      <p:nvPr/>
                    </p:nvPicPr>
                    <p:blipFill>
                      <a:blip r:embed="rId5"/>
                      <a:srcRect/>
                      <a:stretch>
                        <a:fillRect/>
                      </a:stretch>
                    </p:blipFill>
                    <p:spPr bwMode="auto">
                      <a:xfrm>
                        <a:off x="471488" y="3357563"/>
                        <a:ext cx="8172450" cy="3143250"/>
                      </a:xfrm>
                      <a:prstGeom prst="rect">
                        <a:avLst/>
                      </a:prstGeom>
                      <a:noFill/>
                      <a:extLst/>
                    </p:spPr>
                  </p:pic>
                </p:oleObj>
              </mc:Fallback>
            </mc:AlternateContent>
          </a:graphicData>
        </a:graphic>
      </p:graphicFrame>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5" y="626924"/>
            <a:ext cx="9120809" cy="846814"/>
          </a:xfrm>
        </p:spPr>
        <p:txBody>
          <a:bodyPr/>
          <a:lstStyle/>
          <a:p>
            <a:r>
              <a:rPr lang="en-US" sz="2800" dirty="0"/>
              <a:t>Recap: Responding MCS and PPDU Format in 11baseline</a:t>
            </a:r>
            <a:endParaRPr lang="en-US" sz="2800" baseline="30000" dirty="0"/>
          </a:p>
        </p:txBody>
      </p:sp>
      <p:sp>
        <p:nvSpPr>
          <p:cNvPr id="3" name="Content Placeholder 2"/>
          <p:cNvSpPr>
            <a:spLocks noGrp="1"/>
          </p:cNvSpPr>
          <p:nvPr>
            <p:ph idx="1"/>
          </p:nvPr>
        </p:nvSpPr>
        <p:spPr>
          <a:xfrm>
            <a:off x="152400" y="1510728"/>
            <a:ext cx="8839200" cy="4579527"/>
          </a:xfrm>
        </p:spPr>
        <p:txBody>
          <a:bodyPr/>
          <a:lstStyle/>
          <a:p>
            <a:pPr>
              <a:buClr>
                <a:srgbClr val="FF0000"/>
              </a:buClr>
              <a:buFont typeface="Arial" panose="020B0604020202020204" pitchFamily="34" charset="0"/>
              <a:buChar char="•"/>
            </a:pPr>
            <a:r>
              <a:rPr lang="en-US" sz="2000" b="0" dirty="0"/>
              <a:t>Different PPDUs are allowed in one BSS:</a:t>
            </a:r>
          </a:p>
          <a:p>
            <a:pPr lvl="1">
              <a:buClr>
                <a:srgbClr val="FF0000"/>
              </a:buClr>
              <a:buFont typeface="Times New Roman" panose="02020603050405020304" pitchFamily="18" charset="0"/>
              <a:buChar char="‒"/>
            </a:pPr>
            <a:r>
              <a:rPr lang="en-US" b="0" dirty="0"/>
              <a:t>The legacy (duplicated) PPDU is used to carry the responding control frame if other PPDU format is not absolutely necessary, e.g. </a:t>
            </a:r>
          </a:p>
          <a:p>
            <a:pPr marL="1200150" lvl="2" indent="-285750">
              <a:buClr>
                <a:srgbClr val="FF0000"/>
              </a:buClr>
              <a:buFont typeface="Arial" panose="020B0604020202020204" pitchFamily="34" charset="0"/>
              <a:buChar char="•"/>
            </a:pPr>
            <a:r>
              <a:rPr lang="en-US" sz="2000" b="0" dirty="0"/>
              <a:t>HT/VHT/HE PPDU when STBC is used.</a:t>
            </a:r>
          </a:p>
          <a:p>
            <a:pPr marL="1200150" lvl="2" indent="-285750">
              <a:buClr>
                <a:srgbClr val="FF0000"/>
              </a:buClr>
              <a:buFont typeface="Arial" panose="020B0604020202020204" pitchFamily="34" charset="0"/>
              <a:buChar char="•"/>
            </a:pPr>
            <a:r>
              <a:rPr lang="en-US" sz="2000" dirty="0"/>
              <a:t>The control frame include HT/VHT variant HT Control field</a:t>
            </a:r>
            <a:r>
              <a:rPr lang="en-US" sz="2000" b="0" dirty="0"/>
              <a:t>.</a:t>
            </a:r>
          </a:p>
          <a:p>
            <a:pPr marL="1200150" lvl="2" indent="-285750">
              <a:buClr>
                <a:srgbClr val="FF0000"/>
              </a:buClr>
              <a:buFont typeface="Arial" panose="020B0604020202020204" pitchFamily="34" charset="0"/>
              <a:buChar char="•"/>
            </a:pPr>
            <a:r>
              <a:rPr lang="en-US" sz="2000" dirty="0"/>
              <a:t>The HE PPDU for extended range when the legacy PPDU can’t reach the TXOP holder.</a:t>
            </a:r>
            <a:endParaRPr lang="en-US" sz="2000" b="0" dirty="0"/>
          </a:p>
          <a:p>
            <a:pPr marL="400050">
              <a:buClr>
                <a:srgbClr val="FF0000"/>
              </a:buClr>
              <a:buFont typeface="Arial" panose="020B0604020202020204" pitchFamily="34" charset="0"/>
              <a:buChar char="•"/>
            </a:pPr>
            <a:r>
              <a:rPr lang="en-US" sz="2000" b="0" dirty="0"/>
              <a:t>The MCS, data rate of the responding frame is decided by the MCS/rate of the soliciting frame.</a:t>
            </a:r>
          </a:p>
          <a:p>
            <a:pPr marL="800100" lvl="1">
              <a:buClr>
                <a:srgbClr val="FF0000"/>
              </a:buClr>
              <a:buFont typeface="Times New Roman" panose="02020603050405020304" pitchFamily="18" charset="0"/>
              <a:buChar char="̶"/>
            </a:pPr>
            <a:r>
              <a:rPr lang="en-US" dirty="0"/>
              <a:t>Primary Rate/MCS is selected from the Basic Rate/MCS Set or the Mandatory Rate/MCS if Basic Rate/MCS Set is not known</a:t>
            </a:r>
            <a:r>
              <a:rPr lang="en-US" b="0" dirty="0"/>
              <a:t>.</a:t>
            </a:r>
          </a:p>
          <a:p>
            <a:pPr marL="800100" lvl="1">
              <a:buClr>
                <a:srgbClr val="FF0000"/>
              </a:buClr>
              <a:buFont typeface="Times New Roman" panose="02020603050405020304" pitchFamily="18" charset="0"/>
              <a:buChar char="̶"/>
            </a:pPr>
            <a:r>
              <a:rPr lang="en-US" dirty="0"/>
              <a:t>Primary Rate/MCS is the maximal rate/MCS that is no more than the soliciting MCS/rate.</a:t>
            </a:r>
            <a:endParaRPr lang="en-US" b="0" dirty="0"/>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2</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3936438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5" y="626924"/>
            <a:ext cx="9120809" cy="846814"/>
          </a:xfrm>
        </p:spPr>
        <p:txBody>
          <a:bodyPr/>
          <a:lstStyle/>
          <a:p>
            <a:r>
              <a:rPr lang="en-US" sz="2800" dirty="0"/>
              <a:t>NGV Assumption</a:t>
            </a:r>
            <a:endParaRPr lang="en-US" sz="2800" baseline="30000" dirty="0"/>
          </a:p>
        </p:txBody>
      </p:sp>
      <p:sp>
        <p:nvSpPr>
          <p:cNvPr id="3" name="Content Placeholder 2"/>
          <p:cNvSpPr>
            <a:spLocks noGrp="1"/>
          </p:cNvSpPr>
          <p:nvPr>
            <p:ph idx="1"/>
          </p:nvPr>
        </p:nvSpPr>
        <p:spPr>
          <a:xfrm>
            <a:off x="457199" y="1440273"/>
            <a:ext cx="7924801" cy="1988727"/>
          </a:xfrm>
        </p:spPr>
        <p:txBody>
          <a:bodyPr/>
          <a:lstStyle/>
          <a:p>
            <a:pPr>
              <a:buClr>
                <a:srgbClr val="FF0000"/>
              </a:buClr>
              <a:buFont typeface="Arial" panose="020B0604020202020204" pitchFamily="34" charset="0"/>
              <a:buChar char="•"/>
            </a:pPr>
            <a:r>
              <a:rPr lang="en-US" sz="2000" b="0" dirty="0"/>
              <a:t>Different PPDUs are allowed between NGV STAs:</a:t>
            </a:r>
          </a:p>
          <a:p>
            <a:pPr lvl="1">
              <a:buClr>
                <a:srgbClr val="FF0000"/>
              </a:buClr>
              <a:buFont typeface="Times New Roman" panose="02020603050405020304" pitchFamily="18" charset="0"/>
              <a:buChar char="‒"/>
            </a:pPr>
            <a:r>
              <a:rPr lang="en-US" b="0" dirty="0"/>
              <a:t>NGV PPDU.</a:t>
            </a:r>
          </a:p>
          <a:p>
            <a:pPr lvl="1">
              <a:buClr>
                <a:srgbClr val="FF0000"/>
              </a:buClr>
              <a:buFont typeface="Times New Roman" panose="02020603050405020304" pitchFamily="18" charset="0"/>
              <a:buChar char="‒"/>
            </a:pPr>
            <a:r>
              <a:rPr lang="en-US" dirty="0"/>
              <a:t>11p PPDU.</a:t>
            </a:r>
            <a:r>
              <a:rPr lang="en-US" b="0" dirty="0"/>
              <a:t> </a:t>
            </a:r>
          </a:p>
          <a:p>
            <a:pPr marL="400050">
              <a:buClr>
                <a:srgbClr val="FF0000"/>
              </a:buClr>
              <a:buFont typeface="Arial" panose="020B0604020202020204" pitchFamily="34" charset="0"/>
              <a:buChar char="•"/>
            </a:pPr>
            <a:r>
              <a:rPr lang="en-US" sz="2000" b="0" dirty="0"/>
              <a:t>No Basic Rate/MCS Set exists.</a:t>
            </a:r>
          </a:p>
          <a:p>
            <a:pPr marL="400050">
              <a:buClr>
                <a:srgbClr val="FF0000"/>
              </a:buClr>
              <a:buFont typeface="Arial" panose="020B0604020202020204" pitchFamily="34" charset="0"/>
              <a:buChar char="•"/>
            </a:pPr>
            <a:r>
              <a:rPr lang="en-US" sz="2000" b="0" dirty="0"/>
              <a:t>All MCSs are mandatory.</a:t>
            </a:r>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3</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2460490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8465"/>
            <a:ext cx="9120809" cy="846814"/>
          </a:xfrm>
        </p:spPr>
        <p:txBody>
          <a:bodyPr/>
          <a:lstStyle/>
          <a:p>
            <a:r>
              <a:rPr lang="en-US" sz="2800" dirty="0"/>
              <a:t>BW, PPDU Format for Responding Frame</a:t>
            </a:r>
            <a:endParaRPr lang="en-US" sz="2800" baseline="30000" dirty="0"/>
          </a:p>
        </p:txBody>
      </p:sp>
      <p:sp>
        <p:nvSpPr>
          <p:cNvPr id="3" name="Content Placeholder 2"/>
          <p:cNvSpPr>
            <a:spLocks noGrp="1"/>
          </p:cNvSpPr>
          <p:nvPr>
            <p:ph idx="1"/>
          </p:nvPr>
        </p:nvSpPr>
        <p:spPr>
          <a:xfrm>
            <a:off x="0" y="1277319"/>
            <a:ext cx="9144000" cy="1340110"/>
          </a:xfrm>
        </p:spPr>
        <p:txBody>
          <a:bodyPr/>
          <a:lstStyle/>
          <a:p>
            <a:pPr>
              <a:buClr>
                <a:srgbClr val="FF0000"/>
              </a:buClr>
              <a:buFont typeface="Arial" panose="020B0604020202020204" pitchFamily="34" charset="0"/>
              <a:buChar char="•"/>
            </a:pPr>
            <a:r>
              <a:rPr lang="en-US" sz="1800" b="0" dirty="0"/>
              <a:t>If the TXOP responder can only reach the TXOP holder by using the NGV PPDU, the NGV PPDU is used for the responding frame</a:t>
            </a:r>
            <a:r>
              <a:rPr lang="en-US" sz="1600" b="0" dirty="0"/>
              <a:t>. Otherwise the 11p PPDU is used for the responding frame.</a:t>
            </a:r>
          </a:p>
          <a:p>
            <a:pPr>
              <a:buClr>
                <a:srgbClr val="FF0000"/>
              </a:buClr>
              <a:buFont typeface="Arial" panose="020B0604020202020204" pitchFamily="34" charset="0"/>
              <a:buChar char="•"/>
            </a:pPr>
            <a:r>
              <a:rPr lang="en-US" sz="1800" b="0" dirty="0"/>
              <a:t>The responding PPDU has the same BW as the soliciting PPDU.</a:t>
            </a:r>
          </a:p>
          <a:p>
            <a:pPr lvl="1">
              <a:buClr>
                <a:srgbClr val="FF0000"/>
              </a:buClr>
              <a:buFont typeface="Arial" panose="020B0604020202020204" pitchFamily="34" charset="0"/>
              <a:buChar char="‒"/>
            </a:pPr>
            <a:r>
              <a:rPr lang="en-US" sz="1600" dirty="0"/>
              <a:t>20MHz responding PPDU will be duplicated if legacy PPDU is used.</a:t>
            </a:r>
            <a:endParaRPr lang="en-US" sz="1600" b="0" dirty="0"/>
          </a:p>
        </p:txBody>
      </p:sp>
      <p:sp>
        <p:nvSpPr>
          <p:cNvPr id="9" name="Rectangle 8"/>
          <p:cNvSpPr/>
          <p:nvPr/>
        </p:nvSpPr>
        <p:spPr bwMode="auto">
          <a:xfrm>
            <a:off x="1066800" y="3888559"/>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 name="TextBox 10"/>
          <p:cNvSpPr txBox="1"/>
          <p:nvPr/>
        </p:nvSpPr>
        <p:spPr>
          <a:xfrm>
            <a:off x="1066801" y="3919489"/>
            <a:ext cx="1066799" cy="215444"/>
          </a:xfrm>
          <a:prstGeom prst="rect">
            <a:avLst/>
          </a:prstGeom>
          <a:noFill/>
        </p:spPr>
        <p:txBody>
          <a:bodyPr wrap="square" rtlCol="0">
            <a:spAutoFit/>
          </a:bodyPr>
          <a:lstStyle/>
          <a:p>
            <a:r>
              <a:rPr lang="en-US" sz="800" dirty="0">
                <a:solidFill>
                  <a:schemeClr val="tx1"/>
                </a:solidFill>
              </a:rPr>
              <a:t>QoS Data frame</a:t>
            </a:r>
          </a:p>
        </p:txBody>
      </p:sp>
      <p:sp>
        <p:nvSpPr>
          <p:cNvPr id="12" name="TextBox 11"/>
          <p:cNvSpPr txBox="1"/>
          <p:nvPr/>
        </p:nvSpPr>
        <p:spPr>
          <a:xfrm>
            <a:off x="181379" y="3840904"/>
            <a:ext cx="656821" cy="400110"/>
          </a:xfrm>
          <a:prstGeom prst="rect">
            <a:avLst/>
          </a:prstGeom>
          <a:noFill/>
        </p:spPr>
        <p:txBody>
          <a:bodyPr wrap="square" rtlCol="0">
            <a:spAutoFit/>
          </a:bodyPr>
          <a:lstStyle/>
          <a:p>
            <a:r>
              <a:rPr lang="en-US" sz="1000" dirty="0"/>
              <a:t>11p STA1</a:t>
            </a:r>
          </a:p>
        </p:txBody>
      </p:sp>
      <p:grpSp>
        <p:nvGrpSpPr>
          <p:cNvPr id="6" name="Group 5">
            <a:extLst>
              <a:ext uri="{FF2B5EF4-FFF2-40B4-BE49-F238E27FC236}">
                <a16:creationId xmlns:a16="http://schemas.microsoft.com/office/drawing/2014/main" id="{4CD5A25F-2CCB-4B80-AA72-EB0739B0063A}"/>
              </a:ext>
            </a:extLst>
          </p:cNvPr>
          <p:cNvGrpSpPr/>
          <p:nvPr/>
        </p:nvGrpSpPr>
        <p:grpSpPr>
          <a:xfrm>
            <a:off x="228600" y="4193359"/>
            <a:ext cx="8534400" cy="0"/>
            <a:chOff x="228600" y="4193359"/>
            <a:chExt cx="8534400" cy="0"/>
          </a:xfrm>
        </p:grpSpPr>
        <p:cxnSp>
          <p:nvCxnSpPr>
            <p:cNvPr id="8" name="Straight Connector 7"/>
            <p:cNvCxnSpPr/>
            <p:nvPr/>
          </p:nvCxnSpPr>
          <p:spPr bwMode="auto">
            <a:xfrm>
              <a:off x="228600" y="4193359"/>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2667000" y="4193359"/>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4" name="Rectangle 23"/>
          <p:cNvSpPr/>
          <p:nvPr/>
        </p:nvSpPr>
        <p:spPr bwMode="auto">
          <a:xfrm>
            <a:off x="2338590" y="4585239"/>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6" name="TextBox 25"/>
          <p:cNvSpPr txBox="1"/>
          <p:nvPr/>
        </p:nvSpPr>
        <p:spPr>
          <a:xfrm>
            <a:off x="181379" y="4545934"/>
            <a:ext cx="656821" cy="400110"/>
          </a:xfrm>
          <a:prstGeom prst="rect">
            <a:avLst/>
          </a:prstGeom>
          <a:noFill/>
        </p:spPr>
        <p:txBody>
          <a:bodyPr wrap="square" rtlCol="0">
            <a:spAutoFit/>
          </a:bodyPr>
          <a:lstStyle/>
          <a:p>
            <a:r>
              <a:rPr lang="en-US" sz="1000" dirty="0"/>
              <a:t>NVG STA2</a:t>
            </a:r>
          </a:p>
        </p:txBody>
      </p:sp>
      <p:cxnSp>
        <p:nvCxnSpPr>
          <p:cNvPr id="40" name="Straight Arrow Connector 39"/>
          <p:cNvCxnSpPr/>
          <p:nvPr/>
        </p:nvCxnSpPr>
        <p:spPr bwMode="auto">
          <a:xfrm>
            <a:off x="1596979" y="4193359"/>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8" name="Straight Arrow Connector 47"/>
          <p:cNvCxnSpPr>
            <a:cxnSpLocks/>
          </p:cNvCxnSpPr>
          <p:nvPr/>
        </p:nvCxnSpPr>
        <p:spPr bwMode="auto">
          <a:xfrm flipV="1">
            <a:off x="2490989" y="4044095"/>
            <a:ext cx="0" cy="50951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4</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1" name="TextBox 60">
            <a:extLst>
              <a:ext uri="{FF2B5EF4-FFF2-40B4-BE49-F238E27FC236}">
                <a16:creationId xmlns:a16="http://schemas.microsoft.com/office/drawing/2014/main" id="{5EF646D1-715A-4CA0-961E-72457B911E4A}"/>
              </a:ext>
            </a:extLst>
          </p:cNvPr>
          <p:cNvSpPr txBox="1"/>
          <p:nvPr/>
        </p:nvSpPr>
        <p:spPr>
          <a:xfrm>
            <a:off x="333779" y="4011966"/>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STA1</a:t>
            </a:r>
          </a:p>
        </p:txBody>
      </p:sp>
      <p:sp>
        <p:nvSpPr>
          <p:cNvPr id="62" name="TextBox 61">
            <a:extLst>
              <a:ext uri="{FF2B5EF4-FFF2-40B4-BE49-F238E27FC236}">
                <a16:creationId xmlns:a16="http://schemas.microsoft.com/office/drawing/2014/main" id="{FE8D6CA9-47D7-408E-A509-2E86F6B06E16}"/>
              </a:ext>
            </a:extLst>
          </p:cNvPr>
          <p:cNvSpPr txBox="1"/>
          <p:nvPr/>
        </p:nvSpPr>
        <p:spPr>
          <a:xfrm>
            <a:off x="333779" y="4698334"/>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STA2</a:t>
            </a:r>
          </a:p>
        </p:txBody>
      </p:sp>
      <p:sp>
        <p:nvSpPr>
          <p:cNvPr id="67" name="TextBox 66">
            <a:extLst>
              <a:ext uri="{FF2B5EF4-FFF2-40B4-BE49-F238E27FC236}">
                <a16:creationId xmlns:a16="http://schemas.microsoft.com/office/drawing/2014/main" id="{4F1AF52A-0472-42B1-A247-A78F7308DEC5}"/>
              </a:ext>
            </a:extLst>
          </p:cNvPr>
          <p:cNvSpPr txBox="1"/>
          <p:nvPr/>
        </p:nvSpPr>
        <p:spPr>
          <a:xfrm>
            <a:off x="2309170" y="4590222"/>
            <a:ext cx="522712" cy="215444"/>
          </a:xfrm>
          <a:prstGeom prst="rect">
            <a:avLst/>
          </a:prstGeom>
          <a:noFill/>
        </p:spPr>
        <p:txBody>
          <a:bodyPr wrap="square" rtlCol="0">
            <a:spAutoFit/>
          </a:bodyPr>
          <a:lstStyle/>
          <a:p>
            <a:pPr defTabSz="914400">
              <a:buClrTx/>
              <a:buSzTx/>
              <a:buFontTx/>
              <a:buNone/>
            </a:pPr>
            <a:r>
              <a:rPr lang="en-US" sz="800" dirty="0">
                <a:solidFill>
                  <a:srgbClr val="000000"/>
                </a:solidFill>
                <a:latin typeface="Garamond" pitchFamily="18" charset="0"/>
                <a:ea typeface="+mn-ea"/>
              </a:rPr>
              <a:t>Ack</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49" name="TextBox 48">
            <a:extLst>
              <a:ext uri="{FF2B5EF4-FFF2-40B4-BE49-F238E27FC236}">
                <a16:creationId xmlns:a16="http://schemas.microsoft.com/office/drawing/2014/main" id="{522730A3-8D42-41A4-A6C0-B365F6B1FFE5}"/>
              </a:ext>
            </a:extLst>
          </p:cNvPr>
          <p:cNvSpPr txBox="1"/>
          <p:nvPr/>
        </p:nvSpPr>
        <p:spPr>
          <a:xfrm>
            <a:off x="996817" y="3634399"/>
            <a:ext cx="1275011" cy="215444"/>
          </a:xfrm>
          <a:prstGeom prst="rect">
            <a:avLst/>
          </a:prstGeom>
          <a:noFill/>
        </p:spPr>
        <p:txBody>
          <a:bodyPr wrap="square" rtlCol="0">
            <a:spAutoFit/>
          </a:bodyPr>
          <a:lstStyle/>
          <a:p>
            <a:r>
              <a:rPr lang="en-US" sz="800" dirty="0">
                <a:solidFill>
                  <a:schemeClr val="tx1"/>
                </a:solidFill>
              </a:rPr>
              <a:t>10MHz NGV PPDU</a:t>
            </a:r>
          </a:p>
        </p:txBody>
      </p:sp>
      <p:sp>
        <p:nvSpPr>
          <p:cNvPr id="58" name="TextBox 57">
            <a:extLst>
              <a:ext uri="{FF2B5EF4-FFF2-40B4-BE49-F238E27FC236}">
                <a16:creationId xmlns:a16="http://schemas.microsoft.com/office/drawing/2014/main" id="{F384C9A1-AE69-4280-BF93-5B3C70D8A885}"/>
              </a:ext>
            </a:extLst>
          </p:cNvPr>
          <p:cNvSpPr txBox="1"/>
          <p:nvPr/>
        </p:nvSpPr>
        <p:spPr>
          <a:xfrm>
            <a:off x="2130378" y="4974675"/>
            <a:ext cx="1066799" cy="215444"/>
          </a:xfrm>
          <a:prstGeom prst="rect">
            <a:avLst/>
          </a:prstGeom>
          <a:noFill/>
        </p:spPr>
        <p:txBody>
          <a:bodyPr wrap="square" rtlCol="0">
            <a:spAutoFit/>
          </a:bodyPr>
          <a:lstStyle/>
          <a:p>
            <a:r>
              <a:rPr lang="en-US" sz="800" dirty="0">
                <a:solidFill>
                  <a:schemeClr val="tx1"/>
                </a:solidFill>
              </a:rPr>
              <a:t>10MHz 11p PPDU</a:t>
            </a:r>
          </a:p>
        </p:txBody>
      </p:sp>
      <p:grpSp>
        <p:nvGrpSpPr>
          <p:cNvPr id="4" name="Group 3">
            <a:extLst>
              <a:ext uri="{FF2B5EF4-FFF2-40B4-BE49-F238E27FC236}">
                <a16:creationId xmlns:a16="http://schemas.microsoft.com/office/drawing/2014/main" id="{3EE594EF-643A-464A-B38C-68F6BEE23AA3}"/>
              </a:ext>
            </a:extLst>
          </p:cNvPr>
          <p:cNvGrpSpPr/>
          <p:nvPr/>
        </p:nvGrpSpPr>
        <p:grpSpPr>
          <a:xfrm>
            <a:off x="228600" y="5715000"/>
            <a:ext cx="8534400" cy="0"/>
            <a:chOff x="228600" y="5715000"/>
            <a:chExt cx="8534400" cy="0"/>
          </a:xfrm>
        </p:grpSpPr>
        <p:cxnSp>
          <p:nvCxnSpPr>
            <p:cNvPr id="35" name="Straight Connector 34">
              <a:extLst>
                <a:ext uri="{FF2B5EF4-FFF2-40B4-BE49-F238E27FC236}">
                  <a16:creationId xmlns:a16="http://schemas.microsoft.com/office/drawing/2014/main" id="{5B25A31A-8021-4DBD-9340-0164E4170250}"/>
                </a:ext>
              </a:extLst>
            </p:cNvPr>
            <p:cNvCxnSpPr/>
            <p:nvPr/>
          </p:nvCxnSpPr>
          <p:spPr bwMode="auto">
            <a:xfrm>
              <a:off x="228600" y="571500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3052EA14-AE3B-42C7-A4F1-5DC67FC56661}"/>
                </a:ext>
              </a:extLst>
            </p:cNvPr>
            <p:cNvCxnSpPr/>
            <p:nvPr/>
          </p:nvCxnSpPr>
          <p:spPr bwMode="auto">
            <a:xfrm>
              <a:off x="2667000" y="571500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8" name="Group 37">
            <a:extLst>
              <a:ext uri="{FF2B5EF4-FFF2-40B4-BE49-F238E27FC236}">
                <a16:creationId xmlns:a16="http://schemas.microsoft.com/office/drawing/2014/main" id="{A8CA2A92-EB57-427B-A728-2C249A9F2593}"/>
              </a:ext>
            </a:extLst>
          </p:cNvPr>
          <p:cNvGrpSpPr/>
          <p:nvPr/>
        </p:nvGrpSpPr>
        <p:grpSpPr>
          <a:xfrm>
            <a:off x="304800" y="4903434"/>
            <a:ext cx="8534400" cy="0"/>
            <a:chOff x="228600" y="5715000"/>
            <a:chExt cx="8534400" cy="0"/>
          </a:xfrm>
        </p:grpSpPr>
        <p:cxnSp>
          <p:nvCxnSpPr>
            <p:cNvPr id="41" name="Straight Connector 40">
              <a:extLst>
                <a:ext uri="{FF2B5EF4-FFF2-40B4-BE49-F238E27FC236}">
                  <a16:creationId xmlns:a16="http://schemas.microsoft.com/office/drawing/2014/main" id="{1C80EFBE-222B-46AA-AB39-C66FCE41C91B}"/>
                </a:ext>
              </a:extLst>
            </p:cNvPr>
            <p:cNvCxnSpPr/>
            <p:nvPr/>
          </p:nvCxnSpPr>
          <p:spPr bwMode="auto">
            <a:xfrm>
              <a:off x="228600" y="571500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C21EB8D9-1A1A-4770-97DD-11136081919B}"/>
                </a:ext>
              </a:extLst>
            </p:cNvPr>
            <p:cNvCxnSpPr/>
            <p:nvPr/>
          </p:nvCxnSpPr>
          <p:spPr bwMode="auto">
            <a:xfrm>
              <a:off x="2667000" y="571500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3" name="TextBox 42">
            <a:extLst>
              <a:ext uri="{FF2B5EF4-FFF2-40B4-BE49-F238E27FC236}">
                <a16:creationId xmlns:a16="http://schemas.microsoft.com/office/drawing/2014/main" id="{51769F76-972A-4199-9F49-C74A836B0B06}"/>
              </a:ext>
            </a:extLst>
          </p:cNvPr>
          <p:cNvSpPr txBox="1"/>
          <p:nvPr/>
        </p:nvSpPr>
        <p:spPr>
          <a:xfrm>
            <a:off x="368501" y="551494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11p STA3</a:t>
            </a:r>
          </a:p>
        </p:txBody>
      </p:sp>
      <p:sp>
        <p:nvSpPr>
          <p:cNvPr id="44" name="Rectangle 43">
            <a:extLst>
              <a:ext uri="{FF2B5EF4-FFF2-40B4-BE49-F238E27FC236}">
                <a16:creationId xmlns:a16="http://schemas.microsoft.com/office/drawing/2014/main" id="{1250DC71-CCBD-488C-8857-EC8895C757A9}"/>
              </a:ext>
            </a:extLst>
          </p:cNvPr>
          <p:cNvSpPr/>
          <p:nvPr/>
        </p:nvSpPr>
        <p:spPr bwMode="auto">
          <a:xfrm>
            <a:off x="5527609" y="3644349"/>
            <a:ext cx="1066800" cy="53846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45" name="TextBox 44">
            <a:extLst>
              <a:ext uri="{FF2B5EF4-FFF2-40B4-BE49-F238E27FC236}">
                <a16:creationId xmlns:a16="http://schemas.microsoft.com/office/drawing/2014/main" id="{2CF7B71D-B1A6-4CCB-9299-8B6183B5BFFA}"/>
              </a:ext>
            </a:extLst>
          </p:cNvPr>
          <p:cNvSpPr txBox="1"/>
          <p:nvPr/>
        </p:nvSpPr>
        <p:spPr>
          <a:xfrm>
            <a:off x="5555072" y="3819773"/>
            <a:ext cx="1066799" cy="215444"/>
          </a:xfrm>
          <a:prstGeom prst="rect">
            <a:avLst/>
          </a:prstGeom>
          <a:noFill/>
        </p:spPr>
        <p:txBody>
          <a:bodyPr wrap="square" rtlCol="0">
            <a:spAutoFit/>
          </a:bodyPr>
          <a:lstStyle/>
          <a:p>
            <a:r>
              <a:rPr lang="en-US" sz="800" dirty="0">
                <a:solidFill>
                  <a:schemeClr val="tx1"/>
                </a:solidFill>
              </a:rPr>
              <a:t>QoS Data frame</a:t>
            </a:r>
          </a:p>
        </p:txBody>
      </p:sp>
      <p:sp>
        <p:nvSpPr>
          <p:cNvPr id="46" name="Rectangle 45">
            <a:extLst>
              <a:ext uri="{FF2B5EF4-FFF2-40B4-BE49-F238E27FC236}">
                <a16:creationId xmlns:a16="http://schemas.microsoft.com/office/drawing/2014/main" id="{45F27483-1F1E-4371-9055-7B0D8BEB5D22}"/>
              </a:ext>
            </a:extLst>
          </p:cNvPr>
          <p:cNvSpPr/>
          <p:nvPr/>
        </p:nvSpPr>
        <p:spPr bwMode="auto">
          <a:xfrm>
            <a:off x="6799399" y="4583567"/>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47" name="Straight Arrow Connector 46">
            <a:extLst>
              <a:ext uri="{FF2B5EF4-FFF2-40B4-BE49-F238E27FC236}">
                <a16:creationId xmlns:a16="http://schemas.microsoft.com/office/drawing/2014/main" id="{1AB99B5B-1844-4F7D-BB82-3C3A6C6D865F}"/>
              </a:ext>
            </a:extLst>
          </p:cNvPr>
          <p:cNvCxnSpPr/>
          <p:nvPr/>
        </p:nvCxnSpPr>
        <p:spPr bwMode="auto">
          <a:xfrm>
            <a:off x="6057788" y="4182809"/>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1" name="Straight Arrow Connector 50">
            <a:extLst>
              <a:ext uri="{FF2B5EF4-FFF2-40B4-BE49-F238E27FC236}">
                <a16:creationId xmlns:a16="http://schemas.microsoft.com/office/drawing/2014/main" id="{2008670E-9138-44AB-92C7-C6839AF82032}"/>
              </a:ext>
            </a:extLst>
          </p:cNvPr>
          <p:cNvCxnSpPr>
            <a:cxnSpLocks/>
          </p:cNvCxnSpPr>
          <p:nvPr/>
        </p:nvCxnSpPr>
        <p:spPr bwMode="auto">
          <a:xfrm flipV="1">
            <a:off x="6951798" y="3914924"/>
            <a:ext cx="0" cy="3522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52" name="TextBox 51">
            <a:extLst>
              <a:ext uri="{FF2B5EF4-FFF2-40B4-BE49-F238E27FC236}">
                <a16:creationId xmlns:a16="http://schemas.microsoft.com/office/drawing/2014/main" id="{780C05B0-D0DB-4DFC-9094-A29C719A3635}"/>
              </a:ext>
            </a:extLst>
          </p:cNvPr>
          <p:cNvSpPr txBox="1"/>
          <p:nvPr/>
        </p:nvSpPr>
        <p:spPr>
          <a:xfrm>
            <a:off x="6769979" y="4588550"/>
            <a:ext cx="522712" cy="215444"/>
          </a:xfrm>
          <a:prstGeom prst="rect">
            <a:avLst/>
          </a:prstGeom>
          <a:noFill/>
        </p:spPr>
        <p:txBody>
          <a:bodyPr wrap="square" rtlCol="0">
            <a:spAutoFit/>
          </a:bodyPr>
          <a:lstStyle/>
          <a:p>
            <a:pPr defTabSz="914400">
              <a:buClrTx/>
              <a:buSzTx/>
              <a:buFontTx/>
              <a:buNone/>
            </a:pPr>
            <a:r>
              <a:rPr lang="en-US" sz="800" dirty="0">
                <a:solidFill>
                  <a:srgbClr val="000000"/>
                </a:solidFill>
                <a:latin typeface="Garamond" pitchFamily="18" charset="0"/>
                <a:ea typeface="+mn-ea"/>
              </a:rPr>
              <a:t>Ack</a:t>
            </a:r>
          </a:p>
        </p:txBody>
      </p:sp>
      <p:sp>
        <p:nvSpPr>
          <p:cNvPr id="53" name="TextBox 52">
            <a:extLst>
              <a:ext uri="{FF2B5EF4-FFF2-40B4-BE49-F238E27FC236}">
                <a16:creationId xmlns:a16="http://schemas.microsoft.com/office/drawing/2014/main" id="{533BD912-CE8A-4099-97E0-BFFA862D6F06}"/>
              </a:ext>
            </a:extLst>
          </p:cNvPr>
          <p:cNvSpPr txBox="1"/>
          <p:nvPr/>
        </p:nvSpPr>
        <p:spPr>
          <a:xfrm>
            <a:off x="5494968" y="3429000"/>
            <a:ext cx="1275011" cy="215444"/>
          </a:xfrm>
          <a:prstGeom prst="rect">
            <a:avLst/>
          </a:prstGeom>
          <a:noFill/>
        </p:spPr>
        <p:txBody>
          <a:bodyPr wrap="square" rtlCol="0">
            <a:spAutoFit/>
          </a:bodyPr>
          <a:lstStyle/>
          <a:p>
            <a:r>
              <a:rPr lang="en-US" sz="800" dirty="0">
                <a:solidFill>
                  <a:schemeClr val="tx1"/>
                </a:solidFill>
              </a:rPr>
              <a:t>20MHz NGV PPDU</a:t>
            </a:r>
          </a:p>
        </p:txBody>
      </p:sp>
      <p:sp>
        <p:nvSpPr>
          <p:cNvPr id="54" name="TextBox 53">
            <a:extLst>
              <a:ext uri="{FF2B5EF4-FFF2-40B4-BE49-F238E27FC236}">
                <a16:creationId xmlns:a16="http://schemas.microsoft.com/office/drawing/2014/main" id="{9A5E9C0C-8A71-4D5B-BF88-190B8012D92B}"/>
              </a:ext>
            </a:extLst>
          </p:cNvPr>
          <p:cNvSpPr txBox="1"/>
          <p:nvPr/>
        </p:nvSpPr>
        <p:spPr>
          <a:xfrm>
            <a:off x="6621871" y="4967669"/>
            <a:ext cx="1066799" cy="215444"/>
          </a:xfrm>
          <a:prstGeom prst="rect">
            <a:avLst/>
          </a:prstGeom>
          <a:noFill/>
        </p:spPr>
        <p:txBody>
          <a:bodyPr wrap="square" rtlCol="0">
            <a:spAutoFit/>
          </a:bodyPr>
          <a:lstStyle/>
          <a:p>
            <a:r>
              <a:rPr lang="en-US" sz="800" dirty="0">
                <a:solidFill>
                  <a:schemeClr val="tx1"/>
                </a:solidFill>
              </a:rPr>
              <a:t>Duplicate 11p PPDU</a:t>
            </a:r>
          </a:p>
        </p:txBody>
      </p:sp>
      <p:sp>
        <p:nvSpPr>
          <p:cNvPr id="55" name="Rectangle 54">
            <a:extLst>
              <a:ext uri="{FF2B5EF4-FFF2-40B4-BE49-F238E27FC236}">
                <a16:creationId xmlns:a16="http://schemas.microsoft.com/office/drawing/2014/main" id="{93BDC152-77F4-40AE-8284-8209A6C2EF48}"/>
              </a:ext>
            </a:extLst>
          </p:cNvPr>
          <p:cNvSpPr/>
          <p:nvPr/>
        </p:nvSpPr>
        <p:spPr bwMode="auto">
          <a:xfrm>
            <a:off x="6800862" y="4284054"/>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57" name="TextBox 56">
            <a:extLst>
              <a:ext uri="{FF2B5EF4-FFF2-40B4-BE49-F238E27FC236}">
                <a16:creationId xmlns:a16="http://schemas.microsoft.com/office/drawing/2014/main" id="{127CD0FA-0F3D-4C76-A97A-522918ED6ABB}"/>
              </a:ext>
            </a:extLst>
          </p:cNvPr>
          <p:cNvSpPr txBox="1"/>
          <p:nvPr/>
        </p:nvSpPr>
        <p:spPr>
          <a:xfrm>
            <a:off x="6771442" y="4289037"/>
            <a:ext cx="522712" cy="215444"/>
          </a:xfrm>
          <a:prstGeom prst="rect">
            <a:avLst/>
          </a:prstGeom>
          <a:noFill/>
        </p:spPr>
        <p:txBody>
          <a:bodyPr wrap="square" rtlCol="0">
            <a:spAutoFit/>
          </a:bodyPr>
          <a:lstStyle/>
          <a:p>
            <a:pPr defTabSz="914400">
              <a:buClrTx/>
              <a:buSzTx/>
              <a:buFontTx/>
              <a:buNone/>
            </a:pPr>
            <a:r>
              <a:rPr lang="en-US" sz="800" dirty="0">
                <a:solidFill>
                  <a:srgbClr val="000000"/>
                </a:solidFill>
                <a:latin typeface="Garamond" pitchFamily="18" charset="0"/>
                <a:ea typeface="+mn-ea"/>
              </a:rPr>
              <a:t>Ack</a:t>
            </a:r>
          </a:p>
        </p:txBody>
      </p:sp>
    </p:spTree>
    <p:extLst>
      <p:ext uri="{BB962C8B-B14F-4D97-AF65-F5344CB8AC3E}">
        <p14:creationId xmlns:p14="http://schemas.microsoft.com/office/powerpoint/2010/main" val="2578935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8465"/>
            <a:ext cx="9120809" cy="846814"/>
          </a:xfrm>
        </p:spPr>
        <p:txBody>
          <a:bodyPr/>
          <a:lstStyle/>
          <a:p>
            <a:r>
              <a:rPr lang="en-US" sz="2800" dirty="0"/>
              <a:t>MCS/Rate of Responding Frame</a:t>
            </a:r>
            <a:endParaRPr lang="en-US" sz="2800" baseline="30000" dirty="0"/>
          </a:p>
        </p:txBody>
      </p:sp>
      <p:sp>
        <p:nvSpPr>
          <p:cNvPr id="3" name="Content Placeholder 2"/>
          <p:cNvSpPr>
            <a:spLocks noGrp="1"/>
          </p:cNvSpPr>
          <p:nvPr>
            <p:ph idx="1"/>
          </p:nvPr>
        </p:nvSpPr>
        <p:spPr>
          <a:xfrm>
            <a:off x="0" y="1277318"/>
            <a:ext cx="9144000" cy="2380281"/>
          </a:xfrm>
        </p:spPr>
        <p:txBody>
          <a:bodyPr/>
          <a:lstStyle/>
          <a:p>
            <a:pPr>
              <a:buClr>
                <a:srgbClr val="FF0000"/>
              </a:buClr>
              <a:buFont typeface="Arial" panose="020B0604020202020204" pitchFamily="34" charset="0"/>
              <a:buChar char="•"/>
            </a:pPr>
            <a:r>
              <a:rPr lang="en-US" sz="1800" dirty="0"/>
              <a:t>Primary rate/MCS is decided first.</a:t>
            </a:r>
            <a:endParaRPr lang="en-US" sz="1800" b="0" dirty="0"/>
          </a:p>
          <a:p>
            <a:pPr marL="800100" lvl="1">
              <a:buClr>
                <a:srgbClr val="FF0000"/>
              </a:buClr>
              <a:buFont typeface="Times New Roman" panose="02020603050405020304" pitchFamily="18" charset="0"/>
              <a:buChar char="̶"/>
            </a:pPr>
            <a:r>
              <a:rPr lang="en-US" sz="1800" dirty="0"/>
              <a:t>The primary MCS/Rate of the responding frame will be the maximal rate/MCS that is not higher than the MCS/Rate of the soliciting frame.</a:t>
            </a:r>
          </a:p>
          <a:p>
            <a:pPr marL="400050">
              <a:buClr>
                <a:srgbClr val="FF0000"/>
              </a:buClr>
              <a:buFont typeface="Arial" panose="020B0604020202020204" pitchFamily="34" charset="0"/>
              <a:buChar char="•"/>
            </a:pPr>
            <a:r>
              <a:rPr lang="en-US" sz="1800" dirty="0"/>
              <a:t>If an alternate MCS/rate exists, the alternate MCS/rate can be used instead.</a:t>
            </a:r>
          </a:p>
          <a:p>
            <a:pPr marL="800100" lvl="1">
              <a:buClr>
                <a:srgbClr val="FF0000"/>
              </a:buClr>
              <a:buFont typeface="Times New Roman" panose="02020603050405020304" pitchFamily="18" charset="0"/>
              <a:buChar char="‒"/>
            </a:pPr>
            <a:r>
              <a:rPr lang="en-US" sz="1800" dirty="0"/>
              <a:t>An alternate MCS/rate creates the same length of the responding PPDU as the primary rate/MCS.</a:t>
            </a:r>
          </a:p>
          <a:p>
            <a:pPr marL="800100" lvl="1">
              <a:buClr>
                <a:srgbClr val="FF0000"/>
              </a:buClr>
              <a:buFont typeface="Times New Roman" panose="02020603050405020304" pitchFamily="18" charset="0"/>
              <a:buChar char="‒"/>
            </a:pPr>
            <a:r>
              <a:rPr lang="en-US" sz="1800" dirty="0"/>
              <a:t>An alternate MCS/rate is more reliable than the primary rate/MCS.</a:t>
            </a:r>
            <a:endParaRPr lang="en-US" sz="1800" b="0" dirty="0"/>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5</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2966114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8465"/>
            <a:ext cx="9120809" cy="846814"/>
          </a:xfrm>
        </p:spPr>
        <p:txBody>
          <a:bodyPr/>
          <a:lstStyle/>
          <a:p>
            <a:r>
              <a:rPr lang="en-US" sz="2800" dirty="0"/>
              <a:t>Straw Poll</a:t>
            </a:r>
            <a:endParaRPr lang="en-US" sz="2800" baseline="30000" dirty="0"/>
          </a:p>
        </p:txBody>
      </p:sp>
      <p:sp>
        <p:nvSpPr>
          <p:cNvPr id="3" name="Content Placeholder 2"/>
          <p:cNvSpPr>
            <a:spLocks noGrp="1"/>
          </p:cNvSpPr>
          <p:nvPr>
            <p:ph idx="1"/>
          </p:nvPr>
        </p:nvSpPr>
        <p:spPr>
          <a:xfrm>
            <a:off x="0" y="1277318"/>
            <a:ext cx="9144000" cy="3447081"/>
          </a:xfrm>
        </p:spPr>
        <p:txBody>
          <a:bodyPr/>
          <a:lstStyle/>
          <a:p>
            <a:pPr>
              <a:buClr>
                <a:srgbClr val="FF0000"/>
              </a:buClr>
              <a:buFont typeface="Arial" panose="020B0604020202020204" pitchFamily="34" charset="0"/>
              <a:buChar char="•"/>
            </a:pPr>
            <a:r>
              <a:rPr lang="en-US" sz="1600" b="0" dirty="0"/>
              <a:t>Do you support that </a:t>
            </a:r>
          </a:p>
          <a:p>
            <a:pPr lvl="1">
              <a:buClr>
                <a:srgbClr val="FF0000"/>
              </a:buClr>
              <a:buFont typeface="Arial" panose="020B0604020202020204" pitchFamily="34" charset="0"/>
              <a:buChar char="•"/>
            </a:pPr>
            <a:r>
              <a:rPr lang="en-US" sz="1600" b="0" dirty="0"/>
              <a:t>If the TXOP responder can only reach the TXOP holder by using the NGV PPDU, the NGV PPDU is used for the responding frame. Otherwise the 11p PPDU is used for the responding frame.</a:t>
            </a:r>
          </a:p>
          <a:p>
            <a:pPr lvl="1">
              <a:buClr>
                <a:srgbClr val="FF0000"/>
              </a:buClr>
              <a:buFont typeface="Arial" panose="020B0604020202020204" pitchFamily="34" charset="0"/>
              <a:buChar char="•"/>
            </a:pPr>
            <a:r>
              <a:rPr lang="en-US" sz="1600" b="0" dirty="0"/>
              <a:t>The responding PPDU has the same BW as the soliciting PPDU.</a:t>
            </a:r>
          </a:p>
          <a:p>
            <a:pPr lvl="2">
              <a:buClr>
                <a:srgbClr val="FF0000"/>
              </a:buClr>
              <a:buFont typeface="Arial" panose="020B0604020202020204" pitchFamily="34" charset="0"/>
              <a:buChar char="‒"/>
            </a:pPr>
            <a:r>
              <a:rPr lang="en-US" sz="1600" dirty="0"/>
              <a:t>If the bandwidth of the soliciting frame is 20MHz, the responder will transmit the responding frame in 11p duplicated PPDUs.</a:t>
            </a:r>
          </a:p>
          <a:p>
            <a:pPr marL="457200" lvl="1" indent="0">
              <a:buClr>
                <a:srgbClr val="FF0000"/>
              </a:buClr>
            </a:pPr>
            <a:endParaRPr lang="en-US" sz="1800" dirty="0"/>
          </a:p>
          <a:p>
            <a:pPr marL="457200" lvl="1" indent="0">
              <a:buClr>
                <a:srgbClr val="FF0000"/>
              </a:buClr>
            </a:pPr>
            <a:r>
              <a:rPr lang="en-US" sz="1800" dirty="0"/>
              <a:t>Yes</a:t>
            </a:r>
          </a:p>
          <a:p>
            <a:pPr marL="457200" lvl="1" indent="0">
              <a:buClr>
                <a:srgbClr val="FF0000"/>
              </a:buClr>
            </a:pPr>
            <a:r>
              <a:rPr lang="en-US" sz="1800" dirty="0"/>
              <a:t>No</a:t>
            </a:r>
          </a:p>
          <a:p>
            <a:pPr marL="457200" lvl="1" indent="0">
              <a:buClr>
                <a:srgbClr val="FF0000"/>
              </a:buClr>
            </a:pPr>
            <a:r>
              <a:rPr lang="en-US" sz="1800" dirty="0"/>
              <a:t>Abstain</a:t>
            </a:r>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6</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1589309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183" y="609600"/>
            <a:ext cx="7620000" cy="929640"/>
          </a:xfrm>
        </p:spPr>
        <p:txBody>
          <a:bodyPr/>
          <a:lstStyle/>
          <a:p>
            <a:r>
              <a:rPr lang="en-US" sz="2800" dirty="0"/>
              <a:t>Reference</a:t>
            </a:r>
          </a:p>
        </p:txBody>
      </p:sp>
      <p:sp>
        <p:nvSpPr>
          <p:cNvPr id="3" name="Content Placeholder 2"/>
          <p:cNvSpPr>
            <a:spLocks noGrp="1"/>
          </p:cNvSpPr>
          <p:nvPr>
            <p:ph idx="1"/>
          </p:nvPr>
        </p:nvSpPr>
        <p:spPr>
          <a:xfrm>
            <a:off x="-8283" y="1607820"/>
            <a:ext cx="9100931" cy="3642360"/>
          </a:xfrm>
        </p:spPr>
        <p:txBody>
          <a:bodyPr/>
          <a:lstStyle/>
          <a:p>
            <a:pPr marL="0" indent="0">
              <a:buClr>
                <a:srgbClr val="FF0000"/>
              </a:buClr>
            </a:pPr>
            <a:r>
              <a:rPr lang="en-US" sz="2000" b="0" dirty="0"/>
              <a:t>[1]11-18/1249r1</a:t>
            </a:r>
            <a:endParaRPr lang="en-US" b="0" dirty="0"/>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7</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 name="Rectangle 3">
            <a:extLst>
              <a:ext uri="{FF2B5EF4-FFF2-40B4-BE49-F238E27FC236}">
                <a16:creationId xmlns:a16="http://schemas.microsoft.com/office/drawing/2014/main" id="{B010B987-E0E7-495E-A268-8CF9DF7FBF17}"/>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38765891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62762</TotalTime>
  <Words>545</Words>
  <Application>Microsoft Office PowerPoint</Application>
  <PresentationFormat>On-screen Show (4:3)</PresentationFormat>
  <Paragraphs>78</Paragraphs>
  <Slides>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MS Gothic</vt:lpstr>
      <vt:lpstr>Arial</vt:lpstr>
      <vt:lpstr>Arial Unicode MS</vt:lpstr>
      <vt:lpstr>Garamond</vt:lpstr>
      <vt:lpstr>Times New Roman</vt:lpstr>
      <vt:lpstr>Office Theme</vt:lpstr>
      <vt:lpstr>Microsoft Word 97 - 2003 Document</vt:lpstr>
      <vt:lpstr>MCS and PPDU Format of Responding Frame</vt:lpstr>
      <vt:lpstr>Recap: Responding MCS and PPDU Format in 11baseline</vt:lpstr>
      <vt:lpstr>NGV Assumption</vt:lpstr>
      <vt:lpstr>BW, PPDU Format for Responding Frame</vt:lpstr>
      <vt:lpstr>MCS/Rate of Responding Frame</vt:lpstr>
      <vt:lpstr>Straw Poll</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lastModifiedBy>Liwen Chu</cp:lastModifiedBy>
  <cp:revision>892</cp:revision>
  <cp:lastPrinted>1601-01-01T00:00:00Z</cp:lastPrinted>
  <dcterms:created xsi:type="dcterms:W3CDTF">2015-10-31T00:33:08Z</dcterms:created>
  <dcterms:modified xsi:type="dcterms:W3CDTF">2019-05-14T20:00:06Z</dcterms:modified>
</cp:coreProperties>
</file>