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3" r:id="rId4"/>
    <p:sldId id="265" r:id="rId5"/>
    <p:sldId id="266" r:id="rId6"/>
    <p:sldId id="272" r:id="rId7"/>
    <p:sldId id="267" r:id="rId8"/>
    <p:sldId id="271" r:id="rId9"/>
    <p:sldId id="273" r:id="rId10"/>
    <p:sldId id="274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9" autoAdjust="0"/>
    <p:restoredTop sz="82413" autoAdjust="0"/>
  </p:normalViewPr>
  <p:slideViewPr>
    <p:cSldViewPr>
      <p:cViewPr varScale="1">
        <p:scale>
          <a:sx n="111" d="100"/>
          <a:sy n="111" d="100"/>
        </p:scale>
        <p:origin x="424" y="8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1" d="100"/>
          <a:sy n="101" d="100"/>
        </p:scale>
        <p:origin x="3508" y="5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May 2019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Dibakar Das, Intel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802.11-19/0678r2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2019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Dibakar Das, Intel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802.11-19/0678r2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Dibakar Das,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802.11-19/0678r2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Dibakar Das,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802.11-19/0678r2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Dibakar Das,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dirty="0" smtClean="0"/>
              <a:t>In other words, the non-transmitted BSSID support the same ranging profile as transmitted BSSID as far as this ISTA is concerned.   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802.11-19/0678r2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Dibakar Das, Intel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1093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Dibakar Das,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Dibakar Das,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Dibakar Das,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Dibakar Das, Intel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Dibakar Das,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Dibakar Das, Intel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Dibakar Das,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Dibakar Das,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Dibakar Das,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Dibakar Das,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802.11-19/0678r2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CR for CID 1115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2019-05-01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Dibakar Das, Intel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1831038"/>
              </p:ext>
            </p:extLst>
          </p:nvPr>
        </p:nvGraphicFramePr>
        <p:xfrm>
          <a:off x="995363" y="2417763"/>
          <a:ext cx="10196512" cy="314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0" name="Document" r:id="rId4" imgW="10491798" imgH="3223367" progId="Word.Document.8">
                  <p:embed/>
                </p:oleObj>
              </mc:Choice>
              <mc:Fallback>
                <p:oleObj name="Document" r:id="rId4" imgW="10491798" imgH="322336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417763"/>
                        <a:ext cx="10196512" cy="31496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Straw Poll 2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Which Option do you support regarding handing Rx of management frames ?</a:t>
            </a:r>
          </a:p>
          <a:p>
            <a:r>
              <a:rPr lang="en-US" smtClean="0"/>
              <a:t>Option 1:</a:t>
            </a:r>
          </a:p>
          <a:p>
            <a:r>
              <a:rPr lang="en-US" smtClean="0"/>
              <a:t>Option 2:</a:t>
            </a:r>
          </a:p>
          <a:p>
            <a:r>
              <a:rPr lang="en-US" smtClean="0"/>
              <a:t>None of the above:</a:t>
            </a:r>
          </a:p>
          <a:p>
            <a:r>
              <a:rPr lang="en-US" smtClean="0"/>
              <a:t>Abstain:</a:t>
            </a:r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Dibakar Das,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2765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submission addresses CID 1115 concerning Multi-BSSID capability in 11az ranging: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Dibakar Das,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6307169"/>
              </p:ext>
            </p:extLst>
          </p:nvPr>
        </p:nvGraphicFramePr>
        <p:xfrm>
          <a:off x="1295400" y="3039406"/>
          <a:ext cx="10058400" cy="30550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762000"/>
                <a:gridCol w="685800"/>
                <a:gridCol w="4876800"/>
                <a:gridCol w="2514600"/>
              </a:tblGrid>
              <a:tr h="280966">
                <a:tc>
                  <a:txBody>
                    <a:bodyPr/>
                    <a:lstStyle/>
                    <a:p>
                      <a:r>
                        <a:rPr lang="en-US" dirty="0" smtClean="0"/>
                        <a:t>Clause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Page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Proposed Change</a:t>
                      </a:r>
                      <a:endParaRPr lang="en-US" dirty="0"/>
                    </a:p>
                  </a:txBody>
                  <a:tcPr/>
                </a:tc>
              </a:tr>
              <a:tr h="2689248">
                <a:tc>
                  <a:txBody>
                    <a:bodyPr/>
                    <a:lstStyle/>
                    <a:p>
                      <a:r>
                        <a:rPr lang="en-US" dirty="0" smtClean="0"/>
                        <a:t>9.3.1.23.9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The text "The TA field for the Ranging Trigger frame is address of the RSTA transmitting the Trigger frame" needs to be modified to include the case when RSTA supports </a:t>
                      </a:r>
                      <a:r>
                        <a:rPr lang="en-US" sz="1800" dirty="0" err="1" smtClean="0"/>
                        <a:t>MultiBSSID</a:t>
                      </a:r>
                      <a:r>
                        <a:rPr lang="en-US" sz="1800" dirty="0" smtClean="0"/>
                        <a:t> and intends to include STAs from different </a:t>
                      </a:r>
                      <a:r>
                        <a:rPr lang="en-US" sz="1800" dirty="0" err="1" smtClean="0"/>
                        <a:t>BSSes</a:t>
                      </a:r>
                      <a:r>
                        <a:rPr lang="en-US" sz="1800" dirty="0" smtClean="0"/>
                        <a:t> in its TB sequence/measurement window.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Add support for reception of control frames (i.e. TA/NDPA) from transmitted BSSID for the case of Multi-BSSID.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Multiple virtual co-located APs can be used to efficiently manage traffic for different sets of users.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 E.g., in an airport, use one VAP to provide unsecured connectivity for “guest” users and one VAP to provide secured connectivity for airline employees/ premium customers.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802.11 uses Multiple BSSID concept to lower </a:t>
            </a:r>
            <a:r>
              <a:rPr lang="en-US" dirty="0" err="1" smtClean="0"/>
              <a:t>Mgt</a:t>
            </a:r>
            <a:r>
              <a:rPr lang="en-US" dirty="0" smtClean="0"/>
              <a:t> </a:t>
            </a:r>
            <a:r>
              <a:rPr lang="en-US" dirty="0"/>
              <a:t>frame transmissions by collocated VAPs.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presentation discusses issues for 11az ranging with 11ax Multiple BSSID </a:t>
            </a:r>
            <a:r>
              <a:rPr lang="en-US" dirty="0" smtClean="0"/>
              <a:t>mechanism as part of the resolution to CID 1115.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Dibakar Das,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Recap: Multiple BSSID terminologies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Co-located BSSID set: “</a:t>
            </a:r>
            <a:r>
              <a:rPr lang="en-US" b="0" dirty="0"/>
              <a:t>A collection of access points (APs) operating on the same physical device”.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Co-hosted BSSID set</a:t>
            </a:r>
            <a:r>
              <a:rPr lang="en-US" b="0" dirty="0"/>
              <a:t>: </a:t>
            </a:r>
            <a:r>
              <a:rPr lang="en-US" dirty="0"/>
              <a:t> “</a:t>
            </a:r>
            <a:r>
              <a:rPr lang="en-US" b="0" dirty="0"/>
              <a:t>A type of co-located BSSID set such that the access points (APs) use a common operating class, channel, and antenna connectors and advertise information </a:t>
            </a:r>
            <a:r>
              <a:rPr lang="en-US" b="0" dirty="0" smtClean="0"/>
              <a:t>using </a:t>
            </a:r>
            <a:r>
              <a:rPr lang="en-US" dirty="0" smtClean="0"/>
              <a:t>multiple</a:t>
            </a:r>
            <a:r>
              <a:rPr lang="en-US" b="0" dirty="0" smtClean="0"/>
              <a:t> Beacon </a:t>
            </a:r>
            <a:r>
              <a:rPr lang="en-US" b="0" dirty="0"/>
              <a:t>or Probe Response frames each corresponding to a single </a:t>
            </a:r>
            <a:r>
              <a:rPr lang="en-US" b="0" dirty="0" smtClean="0"/>
              <a:t>BSSID</a:t>
            </a:r>
            <a:r>
              <a:rPr lang="en-US" b="0" dirty="0"/>
              <a:t>.”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Multiple BSSID set</a:t>
            </a:r>
            <a:r>
              <a:rPr lang="en-US" b="0" dirty="0"/>
              <a:t>:</a:t>
            </a:r>
            <a:r>
              <a:rPr lang="en-US" dirty="0"/>
              <a:t> </a:t>
            </a:r>
            <a:r>
              <a:rPr lang="en-US" b="0" dirty="0"/>
              <a:t>A type of co-located BSSID set such that the APs use a common operating class, channel, and antenna connectors and advertise information using single Beacon or Probe Response frames by </a:t>
            </a:r>
            <a:r>
              <a:rPr lang="en-US" dirty="0"/>
              <a:t>one </a:t>
            </a:r>
            <a:r>
              <a:rPr lang="en-US" b="0" dirty="0"/>
              <a:t>particular BSSID (transmitted BSSID).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Dibakar Das,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9927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BSSID issues for 11az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 smtClean="0"/>
              <a:t>Handling </a:t>
            </a:r>
            <a:r>
              <a:rPr lang="en-US" b="1" dirty="0"/>
              <a:t>Control frames (e.g., TF): </a:t>
            </a:r>
            <a:r>
              <a:rPr lang="en-US" b="0" dirty="0"/>
              <a:t>is the </a:t>
            </a:r>
            <a:r>
              <a:rPr lang="en-US" b="0" dirty="0"/>
              <a:t>I</a:t>
            </a:r>
            <a:r>
              <a:rPr lang="en-US" b="0" dirty="0" smtClean="0"/>
              <a:t>STA </a:t>
            </a:r>
            <a:r>
              <a:rPr lang="en-US" b="0" dirty="0"/>
              <a:t>able to receive and respond to TFs sent from a co-located RSTA it did not negotiate with </a:t>
            </a:r>
            <a:r>
              <a:rPr lang="en-US" b="0" dirty="0" smtClean="0"/>
              <a:t>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In 11ax this support is optional and signaled to AP during association. </a:t>
            </a: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1" kern="1200" dirty="0">
                <a:latin typeface="Times New Roman" pitchFamily="18" charset="0"/>
              </a:rPr>
              <a:t>Handling </a:t>
            </a:r>
            <a:r>
              <a:rPr lang="en-US" b="1" kern="1200" dirty="0" err="1">
                <a:latin typeface="Times New Roman" pitchFamily="18" charset="0"/>
              </a:rPr>
              <a:t>rx</a:t>
            </a:r>
            <a:r>
              <a:rPr lang="en-US" b="1" kern="1200" dirty="0">
                <a:latin typeface="Times New Roman" pitchFamily="18" charset="0"/>
              </a:rPr>
              <a:t> of management frames</a:t>
            </a:r>
            <a:r>
              <a:rPr lang="en-US" kern="1200" dirty="0">
                <a:latin typeface="Times New Roman" pitchFamily="18" charset="0"/>
              </a:rPr>
              <a:t>: </a:t>
            </a:r>
            <a:r>
              <a:rPr lang="en-US" b="0" kern="1200" dirty="0">
                <a:latin typeface="Times New Roman" pitchFamily="18" charset="0"/>
              </a:rPr>
              <a:t>“The STA, when associated with a BSS corresponding to a </a:t>
            </a:r>
            <a:r>
              <a:rPr lang="en-US" b="0" kern="1200" dirty="0" err="1">
                <a:latin typeface="Times New Roman" pitchFamily="18" charset="0"/>
              </a:rPr>
              <a:t>nontransmitted</a:t>
            </a:r>
            <a:r>
              <a:rPr lang="en-US" b="0" kern="1200" dirty="0">
                <a:latin typeface="Times New Roman" pitchFamily="18" charset="0"/>
              </a:rPr>
              <a:t> BSSID, shall discard all Data and Management frames that use the transmitted BSSID as the transmit address, except for Beacon, (#114)FILS Discovery, Probe Response, and TIM broadcast frames</a:t>
            </a:r>
            <a:r>
              <a:rPr lang="en-US" b="0" kern="1200" dirty="0" smtClean="0">
                <a:latin typeface="Times New Roman" pitchFamily="18" charset="0"/>
              </a:rPr>
              <a:t>.</a:t>
            </a:r>
            <a:r>
              <a:rPr lang="en-US" b="0" dirty="0" smtClean="0"/>
              <a:t>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Note: no LMR and FTM frames. </a:t>
            </a:r>
            <a:endParaRPr lang="en-US" b="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>
              <a:buNone/>
            </a:pPr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Dibakar Das,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9329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kern="1200" dirty="0">
                <a:latin typeface="Times New Roman" pitchFamily="18" charset="0"/>
              </a:rPr>
              <a:t>Handling </a:t>
            </a:r>
            <a:r>
              <a:rPr lang="en-US" kern="1200" dirty="0" smtClean="0">
                <a:latin typeface="Times New Roman" pitchFamily="18" charset="0"/>
              </a:rPr>
              <a:t>Rx of Control </a:t>
            </a:r>
            <a:r>
              <a:rPr lang="en-US" kern="1200" dirty="0">
                <a:latin typeface="Times New Roman" pitchFamily="18" charset="0"/>
              </a:rPr>
              <a:t>frames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Note: For a given pair of an ISTA </a:t>
            </a:r>
            <a:r>
              <a:rPr lang="en-US" dirty="0"/>
              <a:t>and a RSTA it negotiated </a:t>
            </a:r>
            <a:r>
              <a:rPr lang="en-US" dirty="0" smtClean="0"/>
              <a:t>with, </a:t>
            </a:r>
            <a:r>
              <a:rPr lang="en-US" dirty="0" smtClean="0"/>
              <a:t>the ISTA is either associated to some collocated BSSID in the same Multiple BSSID set as the RSTA or it is not.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We list the following options.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Option </a:t>
            </a:r>
            <a:r>
              <a:rPr lang="en-US" dirty="0"/>
              <a:t>1 </a:t>
            </a:r>
            <a:r>
              <a:rPr lang="en-US" dirty="0" smtClean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 Same behavior as in 11ax for associated ISTAs =&gt; they can receive 11az Ctrl frames from transmitted BSSID if that capability was negotiated during association.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for Unassociated ISTAs can only be triggered by the BSSID they negotiated with. 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Option 2: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ISTAs are mandated to respond to Ranging TFs sent from transmitted BSSID for both associated and unassociated case.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Dibakar Das,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49131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kern="1200" dirty="0">
                <a:latin typeface="Times New Roman" pitchFamily="18" charset="0"/>
              </a:rPr>
              <a:t>Handling </a:t>
            </a:r>
            <a:r>
              <a:rPr lang="en-US" kern="1200" dirty="0" err="1">
                <a:latin typeface="Times New Roman" pitchFamily="18" charset="0"/>
              </a:rPr>
              <a:t>rx</a:t>
            </a:r>
            <a:r>
              <a:rPr lang="en-US" kern="1200" dirty="0">
                <a:latin typeface="Times New Roman" pitchFamily="18" charset="0"/>
              </a:rPr>
              <a:t> of </a:t>
            </a:r>
            <a:r>
              <a:rPr lang="en-US" kern="1200" dirty="0" smtClean="0">
                <a:latin typeface="Times New Roman" pitchFamily="18" charset="0"/>
              </a:rPr>
              <a:t>Management frames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Two possible options to handle </a:t>
            </a:r>
            <a:r>
              <a:rPr lang="en-US" dirty="0" err="1" smtClean="0"/>
              <a:t>rx</a:t>
            </a:r>
            <a:r>
              <a:rPr lang="en-US" dirty="0" smtClean="0"/>
              <a:t> of ranging related </a:t>
            </a:r>
            <a:r>
              <a:rPr lang="en-US" dirty="0" err="1" smtClean="0"/>
              <a:t>Mgt</a:t>
            </a:r>
            <a:r>
              <a:rPr lang="en-US" dirty="0" smtClean="0"/>
              <a:t> frames (i.e., </a:t>
            </a:r>
            <a:r>
              <a:rPr lang="en-US" dirty="0"/>
              <a:t>LMR and </a:t>
            </a:r>
            <a:r>
              <a:rPr lang="en-US" dirty="0" smtClean="0"/>
              <a:t>FTM) at an ISTA that is associated to a non-transmitted BSSID while performing ranging with the transmitted BSSID. 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Option 1: add </a:t>
            </a:r>
            <a:r>
              <a:rPr lang="en-US" b="1" dirty="0"/>
              <a:t>LMR and FTM</a:t>
            </a:r>
            <a:r>
              <a:rPr lang="en-US" dirty="0"/>
              <a:t> to the list of frames that ISTA shall not discard when sent from transmitted BSSID</a:t>
            </a:r>
            <a:r>
              <a:rPr lang="en-US" dirty="0" smtClean="0"/>
              <a:t>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Prefer this option because it preserves separation of functionalities at different BSSIDs. 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Option 2: LMR and FTM frames to the ISTA transmitted with Address 2 field as the non-transmitted BSSID.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Dibakar Das,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3016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Proposed following mechanisms to support Multiple BSSID with 11az ranging: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Allow ISTAs to receive </a:t>
            </a:r>
            <a:r>
              <a:rPr lang="en-US" dirty="0" smtClean="0"/>
              <a:t>Ranging TF </a:t>
            </a:r>
            <a:r>
              <a:rPr lang="en-US" dirty="0" smtClean="0"/>
              <a:t>from transmitted BSSIDs.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Add </a:t>
            </a:r>
            <a:r>
              <a:rPr lang="en-US" dirty="0"/>
              <a:t>exception to an 11ax rule so as to support reception of 11az </a:t>
            </a:r>
            <a:r>
              <a:rPr lang="en-US" dirty="0" err="1"/>
              <a:t>Mgt</a:t>
            </a:r>
            <a:r>
              <a:rPr lang="en-US" dirty="0"/>
              <a:t> frames.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Dibakar Das,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34196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Straw Poll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you support 11az ISTAs can always respond to TF sent from a transmitted BSSID if the ISTA has negotiated TB Ranging with </a:t>
            </a:r>
            <a:r>
              <a:rPr lang="en-US" dirty="0" smtClean="0"/>
              <a:t>some </a:t>
            </a:r>
            <a:r>
              <a:rPr lang="en-US" dirty="0" smtClean="0"/>
              <a:t>RSTA in the same Multiple BSSID set?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Y:     N:     Abstain: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Dibakar Das,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50495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378</TotalTime>
  <Words>879</Words>
  <Application>Microsoft Office PowerPoint</Application>
  <PresentationFormat>Widescreen</PresentationFormat>
  <Paragraphs>104</Paragraphs>
  <Slides>10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 Unicode MS</vt:lpstr>
      <vt:lpstr>MS Gothic</vt:lpstr>
      <vt:lpstr>Arial</vt:lpstr>
      <vt:lpstr>Times New Roman</vt:lpstr>
      <vt:lpstr>Office Theme</vt:lpstr>
      <vt:lpstr>Document</vt:lpstr>
      <vt:lpstr>CR for CID 1115 </vt:lpstr>
      <vt:lpstr>Abstract</vt:lpstr>
      <vt:lpstr>Introduction</vt:lpstr>
      <vt:lpstr>Recap: Multiple BSSID terminologies</vt:lpstr>
      <vt:lpstr>Multiple BSSID issues for 11az</vt:lpstr>
      <vt:lpstr>Handling Rx of Control frames</vt:lpstr>
      <vt:lpstr>Handling rx of Management frames</vt:lpstr>
      <vt:lpstr>Summary</vt:lpstr>
      <vt:lpstr>Straw Poll</vt:lpstr>
      <vt:lpstr>Straw Poll 2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 for CID 1115</dc:title>
  <dc:creator>Das, Dibakar</dc:creator>
  <cp:keywords>CTPClassification=CTP_NT</cp:keywords>
  <cp:lastModifiedBy>Das, Dibakar</cp:lastModifiedBy>
  <cp:revision>50</cp:revision>
  <cp:lastPrinted>1601-01-01T00:00:00Z</cp:lastPrinted>
  <dcterms:created xsi:type="dcterms:W3CDTF">2019-04-23T21:21:18Z</dcterms:created>
  <dcterms:modified xsi:type="dcterms:W3CDTF">2019-08-21T16:07:41Z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40895e8b-1bce-40ff-be1d-6c3b67639c4a</vt:lpwstr>
  </property>
  <property fmtid="{D5CDD505-2E9C-101B-9397-08002B2CF9AE}" pid="3" name="CTP_TimeStamp">
    <vt:lpwstr>2019-08-21 16:07:31Z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