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65" r:id="rId5"/>
    <p:sldId id="266" r:id="rId6"/>
    <p:sldId id="272" r:id="rId7"/>
    <p:sldId id="267" r:id="rId8"/>
    <p:sldId id="269" r:id="rId9"/>
    <p:sldId id="270" r:id="rId10"/>
    <p:sldId id="271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9" autoAdjust="0"/>
    <p:restoredTop sz="82413" autoAdjust="0"/>
  </p:normalViewPr>
  <p:slideViewPr>
    <p:cSldViewPr>
      <p:cViewPr varScale="1">
        <p:scale>
          <a:sx n="58" d="100"/>
          <a:sy n="58" d="100"/>
        </p:scale>
        <p:origin x="876" y="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802.11-19/0678r0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802.11-19/0678r0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In other words, the non-transmitted BSSID support the same ranging profile as transmitted BSSID as far as this ISTA is concerned.  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802.11-19/0678r0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09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802.11-19/0678r0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58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CR for CID 1115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831038"/>
              </p:ext>
            </p:extLst>
          </p:nvPr>
        </p:nvGraphicFramePr>
        <p:xfrm>
          <a:off x="995363" y="2417763"/>
          <a:ext cx="10196512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cument" r:id="rId4" imgW="10491798" imgH="3223367" progId="Word.Document.8">
                  <p:embed/>
                </p:oleObj>
              </mc:Choice>
              <mc:Fallback>
                <p:oleObj name="Document" r:id="rId4" imgW="10491798" imgH="32233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196512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following mechanisms to support Multiple BSSID with 11az ranging: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exception to an 11ax rule so as to support reception of 11az </a:t>
            </a:r>
            <a:r>
              <a:rPr lang="en-US" dirty="0" err="1" smtClean="0"/>
              <a:t>Mgt</a:t>
            </a:r>
            <a:r>
              <a:rPr lang="en-US" dirty="0" smtClean="0"/>
              <a:t> frames.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Allow ISTAs to receive TF from transmitted BSSIDs.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Advertise different ranging capabilities at collocated APs via a new IE included in beacon/ Probe Response frames.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41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addresses CID 1115 concerning Multi-BSSID capability in 11az ranging: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307169"/>
              </p:ext>
            </p:extLst>
          </p:nvPr>
        </p:nvGraphicFramePr>
        <p:xfrm>
          <a:off x="1295400" y="3039406"/>
          <a:ext cx="10058400" cy="305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762000"/>
                <a:gridCol w="685800"/>
                <a:gridCol w="4876800"/>
                <a:gridCol w="2514600"/>
              </a:tblGrid>
              <a:tr h="280966">
                <a:tc>
                  <a:txBody>
                    <a:bodyPr/>
                    <a:lstStyle/>
                    <a:p>
                      <a:r>
                        <a:rPr lang="en-US" dirty="0" smtClean="0"/>
                        <a:t>Clause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Change</a:t>
                      </a:r>
                      <a:endParaRPr lang="en-US" dirty="0"/>
                    </a:p>
                  </a:txBody>
                  <a:tcPr/>
                </a:tc>
              </a:tr>
              <a:tr h="2689248">
                <a:tc>
                  <a:txBody>
                    <a:bodyPr/>
                    <a:lstStyle/>
                    <a:p>
                      <a:r>
                        <a:rPr lang="en-US" dirty="0" smtClean="0"/>
                        <a:t>9.3.1.23.9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 text "The TA field for the Ranging Trigger frame is address of the RSTA transmitting the Trigger frame" needs to be modified to include the case when RSTA supports </a:t>
                      </a:r>
                      <a:r>
                        <a:rPr lang="en-US" sz="1800" dirty="0" err="1" smtClean="0"/>
                        <a:t>MultiBSSID</a:t>
                      </a:r>
                      <a:r>
                        <a:rPr lang="en-US" sz="1800" dirty="0" smtClean="0"/>
                        <a:t> and intends to include STAs from different </a:t>
                      </a:r>
                      <a:r>
                        <a:rPr lang="en-US" sz="1800" dirty="0" err="1" smtClean="0"/>
                        <a:t>BSSes</a:t>
                      </a:r>
                      <a:r>
                        <a:rPr lang="en-US" sz="1800" dirty="0" smtClean="0"/>
                        <a:t> in its TB sequence/measurement window.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Add support for reception of control frames (i.e. TA/NDPA) from transmitted BSSID for the case of Multi-BSSID.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virtual co-located APs can be used to efficiently manage traffic for different sets of users.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 E.g., in an airport, use one VAP to provide unsecured connectivity for “guest” users and one VAP to provide secured connectivity for airline employees/ premium customers.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uses Multiple BSSID concept to lower </a:t>
            </a:r>
            <a:r>
              <a:rPr lang="en-US" dirty="0" err="1" smtClean="0"/>
              <a:t>Mgt</a:t>
            </a:r>
            <a:r>
              <a:rPr lang="en-US" dirty="0" smtClean="0"/>
              <a:t> </a:t>
            </a:r>
            <a:r>
              <a:rPr lang="en-US" dirty="0"/>
              <a:t>frame transmissions by collocated VAPs.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discusses issues for 11az ranging with 11ax Multiple BSSID </a:t>
            </a:r>
            <a:r>
              <a:rPr lang="en-US" dirty="0" smtClean="0"/>
              <a:t>mechanism as part of the resolution to CID 1115.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Multiple BSSID terminologies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Co-located BSSID set: “</a:t>
            </a:r>
            <a:r>
              <a:rPr lang="en-US" b="0" dirty="0"/>
              <a:t>A collection of access points (APs) operating on the same physical device”.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Co-hosted BSSID set</a:t>
            </a:r>
            <a:r>
              <a:rPr lang="en-US" b="0" dirty="0"/>
              <a:t>: </a:t>
            </a:r>
            <a:r>
              <a:rPr lang="en-US" dirty="0"/>
              <a:t> “</a:t>
            </a:r>
            <a:r>
              <a:rPr lang="en-US" b="0" dirty="0"/>
              <a:t>A type of co-located BSSID set such that the access points (APs) use a common operating class, channel, and antenna connectors and advertise information </a:t>
            </a:r>
            <a:r>
              <a:rPr lang="en-US" b="0" dirty="0" smtClean="0"/>
              <a:t>using </a:t>
            </a:r>
            <a:r>
              <a:rPr lang="en-US" dirty="0" smtClean="0"/>
              <a:t>multiple</a:t>
            </a:r>
            <a:r>
              <a:rPr lang="en-US" b="0" dirty="0" smtClean="0"/>
              <a:t> Beacon </a:t>
            </a:r>
            <a:r>
              <a:rPr lang="en-US" b="0" dirty="0"/>
              <a:t>or Probe Response frames each corresponding to a single </a:t>
            </a:r>
            <a:r>
              <a:rPr lang="en-US" b="0" dirty="0" smtClean="0"/>
              <a:t>BSSID</a:t>
            </a:r>
            <a:r>
              <a:rPr lang="en-US" b="0" dirty="0"/>
              <a:t>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BSSID set</a:t>
            </a:r>
            <a:r>
              <a:rPr lang="en-US" b="0" dirty="0"/>
              <a:t>:</a:t>
            </a:r>
            <a:r>
              <a:rPr lang="en-US" dirty="0"/>
              <a:t> </a:t>
            </a:r>
            <a:r>
              <a:rPr lang="en-US" b="0" dirty="0"/>
              <a:t>A type of co-located BSSID set such that the APs use a common operating class, channel, and antenna connectors and advertise information using single Beacon or Probe Response frames by </a:t>
            </a:r>
            <a:r>
              <a:rPr lang="en-US" dirty="0"/>
              <a:t>one </a:t>
            </a:r>
            <a:r>
              <a:rPr lang="en-US" b="0" dirty="0"/>
              <a:t>particular BSSID (transmitted BSSID).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92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issues for 11az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allow ISTAs that have associated with a </a:t>
            </a:r>
            <a:r>
              <a:rPr lang="en-US" sz="2000" dirty="0" err="1"/>
              <a:t>nontransmitted</a:t>
            </a:r>
            <a:r>
              <a:rPr lang="en-US" sz="2000" dirty="0"/>
              <a:t> BSSID to perform ranging with transmitted BSSID?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kern="1200" dirty="0">
                <a:latin typeface="Times New Roman" pitchFamily="18" charset="0"/>
              </a:rPr>
              <a:t>Handling </a:t>
            </a:r>
            <a:r>
              <a:rPr lang="en-US" sz="1600" b="1" kern="1200" dirty="0" err="1">
                <a:latin typeface="Times New Roman" pitchFamily="18" charset="0"/>
              </a:rPr>
              <a:t>rx</a:t>
            </a:r>
            <a:r>
              <a:rPr lang="en-US" sz="1600" b="1" kern="1200" dirty="0">
                <a:latin typeface="Times New Roman" pitchFamily="18" charset="0"/>
              </a:rPr>
              <a:t> of management frames</a:t>
            </a:r>
            <a:r>
              <a:rPr lang="en-US" sz="1600" kern="1200" dirty="0">
                <a:latin typeface="Times New Roman" pitchFamily="18" charset="0"/>
              </a:rPr>
              <a:t>: “The STA, when associated with a BSS corresponding to a </a:t>
            </a:r>
            <a:r>
              <a:rPr lang="en-US" sz="1600" kern="1200" dirty="0" err="1">
                <a:latin typeface="Times New Roman" pitchFamily="18" charset="0"/>
              </a:rPr>
              <a:t>nontransmitted</a:t>
            </a:r>
            <a:r>
              <a:rPr lang="en-US" sz="1600" kern="1200" dirty="0">
                <a:latin typeface="Times New Roman" pitchFamily="18" charset="0"/>
              </a:rPr>
              <a:t> BSSID, shall discard all Data and Management frames that use the transmitted BSSID as the transmit address, except for Beacon, (#114)FILS Discovery, Probe Response, and TIM broadcast frames.</a:t>
            </a:r>
            <a:r>
              <a:rPr lang="en-US" sz="1600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Handling Control frames (e.g., TF): </a:t>
            </a:r>
            <a:r>
              <a:rPr lang="en-US" sz="1600" dirty="0"/>
              <a:t>is the STA able to receive and respond to TFs sent from a co-located RSTA it did not negotiate with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advertise the different ranging services for </a:t>
            </a:r>
            <a:r>
              <a:rPr lang="en-US" sz="2000" dirty="0" err="1"/>
              <a:t>nontransmitted</a:t>
            </a:r>
            <a:r>
              <a:rPr lang="en-US" sz="2000" dirty="0"/>
              <a:t> BSSIDs inside a Beacon or Probe Response </a:t>
            </a:r>
            <a:r>
              <a:rPr lang="en-US" sz="200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Motivation: preserve the </a:t>
            </a:r>
            <a:r>
              <a:rPr lang="en-US" sz="1600" dirty="0" err="1" smtClean="0"/>
              <a:t>MultiBSSID</a:t>
            </a:r>
            <a:r>
              <a:rPr lang="en-US" sz="1600" dirty="0" smtClean="0"/>
              <a:t> principle of supporting different types of services at different co-located BSSIDs. </a:t>
            </a:r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32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latin typeface="Times New Roman" pitchFamily="18" charset="0"/>
              </a:rPr>
              <a:t>Handling </a:t>
            </a:r>
            <a:r>
              <a:rPr lang="en-US" kern="1200" dirty="0" smtClean="0">
                <a:latin typeface="Times New Roman" pitchFamily="18" charset="0"/>
              </a:rPr>
              <a:t>of Control </a:t>
            </a:r>
            <a:r>
              <a:rPr lang="en-US" kern="1200" dirty="0">
                <a:latin typeface="Times New Roman" pitchFamily="18" charset="0"/>
              </a:rPr>
              <a:t>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ISTAs can be either associated to some collocated BSSID as the RSTA it negotiated with or it is not.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Same behavior as in 11ax for associated ISTAs =&gt; they can receive 11az Ctrl frames from transmitted BSSID if that capability was negotiated during association.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Unassociated ISTAs can only be triggered by the BSSID they negotiated with.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913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latin typeface="Times New Roman" pitchFamily="18" charset="0"/>
              </a:rPr>
              <a:t>Handling </a:t>
            </a:r>
            <a:r>
              <a:rPr lang="en-US" kern="1200" dirty="0" err="1">
                <a:latin typeface="Times New Roman" pitchFamily="18" charset="0"/>
              </a:rPr>
              <a:t>rx</a:t>
            </a:r>
            <a:r>
              <a:rPr lang="en-US" kern="1200" dirty="0">
                <a:latin typeface="Times New Roman" pitchFamily="18" charset="0"/>
              </a:rPr>
              <a:t> of </a:t>
            </a:r>
            <a:r>
              <a:rPr lang="en-US" kern="1200" dirty="0" smtClean="0">
                <a:latin typeface="Times New Roman" pitchFamily="18" charset="0"/>
              </a:rPr>
              <a:t>Management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possible options to handle </a:t>
            </a:r>
            <a:r>
              <a:rPr lang="en-US" dirty="0" err="1" smtClean="0"/>
              <a:t>rx</a:t>
            </a:r>
            <a:r>
              <a:rPr lang="en-US" dirty="0" smtClean="0"/>
              <a:t> of ranging related </a:t>
            </a:r>
            <a:r>
              <a:rPr lang="en-US" dirty="0" err="1" smtClean="0"/>
              <a:t>Mgt</a:t>
            </a:r>
            <a:r>
              <a:rPr lang="en-US" dirty="0" smtClean="0"/>
              <a:t> frames (i.e., </a:t>
            </a:r>
            <a:r>
              <a:rPr lang="en-US" dirty="0"/>
              <a:t>LMR and </a:t>
            </a:r>
            <a:r>
              <a:rPr lang="en-US" dirty="0" smtClean="0"/>
              <a:t>FTM) at an ISTA that is associated to a non-transmitted BSSID while performing ranging with the transmitted BSSID.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1: add </a:t>
            </a:r>
            <a:r>
              <a:rPr lang="en-US" b="1" dirty="0"/>
              <a:t>LMR and FTM</a:t>
            </a:r>
            <a:r>
              <a:rPr lang="en-US" dirty="0"/>
              <a:t> to the list of frames that ISTA shall not discard when sent from transmitted BSSID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Prefer this option because it preserves separation of functionalities at different BSSIDs.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2: LMR and FTM frames to the ISTA transmitted with Address 2 field as the non-transmitted BSSID.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0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Advertisement of ranging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5044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11az the Extended </a:t>
            </a:r>
            <a:r>
              <a:rPr lang="en-US" dirty="0"/>
              <a:t>Capabilities element contains </a:t>
            </a:r>
            <a:r>
              <a:rPr lang="en-US" dirty="0" smtClean="0"/>
              <a:t>ranging </a:t>
            </a:r>
            <a:r>
              <a:rPr lang="en-US" dirty="0"/>
              <a:t>capability </a:t>
            </a:r>
            <a:r>
              <a:rPr lang="en-US" dirty="0" smtClean="0"/>
              <a:t>information (Table 9-153 in spec).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11ax the Multiple BSSID element contains information about </a:t>
            </a:r>
            <a:r>
              <a:rPr lang="en-US" dirty="0" err="1" smtClean="0"/>
              <a:t>nontransmitted</a:t>
            </a:r>
            <a:r>
              <a:rPr lang="en-US" dirty="0" smtClean="0"/>
              <a:t> BSSIDs.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Some elements (e.g., HE Operation, HE Capabilities) are common to transmitted BSSID and not included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to signal different 11az flavors at different BSSIDs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Option 1: Different Extended Capabilities element for different BSSID profiles.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High overhead.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Option 2: Define a new </a:t>
            </a:r>
            <a:r>
              <a:rPr lang="en-US" sz="1800" dirty="0" smtClean="0"/>
              <a:t>low overhead IE </a:t>
            </a:r>
            <a:r>
              <a:rPr lang="en-US" sz="1800" dirty="0"/>
              <a:t>to contain just Ranging capabilities information of non-transmitted BSSID profiles; bit in Beacon or Probe Response to signal support for different Ranging capabilities at different BSSIDs.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Prefer this option.     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648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signaling with Option 2 in slide 8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9905999" cy="533399"/>
          </a:xfrm>
        </p:spPr>
        <p:txBody>
          <a:bodyPr/>
          <a:lstStyle/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Example of new IE included within each </a:t>
            </a:r>
            <a:r>
              <a:rPr lang="en-US" dirty="0" err="1" smtClean="0"/>
              <a:t>Nontransmitted</a:t>
            </a:r>
            <a:r>
              <a:rPr lang="en-US" dirty="0" smtClean="0"/>
              <a:t> BSSID Profile </a:t>
            </a:r>
            <a:r>
              <a:rPr lang="en-US" dirty="0" err="1" smtClean="0"/>
              <a:t>subelement</a:t>
            </a:r>
            <a:r>
              <a:rPr lang="en-US" dirty="0" smtClean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138830"/>
              </p:ext>
            </p:extLst>
          </p:nvPr>
        </p:nvGraphicFramePr>
        <p:xfrm>
          <a:off x="1524000" y="2514601"/>
          <a:ext cx="8839200" cy="1357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013"/>
                <a:gridCol w="3729038"/>
                <a:gridCol w="3867149"/>
              </a:tblGrid>
              <a:tr h="442950">
                <a:tc>
                  <a:txBody>
                    <a:bodyPr/>
                    <a:lstStyle/>
                    <a:p>
                      <a:r>
                        <a:rPr lang="en-US" dirty="0" smtClean="0"/>
                        <a:t>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852449">
                <a:tc>
                  <a:txBody>
                    <a:bodyPr/>
                    <a:lstStyle/>
                    <a:p>
                      <a:r>
                        <a:rPr lang="en-US" dirty="0" smtClean="0"/>
                        <a:t>&lt;ANA&gt;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 BSSID Ranging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STA sets this</a:t>
                      </a:r>
                      <a:r>
                        <a:rPr lang="en-US" baseline="0" dirty="0" smtClean="0"/>
                        <a:t> field to 1 to indicate support of ranging profiles at different co-located BSSIDs; set to 0 otherwise.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28981" y="3830965"/>
            <a:ext cx="3937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Extended Capabilities element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154541"/>
              </p:ext>
            </p:extLst>
          </p:nvPr>
        </p:nvGraphicFramePr>
        <p:xfrm>
          <a:off x="1295400" y="5486400"/>
          <a:ext cx="104394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649"/>
                <a:gridCol w="1174433"/>
                <a:gridCol w="5970032"/>
                <a:gridCol w="15332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Bitmap of </a:t>
                      </a:r>
                      <a:r>
                        <a:rPr lang="en-US" dirty="0" err="1" smtClean="0"/>
                        <a:t>Nontransmitted</a:t>
                      </a:r>
                      <a:r>
                        <a:rPr lang="en-US" baseline="0" dirty="0" smtClean="0"/>
                        <a:t> BSSID </a:t>
                      </a:r>
                      <a:r>
                        <a:rPr lang="en-US" dirty="0" smtClean="0"/>
                        <a:t>Ranging Capabilities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5903410"/>
            <a:ext cx="10792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Bits:               8              8                         </a:t>
            </a:r>
            <a:r>
              <a:rPr lang="en-US" b="1" dirty="0" smtClean="0">
                <a:solidFill>
                  <a:schemeClr val="tx1"/>
                </a:solidFill>
              </a:rPr>
              <a:t>14                                                                  </a:t>
            </a:r>
            <a:r>
              <a:rPr lang="en-US" b="1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856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328</TotalTime>
  <Words>1013</Words>
  <Application>Microsoft Office PowerPoint</Application>
  <PresentationFormat>Widescreen</PresentationFormat>
  <Paragraphs>128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CR for CID 1115 </vt:lpstr>
      <vt:lpstr>Abstract</vt:lpstr>
      <vt:lpstr>Introduction</vt:lpstr>
      <vt:lpstr>Recap: Multiple BSSID terminologies</vt:lpstr>
      <vt:lpstr>Multiple BSSID issues for 11az</vt:lpstr>
      <vt:lpstr>Handling of Control frames</vt:lpstr>
      <vt:lpstr>Handling rx of Management frames</vt:lpstr>
      <vt:lpstr>Advertisement of ranging profiles</vt:lpstr>
      <vt:lpstr>Example signaling with Option 2 in slide 8 </vt:lpstr>
      <vt:lpstr>Summary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 for CID 1115</dc:title>
  <dc:creator>Das, Dibakar</dc:creator>
  <cp:keywords>CTPClassification=CTP_NT</cp:keywords>
  <cp:lastModifiedBy>Das, Dibakar</cp:lastModifiedBy>
  <cp:revision>37</cp:revision>
  <cp:lastPrinted>1601-01-01T00:00:00Z</cp:lastPrinted>
  <dcterms:created xsi:type="dcterms:W3CDTF">2019-04-23T21:21:18Z</dcterms:created>
  <dcterms:modified xsi:type="dcterms:W3CDTF">2019-05-01T17:10:44Z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40895e8b-1bce-40ff-be1d-6c3b67639c4a</vt:lpwstr>
  </property>
  <property fmtid="{D5CDD505-2E9C-101B-9397-08002B2CF9AE}" pid="3" name="CTP_TimeStamp">
    <vt:lpwstr>2019-05-01 17:10:44Z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