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2" r:id="rId4"/>
    <p:sldId id="271" r:id="rId5"/>
    <p:sldId id="275" r:id="rId6"/>
    <p:sldId id="294" r:id="rId7"/>
    <p:sldId id="295" r:id="rId8"/>
    <p:sldId id="291" r:id="rId9"/>
    <p:sldId id="292" r:id="rId10"/>
    <p:sldId id="296" r:id="rId11"/>
    <p:sldId id="298" r:id="rId12"/>
    <p:sldId id="297" r:id="rId13"/>
    <p:sldId id="299" r:id="rId14"/>
    <p:sldId id="300" r:id="rId15"/>
    <p:sldId id="293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 lei" initials="jl" lastIdx="2" clrIdx="0">
    <p:extLst>
      <p:ext uri="{19B8F6BF-5375-455C-9EA6-DF929625EA0E}">
        <p15:presenceInfo xmlns:p15="http://schemas.microsoft.com/office/powerpoint/2012/main" userId="89326dc2a75e1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3850" autoAdjust="0"/>
  </p:normalViewPr>
  <p:slideViewPr>
    <p:cSldViewPr>
      <p:cViewPr varScale="1">
        <p:scale>
          <a:sx n="73" d="100"/>
          <a:sy n="73" d="100"/>
        </p:scale>
        <p:origin x="42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802.11-19/xxxxr0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dirty="0"/>
              <a:t>April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Jun Lei, Nufront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2019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 Lei, Nufront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802.11-19/xxxxr0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April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Jun Lei, Nufront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04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44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50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802.11-19/xxxxr0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April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Jun Lei, Nufront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43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62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60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41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483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893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8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jhlab.net/publications/imt-2020_cm_bup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265955"/>
          </a:xfrm>
        </p:spPr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752475"/>
            <a:ext cx="864096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Preliminary Results of EUHT Evaluation on Urban Macro URLLC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4525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2019-04-22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E3A0B44C-756F-4EA8-BEA6-C9DDDEB280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910132"/>
              </p:ext>
            </p:extLst>
          </p:nvPr>
        </p:nvGraphicFramePr>
        <p:xfrm>
          <a:off x="498475" y="2446338"/>
          <a:ext cx="7861300" cy="363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3" name="Document" r:id="rId4" imgW="8254533" imgH="3821900" progId="Word.Document.8">
                  <p:embed/>
                </p:oleObj>
              </mc:Choice>
              <mc:Fallback>
                <p:oleObj name="Document" r:id="rId4" imgW="8254533" imgH="3821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2446338"/>
                        <a:ext cx="7861300" cy="363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System Level Simulation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 According to the simulation procedure, the system level simulation is mainly used to provide SINR statistics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en-US" altLang="zh-CN" sz="2000" b="0" kern="1200" dirty="0"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 Because the system level simulation platform is not ready yet, we did not actually run the system level simulation to obtain the SINR values. The SINR CDF in [6] is adopted in the link level simulation as the 1</a:t>
            </a:r>
            <a:r>
              <a:rPr lang="en-US" altLang="zh-CN" sz="2000" b="0" kern="1200" baseline="30000" dirty="0">
                <a:sym typeface="Arial" panose="020B0604020202020204" pitchFamily="34" charset="0"/>
              </a:rPr>
              <a:t>st</a:t>
            </a:r>
            <a:r>
              <a:rPr lang="en-US" altLang="zh-CN" sz="2000" b="0" kern="1200" dirty="0">
                <a:sym typeface="Arial" panose="020B0604020202020204" pitchFamily="34" charset="0"/>
              </a:rPr>
              <a:t> step, in which the 5</a:t>
            </a:r>
            <a:r>
              <a:rPr lang="en-US" altLang="zh-CN" sz="2000" b="0" kern="1200" baseline="30000" dirty="0">
                <a:sym typeface="Arial" panose="020B0604020202020204" pitchFamily="34" charset="0"/>
              </a:rPr>
              <a:t>th</a:t>
            </a:r>
            <a:r>
              <a:rPr lang="en-US" altLang="zh-CN" sz="2000" b="0" kern="1200" dirty="0">
                <a:sym typeface="Arial" panose="020B0604020202020204" pitchFamily="34" charset="0"/>
              </a:rPr>
              <a:t> percentile value of SINR with the same condition is -1.72dB (from CATT).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en-US" altLang="zh-CN" sz="2000" b="0" kern="1200" dirty="0"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Therefore, the target of link level simulation is to achieve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1600" kern="1200" dirty="0">
                <a:sym typeface="Arial" panose="020B0604020202020204" pitchFamily="34" charset="0"/>
              </a:rPr>
              <a:t>PER &lt; 10e-5 @ -1.72dB SNR under small fading channel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421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Link Level Simulation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The total transmit power is normalized to 1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en-US" altLang="zh-CN" sz="2000" b="0" kern="1200" dirty="0"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The small fading channel implementation is obtain from “IMT2020V2.0”,</a:t>
            </a:r>
            <a:r>
              <a:rPr lang="en-US" altLang="zh-CN" b="0" dirty="0">
                <a:hlinkClick r:id="rId3"/>
              </a:rPr>
              <a:t>http://www.zjhlab.net/publications/imt-2020_cm_bupt/</a:t>
            </a:r>
            <a:r>
              <a:rPr lang="en-US" altLang="zh-CN" sz="2000" b="0" kern="1200" dirty="0"/>
              <a:t>.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en-US" altLang="zh-CN" sz="2000" b="0" kern="1200" dirty="0"/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/>
              <a:t>The channel model is UMA_A.</a:t>
            </a:r>
            <a:r>
              <a:rPr lang="zh-CN" altLang="en-US" sz="2000" b="0" kern="1200" dirty="0"/>
              <a:t> </a:t>
            </a:r>
            <a:r>
              <a:rPr lang="en-US" altLang="zh-CN" sz="2000" b="0" kern="1200" dirty="0"/>
              <a:t>The details of channel model parameters are aligned with ITU evaluation document [3].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910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F2984D-7E2E-4B79-AC46-ECC85B5BF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2393"/>
          </a:xfrm>
        </p:spPr>
        <p:txBody>
          <a:bodyPr/>
          <a:lstStyle/>
          <a:p>
            <a:r>
              <a:rPr lang="en-US" altLang="zh-CN" dirty="0"/>
              <a:t>Simulation Results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0740A7-E902-434A-B815-ECE201CC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4D55A2-09A1-4E2C-897F-8F02A749B9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Jun Lei, Nufront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5353A56-23EE-4433-BE78-5A4CEFE9B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60C413E5-D2CD-4950-87C3-8C1C85A6C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5330825"/>
            <a:ext cx="7770813" cy="11671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Max Latency &lt; 0.80ms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PER &lt; 10e-5 @ -3.5 SNR 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FFF2A29-3E64-44BD-BDAB-89FC9ADF7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491" y="1345975"/>
            <a:ext cx="5924837" cy="404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6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Conclusion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The preliminary evaluation results show that EUHT can meet the requirements of URLLC of IMT-2020.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307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Next Step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In the next weeks, we will develop the system level simulation platform and perform more evaluation on URLLC/</a:t>
            </a:r>
            <a:r>
              <a:rPr lang="en-US" altLang="zh-CN" sz="2000" b="0" kern="1200" dirty="0" err="1">
                <a:sym typeface="Arial" panose="020B0604020202020204" pitchFamily="34" charset="0"/>
              </a:rPr>
              <a:t>mMTC</a:t>
            </a:r>
            <a:r>
              <a:rPr lang="en-US" altLang="zh-CN" sz="2000" b="0" kern="1200" dirty="0">
                <a:sym typeface="Arial" panose="020B0604020202020204" pitchFamily="34" charset="0"/>
              </a:rPr>
              <a:t>/rural </a:t>
            </a:r>
            <a:r>
              <a:rPr lang="en-US" altLang="zh-CN" sz="2000" b="0" kern="1200" dirty="0" err="1">
                <a:sym typeface="Arial" panose="020B0604020202020204" pitchFamily="34" charset="0"/>
              </a:rPr>
              <a:t>eMBB</a:t>
            </a:r>
            <a:r>
              <a:rPr lang="en-US" altLang="zh-CN" sz="2000" b="0" kern="1200" dirty="0">
                <a:sym typeface="Arial" panose="020B0604020202020204" pitchFamily="34" charset="0"/>
              </a:rPr>
              <a:t>.</a:t>
            </a:r>
            <a:endParaRPr lang="zh-CN" altLang="en-US" sz="200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109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471DC9-EC27-4A0D-8521-A13659FD2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74203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AAE924-B9E5-404C-A809-EF6B209C9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659" y="1303809"/>
            <a:ext cx="8206681" cy="411321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sz="2000" b="0" dirty="0"/>
              <a:t>[1] IEEE 802.11-19/0625r0, </a:t>
            </a:r>
            <a:r>
              <a:rPr lang="en-GB" altLang="zh-CN" sz="2000" b="0" dirty="0"/>
              <a:t>Proposal to Cooperate to Submit 5G Standards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pPr>
              <a:spcBef>
                <a:spcPts val="0"/>
              </a:spcBef>
            </a:pPr>
            <a:r>
              <a:rPr lang="en-US" altLang="zh-CN" sz="2000" b="0" dirty="0"/>
              <a:t>[2] IEEE 802.11-19/0626r0, </a:t>
            </a:r>
            <a:r>
              <a:rPr lang="en-GB" altLang="zh-CN" sz="2000" b="0" dirty="0"/>
              <a:t>EUHT Technical Brief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pPr>
              <a:spcBef>
                <a:spcPts val="0"/>
              </a:spcBef>
            </a:pPr>
            <a:r>
              <a:rPr lang="en-US" altLang="zh-CN" sz="2000" b="0" dirty="0"/>
              <a:t>[3] Report  ITU-R  M.2412-0 (10/2017), Guidelines for evaluation of radio interface technologies for IMT-2020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r>
              <a:rPr lang="en-US" altLang="zh-CN" sz="2000" b="0" dirty="0"/>
              <a:t>[4] Report ITU-R M.2410-0 (11/2017), Minimum requirements related to technical performance for IMT-2020 radio interface(s) </a:t>
            </a:r>
          </a:p>
          <a:p>
            <a:endParaRPr lang="en-US" altLang="zh-CN" sz="2000" b="0" dirty="0"/>
          </a:p>
          <a:p>
            <a:r>
              <a:rPr lang="en-US" altLang="zh-CN" sz="2000" b="0" dirty="0"/>
              <a:t>[5] Report ITU-R M.2411-0 (11/2017) , Requirements, evaluation criteria and submission templates for the development of IMT-2020 </a:t>
            </a:r>
          </a:p>
          <a:p>
            <a:r>
              <a:rPr lang="en-US" altLang="zh-CN" sz="2000" b="0" dirty="0"/>
              <a:t>	</a:t>
            </a:r>
          </a:p>
          <a:p>
            <a:pPr>
              <a:spcBef>
                <a:spcPts val="0"/>
              </a:spcBef>
            </a:pPr>
            <a:r>
              <a:rPr lang="en-US" altLang="zh-CN" sz="2000" b="0" dirty="0"/>
              <a:t>[6] </a:t>
            </a:r>
            <a:r>
              <a:rPr lang="en-GB" altLang="zh-CN" sz="2000" b="0" dirty="0"/>
              <a:t>Document 5D/1050-E</a:t>
            </a:r>
            <a:r>
              <a:rPr lang="en-US" altLang="zh-CN" sz="2000" b="0" dirty="0"/>
              <a:t>, </a:t>
            </a:r>
            <a:r>
              <a:rPr lang="en-GB" altLang="zh-CN" sz="2000" b="0" dirty="0"/>
              <a:t>Preliminary Description Template and Self-Evaluation of 3GPP 5G candidate for inclusion in IMT-2020</a:t>
            </a:r>
            <a:endParaRPr lang="en-US" altLang="zh-CN" sz="2000" b="0" dirty="0"/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1019DE1-0992-4351-9DE7-B7BD5745E6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8FD021-095A-42D6-ABB9-8200F8091A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Jun Lei, Nufront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D8DB834-EEF4-4B54-BC2C-F40E90008D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22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1556792"/>
            <a:ext cx="7772400" cy="4114800"/>
          </a:xfrm>
          <a:ln/>
        </p:spPr>
        <p:txBody>
          <a:bodyPr/>
          <a:lstStyle/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This presentation is a follow up work of the proposal about joint submission to ITU as IMT-2020 standard [1].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SzPts val="2400"/>
            </a:pPr>
            <a:endParaRPr lang="en-US" altLang="zh-CN" b="0" dirty="0"/>
          </a:p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In this contribution, we present the preliminary results of EUHT [2] simulations on urban macro URLLC scenario.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US" altLang="zh-CN" b="0" dirty="0"/>
          </a:p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The simulations adhere to the methodology specified by ITU-R for self-evaluating a RAT for IMT-2020 [3].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US" altLang="zh-CN" b="0" dirty="0"/>
          </a:p>
          <a:p>
            <a:pPr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The preliminary results show that EUHT can meet the ITU requirements on urban macro URLLC scenario[4].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SzPts val="2400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6275" y="469900"/>
            <a:ext cx="7770813" cy="1065213"/>
          </a:xfrm>
        </p:spPr>
        <p:txBody>
          <a:bodyPr/>
          <a:lstStyle/>
          <a:p>
            <a:r>
              <a:rPr lang="en-US" altLang="zh-CN" dirty="0"/>
              <a:t>Abbreviation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97730315-5DA9-47DE-8D10-924929DB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372393"/>
            <a:ext cx="8496944" cy="41132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RIT ( Radio Interface Technology)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URLLC</a:t>
            </a:r>
            <a:r>
              <a:rPr lang="zh-CN" altLang="en-US" dirty="0">
                <a:solidFill>
                  <a:schemeClr val="tx1"/>
                </a:solidFill>
              </a:rPr>
              <a:t>（</a:t>
            </a:r>
            <a:r>
              <a:rPr lang="en-US" altLang="zh-CN" dirty="0">
                <a:solidFill>
                  <a:schemeClr val="tx1"/>
                </a:solidFill>
              </a:rPr>
              <a:t>Ultra-Reliable and Low Latency Communications</a:t>
            </a:r>
            <a:r>
              <a:rPr lang="zh-CN" altLang="en-US" dirty="0">
                <a:solidFill>
                  <a:schemeClr val="tx1"/>
                </a:solidFill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eMBB</a:t>
            </a:r>
            <a:r>
              <a:rPr lang="zh-CN" altLang="en-US" dirty="0"/>
              <a:t>（</a:t>
            </a:r>
            <a:r>
              <a:rPr lang="en-US" dirty="0"/>
              <a:t>enhanced Mobile Broadband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mMTC  (massive Machine Type Communication)</a:t>
            </a:r>
            <a:endParaRPr lang="zh-CN" altLang="en-US" dirty="0"/>
          </a:p>
          <a:p>
            <a:pPr>
              <a:lnSpc>
                <a:spcPct val="150000"/>
              </a:lnSpc>
            </a:pPr>
            <a:r>
              <a:rPr lang="en-US" dirty="0"/>
              <a:t>3GPP R15</a:t>
            </a:r>
            <a:r>
              <a:rPr lang="zh-CN" altLang="en-US" dirty="0"/>
              <a:t>（</a:t>
            </a:r>
            <a:r>
              <a:rPr lang="en-US" dirty="0"/>
              <a:t>3GPP Release 15</a:t>
            </a:r>
            <a:r>
              <a:rPr lang="zh-CN" altLang="en-US" dirty="0"/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3GPP R16</a:t>
            </a:r>
            <a:r>
              <a:rPr lang="zh-CN" altLang="en-US" dirty="0"/>
              <a:t>（</a:t>
            </a:r>
            <a:r>
              <a:rPr lang="en-US" dirty="0"/>
              <a:t>3GPP Release 16</a:t>
            </a:r>
            <a:r>
              <a:rPr lang="zh-CN" altLang="en-US" dirty="0"/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NSA</a:t>
            </a:r>
            <a:r>
              <a:rPr lang="zh-CN" altLang="en-US" dirty="0"/>
              <a:t>（</a:t>
            </a:r>
            <a:r>
              <a:rPr lang="en-US" dirty="0"/>
              <a:t>Non-</a:t>
            </a:r>
            <a:r>
              <a:rPr lang="en-US" altLang="zh-CN" dirty="0"/>
              <a:t>Standalone </a:t>
            </a:r>
            <a:r>
              <a:rPr lang="zh-CN" altLang="en-US" dirty="0"/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EUHT</a:t>
            </a:r>
            <a:r>
              <a:rPr lang="zh-CN" altLang="en-US" dirty="0"/>
              <a:t>（</a:t>
            </a:r>
            <a:r>
              <a:rPr lang="en-US" dirty="0"/>
              <a:t>Enhanced Ultra High Throughput</a:t>
            </a:r>
            <a:r>
              <a:rPr lang="zh-CN" altLang="en-US" dirty="0"/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770813" cy="1065213"/>
          </a:xfrm>
        </p:spPr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124745"/>
            <a:ext cx="7770813" cy="544115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b="0" dirty="0">
              <a:sym typeface="Arial" panose="020B0604020202020204" pitchFamily="34" charset="0"/>
            </a:endParaRP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</a:t>
            </a:r>
          </a:p>
          <a:p>
            <a:pPr marL="584200" lvl="0" indent="-4572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Simulation configuration</a:t>
            </a:r>
          </a:p>
          <a:p>
            <a:pPr marL="584200" indent="-4572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Simulation assumptions</a:t>
            </a:r>
          </a:p>
          <a:p>
            <a:pPr marL="584200" lvl="0" indent="-4572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Simulation procedure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Next Step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</a:p>
          <a:p>
            <a:pPr>
              <a:buFont typeface="Arial" pitchFamily="34" charset="0"/>
              <a:buChar char="•"/>
            </a:pPr>
            <a:endParaRPr lang="en-US" altLang="zh-CN" b="0" dirty="0">
              <a:sym typeface="Arial" panose="020B0604020202020204" pitchFamily="34" charset="0"/>
            </a:endParaRPr>
          </a:p>
          <a:p>
            <a:pPr lvl="1">
              <a:buFont typeface="Wingdings" pitchFamily="2" charset="2"/>
              <a:buChar char="p"/>
            </a:pPr>
            <a:endParaRPr lang="en-GB" dirty="0"/>
          </a:p>
          <a:p>
            <a:pPr lvl="1">
              <a:buFont typeface="Wingdings" pitchFamily="2" charset="2"/>
              <a:buChar char="p"/>
            </a:pPr>
            <a:endParaRPr lang="en-US" altLang="zh-CN" dirty="0"/>
          </a:p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Objective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In the previous meeting, it was proposed that 11ax and EUHT are combined together to be submitted to ITU as SRIT (set of RIT) [1].</a:t>
            </a:r>
          </a:p>
          <a:p>
            <a:pPr marL="0" indent="0" algn="just">
              <a:spcBef>
                <a:spcPts val="0"/>
              </a:spcBef>
              <a:spcAft>
                <a:spcPts val="800"/>
              </a:spcAft>
            </a:pPr>
            <a:endParaRPr lang="en-US" altLang="zh-CN" sz="2000" b="0" kern="1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In [1], EUHT  is proposed to meet the requirements of the following scenarios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kern="1200" dirty="0">
                <a:solidFill>
                  <a:schemeClr val="tx1"/>
                </a:solidFill>
                <a:sym typeface="Arial" panose="020B0604020202020204" pitchFamily="34" charset="0"/>
              </a:rPr>
              <a:t>Rural </a:t>
            </a:r>
            <a:r>
              <a:rPr lang="en-US" altLang="zh-CN" kern="1200" dirty="0" err="1">
                <a:solidFill>
                  <a:schemeClr val="tx1"/>
                </a:solidFill>
                <a:sym typeface="Arial" panose="020B0604020202020204" pitchFamily="34" charset="0"/>
              </a:rPr>
              <a:t>eMBB</a:t>
            </a:r>
            <a:r>
              <a:rPr lang="en-US" altLang="zh-CN" kern="1200" dirty="0">
                <a:solidFill>
                  <a:schemeClr val="tx1"/>
                </a:solidFill>
                <a:sym typeface="Arial" panose="020B0604020202020204" pitchFamily="34" charset="0"/>
              </a:rPr>
              <a:t>, Urban Marco URLLC and Urban Macro </a:t>
            </a:r>
            <a:r>
              <a:rPr lang="en-US" altLang="zh-CN" kern="1200" dirty="0" err="1">
                <a:solidFill>
                  <a:schemeClr val="tx1"/>
                </a:solidFill>
                <a:sym typeface="Arial" panose="020B0604020202020204" pitchFamily="34" charset="0"/>
              </a:rPr>
              <a:t>mMTC</a:t>
            </a:r>
            <a:endParaRPr lang="en-US" altLang="zh-CN" kern="1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endParaRPr lang="en-US" altLang="zh-CN" sz="2000" b="0" kern="1200" dirty="0"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The self-evaluation results must be submitted together with the technical documents before July 1</a:t>
            </a:r>
            <a:r>
              <a:rPr lang="en-US" altLang="zh-CN" sz="2000" b="0" kern="1200" baseline="30000" dirty="0">
                <a:solidFill>
                  <a:schemeClr val="tx1"/>
                </a:solidFill>
                <a:sym typeface="Arial" panose="020B0604020202020204" pitchFamily="34" charset="0"/>
              </a:rPr>
              <a:t>st</a:t>
            </a: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 according to ITU[5].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en-US" altLang="zh-CN" sz="2000" b="0" kern="1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As the first step, the self-evaluation results of EUHT on urban URLLC scenario are shown in this contribution.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Configuration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lvl="0" hangingPunct="0">
              <a:buFont typeface="Times New Roman" pitchFamily="16" charset="0"/>
              <a:buAutoNum type="arabicPeriod"/>
            </a:pPr>
            <a:endParaRPr lang="en-US" altLang="zh-CN" sz="2000" b="0" dirty="0">
              <a:sym typeface="Arial"/>
            </a:endParaRP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Simulation bandwidth : 20 MHz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Carrier Frequency: 4GHz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Tx power : 23 dBm, UE Tx power: 23 dBm 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Antenna gain: 8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, UE antenna gain: 0 </a:t>
            </a:r>
            <a:r>
              <a:rPr lang="en-US" altLang="zh-CN" sz="2000" b="0" dirty="0" err="1">
                <a:sym typeface="Arial"/>
              </a:rPr>
              <a:t>dBi</a:t>
            </a:r>
            <a:endParaRPr lang="en-US" altLang="zh-CN" sz="2000" b="0" dirty="0">
              <a:sym typeface="Arial"/>
            </a:endParaRPr>
          </a:p>
          <a:p>
            <a:pPr marL="45720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noise figure: 5 dB, UE noise figure : 7 dB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antenna configuration : Omni uniform linear array 8Tx/8Rx with 8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 gain in intended direction.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UE antenna configuration : Omni uniform linear array 8Tx/8Rx with </a:t>
            </a:r>
            <a:r>
              <a:rPr lang="en-US" altLang="zh-CN" sz="2000" b="0" dirty="0" err="1">
                <a:sym typeface="Arial"/>
              </a:rPr>
              <a:t>with</a:t>
            </a:r>
            <a:r>
              <a:rPr lang="en-US" altLang="zh-CN" sz="2000" b="0" dirty="0">
                <a:sym typeface="Arial"/>
              </a:rPr>
              <a:t> 0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 gain.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The complete configuration is specified in the ITU-R guidelines for self-evaluating a RAT ([3]).</a:t>
            </a:r>
          </a:p>
          <a:p>
            <a:pPr lvl="0" hangingPunct="0"/>
            <a:endParaRPr lang="en-US" altLang="zh-CN" sz="2000" b="0" dirty="0">
              <a:sym typeface="Arial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89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Assumptions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lvl="0" hangingPunct="0"/>
            <a:endParaRPr lang="en-US" altLang="zh-CN" sz="2000" b="0" dirty="0">
              <a:sym typeface="Arial"/>
            </a:endParaRP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Low overhead Control channel + Traffic channel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Control channel payload: 32 bit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TCH Payload : 32 Byte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QPSK, LDPC, 4/7 code rate, codeword size: 448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single spatial stream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Modulation symbol repetition in frequency domain 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Realistic Channel Estimation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Maximum Ratio Combining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Min-sum LDPC decoding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endParaRPr lang="en-US" altLang="zh-CN" sz="2000" b="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511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Procedure (1)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The urban macro URLLC simulation procedure is quoted as follows [3]</a:t>
            </a:r>
          </a:p>
          <a:p>
            <a:pPr hangingPunct="0"/>
            <a:r>
              <a:rPr lang="en-GB" altLang="zh-CN" sz="2000" b="0" dirty="0"/>
              <a:t>The evaluator shall perform the following steps in order to evaluate the reliability requirement using system-level simulation followed by link-level simulations.</a:t>
            </a:r>
            <a:endParaRPr lang="zh-CN" altLang="zh-CN" sz="2000" b="0" dirty="0"/>
          </a:p>
          <a:p>
            <a:pPr hangingPunct="0"/>
            <a:r>
              <a:rPr lang="en-GB" altLang="zh-CN" sz="2000" b="0" i="1" dirty="0"/>
              <a:t>Step 1:</a:t>
            </a:r>
            <a:r>
              <a:rPr lang="en-GB" altLang="zh-CN" sz="2000" b="0" dirty="0"/>
              <a:t> 	Run downlink or uplink full buffer system-level simulations of candidate RITs/SRITs using the evaluation parameters of Urban Macro-URLLC test environment see § 8.4.1 below, and collect overall statistics for downlink or uplink </a:t>
            </a:r>
            <a:r>
              <a:rPr lang="en-GB" altLang="zh-CN" sz="2000" b="0" i="1" dirty="0"/>
              <a:t>SINR</a:t>
            </a:r>
            <a:r>
              <a:rPr lang="en-GB" altLang="zh-CN" sz="2000" b="0" dirty="0"/>
              <a:t> values, and construct CDF over these values.</a:t>
            </a:r>
            <a:endParaRPr lang="zh-CN" altLang="zh-CN" sz="2000" b="0" dirty="0"/>
          </a:p>
          <a:p>
            <a:pPr hangingPunct="0"/>
            <a:r>
              <a:rPr lang="en-GB" altLang="zh-CN" sz="2000" b="0" i="1" dirty="0"/>
              <a:t>Step 2:</a:t>
            </a:r>
            <a:r>
              <a:rPr lang="en-GB" altLang="zh-CN" sz="2000" b="0" dirty="0"/>
              <a:t>	Use the CDF for the Urban Macro-URLLC test environment to save the respective 5</a:t>
            </a:r>
            <a:r>
              <a:rPr lang="en-GB" altLang="zh-CN" sz="2000" b="0" baseline="30000" dirty="0"/>
              <a:t>th</a:t>
            </a:r>
            <a:r>
              <a:rPr lang="en-GB" altLang="zh-CN" sz="2000" b="0" dirty="0"/>
              <a:t> percentile downlink or uplink </a:t>
            </a:r>
            <a:r>
              <a:rPr lang="en-GB" altLang="zh-CN" sz="2000" b="0" i="1" dirty="0"/>
              <a:t>SINR</a:t>
            </a:r>
            <a:r>
              <a:rPr lang="en-GB" altLang="zh-CN" sz="2000" b="0" dirty="0"/>
              <a:t> value.</a:t>
            </a:r>
            <a:endParaRPr lang="zh-CN" altLang="zh-CN" sz="2000" b="0" dirty="0"/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550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Procedure (2)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hangingPunct="0"/>
            <a:r>
              <a:rPr lang="en-GB" altLang="zh-CN" sz="2000" b="0" i="1" dirty="0"/>
              <a:t>Step 3</a:t>
            </a:r>
            <a:r>
              <a:rPr lang="en-GB" altLang="zh-CN" sz="2000" b="0" dirty="0"/>
              <a:t>:	Run corresponding link-level simulations for either NLOS or LOS channel conditions using the associated parameters in the Table 8-3 of this Report, to obtain success probability, which equals to (1-</a:t>
            </a:r>
            <a:r>
              <a:rPr lang="en-GB" altLang="zh-CN" sz="2000" b="0" i="1" dirty="0"/>
              <a:t>P</a:t>
            </a:r>
            <a:r>
              <a:rPr lang="en-GB" altLang="zh-CN" sz="2000" b="0" i="1" baseline="-25000" dirty="0"/>
              <a:t>e</a:t>
            </a:r>
            <a:r>
              <a:rPr lang="en-GB" altLang="zh-CN" sz="2000" b="0" dirty="0"/>
              <a:t>), where </a:t>
            </a:r>
            <a:r>
              <a:rPr lang="en-GB" altLang="zh-CN" sz="2000" b="0" i="1" dirty="0"/>
              <a:t>P</a:t>
            </a:r>
            <a:r>
              <a:rPr lang="en-GB" altLang="zh-CN" sz="2000" b="0" i="1" baseline="-25000" dirty="0"/>
              <a:t>e</a:t>
            </a:r>
            <a:r>
              <a:rPr lang="en-GB" altLang="zh-CN" sz="2000" b="0" dirty="0"/>
              <a:t> is the residual packet error ratio within maximum delay time as a function of </a:t>
            </a:r>
            <a:r>
              <a:rPr lang="en-GB" altLang="zh-CN" sz="2000" b="0" i="1" dirty="0"/>
              <a:t>SINR</a:t>
            </a:r>
            <a:r>
              <a:rPr lang="en-GB" altLang="zh-CN" sz="2000" b="0" dirty="0"/>
              <a:t> taking into account retransmission.</a:t>
            </a:r>
          </a:p>
          <a:p>
            <a:pPr hangingPunct="0"/>
            <a:endParaRPr lang="zh-CN" altLang="zh-CN" sz="2000" b="0" dirty="0"/>
          </a:p>
          <a:p>
            <a:pPr hangingPunct="0"/>
            <a:r>
              <a:rPr lang="en-GB" altLang="zh-CN" sz="2000" b="0" i="1" dirty="0"/>
              <a:t>Step 4:</a:t>
            </a:r>
            <a:r>
              <a:rPr lang="en-GB" altLang="zh-CN" sz="2000" b="0" dirty="0"/>
              <a:t>	The proposal fulfils the reliability requirement if at the 5</a:t>
            </a:r>
            <a:r>
              <a:rPr lang="en-GB" altLang="zh-CN" sz="2000" b="0" baseline="30000" dirty="0"/>
              <a:t>th</a:t>
            </a:r>
            <a:r>
              <a:rPr lang="en-GB" altLang="zh-CN" sz="2000" b="0" dirty="0"/>
              <a:t> percentile downlink or uplink </a:t>
            </a:r>
            <a:r>
              <a:rPr lang="en-GB" altLang="zh-CN" sz="2000" b="0" i="1" dirty="0"/>
              <a:t>SINR</a:t>
            </a:r>
            <a:r>
              <a:rPr lang="en-GB" altLang="zh-CN" sz="2000" b="0" dirty="0"/>
              <a:t> value of </a:t>
            </a:r>
            <a:r>
              <a:rPr lang="en-GB" altLang="zh-CN" sz="2000" b="0" i="1" dirty="0"/>
              <a:t>Step 2</a:t>
            </a:r>
            <a:r>
              <a:rPr lang="en-GB" altLang="zh-CN" sz="2000" b="0" dirty="0"/>
              <a:t> and within the required delay, the success probability derived in </a:t>
            </a:r>
            <a:r>
              <a:rPr lang="en-GB" altLang="zh-CN" sz="2000" b="0" i="1" dirty="0"/>
              <a:t>Step 3</a:t>
            </a:r>
            <a:r>
              <a:rPr lang="en-GB" altLang="zh-CN" sz="2000" b="0" dirty="0"/>
              <a:t> is larger than or equal to the required success probability. It is sufficient to fulfil the requirement in either downlink or uplink, using either NLOS or LOS channel conditions.</a:t>
            </a:r>
            <a:endParaRPr lang="zh-CN" altLang="zh-CN" sz="2000" b="0" dirty="0"/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08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2620</TotalTime>
  <Words>1070</Words>
  <Application>Microsoft Office PowerPoint</Application>
  <PresentationFormat>On-screen Show (4:3)</PresentationFormat>
  <Paragraphs>200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Unicode MS</vt:lpstr>
      <vt:lpstr>微软雅黑</vt:lpstr>
      <vt:lpstr>MS Gothic</vt:lpstr>
      <vt:lpstr>宋体</vt:lpstr>
      <vt:lpstr>Arial</vt:lpstr>
      <vt:lpstr>Times New Roman</vt:lpstr>
      <vt:lpstr>Wingdings</vt:lpstr>
      <vt:lpstr>Office 主题​​</vt:lpstr>
      <vt:lpstr>Document</vt:lpstr>
      <vt:lpstr>Preliminary Results of EUHT Evaluation on Urban Macro URLLC</vt:lpstr>
      <vt:lpstr>Abstract</vt:lpstr>
      <vt:lpstr>Abbreviation</vt:lpstr>
      <vt:lpstr>Outline</vt:lpstr>
      <vt:lpstr>Objective </vt:lpstr>
      <vt:lpstr>Simulation Configuration </vt:lpstr>
      <vt:lpstr>Simulation Assumptions </vt:lpstr>
      <vt:lpstr>Simulation Procedure (1) </vt:lpstr>
      <vt:lpstr>Simulation Procedure (2) </vt:lpstr>
      <vt:lpstr>System Level Simulation</vt:lpstr>
      <vt:lpstr>Link Level Simulation</vt:lpstr>
      <vt:lpstr>Simulation Results</vt:lpstr>
      <vt:lpstr>Conclusion</vt:lpstr>
      <vt:lpstr>Next Step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Results of EUHT Evaluation on Urban Macro URLLC</dc:title>
  <dc:creator>Jun Lei</dc:creator>
  <cp:lastModifiedBy>Joseph Levy</cp:lastModifiedBy>
  <cp:revision>238</cp:revision>
  <cp:lastPrinted>1601-01-01T00:00:00Z</cp:lastPrinted>
  <dcterms:created xsi:type="dcterms:W3CDTF">2019-04-02T08:01:13Z</dcterms:created>
  <dcterms:modified xsi:type="dcterms:W3CDTF">2019-04-22T13:20:08Z</dcterms:modified>
</cp:coreProperties>
</file>