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708" r:id="rId2"/>
    <p:sldId id="678" r:id="rId3"/>
    <p:sldId id="679" r:id="rId4"/>
    <p:sldId id="656" r:id="rId5"/>
    <p:sldId id="711" r:id="rId6"/>
    <p:sldId id="762" r:id="rId7"/>
    <p:sldId id="799" r:id="rId8"/>
    <p:sldId id="826" r:id="rId9"/>
    <p:sldId id="750" r:id="rId10"/>
    <p:sldId id="778" r:id="rId11"/>
    <p:sldId id="779" r:id="rId12"/>
    <p:sldId id="780" r:id="rId13"/>
    <p:sldId id="781" r:id="rId14"/>
    <p:sldId id="782" r:id="rId15"/>
    <p:sldId id="727" r:id="rId16"/>
    <p:sldId id="704" r:id="rId17"/>
    <p:sldId id="705" r:id="rId18"/>
    <p:sldId id="707" r:id="rId19"/>
    <p:sldId id="827" r:id="rId20"/>
    <p:sldId id="828" r:id="rId21"/>
    <p:sldId id="800" r:id="rId22"/>
    <p:sldId id="740" r:id="rId23"/>
    <p:sldId id="741" r:id="rId24"/>
    <p:sldId id="825"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43" autoAdjust="0"/>
    <p:restoredTop sz="94095" autoAdjust="0"/>
  </p:normalViewPr>
  <p:slideViewPr>
    <p:cSldViewPr>
      <p:cViewPr varScale="1">
        <p:scale>
          <a:sx n="119" d="100"/>
          <a:sy n="119" d="100"/>
        </p:scale>
        <p:origin x="612" y="72"/>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14</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19</a:t>
            </a:fld>
            <a:endParaRPr lang="en-US" altLang="en-US"/>
          </a:p>
        </p:txBody>
      </p:sp>
    </p:spTree>
    <p:extLst>
      <p:ext uri="{BB962C8B-B14F-4D97-AF65-F5344CB8AC3E}">
        <p14:creationId xmlns:p14="http://schemas.microsoft.com/office/powerpoint/2010/main" val="13938667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21</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4</a:t>
            </a:fld>
            <a:endParaRPr lang="en-US" altLang="en-US"/>
          </a:p>
        </p:txBody>
      </p:sp>
    </p:spTree>
    <p:extLst>
      <p:ext uri="{BB962C8B-B14F-4D97-AF65-F5344CB8AC3E}">
        <p14:creationId xmlns:p14="http://schemas.microsoft.com/office/powerpoint/2010/main" val="623536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6</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8</a:t>
            </a:fld>
            <a:endParaRPr lang="en-US" altLang="en-US"/>
          </a:p>
        </p:txBody>
      </p:sp>
    </p:spTree>
    <p:extLst>
      <p:ext uri="{BB962C8B-B14F-4D97-AF65-F5344CB8AC3E}">
        <p14:creationId xmlns:p14="http://schemas.microsoft.com/office/powerpoint/2010/main" val="299971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10</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April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3" y="304027"/>
            <a:ext cx="32830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802.11-19/0657r3</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5870"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April 2019 </a:t>
            </a:r>
            <a:br>
              <a:rPr lang="en-US" altLang="en-US" dirty="0" smtClean="0"/>
            </a:br>
            <a:r>
              <a:rPr lang="en-US" altLang="en-US" dirty="0" err="1" smtClean="0"/>
              <a:t>TGba</a:t>
            </a:r>
            <a:r>
              <a:rPr lang="en-US" altLang="en-US" dirty="0" smtClean="0"/>
              <a:t> Ad-hoc Meeting Agenda</a:t>
            </a:r>
          </a:p>
        </p:txBody>
      </p:sp>
      <p:sp>
        <p:nvSpPr>
          <p:cNvPr id="4" name="Date Placeholder 3"/>
          <p:cNvSpPr>
            <a:spLocks noGrp="1"/>
          </p:cNvSpPr>
          <p:nvPr>
            <p:ph type="dt" sz="quarter" idx="10"/>
          </p:nvPr>
        </p:nvSpPr>
        <p:spPr/>
        <p:txBody>
          <a:bodyPr/>
          <a:lstStyle/>
          <a:p>
            <a:pPr>
              <a:defRPr/>
            </a:pPr>
            <a:r>
              <a:rPr lang="en-US" smtClean="0"/>
              <a:t>April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2019-4-16</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April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10</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11</a:t>
            </a:fld>
            <a:endParaRPr lang="en-US" altLang="en-US"/>
          </a:p>
        </p:txBody>
      </p:sp>
      <p:sp>
        <p:nvSpPr>
          <p:cNvPr id="4" name="Date Placeholder 3"/>
          <p:cNvSpPr>
            <a:spLocks noGrp="1"/>
          </p:cNvSpPr>
          <p:nvPr>
            <p:ph type="dt" sz="half" idx="10"/>
          </p:nvPr>
        </p:nvSpPr>
        <p:spPr/>
        <p:txBody>
          <a:bodyPr/>
          <a:lstStyle/>
          <a:p>
            <a:pPr>
              <a:defRPr/>
            </a:pPr>
            <a:r>
              <a:rPr lang="en-US" smtClean="0"/>
              <a:t>April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April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12</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April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April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April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15</a:t>
            </a:fld>
            <a:endParaRPr lang="en-US" altLang="en-US" sz="1200" b="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a:t>IEEE Code of Ethics</a:t>
            </a:r>
          </a:p>
          <a:p>
            <a:pPr lvl="1"/>
            <a:r>
              <a:rPr lang="en-US" altLang="en-US" sz="1600">
                <a:hlinkClick r:id="rId2"/>
              </a:rPr>
              <a:t>http://www.ieee.org/about/corporate/governance/p7-8.html</a:t>
            </a:r>
            <a:r>
              <a:rPr lang="en-US" altLang="en-US" sz="1600"/>
              <a:t> </a:t>
            </a:r>
          </a:p>
          <a:p>
            <a:r>
              <a:rPr lang="en-US" altLang="en-US" sz="1800"/>
              <a:t>IEEE Standards Association (IEEE-SA) Affiliation FAQ</a:t>
            </a:r>
          </a:p>
          <a:p>
            <a:pPr lvl="1"/>
            <a:r>
              <a:rPr lang="en-US" altLang="en-US" sz="1600">
                <a:hlinkClick r:id="rId3"/>
              </a:rPr>
              <a:t>http://standards.ieee.org/faqs/affiliation.html</a:t>
            </a:r>
            <a:r>
              <a:rPr lang="en-US" altLang="en-US" sz="1600"/>
              <a:t> </a:t>
            </a:r>
          </a:p>
          <a:p>
            <a:r>
              <a:rPr lang="en-US" altLang="en-US" sz="1800"/>
              <a:t>Antitrust and Competition Policy</a:t>
            </a:r>
          </a:p>
          <a:p>
            <a:pPr lvl="1"/>
            <a:r>
              <a:rPr lang="en-US" altLang="en-US" sz="1600">
                <a:hlinkClick r:id="rId4"/>
              </a:rPr>
              <a:t>http://standards.ieee.org/resources/antitrust-guidelines.pdf</a:t>
            </a:r>
            <a:r>
              <a:rPr lang="en-US" altLang="en-US" sz="1600"/>
              <a:t>  </a:t>
            </a:r>
            <a:endParaRPr lang="en-US" altLang="en-US" sz="1600">
              <a:hlinkClick r:id="rId5"/>
            </a:endParaRPr>
          </a:p>
          <a:p>
            <a:r>
              <a:rPr lang="en-US" altLang="en-US" sz="1800"/>
              <a:t>Letter of Assurance Form</a:t>
            </a:r>
          </a:p>
          <a:p>
            <a:pPr lvl="1"/>
            <a:r>
              <a:rPr lang="en-US" altLang="en-US" sz="1600">
                <a:hlinkClick r:id="rId6"/>
              </a:rPr>
              <a:t>http://standards.ieee.org/develop/policies/bylaws/sect6-7.html#loa</a:t>
            </a:r>
            <a:r>
              <a:rPr lang="en-US" altLang="en-US" sz="1600"/>
              <a:t> </a:t>
            </a:r>
          </a:p>
          <a:p>
            <a:pPr lvl="1"/>
            <a:r>
              <a:rPr lang="en-US" altLang="en-US" sz="1600">
                <a:hlinkClick r:id="rId5"/>
              </a:rPr>
              <a:t>https://development.standards.ieee.org/myproject/Public//mytools/mob/loa.pdf</a:t>
            </a:r>
          </a:p>
          <a:p>
            <a:r>
              <a:rPr lang="en-US" altLang="en-US" sz="1800"/>
              <a:t>IEEE-SA Patent Committee FAQ &amp; Patent slides</a:t>
            </a:r>
          </a:p>
          <a:p>
            <a:pPr lvl="1"/>
            <a:r>
              <a:rPr lang="en-US" altLang="en-US" sz="1600">
                <a:hlinkClick r:id="rId7"/>
              </a:rPr>
              <a:t>http://standards.ieee.org/board/pat/faq.pdf</a:t>
            </a:r>
            <a:r>
              <a:rPr lang="en-US" altLang="en-US" sz="1600"/>
              <a:t> and </a:t>
            </a:r>
            <a:r>
              <a:rPr lang="en-US" altLang="en-US" sz="1600">
                <a:hlinkClick r:id="rId5"/>
              </a:rPr>
              <a:t>http://standards.ieee.org/board/pat/pat-slideset.ppt</a:t>
            </a:r>
            <a:r>
              <a:rPr lang="en-US" altLang="en-US" sz="1600"/>
              <a:t> </a:t>
            </a:r>
          </a:p>
          <a:p>
            <a:endParaRPr lang="en-GB" altLang="en-US" sz="1800"/>
          </a:p>
          <a:p>
            <a:endParaRPr lang="en-US" altLang="en-US" smtClean="0"/>
          </a:p>
        </p:txBody>
      </p:sp>
      <p:sp>
        <p:nvSpPr>
          <p:cNvPr id="4" name="Date Placeholder 3"/>
          <p:cNvSpPr>
            <a:spLocks noGrp="1"/>
          </p:cNvSpPr>
          <p:nvPr>
            <p:ph type="dt" sz="quarter" idx="10"/>
          </p:nvPr>
        </p:nvSpPr>
        <p:spPr/>
        <p:txBody>
          <a:bodyPr/>
          <a:lstStyle/>
          <a:p>
            <a:pPr>
              <a:defRPr/>
            </a:pPr>
            <a:r>
              <a:rPr lang="en-US" smtClean="0"/>
              <a:t>April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111C748-BB34-4569-AA97-01C58406E0B3}" type="slidenum">
              <a:rPr lang="en-US" altLang="en-US" sz="1200" b="0"/>
              <a:pPr>
                <a:spcBef>
                  <a:spcPct val="0"/>
                </a:spcBef>
                <a:buFontTx/>
                <a:buNone/>
              </a:pPr>
              <a:t>16</a:t>
            </a:fld>
            <a:endParaRPr lang="en-US" altLang="en-US" sz="1200" b="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a:t>The current version of the IEEE-SA Standards Board Bylaws is available at: </a:t>
            </a:r>
          </a:p>
          <a:p>
            <a:pPr lvl="1"/>
            <a:r>
              <a:rPr lang="en-US" altLang="en-US" sz="1600">
                <a:hlinkClick r:id="rId2"/>
              </a:rPr>
              <a:t>http://standards.ieee.org/develop/policies/bylaws/index.html</a:t>
            </a:r>
            <a:r>
              <a:rPr lang="en-US" altLang="en-US" sz="1600"/>
              <a:t> (HTML version) </a:t>
            </a:r>
          </a:p>
          <a:p>
            <a:pPr lvl="1"/>
            <a:r>
              <a:rPr lang="en-US" altLang="en-US" sz="1600">
                <a:hlinkClick r:id="rId3"/>
              </a:rPr>
              <a:t>http://standards.ieee.org/develop/policies/bylaws/sb_bylaws.pdf</a:t>
            </a:r>
            <a:r>
              <a:rPr lang="en-US" altLang="en-US" sz="1600"/>
              <a:t> (PDF version) </a:t>
            </a:r>
          </a:p>
          <a:p>
            <a:endParaRPr lang="en-US" altLang="en-US" sz="1800"/>
          </a:p>
          <a:p>
            <a:r>
              <a:rPr lang="en-US" altLang="en-US" sz="1800"/>
              <a:t>The current version of the IEEE-SA Standards Board Operations Manual is available at: </a:t>
            </a:r>
          </a:p>
          <a:p>
            <a:pPr lvl="1"/>
            <a:r>
              <a:rPr lang="en-US" altLang="en-US" sz="1600">
                <a:hlinkClick r:id="rId4"/>
              </a:rPr>
              <a:t>http://standards.ieee.org/develop/policies/opman/index.html</a:t>
            </a:r>
            <a:r>
              <a:rPr lang="en-US" altLang="en-US" sz="1600"/>
              <a:t> (HTML version) </a:t>
            </a:r>
          </a:p>
          <a:p>
            <a:pPr lvl="1"/>
            <a:r>
              <a:rPr lang="en-US" altLang="en-US" sz="1600">
                <a:hlinkClick r:id="rId5"/>
              </a:rPr>
              <a:t>http://standards.ieee.org/develop/policies/opman/sb_om.pdf</a:t>
            </a:r>
            <a:r>
              <a:rPr lang="en-US" altLang="en-US" sz="160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April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615E78-C1C0-4857-B435-017C609339BB}" type="slidenum">
              <a:rPr lang="en-US" altLang="en-US" sz="1200" b="0"/>
              <a:pPr>
                <a:spcBef>
                  <a:spcPct val="0"/>
                </a:spcBef>
                <a:buFontTx/>
                <a:buNone/>
              </a:pPr>
              <a:t>17</a:t>
            </a:fld>
            <a:endParaRPr lang="en-US" altLang="en-US" sz="1200" b="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sz="1800" dirty="0" smtClean="0"/>
          </a:p>
        </p:txBody>
      </p:sp>
      <p:sp>
        <p:nvSpPr>
          <p:cNvPr id="4" name="Date Placeholder 3"/>
          <p:cNvSpPr>
            <a:spLocks noGrp="1"/>
          </p:cNvSpPr>
          <p:nvPr>
            <p:ph type="dt" sz="quarter" idx="10"/>
          </p:nvPr>
        </p:nvSpPr>
        <p:spPr/>
        <p:txBody>
          <a:bodyPr/>
          <a:lstStyle/>
          <a:p>
            <a:r>
              <a:rPr lang="en-US" smtClean="0"/>
              <a:t>April 2019</a:t>
            </a:r>
            <a:endParaRPr lang="en-US"/>
          </a:p>
        </p:txBody>
      </p:sp>
      <p:sp>
        <p:nvSpPr>
          <p:cNvPr id="5" name="Footer Placeholder 4"/>
          <p:cNvSpPr>
            <a:spLocks noGrp="1"/>
          </p:cNvSpPr>
          <p:nvPr>
            <p:ph type="ftr" sz="quarter" idx="11"/>
          </p:nvPr>
        </p:nvSpPr>
        <p:spPr/>
        <p:txBody>
          <a:bodyPr/>
          <a:lstStyle/>
          <a:p>
            <a:r>
              <a:rPr lang="en-US" smtClean="0"/>
              <a:t>Minyoung Park (Intel Corp.)</a:t>
            </a:r>
            <a:endParaRPr lang="en-US"/>
          </a:p>
        </p:txBody>
      </p:sp>
      <p:sp>
        <p:nvSpPr>
          <p:cNvPr id="30726" name="Slide Number Placeholder 5"/>
          <p:cNvSpPr>
            <a:spLocks noGrp="1"/>
          </p:cNvSpPr>
          <p:nvPr>
            <p:ph type="sldNum" sz="quarter" idx="12"/>
          </p:nvPr>
        </p:nvSpPr>
        <p:spPr>
          <a:xfrm>
            <a:off x="5887915" y="6475413"/>
            <a:ext cx="517770" cy="184666"/>
          </a:xfrm>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None/>
            </a:pPr>
            <a:r>
              <a:rPr lang="en-US" altLang="en-US" sz="1200" b="0" dirty="0" smtClean="0"/>
              <a:t>Slide </a:t>
            </a:r>
            <a:fld id="{5429E2FB-F1B8-4C35-AA3D-F2B419234142}" type="slidenum">
              <a:rPr lang="en-US" altLang="en-US" sz="1200" b="0" smtClean="0"/>
              <a:pPr>
                <a:buNone/>
              </a:pPr>
              <a:t>18</a:t>
            </a:fld>
            <a:endParaRPr lang="en-US" altLang="en-US" sz="1200" b="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Status 11-19/312r6</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08297661"/>
              </p:ext>
            </p:extLst>
          </p:nvPr>
        </p:nvGraphicFramePr>
        <p:xfrm>
          <a:off x="3962400" y="1752600"/>
          <a:ext cx="4267200" cy="4613910"/>
        </p:xfrm>
        <a:graphic>
          <a:graphicData uri="http://schemas.openxmlformats.org/drawingml/2006/table">
            <a:tbl>
              <a:tblPr>
                <a:tableStyleId>{8EC20E35-A176-4012-BC5E-935CFFF8708E}</a:tableStyleId>
              </a:tblPr>
              <a:tblGrid>
                <a:gridCol w="1194113"/>
                <a:gridCol w="1281916"/>
                <a:gridCol w="842904"/>
                <a:gridCol w="948267"/>
              </a:tblGrid>
              <a:tr h="165100">
                <a:tc>
                  <a:txBody>
                    <a:bodyPr/>
                    <a:lstStyle/>
                    <a:p>
                      <a:pPr algn="l" fontAlgn="b"/>
                      <a:r>
                        <a:rPr lang="en-US" sz="1400" b="1" u="none" strike="noStrike" dirty="0">
                          <a:effectLst/>
                        </a:rPr>
                        <a:t>Volunteers</a:t>
                      </a:r>
                      <a:endParaRPr lang="en-US" sz="1400" b="1" i="0" u="none" strike="noStrike" dirty="0">
                        <a:effectLst/>
                        <a:latin typeface="Arial" panose="020B0604020202020204" pitchFamily="34"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dirty="0">
                          <a:effectLst/>
                        </a:rPr>
                        <a:t>CIDs assigned</a:t>
                      </a:r>
                      <a:endParaRPr lang="en-US" sz="1400" b="1" i="0" u="none" strike="noStrike" dirty="0">
                        <a:effectLst/>
                        <a:latin typeface="Arial" panose="020B0604020202020204" pitchFamily="34"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dirty="0">
                          <a:effectLst/>
                        </a:rPr>
                        <a:t>Resolved</a:t>
                      </a:r>
                      <a:endParaRPr lang="en-US" sz="1400" b="1" i="0" u="none" strike="noStrike" dirty="0">
                        <a:effectLst/>
                        <a:latin typeface="Arial" panose="020B0604020202020204" pitchFamily="34"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dirty="0">
                          <a:effectLst/>
                        </a:rPr>
                        <a:t>Remaining</a:t>
                      </a:r>
                      <a:endParaRPr lang="en-US" sz="1400" b="1" i="0" u="none" strike="noStrike" dirty="0">
                        <a:effectLst/>
                        <a:latin typeface="Arial" panose="020B0604020202020204" pitchFamily="34" charset="0"/>
                      </a:endParaRPr>
                    </a:p>
                  </a:txBody>
                  <a:tcPr marL="6350" marR="6350" marT="6350" marB="0" anchor="b">
                    <a:lnB w="12700" cap="flat" cmpd="sng" algn="ctr">
                      <a:solidFill>
                        <a:schemeClr val="tx1"/>
                      </a:solidFill>
                      <a:prstDash val="solid"/>
                      <a:round/>
                      <a:headEnd type="none" w="med" len="med"/>
                      <a:tailEnd type="none" w="med" len="med"/>
                    </a:lnB>
                  </a:tcPr>
                </a:tc>
              </a:tr>
              <a:tr h="158750">
                <a:tc>
                  <a:txBody>
                    <a:bodyPr/>
                    <a:lstStyle/>
                    <a:p>
                      <a:pPr algn="l" fontAlgn="b"/>
                      <a:r>
                        <a:rPr lang="en-US" sz="1400" u="none" strike="noStrike" dirty="0">
                          <a:effectLst/>
                        </a:rPr>
                        <a:t>Po-Kai</a:t>
                      </a:r>
                      <a:endParaRPr lang="en-US" sz="1400" b="0" i="0" u="none" strike="noStrike" dirty="0">
                        <a:effectLst/>
                        <a:latin typeface="Arial" panose="020B0604020202020204" pitchFamily="34" charset="0"/>
                      </a:endParaRPr>
                    </a:p>
                  </a:txBody>
                  <a:tcPr marL="6350" marR="6350" marT="6350" marB="0" anchor="b">
                    <a:lnT w="12700" cap="flat" cmpd="sng" algn="ctr">
                      <a:solidFill>
                        <a:schemeClr val="tx1"/>
                      </a:solidFill>
                      <a:prstDash val="solid"/>
                      <a:round/>
                      <a:headEnd type="none" w="med" len="med"/>
                      <a:tailEnd type="none" w="med" len="med"/>
                    </a:lnT>
                  </a:tcPr>
                </a:tc>
                <a:tc>
                  <a:txBody>
                    <a:bodyPr/>
                    <a:lstStyle/>
                    <a:p>
                      <a:pPr algn="ctr" fontAlgn="b"/>
                      <a:r>
                        <a:rPr lang="en-US" sz="1400" u="none" strike="noStrike">
                          <a:effectLst/>
                        </a:rPr>
                        <a:t>276</a:t>
                      </a:r>
                      <a:endParaRPr lang="en-US" sz="1400" b="0" i="0" u="none" strike="noStrike">
                        <a:effectLst/>
                        <a:latin typeface="Arial" panose="020B0604020202020204" pitchFamily="34" charset="0"/>
                      </a:endParaRPr>
                    </a:p>
                  </a:txBody>
                  <a:tcPr marL="6350" marR="6350" marT="6350" marB="0" anchor="b">
                    <a:lnT w="12700" cap="flat" cmpd="sng" algn="ctr">
                      <a:solidFill>
                        <a:schemeClr val="tx1"/>
                      </a:solidFill>
                      <a:prstDash val="solid"/>
                      <a:round/>
                      <a:headEnd type="none" w="med" len="med"/>
                      <a:tailEnd type="none" w="med" len="med"/>
                    </a:lnT>
                  </a:tcPr>
                </a:tc>
                <a:tc>
                  <a:txBody>
                    <a:bodyPr/>
                    <a:lstStyle/>
                    <a:p>
                      <a:pPr algn="ctr" fontAlgn="b"/>
                      <a:r>
                        <a:rPr lang="en-US" sz="1400" u="none" strike="noStrike">
                          <a:effectLst/>
                        </a:rPr>
                        <a:t>212</a:t>
                      </a:r>
                      <a:endParaRPr lang="en-US" sz="1400" b="0" i="0" u="none" strike="noStrike">
                        <a:effectLst/>
                        <a:latin typeface="Arial" panose="020B0604020202020204" pitchFamily="34" charset="0"/>
                      </a:endParaRPr>
                    </a:p>
                  </a:txBody>
                  <a:tcPr marL="6350" marR="6350" marT="6350" marB="0" anchor="b">
                    <a:lnT w="12700" cap="flat" cmpd="sng" algn="ctr">
                      <a:solidFill>
                        <a:schemeClr val="tx1"/>
                      </a:solidFill>
                      <a:prstDash val="solid"/>
                      <a:round/>
                      <a:headEnd type="none" w="med" len="med"/>
                      <a:tailEnd type="none" w="med" len="med"/>
                    </a:lnT>
                  </a:tcPr>
                </a:tc>
                <a:tc>
                  <a:txBody>
                    <a:bodyPr/>
                    <a:lstStyle/>
                    <a:p>
                      <a:pPr algn="ctr" fontAlgn="b"/>
                      <a:r>
                        <a:rPr lang="en-US" sz="1400" u="none" strike="noStrike" dirty="0">
                          <a:effectLst/>
                        </a:rPr>
                        <a:t>64</a:t>
                      </a:r>
                      <a:endParaRPr lang="en-US" sz="1400" b="0" i="0" u="none" strike="noStrike" dirty="0">
                        <a:effectLst/>
                        <a:latin typeface="Arial" panose="020B0604020202020204" pitchFamily="34" charset="0"/>
                      </a:endParaRPr>
                    </a:p>
                  </a:txBody>
                  <a:tcPr marL="6350" marR="6350" marT="6350" marB="0" anchor="b">
                    <a:lnT w="12700" cap="flat" cmpd="sng" algn="ctr">
                      <a:solidFill>
                        <a:schemeClr val="tx1"/>
                      </a:solidFill>
                      <a:prstDash val="solid"/>
                      <a:round/>
                      <a:headEnd type="none" w="med" len="med"/>
                      <a:tailEnd type="none" w="med" len="med"/>
                    </a:lnT>
                  </a:tcPr>
                </a:tc>
              </a:tr>
              <a:tr h="158750">
                <a:tc>
                  <a:txBody>
                    <a:bodyPr/>
                    <a:lstStyle/>
                    <a:p>
                      <a:pPr algn="l" fontAlgn="b"/>
                      <a:r>
                        <a:rPr lang="en-US" sz="1400" u="none" strike="noStrike" dirty="0">
                          <a:effectLst/>
                        </a:rPr>
                        <a:t>Minyoung</a:t>
                      </a:r>
                      <a:endParaRPr lang="en-US" sz="1400" b="0" i="0" u="none" strike="noStrike" dirty="0">
                        <a:effectLst/>
                        <a:latin typeface="Arial" panose="020B0604020202020204" pitchFamily="34" charset="0"/>
                      </a:endParaRPr>
                    </a:p>
                  </a:txBody>
                  <a:tcPr marL="6350" marR="6350" marT="6350" marB="0" anchor="b"/>
                </a:tc>
                <a:tc>
                  <a:txBody>
                    <a:bodyPr/>
                    <a:lstStyle/>
                    <a:p>
                      <a:pPr algn="ctr" fontAlgn="b"/>
                      <a:r>
                        <a:rPr lang="en-US" sz="1400" u="none" strike="noStrike">
                          <a:effectLst/>
                        </a:rPr>
                        <a:t>155</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39</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116</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dirty="0">
                          <a:effectLst/>
                        </a:rPr>
                        <a:t>Alfred</a:t>
                      </a:r>
                      <a:endParaRPr lang="en-US" sz="1400" b="0" i="0" u="none" strike="noStrike" dirty="0">
                        <a:effectLst/>
                        <a:latin typeface="Arial" panose="020B0604020202020204" pitchFamily="34" charset="0"/>
                      </a:endParaRPr>
                    </a:p>
                  </a:txBody>
                  <a:tcPr marL="6350" marR="6350" marT="6350" marB="0" anchor="b"/>
                </a:tc>
                <a:tc>
                  <a:txBody>
                    <a:bodyPr/>
                    <a:lstStyle/>
                    <a:p>
                      <a:pPr algn="ctr" fontAlgn="b"/>
                      <a:r>
                        <a:rPr lang="en-US" sz="1400" u="none" strike="noStrike" dirty="0">
                          <a:effectLst/>
                        </a:rPr>
                        <a:t>99</a:t>
                      </a:r>
                      <a:endParaRPr lang="en-US" sz="1400" b="0" i="0" u="none" strike="noStrike" dirty="0">
                        <a:effectLst/>
                        <a:latin typeface="Arial" panose="020B0604020202020204" pitchFamily="34" charset="0"/>
                      </a:endParaRPr>
                    </a:p>
                  </a:txBody>
                  <a:tcPr marL="6350" marR="6350" marT="6350" marB="0" anchor="b"/>
                </a:tc>
                <a:tc>
                  <a:txBody>
                    <a:bodyPr/>
                    <a:lstStyle/>
                    <a:p>
                      <a:pPr algn="ctr" fontAlgn="b"/>
                      <a:r>
                        <a:rPr lang="en-US" sz="1400" u="none" strike="noStrike">
                          <a:effectLst/>
                        </a:rPr>
                        <a:t>0</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99</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Vinod</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dirty="0">
                          <a:effectLst/>
                        </a:rPr>
                        <a:t>59</a:t>
                      </a:r>
                      <a:endParaRPr lang="en-US" sz="1400" b="0" i="0" u="none" strike="noStrike" dirty="0">
                        <a:effectLst/>
                        <a:latin typeface="Arial" panose="020B0604020202020204" pitchFamily="34" charset="0"/>
                      </a:endParaRPr>
                    </a:p>
                  </a:txBody>
                  <a:tcPr marL="6350" marR="6350" marT="6350" marB="0" anchor="b"/>
                </a:tc>
                <a:tc>
                  <a:txBody>
                    <a:bodyPr/>
                    <a:lstStyle/>
                    <a:p>
                      <a:pPr algn="ctr" fontAlgn="b"/>
                      <a:r>
                        <a:rPr lang="en-US" sz="1400" u="none" strike="noStrike">
                          <a:effectLst/>
                        </a:rPr>
                        <a:t>2</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57</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Rojan</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dirty="0">
                          <a:effectLst/>
                        </a:rPr>
                        <a:t>54</a:t>
                      </a:r>
                      <a:endParaRPr lang="en-US" sz="1400" b="0" i="0" u="none" strike="noStrike" dirty="0">
                        <a:effectLst/>
                        <a:latin typeface="Arial" panose="020B0604020202020204" pitchFamily="34" charset="0"/>
                      </a:endParaRPr>
                    </a:p>
                  </a:txBody>
                  <a:tcPr marL="6350" marR="6350" marT="6350" marB="0" anchor="b"/>
                </a:tc>
                <a:tc>
                  <a:txBody>
                    <a:bodyPr/>
                    <a:lstStyle/>
                    <a:p>
                      <a:pPr algn="ctr" fontAlgn="b"/>
                      <a:r>
                        <a:rPr lang="en-US" sz="1400" u="none" strike="noStrike">
                          <a:effectLst/>
                        </a:rPr>
                        <a:t>48</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6</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Suhwook</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dirty="0">
                          <a:effectLst/>
                        </a:rPr>
                        <a:t>39</a:t>
                      </a:r>
                      <a:endParaRPr lang="en-US" sz="1400" b="0" i="0" u="none" strike="noStrike" dirty="0">
                        <a:effectLst/>
                        <a:latin typeface="Arial" panose="020B0604020202020204" pitchFamily="34" charset="0"/>
                      </a:endParaRPr>
                    </a:p>
                  </a:txBody>
                  <a:tcPr marL="6350" marR="6350" marT="6350" marB="0" anchor="b"/>
                </a:tc>
                <a:tc>
                  <a:txBody>
                    <a:bodyPr/>
                    <a:lstStyle/>
                    <a:p>
                      <a:pPr algn="ctr" fontAlgn="b"/>
                      <a:r>
                        <a:rPr lang="en-US" sz="1400" u="none" strike="noStrike">
                          <a:effectLst/>
                        </a:rPr>
                        <a:t>1</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38</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kaiying</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dirty="0">
                          <a:effectLst/>
                        </a:rPr>
                        <a:t>26</a:t>
                      </a:r>
                      <a:endParaRPr lang="en-US" sz="1400" b="0" i="0" u="none" strike="noStrike" dirty="0">
                        <a:effectLst/>
                        <a:latin typeface="Arial" panose="020B0604020202020204" pitchFamily="34" charset="0"/>
                      </a:endParaRPr>
                    </a:p>
                  </a:txBody>
                  <a:tcPr marL="6350" marR="6350" marT="6350" marB="0" anchor="b"/>
                </a:tc>
                <a:tc>
                  <a:txBody>
                    <a:bodyPr/>
                    <a:lstStyle/>
                    <a:p>
                      <a:pPr algn="ctr" fontAlgn="b"/>
                      <a:r>
                        <a:rPr lang="en-US" sz="1400" u="none" strike="noStrike">
                          <a:effectLst/>
                        </a:rPr>
                        <a:t>0</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26</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Yongho</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dirty="0">
                          <a:effectLst/>
                        </a:rPr>
                        <a:t>23</a:t>
                      </a:r>
                      <a:endParaRPr lang="en-US" sz="1400" b="0" i="0" u="none" strike="noStrike" dirty="0">
                        <a:effectLst/>
                        <a:latin typeface="Arial" panose="020B0604020202020204" pitchFamily="34" charset="0"/>
                      </a:endParaRPr>
                    </a:p>
                  </a:txBody>
                  <a:tcPr marL="6350" marR="6350" marT="6350" marB="0" anchor="b"/>
                </a:tc>
                <a:tc>
                  <a:txBody>
                    <a:bodyPr/>
                    <a:lstStyle/>
                    <a:p>
                      <a:pPr algn="ctr" fontAlgn="b"/>
                      <a:r>
                        <a:rPr lang="en-US" sz="1400" u="none" strike="noStrike">
                          <a:effectLst/>
                        </a:rPr>
                        <a:t>0</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23</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Woojin</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dirty="0">
                          <a:effectLst/>
                        </a:rPr>
                        <a:t>22</a:t>
                      </a:r>
                      <a:endParaRPr lang="en-US" sz="1400" b="0" i="0" u="none" strike="noStrike" dirty="0">
                        <a:effectLst/>
                        <a:latin typeface="Arial" panose="020B0604020202020204" pitchFamily="34" charset="0"/>
                      </a:endParaRPr>
                    </a:p>
                  </a:txBody>
                  <a:tcPr marL="6350" marR="6350" marT="6350" marB="0" anchor="b"/>
                </a:tc>
                <a:tc>
                  <a:txBody>
                    <a:bodyPr/>
                    <a:lstStyle/>
                    <a:p>
                      <a:pPr algn="ctr" fontAlgn="b"/>
                      <a:r>
                        <a:rPr lang="en-US" sz="1400" u="none" strike="noStrike">
                          <a:effectLst/>
                        </a:rPr>
                        <a:t>0</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22</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Eunsung</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13</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8</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5</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Xiaofei</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12</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2</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10</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Ming</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12</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0</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12</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Leif</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11</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5</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6</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Sun Bo</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8</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0</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8</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Lei Huang</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7</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7</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0</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Menzo</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3</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0</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3</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Steve</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3</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0</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3</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Rui Cao</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3</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3</a:t>
                      </a:r>
                      <a:endParaRPr lang="en-US" sz="1400" b="0" i="0" u="none" strike="noStrike">
                        <a:effectLst/>
                        <a:latin typeface="Arial" panose="020B0604020202020204" pitchFamily="34" charset="0"/>
                      </a:endParaRPr>
                    </a:p>
                  </a:txBody>
                  <a:tcPr marL="6350" marR="6350" marT="6350" marB="0" anchor="b"/>
                </a:tc>
                <a:tc>
                  <a:txBody>
                    <a:bodyPr/>
                    <a:lstStyle/>
                    <a:p>
                      <a:pPr algn="ctr" fontAlgn="b"/>
                      <a:r>
                        <a:rPr lang="en-US" sz="1400" u="none" strike="noStrike">
                          <a:effectLst/>
                        </a:rPr>
                        <a:t>0</a:t>
                      </a:r>
                      <a:endParaRPr lang="en-US" sz="1400" b="0" i="0" u="none" strike="noStrike">
                        <a:effectLst/>
                        <a:latin typeface="Arial" panose="020B0604020202020204" pitchFamily="34" charset="0"/>
                      </a:endParaRPr>
                    </a:p>
                  </a:txBody>
                  <a:tcPr marL="6350" marR="6350" marT="6350" marB="0" anchor="b"/>
                </a:tc>
              </a:tr>
              <a:tr h="158750">
                <a:tc>
                  <a:txBody>
                    <a:bodyPr/>
                    <a:lstStyle/>
                    <a:p>
                      <a:pPr algn="l" fontAlgn="b"/>
                      <a:r>
                        <a:rPr lang="en-US" sz="1400" u="none" strike="noStrike">
                          <a:effectLst/>
                        </a:rPr>
                        <a:t>Gaurav</a:t>
                      </a:r>
                      <a:endParaRPr lang="en-US" sz="1400" b="0" i="0" u="none" strike="noStrike">
                        <a:effectLst/>
                        <a:latin typeface="Arial" panose="020B0604020202020204" pitchFamily="34"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en-US" sz="1400" u="none" strike="noStrike">
                          <a:effectLst/>
                        </a:rPr>
                        <a:t>2</a:t>
                      </a:r>
                      <a:endParaRPr lang="en-US" sz="1400" b="0" i="0" u="none" strike="noStrike">
                        <a:effectLst/>
                        <a:latin typeface="Arial" panose="020B0604020202020204" pitchFamily="34"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en-US" sz="1400" u="none" strike="noStrike">
                          <a:effectLst/>
                        </a:rPr>
                        <a:t>0</a:t>
                      </a:r>
                      <a:endParaRPr lang="en-US" sz="1400" b="0" i="0" u="none" strike="noStrike">
                        <a:effectLst/>
                        <a:latin typeface="Arial" panose="020B0604020202020204" pitchFamily="34" charset="0"/>
                      </a:endParaRPr>
                    </a:p>
                  </a:txBody>
                  <a:tcPr marL="6350" marR="6350" marT="6350" marB="0" anchor="b">
                    <a:lnB w="12700" cap="flat" cmpd="sng" algn="ctr">
                      <a:solidFill>
                        <a:schemeClr val="tx1"/>
                      </a:solidFill>
                      <a:prstDash val="solid"/>
                      <a:round/>
                      <a:headEnd type="none" w="med" len="med"/>
                      <a:tailEnd type="none" w="med" len="med"/>
                    </a:lnB>
                  </a:tcPr>
                </a:tc>
                <a:tc>
                  <a:txBody>
                    <a:bodyPr/>
                    <a:lstStyle/>
                    <a:p>
                      <a:pPr algn="ctr" fontAlgn="b"/>
                      <a:r>
                        <a:rPr lang="en-US" sz="1400" u="none" strike="noStrike">
                          <a:effectLst/>
                        </a:rPr>
                        <a:t>2</a:t>
                      </a:r>
                      <a:endParaRPr lang="en-US" sz="1400" b="0" i="0" u="none" strike="noStrike">
                        <a:effectLst/>
                        <a:latin typeface="Arial" panose="020B0604020202020204" pitchFamily="34" charset="0"/>
                      </a:endParaRPr>
                    </a:p>
                  </a:txBody>
                  <a:tcPr marL="6350" marR="6350" marT="6350" marB="0" anchor="b">
                    <a:lnB w="12700" cap="flat" cmpd="sng" algn="ctr">
                      <a:solidFill>
                        <a:schemeClr val="tx1"/>
                      </a:solidFill>
                      <a:prstDash val="solid"/>
                      <a:round/>
                      <a:headEnd type="none" w="med" len="med"/>
                      <a:tailEnd type="none" w="med" len="med"/>
                    </a:lnB>
                  </a:tcPr>
                </a:tc>
              </a:tr>
              <a:tr h="165100">
                <a:tc>
                  <a:txBody>
                    <a:bodyPr/>
                    <a:lstStyle/>
                    <a:p>
                      <a:pPr algn="l" fontAlgn="b"/>
                      <a:r>
                        <a:rPr lang="en-US" sz="1400" b="1" u="none" strike="noStrike" dirty="0">
                          <a:effectLst/>
                        </a:rPr>
                        <a:t>Grand Total</a:t>
                      </a:r>
                      <a:endParaRPr lang="en-US" sz="1400" b="1" i="0" u="none" strike="noStrike" dirty="0">
                        <a:effectLst/>
                        <a:latin typeface="Arial" panose="020B0604020202020204" pitchFamily="34" charset="0"/>
                      </a:endParaRPr>
                    </a:p>
                  </a:txBody>
                  <a:tcPr marL="6350" marR="6350" marT="6350" marB="0" anchor="b">
                    <a:lnT w="12700" cap="flat" cmpd="sng" algn="ctr">
                      <a:solidFill>
                        <a:schemeClr val="tx1"/>
                      </a:solidFill>
                      <a:prstDash val="solid"/>
                      <a:round/>
                      <a:headEnd type="none" w="med" len="med"/>
                      <a:tailEnd type="none" w="med" len="med"/>
                    </a:lnT>
                  </a:tcPr>
                </a:tc>
                <a:tc>
                  <a:txBody>
                    <a:bodyPr/>
                    <a:lstStyle/>
                    <a:p>
                      <a:pPr algn="ctr" fontAlgn="b"/>
                      <a:r>
                        <a:rPr lang="en-US" sz="1400" b="1" u="none" strike="noStrike" dirty="0">
                          <a:effectLst/>
                        </a:rPr>
                        <a:t>827</a:t>
                      </a:r>
                      <a:endParaRPr lang="en-US" sz="1400" b="1" i="0" u="none" strike="noStrike" dirty="0">
                        <a:effectLst/>
                        <a:latin typeface="Arial" panose="020B0604020202020204" pitchFamily="34" charset="0"/>
                      </a:endParaRPr>
                    </a:p>
                  </a:txBody>
                  <a:tcPr marL="6350" marR="6350" marT="6350" marB="0" anchor="b">
                    <a:lnT w="12700" cap="flat" cmpd="sng" algn="ctr">
                      <a:solidFill>
                        <a:schemeClr val="tx1"/>
                      </a:solidFill>
                      <a:prstDash val="solid"/>
                      <a:round/>
                      <a:headEnd type="none" w="med" len="med"/>
                      <a:tailEnd type="none" w="med" len="med"/>
                    </a:lnT>
                  </a:tcPr>
                </a:tc>
                <a:tc>
                  <a:txBody>
                    <a:bodyPr/>
                    <a:lstStyle/>
                    <a:p>
                      <a:pPr algn="ctr" fontAlgn="b"/>
                      <a:r>
                        <a:rPr lang="en-US" sz="1400" b="1" u="none" strike="noStrike" dirty="0">
                          <a:effectLst/>
                        </a:rPr>
                        <a:t>327</a:t>
                      </a:r>
                      <a:endParaRPr lang="en-US" sz="1400" b="1" i="0" u="none" strike="noStrike" dirty="0">
                        <a:effectLst/>
                        <a:latin typeface="Arial" panose="020B0604020202020204" pitchFamily="34" charset="0"/>
                      </a:endParaRPr>
                    </a:p>
                  </a:txBody>
                  <a:tcPr marL="6350" marR="6350" marT="6350" marB="0" anchor="b">
                    <a:lnT w="12700" cap="flat" cmpd="sng" algn="ctr">
                      <a:solidFill>
                        <a:schemeClr val="tx1"/>
                      </a:solidFill>
                      <a:prstDash val="solid"/>
                      <a:round/>
                      <a:headEnd type="none" w="med" len="med"/>
                      <a:tailEnd type="none" w="med" len="med"/>
                    </a:lnT>
                  </a:tcPr>
                </a:tc>
                <a:tc>
                  <a:txBody>
                    <a:bodyPr/>
                    <a:lstStyle/>
                    <a:p>
                      <a:pPr algn="ctr" fontAlgn="b"/>
                      <a:r>
                        <a:rPr lang="en-US" sz="1400" b="1" u="none" strike="noStrike" dirty="0">
                          <a:effectLst/>
                        </a:rPr>
                        <a:t>500</a:t>
                      </a:r>
                      <a:endParaRPr lang="en-US" sz="1400" b="1" i="0" u="none" strike="noStrike" dirty="0">
                        <a:effectLst/>
                        <a:latin typeface="Arial" panose="020B0604020202020204" pitchFamily="34" charset="0"/>
                      </a:endParaRPr>
                    </a:p>
                  </a:txBody>
                  <a:tcPr marL="6350" marR="6350" marT="6350" marB="0" anchor="b">
                    <a:lnT w="12700" cap="flat" cmpd="sng" algn="ctr">
                      <a:solidFill>
                        <a:schemeClr val="tx1"/>
                      </a:solidFill>
                      <a:prstDash val="solid"/>
                      <a:round/>
                      <a:headEnd type="none" w="med" len="med"/>
                      <a:tailEnd type="none" w="med" len="med"/>
                    </a:lnT>
                  </a:tcPr>
                </a:tc>
              </a:tr>
            </a:tbl>
          </a:graphicData>
        </a:graphic>
      </p:graphicFrame>
      <p:sp>
        <p:nvSpPr>
          <p:cNvPr id="4" name="Date Placeholder 3"/>
          <p:cNvSpPr>
            <a:spLocks noGrp="1"/>
          </p:cNvSpPr>
          <p:nvPr>
            <p:ph type="dt" sz="half" idx="10"/>
          </p:nvPr>
        </p:nvSpPr>
        <p:spPr/>
        <p:txBody>
          <a:bodyPr/>
          <a:lstStyle/>
          <a:p>
            <a:pPr>
              <a:defRPr/>
            </a:pPr>
            <a:r>
              <a:rPr lang="en-US" smtClean="0"/>
              <a:t>April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34810726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rgbClr val="0000FF"/>
                </a:solidFill>
                <a:cs typeface="Times New Roman" panose="02020603050405020304" pitchFamily="18" charset="0"/>
              </a:rPr>
              <a:t>IEEE 802.11 </a:t>
            </a:r>
            <a:r>
              <a:rPr lang="en-US" altLang="en-US" sz="3600" dirty="0" err="1">
                <a:solidFill>
                  <a:srgbClr val="0000FF"/>
                </a:solidFill>
                <a:cs typeface="Times New Roman" panose="02020603050405020304" pitchFamily="18" charset="0"/>
              </a:rPr>
              <a:t>TGba</a:t>
            </a:r>
            <a:r>
              <a:rPr lang="en-US" altLang="en-US" sz="3600" dirty="0">
                <a:solidFill>
                  <a:srgbClr val="0000FF"/>
                </a:solidFill>
                <a:cs typeface="Times New Roman" panose="02020603050405020304" pitchFamily="18" charset="0"/>
              </a:rPr>
              <a:t>:</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Wake-up Radio Operation</a:t>
            </a:r>
            <a:endParaRPr lang="en-US" altLang="en-US" sz="3600" dirty="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Santa Clara, CA, USA</a:t>
            </a:r>
            <a:endParaRPr lang="en-US" altLang="en-US" sz="3200" dirty="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April 16-17</a:t>
            </a:r>
            <a:r>
              <a:rPr lang="en-US" altLang="en-US" sz="3200" dirty="0">
                <a:cs typeface="Times New Roman" panose="02020603050405020304" pitchFamily="18" charset="0"/>
              </a:rPr>
              <a:t>, 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(Huawei),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April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April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9874911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7000" y="1295401"/>
            <a:ext cx="7239000" cy="4875213"/>
          </a:xfrm>
        </p:spPr>
        <p:txBody>
          <a:bodyPr/>
          <a:lstStyle/>
          <a:p>
            <a:r>
              <a:rPr lang="en-US" altLang="en-US" sz="1800" dirty="0"/>
              <a:t>2017</a:t>
            </a:r>
          </a:p>
          <a:p>
            <a:pPr lvl="1"/>
            <a:r>
              <a:rPr lang="en-US" altLang="en-US" sz="1800" b="1" dirty="0"/>
              <a:t>January</a:t>
            </a:r>
            <a:r>
              <a:rPr lang="en-US" altLang="en-US" sz="1800" dirty="0"/>
              <a:t>: </a:t>
            </a:r>
            <a:r>
              <a:rPr lang="en-US" altLang="en-US" sz="1800" dirty="0" err="1"/>
              <a:t>TGba</a:t>
            </a:r>
            <a:r>
              <a:rPr lang="en-US" altLang="en-US" sz="1800" dirty="0"/>
              <a:t> formation meeting</a:t>
            </a:r>
          </a:p>
          <a:p>
            <a:r>
              <a:rPr lang="en-US" altLang="en-US" sz="1800" dirty="0"/>
              <a:t>2018</a:t>
            </a:r>
          </a:p>
          <a:p>
            <a:pPr lvl="1"/>
            <a:r>
              <a:rPr lang="en-US" altLang="en-US" sz="1800" b="1" dirty="0"/>
              <a:t>January</a:t>
            </a:r>
            <a:r>
              <a:rPr lang="en-US" altLang="en-US" sz="1800" dirty="0"/>
              <a:t>: </a:t>
            </a:r>
            <a:r>
              <a:rPr lang="en-US" altLang="en-US" sz="1800" dirty="0" err="1"/>
              <a:t>TGba</a:t>
            </a:r>
            <a:r>
              <a:rPr lang="en-US" altLang="en-US" sz="1800" dirty="0"/>
              <a:t> Draft 0.1</a:t>
            </a:r>
            <a:endParaRPr lang="en-US" altLang="en-US" sz="1800" b="1" dirty="0"/>
          </a:p>
          <a:p>
            <a:pPr lvl="1"/>
            <a:r>
              <a:rPr lang="en-US" altLang="en-US" sz="1800" b="1" dirty="0"/>
              <a:t>September</a:t>
            </a:r>
            <a:r>
              <a:rPr lang="en-US" altLang="en-US" sz="1800" dirty="0"/>
              <a:t>: </a:t>
            </a:r>
            <a:r>
              <a:rPr lang="en-US" altLang="en-US" sz="1800" dirty="0" err="1"/>
              <a:t>TGba</a:t>
            </a:r>
            <a:r>
              <a:rPr lang="en-US" altLang="en-US" sz="1800" dirty="0"/>
              <a:t> Draft 1.0</a:t>
            </a:r>
          </a:p>
          <a:p>
            <a:pPr lvl="1"/>
            <a:r>
              <a:rPr lang="en-US" altLang="en-US" sz="1800" b="1" dirty="0"/>
              <a:t>November</a:t>
            </a:r>
            <a:r>
              <a:rPr lang="en-US" altLang="en-US" sz="1800" dirty="0"/>
              <a:t>: Comment resolution on </a:t>
            </a:r>
            <a:r>
              <a:rPr lang="en-US" altLang="en-US" sz="1800" dirty="0" err="1"/>
              <a:t>TGba</a:t>
            </a:r>
            <a:r>
              <a:rPr lang="en-US" altLang="en-US" sz="1800" dirty="0"/>
              <a:t> Draft1.0</a:t>
            </a:r>
          </a:p>
          <a:p>
            <a:r>
              <a:rPr lang="en-US" altLang="en-US" sz="1800" dirty="0"/>
              <a:t>2019:</a:t>
            </a:r>
          </a:p>
          <a:p>
            <a:pPr lvl="1"/>
            <a:r>
              <a:rPr lang="en-US" altLang="en-US" sz="1800" b="1" dirty="0"/>
              <a:t>January</a:t>
            </a:r>
            <a:r>
              <a:rPr lang="en-US" altLang="en-US" sz="1800" dirty="0"/>
              <a:t>: </a:t>
            </a:r>
            <a:r>
              <a:rPr lang="en-US" altLang="en-US" sz="1800" dirty="0" err="1"/>
              <a:t>TGba</a:t>
            </a:r>
            <a:r>
              <a:rPr lang="en-US" altLang="en-US" sz="1800" dirty="0"/>
              <a:t> Draft 2.0</a:t>
            </a:r>
          </a:p>
          <a:p>
            <a:pPr lvl="1"/>
            <a:r>
              <a:rPr lang="en-US" altLang="en-US" sz="1800" b="1" dirty="0"/>
              <a:t>March</a:t>
            </a:r>
            <a:r>
              <a:rPr lang="en-US" altLang="en-US" sz="1800" dirty="0"/>
              <a:t>: Comment resolution on D2.0</a:t>
            </a:r>
          </a:p>
          <a:p>
            <a:pPr lvl="1"/>
            <a:r>
              <a:rPr lang="en-US" altLang="en-US" sz="1800" b="1" dirty="0"/>
              <a:t>May</a:t>
            </a:r>
            <a:r>
              <a:rPr lang="en-US" altLang="en-US" sz="1800" dirty="0"/>
              <a:t>: </a:t>
            </a:r>
            <a:r>
              <a:rPr lang="en-US" altLang="en-US" sz="1800" dirty="0" err="1"/>
              <a:t>TGba</a:t>
            </a:r>
            <a:r>
              <a:rPr lang="en-US" altLang="en-US" sz="1800" dirty="0"/>
              <a:t> Draft 3.0 – WG Recirculation LB</a:t>
            </a:r>
          </a:p>
          <a:p>
            <a:pPr lvl="1"/>
            <a:r>
              <a:rPr lang="en-US" altLang="en-US" sz="1800" b="1" dirty="0"/>
              <a:t>July</a:t>
            </a:r>
            <a:r>
              <a:rPr lang="en-US" altLang="en-US" sz="1800" dirty="0"/>
              <a:t>: Comment resolution on D3.0, MDR/MEC done</a:t>
            </a:r>
          </a:p>
          <a:p>
            <a:pPr lvl="1"/>
            <a:r>
              <a:rPr lang="en-US" altLang="en-US" sz="1800" b="1" dirty="0"/>
              <a:t>September</a:t>
            </a:r>
            <a:r>
              <a:rPr lang="en-US" altLang="en-US" sz="1800" dirty="0"/>
              <a:t>: </a:t>
            </a:r>
            <a:r>
              <a:rPr lang="en-US" altLang="en-US" sz="1800" dirty="0" err="1"/>
              <a:t>TGba</a:t>
            </a:r>
            <a:r>
              <a:rPr lang="en-US" altLang="en-US" sz="1800" dirty="0"/>
              <a:t> Draft 4.0, Formation of sponsor ballot pool</a:t>
            </a:r>
          </a:p>
          <a:p>
            <a:pPr lvl="1"/>
            <a:r>
              <a:rPr lang="en-US" altLang="en-US" sz="1800" b="1" dirty="0"/>
              <a:t>November</a:t>
            </a:r>
            <a:r>
              <a:rPr lang="en-US" altLang="en-US" sz="1800" dirty="0"/>
              <a:t>: </a:t>
            </a:r>
            <a:r>
              <a:rPr lang="en-US" altLang="en-US" sz="1800" dirty="0" err="1"/>
              <a:t>TGba</a:t>
            </a:r>
            <a:r>
              <a:rPr lang="en-US" altLang="en-US" sz="1800" dirty="0"/>
              <a:t> Draft 5.0, Sponsor 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April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21</a:t>
            </a:fld>
            <a:endParaRPr lang="en-US" altLang="en-US" sz="1200" b="0" dirty="0"/>
          </a:p>
        </p:txBody>
      </p:sp>
      <p:grpSp>
        <p:nvGrpSpPr>
          <p:cNvPr id="6" name="Group 5"/>
          <p:cNvGrpSpPr/>
          <p:nvPr/>
        </p:nvGrpSpPr>
        <p:grpSpPr>
          <a:xfrm>
            <a:off x="1752600" y="39624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April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22</a:t>
            </a:fld>
            <a:endParaRPr lang="en-US" altLang="en-US" sz="1200" b="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April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23</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April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24</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a:t>
            </a:r>
            <a:r>
              <a:rPr lang="en-US" altLang="en-US" dirty="0" err="1" smtClean="0"/>
              <a:t>TGba</a:t>
            </a:r>
            <a:r>
              <a:rPr lang="en-US" altLang="en-US" dirty="0" smtClean="0"/>
              <a:t> ad-hoc meeting</a:t>
            </a:r>
          </a:p>
        </p:txBody>
      </p:sp>
      <p:sp>
        <p:nvSpPr>
          <p:cNvPr id="4" name="Date Placeholder 3"/>
          <p:cNvSpPr>
            <a:spLocks noGrp="1"/>
          </p:cNvSpPr>
          <p:nvPr>
            <p:ph type="dt" sz="quarter" idx="10"/>
          </p:nvPr>
        </p:nvSpPr>
        <p:spPr/>
        <p:txBody>
          <a:bodyPr/>
          <a:lstStyle/>
          <a:p>
            <a:pPr>
              <a:defRPr/>
            </a:pPr>
            <a:r>
              <a:rPr lang="en-US" smtClean="0"/>
              <a:t>April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April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dirty="0" smtClean="0"/>
              <a:t>Main Agenda Items for the ad-hoc meeting</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Review comment resolution on </a:t>
            </a:r>
            <a:r>
              <a:rPr lang="en-US" altLang="en-US" dirty="0" err="1" smtClean="0"/>
              <a:t>TGba</a:t>
            </a:r>
            <a:r>
              <a:rPr lang="en-US" altLang="en-US" dirty="0" smtClean="0"/>
              <a:t> D2.0 (LB237)</a:t>
            </a:r>
          </a:p>
          <a:p>
            <a:pPr lvl="1">
              <a:defRPr/>
            </a:pPr>
            <a:r>
              <a:rPr lang="en-US" altLang="en-US" dirty="0" smtClean="0"/>
              <a:t>Total </a:t>
            </a:r>
            <a:r>
              <a:rPr lang="en-US" altLang="en-US" dirty="0" smtClean="0"/>
              <a:t>20 </a:t>
            </a:r>
            <a:r>
              <a:rPr lang="en-US" altLang="en-US" dirty="0" smtClean="0"/>
              <a:t>submissions</a:t>
            </a:r>
          </a:p>
          <a:p>
            <a:pPr>
              <a:defRPr/>
            </a:pPr>
            <a:endParaRPr lang="en-US" altLang="en-US" dirty="0" smtClean="0"/>
          </a:p>
          <a:p>
            <a:endParaRPr lang="en-US" altLang="en-US" sz="2000" dirty="0"/>
          </a:p>
        </p:txBody>
      </p:sp>
      <p:sp>
        <p:nvSpPr>
          <p:cNvPr id="4" name="Date Placeholder 3"/>
          <p:cNvSpPr>
            <a:spLocks noGrp="1"/>
          </p:cNvSpPr>
          <p:nvPr>
            <p:ph type="dt" sz="quarter" idx="10"/>
          </p:nvPr>
        </p:nvSpPr>
        <p:spPr/>
        <p:txBody>
          <a:bodyPr/>
          <a:lstStyle/>
          <a:p>
            <a:pPr>
              <a:defRPr/>
            </a:pPr>
            <a:r>
              <a:rPr lang="en-US" smtClean="0"/>
              <a:t>April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p>
        </p:txBody>
      </p:sp>
      <p:sp>
        <p:nvSpPr>
          <p:cNvPr id="4" name="Date Placeholder 3"/>
          <p:cNvSpPr>
            <a:spLocks noGrp="1"/>
          </p:cNvSpPr>
          <p:nvPr>
            <p:ph type="dt" sz="quarter" idx="10"/>
          </p:nvPr>
        </p:nvSpPr>
        <p:spPr/>
        <p:txBody>
          <a:bodyPr/>
          <a:lstStyle/>
          <a:p>
            <a:pPr>
              <a:defRPr/>
            </a:pPr>
            <a:r>
              <a:rPr lang="en-US" smtClean="0"/>
              <a:t>April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6</a:t>
            </a:fld>
            <a:endParaRPr lang="en-US" altLang="en-US" sz="1200" b="0" dirty="0"/>
          </a:p>
        </p:txBody>
      </p:sp>
      <p:sp>
        <p:nvSpPr>
          <p:cNvPr id="8" name="TextBox 7"/>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sp>
        <p:nvSpPr>
          <p:cNvPr id="3" name="Rectangle 2"/>
          <p:cNvSpPr/>
          <p:nvPr/>
        </p:nvSpPr>
        <p:spPr>
          <a:xfrm>
            <a:off x="1143000" y="2435719"/>
            <a:ext cx="10744200" cy="2031325"/>
          </a:xfrm>
          <a:prstGeom prst="rect">
            <a:avLst/>
          </a:prstGeom>
        </p:spPr>
        <p:txBody>
          <a:bodyPr wrap="square">
            <a:spAutoFit/>
          </a:bodyPr>
          <a:lstStyle/>
          <a:p>
            <a:pPr marL="342900" indent="-342900">
              <a:buFont typeface="+mj-lt"/>
              <a:buAutoNum type="arabicPeriod"/>
            </a:pPr>
            <a:r>
              <a:rPr lang="en-US" sz="1800" dirty="0" smtClean="0">
                <a:solidFill>
                  <a:srgbClr val="00B050"/>
                </a:solidFill>
                <a:latin typeface="Arial" panose="020B0604020202020204" pitchFamily="34" charset="0"/>
                <a:cs typeface="Arial" panose="020B0604020202020204" pitchFamily="34" charset="0"/>
              </a:rPr>
              <a:t>19/641r0, </a:t>
            </a:r>
            <a:r>
              <a:rPr lang="en-US" sz="1800" dirty="0">
                <a:solidFill>
                  <a:srgbClr val="00B050"/>
                </a:solidFill>
                <a:latin typeface="Arial" panose="020B0604020202020204" pitchFamily="34" charset="0"/>
                <a:cs typeface="Arial" panose="020B0604020202020204" pitchFamily="34" charset="0"/>
              </a:rPr>
              <a:t>Proposed CR for CID 2112, </a:t>
            </a:r>
            <a:r>
              <a:rPr lang="en-US" sz="1800" dirty="0" smtClean="0">
                <a:solidFill>
                  <a:srgbClr val="00B050"/>
                </a:solidFill>
                <a:latin typeface="Arial" panose="020B0604020202020204" pitchFamily="34" charset="0"/>
                <a:cs typeface="Arial" panose="020B0604020202020204" pitchFamily="34" charset="0"/>
              </a:rPr>
              <a:t>2633, </a:t>
            </a:r>
            <a:r>
              <a:rPr lang="en-US" sz="1800" dirty="0">
                <a:solidFill>
                  <a:srgbClr val="00B050"/>
                </a:solidFill>
                <a:latin typeface="Arial" panose="020B0604020202020204" pitchFamily="34" charset="0"/>
                <a:cs typeface="Arial" panose="020B0604020202020204" pitchFamily="34" charset="0"/>
              </a:rPr>
              <a:t>Rui Yang (</a:t>
            </a:r>
            <a:r>
              <a:rPr lang="en-US" sz="1800" dirty="0" err="1">
                <a:solidFill>
                  <a:srgbClr val="00B050"/>
                </a:solidFill>
                <a:latin typeface="Arial" panose="020B0604020202020204" pitchFamily="34" charset="0"/>
                <a:cs typeface="Arial" panose="020B0604020202020204" pitchFamily="34" charset="0"/>
              </a:rPr>
              <a:t>InterDigital</a:t>
            </a:r>
            <a:r>
              <a:rPr lang="en-US" sz="1800" dirty="0">
                <a:solidFill>
                  <a:srgbClr val="00B050"/>
                </a:solidFill>
                <a:latin typeface="Arial" panose="020B0604020202020204" pitchFamily="34" charset="0"/>
                <a:cs typeface="Arial" panose="020B0604020202020204" pitchFamily="34" charset="0"/>
              </a:rPr>
              <a:t>)</a:t>
            </a:r>
          </a:p>
          <a:p>
            <a:pPr marL="342900" indent="-342900">
              <a:buFont typeface="+mj-lt"/>
              <a:buAutoNum type="arabicPeriod"/>
            </a:pPr>
            <a:r>
              <a:rPr lang="en-US" sz="1800" dirty="0" smtClean="0">
                <a:solidFill>
                  <a:srgbClr val="00B050"/>
                </a:solidFill>
                <a:latin typeface="Arial" panose="020B0604020202020204" pitchFamily="34" charset="0"/>
                <a:cs typeface="Arial" panose="020B0604020202020204" pitchFamily="34" charset="0"/>
              </a:rPr>
              <a:t>19/640r0,EVM </a:t>
            </a:r>
            <a:r>
              <a:rPr lang="en-US" sz="1800" dirty="0">
                <a:solidFill>
                  <a:srgbClr val="00B050"/>
                </a:solidFill>
                <a:latin typeface="Arial" panose="020B0604020202020204" pitchFamily="34" charset="0"/>
                <a:cs typeface="Arial" panose="020B0604020202020204" pitchFamily="34" charset="0"/>
              </a:rPr>
              <a:t>Specification for OOK </a:t>
            </a:r>
            <a:r>
              <a:rPr lang="en-US" sz="1800" dirty="0" smtClean="0">
                <a:solidFill>
                  <a:srgbClr val="00B050"/>
                </a:solidFill>
                <a:latin typeface="Arial" panose="020B0604020202020204" pitchFamily="34" charset="0"/>
                <a:cs typeface="Arial" panose="020B0604020202020204" pitchFamily="34" charset="0"/>
              </a:rPr>
              <a:t>Waveform, </a:t>
            </a:r>
            <a:r>
              <a:rPr lang="en-US" sz="1800" dirty="0">
                <a:solidFill>
                  <a:srgbClr val="00B050"/>
                </a:solidFill>
                <a:latin typeface="Arial" panose="020B0604020202020204" pitchFamily="34" charset="0"/>
                <a:cs typeface="Arial" panose="020B0604020202020204" pitchFamily="34" charset="0"/>
              </a:rPr>
              <a:t>Rui Yang (</a:t>
            </a:r>
            <a:r>
              <a:rPr lang="en-US" sz="1800" dirty="0" err="1">
                <a:solidFill>
                  <a:srgbClr val="00B050"/>
                </a:solidFill>
                <a:latin typeface="Arial" panose="020B0604020202020204" pitchFamily="34" charset="0"/>
                <a:cs typeface="Arial" panose="020B0604020202020204" pitchFamily="34" charset="0"/>
              </a:rPr>
              <a:t>InterDigital</a:t>
            </a:r>
            <a:r>
              <a:rPr lang="en-US" sz="1800" dirty="0">
                <a:solidFill>
                  <a:srgbClr val="00B050"/>
                </a:solidFill>
                <a:latin typeface="Arial" panose="020B0604020202020204" pitchFamily="34" charset="0"/>
                <a:cs typeface="Arial" panose="020B0604020202020204" pitchFamily="34" charset="0"/>
              </a:rPr>
              <a:t>)</a:t>
            </a:r>
          </a:p>
          <a:p>
            <a:pPr marL="342900" indent="-342900">
              <a:buFont typeface="+mj-lt"/>
              <a:buAutoNum type="arabicPeriod"/>
            </a:pPr>
            <a:r>
              <a:rPr lang="en-US" sz="1800" dirty="0" smtClean="0">
                <a:solidFill>
                  <a:srgbClr val="00B050"/>
                </a:solidFill>
                <a:latin typeface="Arial" panose="020B0604020202020204" pitchFamily="34" charset="0"/>
                <a:cs typeface="Arial" panose="020B0604020202020204" pitchFamily="34" charset="0"/>
              </a:rPr>
              <a:t>19/382r2,Proposed </a:t>
            </a:r>
            <a:r>
              <a:rPr lang="en-US" sz="1800" dirty="0">
                <a:solidFill>
                  <a:srgbClr val="00B050"/>
                </a:solidFill>
                <a:latin typeface="Arial" panose="020B0604020202020204" pitchFamily="34" charset="0"/>
                <a:cs typeface="Arial" panose="020B0604020202020204" pitchFamily="34" charset="0"/>
              </a:rPr>
              <a:t>spec text for CID </a:t>
            </a:r>
            <a:r>
              <a:rPr lang="en-US" sz="1800" dirty="0" smtClean="0">
                <a:solidFill>
                  <a:srgbClr val="00B050"/>
                </a:solidFill>
                <a:latin typeface="Arial" panose="020B0604020202020204" pitchFamily="34" charset="0"/>
                <a:cs typeface="Arial" panose="020B0604020202020204" pitchFamily="34" charset="0"/>
              </a:rPr>
              <a:t>2062, </a:t>
            </a:r>
            <a:r>
              <a:rPr lang="en-US" sz="1800" dirty="0">
                <a:solidFill>
                  <a:srgbClr val="00B050"/>
                </a:solidFill>
                <a:latin typeface="Arial" panose="020B0604020202020204" pitchFamily="34" charset="0"/>
                <a:cs typeface="Arial" panose="020B0604020202020204" pitchFamily="34" charset="0"/>
              </a:rPr>
              <a:t>Rui Yang (</a:t>
            </a:r>
            <a:r>
              <a:rPr lang="en-US" sz="1800" dirty="0" err="1">
                <a:solidFill>
                  <a:srgbClr val="00B050"/>
                </a:solidFill>
                <a:latin typeface="Arial" panose="020B0604020202020204" pitchFamily="34" charset="0"/>
                <a:cs typeface="Arial" panose="020B0604020202020204" pitchFamily="34" charset="0"/>
              </a:rPr>
              <a:t>InterDigital</a:t>
            </a:r>
            <a:r>
              <a:rPr lang="en-US" sz="1800" dirty="0">
                <a:solidFill>
                  <a:srgbClr val="00B050"/>
                </a:solidFill>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 </a:t>
            </a:r>
            <a:endParaRPr lang="en-US" sz="1800" dirty="0" smtClean="0">
              <a:latin typeface="Arial" panose="020B0604020202020204" pitchFamily="34" charset="0"/>
              <a:cs typeface="Arial" panose="020B0604020202020204" pitchFamily="34" charset="0"/>
            </a:endParaRPr>
          </a:p>
          <a:p>
            <a:pPr marL="342900" indent="-342900">
              <a:buFont typeface="+mj-lt"/>
              <a:buAutoNum type="arabicPeriod"/>
            </a:pPr>
            <a:r>
              <a:rPr lang="en-US" sz="1800" dirty="0" smtClean="0">
                <a:solidFill>
                  <a:srgbClr val="00B050"/>
                </a:solidFill>
                <a:latin typeface="Arial" panose="020B0604020202020204" pitchFamily="34" charset="0"/>
                <a:cs typeface="Arial" panose="020B0604020202020204" pitchFamily="34" charset="0"/>
              </a:rPr>
              <a:t>11-19/0570</a:t>
            </a:r>
            <a:r>
              <a:rPr lang="en-US" sz="1800" dirty="0">
                <a:solidFill>
                  <a:srgbClr val="00B050"/>
                </a:solidFill>
                <a:latin typeface="Arial" panose="020B0604020202020204" pitchFamily="34" charset="0"/>
                <a:cs typeface="Arial" panose="020B0604020202020204" pitchFamily="34" charset="0"/>
              </a:rPr>
              <a:t>, crs-for-phy-introduction-D2.0, </a:t>
            </a:r>
            <a:r>
              <a:rPr lang="en-US" sz="1800" dirty="0" err="1">
                <a:solidFill>
                  <a:srgbClr val="00B050"/>
                </a:solidFill>
                <a:latin typeface="Arial" panose="020B0604020202020204" pitchFamily="34" charset="0"/>
                <a:cs typeface="Arial" panose="020B0604020202020204" pitchFamily="34" charset="0"/>
              </a:rPr>
              <a:t>Yonggang</a:t>
            </a:r>
            <a:r>
              <a:rPr lang="en-US" sz="1800" dirty="0">
                <a:solidFill>
                  <a:srgbClr val="00B050"/>
                </a:solidFill>
                <a:latin typeface="Arial" panose="020B0604020202020204" pitchFamily="34" charset="0"/>
                <a:cs typeface="Arial" panose="020B0604020202020204" pitchFamily="34" charset="0"/>
              </a:rPr>
              <a:t> Fang</a:t>
            </a:r>
            <a:r>
              <a:rPr lang="en-US" sz="1800" dirty="0" smtClean="0">
                <a:solidFill>
                  <a:srgbClr val="00B050"/>
                </a:solidFill>
                <a:latin typeface="Arial" panose="020B0604020202020204" pitchFamily="34" charset="0"/>
                <a:cs typeface="Arial" panose="020B0604020202020204" pitchFamily="34" charset="0"/>
              </a:rPr>
              <a:t>.</a:t>
            </a:r>
          </a:p>
          <a:p>
            <a:pPr marL="342900" indent="-342900">
              <a:buFont typeface="+mj-lt"/>
              <a:buAutoNum type="arabicPeriod"/>
            </a:pPr>
            <a:r>
              <a:rPr lang="en-US" sz="1800" dirty="0">
                <a:solidFill>
                  <a:srgbClr val="00B050"/>
                </a:solidFill>
                <a:latin typeface="Arial" panose="020B0604020202020204" pitchFamily="34" charset="0"/>
                <a:cs typeface="Arial" panose="020B0604020202020204" pitchFamily="34" charset="0"/>
              </a:rPr>
              <a:t>11-19-0398-02-00ba-“PHY-CR-for-Clause-31”, Vinod Kristem (Intel Corporation)</a:t>
            </a:r>
          </a:p>
          <a:p>
            <a:pPr marL="342900" indent="-342900">
              <a:buFont typeface="+mj-lt"/>
              <a:buAutoNum type="arabicPeriod"/>
            </a:pPr>
            <a:r>
              <a:rPr lang="en-US" sz="1800" dirty="0" smtClean="0">
                <a:solidFill>
                  <a:srgbClr val="00B050"/>
                </a:solidFill>
                <a:latin typeface="Arial" panose="020B0604020202020204" pitchFamily="34" charset="0"/>
                <a:cs typeface="Arial" panose="020B0604020202020204" pitchFamily="34" charset="0"/>
              </a:rPr>
              <a:t>11-19-0649-00-00ba-</a:t>
            </a:r>
            <a:r>
              <a:rPr lang="en-US" sz="1800" dirty="0">
                <a:solidFill>
                  <a:srgbClr val="00B050"/>
                </a:solidFill>
                <a:latin typeface="Arial" panose="020B0604020202020204" pitchFamily="34" charset="0"/>
                <a:cs typeface="Arial" panose="020B0604020202020204" pitchFamily="34" charset="0"/>
              </a:rPr>
              <a:t>“PHY Comment resolution for Clause 31.2.8”, Vinod Kristem (</a:t>
            </a:r>
            <a:r>
              <a:rPr lang="en-US" sz="1800" dirty="0" smtClean="0">
                <a:solidFill>
                  <a:srgbClr val="00B050"/>
                </a:solidFill>
                <a:latin typeface="Arial" panose="020B0604020202020204" pitchFamily="34" charset="0"/>
                <a:cs typeface="Arial" panose="020B0604020202020204" pitchFamily="34" charset="0"/>
              </a:rPr>
              <a:t>Intel Corporation)</a:t>
            </a:r>
          </a:p>
          <a:p>
            <a:pPr marL="342900" indent="-342900">
              <a:buFont typeface="+mj-lt"/>
              <a:buAutoNum type="arabicPeriod"/>
            </a:pPr>
            <a:r>
              <a:rPr lang="en-US" sz="1800" dirty="0">
                <a:solidFill>
                  <a:srgbClr val="00B050"/>
                </a:solidFill>
                <a:latin typeface="Arial" panose="020B0604020202020204" pitchFamily="34" charset="0"/>
                <a:cs typeface="Arial" panose="020B0604020202020204" pitchFamily="34" charset="0"/>
              </a:rPr>
              <a:t>802.11-19/651r1, CR on Sync Field Comments, Steve Shellhammer</a:t>
            </a:r>
            <a:endParaRPr lang="en-US" sz="1800" b="0" i="0" dirty="0">
              <a:solidFill>
                <a:srgbClr val="00B050"/>
              </a:solidFill>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April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4777" y="6475413"/>
            <a:ext cx="504049" cy="184666"/>
          </a:xfrm>
        </p:spPr>
        <p:txBody>
          <a:bodyPr/>
          <a:lstStyle/>
          <a:p>
            <a:pPr>
              <a:defRPr/>
            </a:pPr>
            <a:r>
              <a:rPr lang="en-US" altLang="en-US" smtClean="0"/>
              <a:t>Slide </a:t>
            </a:r>
            <a:fld id="{A2D159C0-1697-4662-BECF-0324D4AA669F}" type="slidenum">
              <a:rPr lang="en-US" altLang="en-US" smtClean="0"/>
              <a:pPr>
                <a:defRPr/>
              </a:pPr>
              <a:t>7</a:t>
            </a:fld>
            <a:endParaRPr lang="en-US" altLang="en-US"/>
          </a:p>
        </p:txBody>
      </p:sp>
      <p:sp>
        <p:nvSpPr>
          <p:cNvPr id="7" name="TextBox 6"/>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sp>
        <p:nvSpPr>
          <p:cNvPr id="8" name="Rectangle 7"/>
          <p:cNvSpPr/>
          <p:nvPr/>
        </p:nvSpPr>
        <p:spPr>
          <a:xfrm>
            <a:off x="1524001" y="2285425"/>
            <a:ext cx="9127368" cy="3416320"/>
          </a:xfrm>
          <a:prstGeom prst="rect">
            <a:avLst/>
          </a:prstGeom>
        </p:spPr>
        <p:txBody>
          <a:bodyPr wrap="square">
            <a:spAutoFit/>
          </a:bodyPr>
          <a:lstStyle/>
          <a:p>
            <a:pPr marL="342900" indent="-342900">
              <a:buFont typeface="+mj-lt"/>
              <a:buAutoNum type="arabicPeriod"/>
            </a:pPr>
            <a:r>
              <a:rPr lang="en-US" sz="1800" dirty="0" smtClean="0">
                <a:solidFill>
                  <a:srgbClr val="00B050"/>
                </a:solidFill>
                <a:latin typeface="Arial" panose="020B0604020202020204" pitchFamily="34" charset="0"/>
                <a:cs typeface="Arial" panose="020B0604020202020204" pitchFamily="34" charset="0"/>
              </a:rPr>
              <a:t>19/0590, CR </a:t>
            </a:r>
            <a:r>
              <a:rPr lang="en-US" sz="1800" dirty="0">
                <a:solidFill>
                  <a:srgbClr val="00B050"/>
                </a:solidFill>
                <a:latin typeface="Arial" panose="020B0604020202020204" pitchFamily="34" charset="0"/>
                <a:cs typeface="Arial" panose="020B0604020202020204" pitchFamily="34" charset="0"/>
              </a:rPr>
              <a:t>for WUR Duty Cycle Part I Po-Kai Huang</a:t>
            </a:r>
          </a:p>
          <a:p>
            <a:pPr marL="342900" indent="-342900">
              <a:buFont typeface="+mj-lt"/>
              <a:buAutoNum type="arabicPeriod"/>
            </a:pPr>
            <a:r>
              <a:rPr lang="en-US" sz="1800" dirty="0" smtClean="0">
                <a:solidFill>
                  <a:srgbClr val="00B050"/>
                </a:solidFill>
                <a:latin typeface="Arial" panose="020B0604020202020204" pitchFamily="34" charset="0"/>
                <a:cs typeface="Arial" panose="020B0604020202020204" pitchFamily="34" charset="0"/>
              </a:rPr>
              <a:t>19/0591, CR </a:t>
            </a:r>
            <a:r>
              <a:rPr lang="en-US" sz="1800" dirty="0">
                <a:solidFill>
                  <a:srgbClr val="00B050"/>
                </a:solidFill>
                <a:latin typeface="Arial" panose="020B0604020202020204" pitchFamily="34" charset="0"/>
                <a:cs typeface="Arial" panose="020B0604020202020204" pitchFamily="34" charset="0"/>
              </a:rPr>
              <a:t>for WUR Power Management and Negotiation Part I Po-Kai Huang</a:t>
            </a:r>
          </a:p>
          <a:p>
            <a:pPr marL="342900" indent="-342900">
              <a:buFont typeface="+mj-lt"/>
              <a:buAutoNum type="arabicPeriod"/>
            </a:pPr>
            <a:r>
              <a:rPr lang="en-US" sz="1800" dirty="0" smtClean="0">
                <a:solidFill>
                  <a:srgbClr val="00B050"/>
                </a:solidFill>
                <a:latin typeface="Arial" panose="020B0604020202020204" pitchFamily="34" charset="0"/>
                <a:cs typeface="Arial" panose="020B0604020202020204" pitchFamily="34" charset="0"/>
              </a:rPr>
              <a:t>19/0599, </a:t>
            </a:r>
            <a:r>
              <a:rPr lang="en-US" sz="1800" dirty="0">
                <a:solidFill>
                  <a:srgbClr val="00B050"/>
                </a:solidFill>
                <a:latin typeface="Arial" panose="020B0604020202020204" pitchFamily="34" charset="0"/>
                <a:cs typeface="Arial" panose="020B0604020202020204" pitchFamily="34" charset="0"/>
              </a:rPr>
              <a:t>CR for Miscellaneous CIDs Po-Kai </a:t>
            </a:r>
            <a:r>
              <a:rPr lang="en-US" sz="1800" dirty="0" smtClean="0">
                <a:solidFill>
                  <a:srgbClr val="00B050"/>
                </a:solidFill>
                <a:latin typeface="Arial" panose="020B0604020202020204" pitchFamily="34" charset="0"/>
                <a:cs typeface="Arial" panose="020B0604020202020204" pitchFamily="34" charset="0"/>
              </a:rPr>
              <a:t>Huang</a:t>
            </a:r>
          </a:p>
          <a:p>
            <a:pPr marL="342900" indent="-342900">
              <a:buFont typeface="+mj-lt"/>
              <a:buAutoNum type="arabicPeriod"/>
            </a:pPr>
            <a:r>
              <a:rPr lang="en-US" sz="1800" dirty="0" smtClean="0">
                <a:solidFill>
                  <a:srgbClr val="00B050"/>
                </a:solidFill>
                <a:latin typeface="Arial" panose="020B0604020202020204" pitchFamily="34" charset="0"/>
                <a:cs typeface="Arial" panose="020B0604020202020204" pitchFamily="34" charset="0"/>
              </a:rPr>
              <a:t>19/583, MAC-CR-WUR frame format, Alfred Asterjadhi </a:t>
            </a:r>
            <a:r>
              <a:rPr lang="en-US" sz="1800" dirty="0">
                <a:solidFill>
                  <a:srgbClr val="00B050"/>
                </a:solidFill>
                <a:latin typeface="Arial" panose="020B0604020202020204" pitchFamily="34" charset="0"/>
                <a:cs typeface="Arial" panose="020B0604020202020204" pitchFamily="34" charset="0"/>
              </a:rPr>
              <a:t>(Qualcomm Inc.)</a:t>
            </a:r>
          </a:p>
          <a:p>
            <a:pPr marL="342900" indent="-342900">
              <a:buFont typeface="+mj-lt"/>
              <a:buAutoNum type="arabicPeriod"/>
            </a:pPr>
            <a:r>
              <a:rPr lang="en-US" sz="1800" dirty="0" smtClean="0">
                <a:solidFill>
                  <a:srgbClr val="00B050"/>
                </a:solidFill>
                <a:latin typeface="Arial" panose="020B0604020202020204" pitchFamily="34" charset="0"/>
                <a:cs typeface="Arial" panose="020B0604020202020204" pitchFamily="34" charset="0"/>
              </a:rPr>
              <a:t>19/584, MAC-CR-WUR </a:t>
            </a:r>
            <a:r>
              <a:rPr lang="en-US" sz="1800" dirty="0">
                <a:solidFill>
                  <a:srgbClr val="00B050"/>
                </a:solidFill>
                <a:latin typeface="Arial" panose="020B0604020202020204" pitchFamily="34" charset="0"/>
                <a:cs typeface="Arial" panose="020B0604020202020204" pitchFamily="34" charset="0"/>
              </a:rPr>
              <a:t>Discovery </a:t>
            </a:r>
            <a:r>
              <a:rPr lang="en-US" sz="1800" dirty="0" smtClean="0">
                <a:solidFill>
                  <a:srgbClr val="00B050"/>
                </a:solidFill>
                <a:latin typeface="Arial" panose="020B0604020202020204" pitchFamily="34" charset="0"/>
                <a:cs typeface="Arial" panose="020B0604020202020204" pitchFamily="34" charset="0"/>
              </a:rPr>
              <a:t>frame, Alfred Asterjadhi </a:t>
            </a:r>
            <a:r>
              <a:rPr lang="en-US" sz="1800" dirty="0">
                <a:solidFill>
                  <a:srgbClr val="00B050"/>
                </a:solidFill>
                <a:latin typeface="Arial" panose="020B0604020202020204" pitchFamily="34" charset="0"/>
                <a:cs typeface="Arial" panose="020B0604020202020204" pitchFamily="34" charset="0"/>
              </a:rPr>
              <a:t>(Qualcomm Inc.)</a:t>
            </a:r>
          </a:p>
          <a:p>
            <a:pPr marL="342900" indent="-342900">
              <a:buFont typeface="+mj-lt"/>
              <a:buAutoNum type="arabicPeriod"/>
            </a:pPr>
            <a:r>
              <a:rPr lang="en-US" sz="1800" dirty="0" smtClean="0">
                <a:solidFill>
                  <a:srgbClr val="00B050"/>
                </a:solidFill>
                <a:latin typeface="Arial" panose="020B0604020202020204" pitchFamily="34" charset="0"/>
                <a:cs typeface="Arial" panose="020B0604020202020204" pitchFamily="34" charset="0"/>
              </a:rPr>
              <a:t>19/582, MAC-CR-Transmitter ID, Alfred </a:t>
            </a:r>
            <a:r>
              <a:rPr lang="en-US" sz="1800" dirty="0">
                <a:solidFill>
                  <a:srgbClr val="00B050"/>
                </a:solidFill>
                <a:latin typeface="Arial" panose="020B0604020202020204" pitchFamily="34" charset="0"/>
                <a:cs typeface="Arial" panose="020B0604020202020204" pitchFamily="34" charset="0"/>
              </a:rPr>
              <a:t>Asterjadhi (Qualcomm Inc</a:t>
            </a:r>
            <a:r>
              <a:rPr lang="en-US" sz="1800" dirty="0" smtClean="0">
                <a:solidFill>
                  <a:srgbClr val="00B050"/>
                </a:solidFill>
                <a:latin typeface="Arial" panose="020B0604020202020204" pitchFamily="34" charset="0"/>
                <a:cs typeface="Arial" panose="020B0604020202020204" pitchFamily="34" charset="0"/>
              </a:rPr>
              <a:t>.)</a:t>
            </a:r>
            <a:endParaRPr lang="en-US" sz="1800" dirty="0">
              <a:solidFill>
                <a:srgbClr val="00B050"/>
              </a:solidFill>
              <a:latin typeface="Arial" panose="020B0604020202020204" pitchFamily="34" charset="0"/>
              <a:cs typeface="Arial" panose="020B0604020202020204" pitchFamily="34" charset="0"/>
            </a:endParaRPr>
          </a:p>
          <a:p>
            <a:pPr marL="342900" indent="-342900">
              <a:buFont typeface="+mj-lt"/>
              <a:buAutoNum type="arabicPeriod"/>
            </a:pPr>
            <a:r>
              <a:rPr lang="en-US" sz="1800" dirty="0" smtClean="0">
                <a:solidFill>
                  <a:srgbClr val="00B050"/>
                </a:solidFill>
                <a:latin typeface="Arial" panose="020B0604020202020204" pitchFamily="34" charset="0"/>
                <a:cs typeface="Arial" panose="020B0604020202020204" pitchFamily="34" charset="0"/>
              </a:rPr>
              <a:t>19/580, MAC-CR-Miscellaneous, Alfred Asterjadhi </a:t>
            </a:r>
            <a:r>
              <a:rPr lang="en-US" sz="1800" dirty="0">
                <a:solidFill>
                  <a:srgbClr val="00B050"/>
                </a:solidFill>
                <a:latin typeface="Arial" panose="020B0604020202020204" pitchFamily="34" charset="0"/>
                <a:cs typeface="Arial" panose="020B0604020202020204" pitchFamily="34" charset="0"/>
              </a:rPr>
              <a:t>(Qualcomm Inc</a:t>
            </a:r>
            <a:r>
              <a:rPr lang="en-US" sz="1800" dirty="0" smtClean="0">
                <a:solidFill>
                  <a:srgbClr val="00B050"/>
                </a:solidFill>
                <a:latin typeface="Arial" panose="020B0604020202020204" pitchFamily="34" charset="0"/>
                <a:cs typeface="Arial" panose="020B0604020202020204" pitchFamily="34" charset="0"/>
              </a:rPr>
              <a:t>.)</a:t>
            </a:r>
          </a:p>
          <a:p>
            <a:pPr marL="342900" indent="-342900">
              <a:buFont typeface="+mj-lt"/>
              <a:buAutoNum type="arabicPeriod"/>
            </a:pPr>
            <a:r>
              <a:rPr lang="en-US" sz="1800" dirty="0">
                <a:latin typeface="Arial" panose="020B0604020202020204" pitchFamily="34" charset="0"/>
                <a:cs typeface="Arial" panose="020B0604020202020204" pitchFamily="34" charset="0"/>
              </a:rPr>
              <a:t>11-19/650r0, issues with the previously approved resolution text to CIDs 2592 and </a:t>
            </a:r>
            <a:r>
              <a:rPr lang="en-US" sz="1800" dirty="0" smtClean="0">
                <a:latin typeface="Arial" panose="020B0604020202020204" pitchFamily="34" charset="0"/>
                <a:cs typeface="Arial" panose="020B0604020202020204" pitchFamily="34" charset="0"/>
              </a:rPr>
              <a:t>2694, </a:t>
            </a:r>
            <a:r>
              <a:rPr lang="en-US" sz="1800" dirty="0" err="1" smtClean="0">
                <a:latin typeface="Arial" panose="020B0604020202020204" pitchFamily="34" charset="0"/>
                <a:cs typeface="Arial" panose="020B0604020202020204" pitchFamily="34" charset="0"/>
              </a:rPr>
              <a:t>Yunsong</a:t>
            </a:r>
            <a:r>
              <a:rPr lang="en-US" sz="1800" dirty="0" smtClean="0">
                <a:latin typeface="Arial" panose="020B0604020202020204" pitchFamily="34" charset="0"/>
                <a:cs typeface="Arial" panose="020B0604020202020204" pitchFamily="34" charset="0"/>
              </a:rPr>
              <a:t> Yang (Huawei</a:t>
            </a:r>
            <a:r>
              <a:rPr lang="en-US" sz="1800" dirty="0" smtClean="0">
                <a:latin typeface="Arial" panose="020B0604020202020204" pitchFamily="34" charset="0"/>
                <a:cs typeface="Arial" panose="020B0604020202020204" pitchFamily="34" charset="0"/>
              </a:rPr>
              <a:t>)</a:t>
            </a:r>
          </a:p>
          <a:p>
            <a:pPr marL="342900" indent="-342900">
              <a:buFont typeface="+mj-lt"/>
              <a:buAutoNum type="arabicPeriod"/>
            </a:pPr>
            <a:r>
              <a:rPr lang="en-US" sz="1800" dirty="0">
                <a:solidFill>
                  <a:srgbClr val="00B050"/>
                </a:solidFill>
                <a:latin typeface="Arial" panose="020B0604020202020204" pitchFamily="34" charset="0"/>
                <a:cs typeface="Arial" panose="020B0604020202020204" pitchFamily="34" charset="0"/>
              </a:rPr>
              <a:t>18/1836r7    MAC CR CID 296    Gaurav </a:t>
            </a:r>
            <a:r>
              <a:rPr lang="en-US" sz="1800" dirty="0" err="1">
                <a:solidFill>
                  <a:srgbClr val="00B050"/>
                </a:solidFill>
                <a:latin typeface="Arial" panose="020B0604020202020204" pitchFamily="34" charset="0"/>
                <a:cs typeface="Arial" panose="020B0604020202020204" pitchFamily="34" charset="0"/>
              </a:rPr>
              <a:t>Patwardhan</a:t>
            </a:r>
            <a:r>
              <a:rPr lang="en-US" sz="1800" dirty="0">
                <a:solidFill>
                  <a:srgbClr val="00B050"/>
                </a:solidFill>
                <a:latin typeface="Arial" panose="020B0604020202020204" pitchFamily="34" charset="0"/>
                <a:cs typeface="Arial" panose="020B0604020202020204" pitchFamily="34" charset="0"/>
              </a:rPr>
              <a:t> (HPE</a:t>
            </a:r>
            <a:r>
              <a:rPr lang="en-US" sz="1800" dirty="0" smtClean="0">
                <a:solidFill>
                  <a:srgbClr val="00B050"/>
                </a:solidFill>
                <a:latin typeface="Arial" panose="020B0604020202020204" pitchFamily="34" charset="0"/>
                <a:cs typeface="Arial" panose="020B0604020202020204" pitchFamily="34" charset="0"/>
              </a:rPr>
              <a:t>)</a:t>
            </a:r>
          </a:p>
          <a:p>
            <a:pPr marL="342900" indent="-342900">
              <a:buFont typeface="+mj-lt"/>
              <a:buAutoNum type="arabicPeriod"/>
            </a:pPr>
            <a:r>
              <a:rPr lang="en-US" sz="1800" dirty="0" smtClean="0">
                <a:latin typeface="Arial" panose="020B0604020202020204" pitchFamily="34" charset="0"/>
                <a:cs typeface="Arial" panose="020B0604020202020204" pitchFamily="34" charset="0"/>
              </a:rPr>
              <a:t>19/576r0 CR for FDMA, Yongho Seok (</a:t>
            </a:r>
            <a:r>
              <a:rPr lang="en-US" sz="1800" dirty="0" err="1" smtClean="0">
                <a:latin typeface="Arial" panose="020B0604020202020204" pitchFamily="34" charset="0"/>
                <a:cs typeface="Arial" panose="020B0604020202020204" pitchFamily="34" charset="0"/>
              </a:rPr>
              <a:t>Mediatek</a:t>
            </a:r>
            <a:r>
              <a:rPr lang="en-US" sz="1800" dirty="0" smtClean="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a:p>
            <a:pPr marL="342900" indent="-342900">
              <a:buFont typeface="+mj-lt"/>
              <a:buAutoNum type="arabicPeriod"/>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Joint</a:t>
            </a:r>
            <a:endParaRPr lang="en-US" dirty="0"/>
          </a:p>
        </p:txBody>
      </p:sp>
      <p:sp>
        <p:nvSpPr>
          <p:cNvPr id="3" name="Date Placeholder 2"/>
          <p:cNvSpPr>
            <a:spLocks noGrp="1"/>
          </p:cNvSpPr>
          <p:nvPr>
            <p:ph type="dt" sz="half" idx="10"/>
          </p:nvPr>
        </p:nvSpPr>
        <p:spPr/>
        <p:txBody>
          <a:bodyPr/>
          <a:lstStyle/>
          <a:p>
            <a:pPr>
              <a:defRPr/>
            </a:pPr>
            <a:r>
              <a:rPr lang="en-US" smtClean="0"/>
              <a:t>April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A2D159C0-1697-4662-BECF-0324D4AA669F}" type="slidenum">
              <a:rPr lang="en-US" altLang="en-US" smtClean="0"/>
              <a:pPr>
                <a:defRPr/>
              </a:pPr>
              <a:t>8</a:t>
            </a:fld>
            <a:endParaRPr lang="en-US" altLang="en-US"/>
          </a:p>
        </p:txBody>
      </p:sp>
      <p:sp>
        <p:nvSpPr>
          <p:cNvPr id="7" name="TextBox 6"/>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sp>
        <p:nvSpPr>
          <p:cNvPr id="8" name="Rectangle 7"/>
          <p:cNvSpPr/>
          <p:nvPr/>
        </p:nvSpPr>
        <p:spPr>
          <a:xfrm>
            <a:off x="1659769" y="2590800"/>
            <a:ext cx="8991600" cy="2308324"/>
          </a:xfrm>
          <a:prstGeom prst="rect">
            <a:avLst/>
          </a:prstGeom>
        </p:spPr>
        <p:txBody>
          <a:bodyPr wrap="square">
            <a:spAutoFit/>
          </a:bodyPr>
          <a:lstStyle/>
          <a:p>
            <a:pPr marL="342900" indent="-342900">
              <a:buFont typeface="+mj-lt"/>
              <a:buAutoNum type="arabicPeriod"/>
            </a:pPr>
            <a:r>
              <a:rPr lang="en-US" sz="1800" dirty="0">
                <a:solidFill>
                  <a:srgbClr val="00B050"/>
                </a:solidFill>
                <a:latin typeface="Arial" panose="020B0604020202020204" pitchFamily="34" charset="0"/>
                <a:cs typeface="Arial" panose="020B0604020202020204" pitchFamily="34" charset="0"/>
              </a:rPr>
              <a:t>19/642 CR on 4.9 GHz related comments, Minyoung Park (Intel Corporation)</a:t>
            </a:r>
          </a:p>
          <a:p>
            <a:pPr marL="342900" indent="-342900">
              <a:buFont typeface="+mj-lt"/>
              <a:buAutoNum type="arabicPeriod"/>
            </a:pPr>
            <a:r>
              <a:rPr lang="en-US" sz="1800" dirty="0">
                <a:solidFill>
                  <a:srgbClr val="00B050"/>
                </a:solidFill>
                <a:latin typeface="Arial" panose="020B0604020202020204" pitchFamily="34" charset="0"/>
                <a:cs typeface="Arial" panose="020B0604020202020204" pitchFamily="34" charset="0"/>
              </a:rPr>
              <a:t>19/643 CR on miscellaneous comments - part 1, Minyoung Park (Intel Corporation</a:t>
            </a:r>
            <a:r>
              <a:rPr lang="en-US" sz="1800" dirty="0" smtClean="0">
                <a:solidFill>
                  <a:srgbClr val="00B050"/>
                </a:solidFill>
                <a:latin typeface="Arial" panose="020B0604020202020204" pitchFamily="34" charset="0"/>
                <a:cs typeface="Arial" panose="020B0604020202020204" pitchFamily="34" charset="0"/>
              </a:rPr>
              <a:t>) – first 5 CIDs covered</a:t>
            </a:r>
            <a:endParaRPr lang="en-US" sz="1800" dirty="0">
              <a:solidFill>
                <a:srgbClr val="00B050"/>
              </a:solidFill>
              <a:latin typeface="Arial" panose="020B0604020202020204" pitchFamily="34" charset="0"/>
              <a:cs typeface="Arial" panose="020B0604020202020204" pitchFamily="34" charset="0"/>
            </a:endParaRPr>
          </a:p>
          <a:p>
            <a:pPr marL="342900" indent="-342900">
              <a:buFont typeface="+mj-lt"/>
              <a:buAutoNum type="arabicPeriod"/>
            </a:pPr>
            <a:r>
              <a:rPr lang="en-US" sz="1800" dirty="0">
                <a:latin typeface="Arial" panose="020B0604020202020204" pitchFamily="34" charset="0"/>
                <a:cs typeface="Arial" panose="020B0604020202020204" pitchFamily="34" charset="0"/>
              </a:rPr>
              <a:t>19/644 CR on miscellaneous comments - part 2, Minyoung Park (Intel Corporation)</a:t>
            </a:r>
          </a:p>
          <a:p>
            <a:pPr marL="342900" indent="-342900">
              <a:buFont typeface="+mj-lt"/>
              <a:buAutoNum type="arabicPeriod"/>
            </a:pPr>
            <a:r>
              <a:rPr lang="en-US" sz="1800" dirty="0">
                <a:latin typeface="Arial" panose="020B0604020202020204" pitchFamily="34" charset="0"/>
                <a:cs typeface="Arial" panose="020B0604020202020204" pitchFamily="34" charset="0"/>
              </a:rPr>
              <a:t>19/645 CR on HDR/LDR comments - Minyoung Park (Intel Corporation</a:t>
            </a:r>
            <a:r>
              <a:rPr lang="en-US" sz="1800" dirty="0" smtClean="0">
                <a:latin typeface="Arial" panose="020B0604020202020204" pitchFamily="34" charset="0"/>
                <a:cs typeface="Arial" panose="020B0604020202020204" pitchFamily="34" charset="0"/>
              </a:rPr>
              <a:t>)</a:t>
            </a:r>
          </a:p>
          <a:p>
            <a:pPr marL="342900" indent="-342900">
              <a:buFont typeface="+mj-lt"/>
              <a:buAutoNum type="arabicPeriod"/>
            </a:pPr>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
            </a:r>
            <a:br>
              <a:rPr lang="en-US" sz="1800" dirty="0">
                <a:latin typeface="Arial" panose="020B0604020202020204" pitchFamily="34" charset="0"/>
                <a:cs typeface="Arial" panose="020B0604020202020204" pitchFamily="34" charset="0"/>
              </a:rPr>
            </a:b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3378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371600"/>
            <a:ext cx="5204883" cy="5109910"/>
          </a:xfrm>
        </p:spPr>
        <p:txBody>
          <a:bodyPr/>
          <a:lstStyle/>
          <a:p>
            <a:pPr marL="0" indent="0">
              <a:spcBef>
                <a:spcPts val="100"/>
              </a:spcBef>
              <a:buNone/>
            </a:pPr>
            <a:r>
              <a:rPr lang="en-US" altLang="en-US" sz="1500" u="sng" dirty="0" smtClean="0"/>
              <a:t>Wednesday (4/17): </a:t>
            </a:r>
            <a:r>
              <a:rPr lang="en-US" altLang="en-US" sz="1500" u="sng" dirty="0" smtClean="0"/>
              <a:t>6 hours 15 min</a:t>
            </a:r>
            <a:endParaRPr lang="en-US" altLang="en-US" sz="1500" u="sng" dirty="0" smtClean="0"/>
          </a:p>
          <a:p>
            <a:pPr>
              <a:spcBef>
                <a:spcPts val="100"/>
              </a:spcBef>
            </a:pPr>
            <a:r>
              <a:rPr lang="en-US" altLang="en-US" sz="1500" dirty="0" smtClean="0"/>
              <a:t>10:00 – </a:t>
            </a:r>
            <a:r>
              <a:rPr lang="en-US" altLang="en-US" sz="1500" dirty="0" smtClean="0"/>
              <a:t>12:30 </a:t>
            </a:r>
            <a:endParaRPr lang="en-US" altLang="en-US" sz="1500" dirty="0"/>
          </a:p>
          <a:p>
            <a:pPr lvl="1">
              <a:spcBef>
                <a:spcPts val="100"/>
              </a:spcBef>
            </a:pPr>
            <a:r>
              <a:rPr lang="en-US" altLang="en-US" sz="1500" dirty="0"/>
              <a:t>Call meeting to order</a:t>
            </a:r>
          </a:p>
          <a:p>
            <a:pPr lvl="1">
              <a:spcBef>
                <a:spcPts val="100"/>
              </a:spcBef>
            </a:pPr>
            <a:r>
              <a:rPr lang="en-US" altLang="en-US" sz="1500" dirty="0"/>
              <a:t>Call for submissions</a:t>
            </a:r>
          </a:p>
          <a:p>
            <a:pPr lvl="1">
              <a:spcBef>
                <a:spcPts val="100"/>
              </a:spcBef>
            </a:pPr>
            <a:r>
              <a:rPr lang="en-US" altLang="en-US" sz="1500" dirty="0"/>
              <a:t>Review agenda and approval</a:t>
            </a:r>
          </a:p>
          <a:p>
            <a:pPr lvl="1">
              <a:spcBef>
                <a:spcPts val="100"/>
              </a:spcBef>
            </a:pPr>
            <a:r>
              <a:rPr lang="en-US" altLang="en-US" sz="1500" dirty="0"/>
              <a:t>IEEE 802 and 802.11 IPR Policy and procedure</a:t>
            </a:r>
          </a:p>
          <a:p>
            <a:pPr lvl="1">
              <a:spcBef>
                <a:spcPts val="100"/>
              </a:spcBef>
            </a:pPr>
            <a:r>
              <a:rPr lang="en-US" altLang="en-US" sz="1500" dirty="0"/>
              <a:t>Participation in IEEE 802 </a:t>
            </a:r>
            <a:r>
              <a:rPr lang="en-US" altLang="en-US" sz="1500" dirty="0" smtClean="0"/>
              <a:t>Meetings</a:t>
            </a:r>
          </a:p>
          <a:p>
            <a:pPr lvl="1">
              <a:spcBef>
                <a:spcPts val="100"/>
              </a:spcBef>
            </a:pPr>
            <a:r>
              <a:rPr lang="en-US" altLang="en-US" sz="1500" dirty="0" smtClean="0"/>
              <a:t>LB237 comment resolution status</a:t>
            </a:r>
            <a:endParaRPr lang="en-US" altLang="en-US" sz="1500" dirty="0"/>
          </a:p>
          <a:p>
            <a:pPr lvl="1">
              <a:spcBef>
                <a:spcPts val="100"/>
              </a:spcBef>
            </a:pPr>
            <a:r>
              <a:rPr lang="en-US" altLang="en-US" sz="1500" dirty="0" smtClean="0"/>
              <a:t>Presentations </a:t>
            </a:r>
            <a:r>
              <a:rPr lang="en-US" altLang="en-US" sz="1500" dirty="0"/>
              <a:t>on comment </a:t>
            </a:r>
            <a:r>
              <a:rPr lang="en-US" altLang="en-US" sz="1500" dirty="0" smtClean="0"/>
              <a:t>resolution: MAC</a:t>
            </a:r>
            <a:endParaRPr lang="en-US" altLang="en-US" sz="1500" dirty="0"/>
          </a:p>
          <a:p>
            <a:pPr lvl="1">
              <a:spcBef>
                <a:spcPts val="100"/>
              </a:spcBef>
            </a:pPr>
            <a:r>
              <a:rPr lang="en-US" altLang="en-US" sz="1500" dirty="0" smtClean="0"/>
              <a:t>Recess</a:t>
            </a:r>
          </a:p>
          <a:p>
            <a:pPr>
              <a:spcBef>
                <a:spcPts val="100"/>
              </a:spcBef>
            </a:pPr>
            <a:r>
              <a:rPr lang="en-US" altLang="en-US" sz="1500" dirty="0" smtClean="0">
                <a:solidFill>
                  <a:srgbClr val="0070C0"/>
                </a:solidFill>
              </a:rPr>
              <a:t>12:30 – 13:30: Lunch (SC12 Café)</a:t>
            </a:r>
          </a:p>
          <a:p>
            <a:pPr>
              <a:spcBef>
                <a:spcPts val="100"/>
              </a:spcBef>
            </a:pPr>
            <a:r>
              <a:rPr lang="en-US" altLang="en-US" sz="1500" dirty="0" smtClean="0"/>
              <a:t>13:30 – </a:t>
            </a:r>
            <a:r>
              <a:rPr lang="en-US" altLang="en-US" sz="1500" dirty="0" smtClean="0"/>
              <a:t>15:30</a:t>
            </a:r>
            <a:endParaRPr lang="en-US" altLang="en-US" sz="1500" dirty="0" smtClean="0"/>
          </a:p>
          <a:p>
            <a:pPr lvl="1">
              <a:spcBef>
                <a:spcPts val="100"/>
              </a:spcBef>
            </a:pPr>
            <a:r>
              <a:rPr lang="en-US" altLang="en-US" sz="1500" dirty="0"/>
              <a:t>Call meeting to order</a:t>
            </a:r>
          </a:p>
          <a:p>
            <a:pPr lvl="1">
              <a:spcBef>
                <a:spcPts val="100"/>
              </a:spcBef>
            </a:pPr>
            <a:r>
              <a:rPr lang="en-US" altLang="en-US" sz="1500" dirty="0" smtClean="0"/>
              <a:t>Presentations </a:t>
            </a:r>
            <a:r>
              <a:rPr lang="en-US" altLang="en-US" sz="1500" dirty="0"/>
              <a:t>on comment </a:t>
            </a:r>
            <a:r>
              <a:rPr lang="en-US" altLang="en-US" sz="1500" dirty="0" smtClean="0"/>
              <a:t>resolution: PHY</a:t>
            </a:r>
            <a:endParaRPr lang="en-US" altLang="en-US" sz="1500" dirty="0"/>
          </a:p>
          <a:p>
            <a:pPr lvl="1">
              <a:spcBef>
                <a:spcPts val="100"/>
              </a:spcBef>
            </a:pPr>
            <a:r>
              <a:rPr lang="en-US" altLang="en-US" sz="1500" dirty="0"/>
              <a:t>Recess</a:t>
            </a:r>
          </a:p>
          <a:p>
            <a:pPr>
              <a:spcBef>
                <a:spcPts val="100"/>
              </a:spcBef>
            </a:pPr>
            <a:r>
              <a:rPr lang="en-US" altLang="en-US" sz="1500" dirty="0" smtClean="0">
                <a:solidFill>
                  <a:srgbClr val="0070C0"/>
                </a:solidFill>
              </a:rPr>
              <a:t>15:30 </a:t>
            </a:r>
            <a:r>
              <a:rPr lang="en-US" altLang="en-US" sz="1500" dirty="0">
                <a:solidFill>
                  <a:srgbClr val="0070C0"/>
                </a:solidFill>
              </a:rPr>
              <a:t>– </a:t>
            </a:r>
            <a:r>
              <a:rPr lang="en-US" altLang="en-US" sz="1500" dirty="0" smtClean="0">
                <a:solidFill>
                  <a:srgbClr val="0070C0"/>
                </a:solidFill>
              </a:rPr>
              <a:t>15:45: Break</a:t>
            </a:r>
            <a:endParaRPr lang="en-US" altLang="en-US" sz="1500" dirty="0" smtClean="0">
              <a:solidFill>
                <a:srgbClr val="0070C0"/>
              </a:solidFill>
            </a:endParaRPr>
          </a:p>
          <a:p>
            <a:pPr>
              <a:spcBef>
                <a:spcPts val="100"/>
              </a:spcBef>
            </a:pPr>
            <a:r>
              <a:rPr lang="en-US" altLang="en-US" sz="1500" dirty="0" smtClean="0"/>
              <a:t>15:45 </a:t>
            </a:r>
            <a:r>
              <a:rPr lang="en-US" altLang="en-US" sz="1500" dirty="0" smtClean="0"/>
              <a:t>– </a:t>
            </a:r>
            <a:r>
              <a:rPr lang="en-US" altLang="en-US" sz="1500" dirty="0" smtClean="0"/>
              <a:t>17:30</a:t>
            </a:r>
            <a:endParaRPr lang="en-US" altLang="en-US" sz="1500" dirty="0"/>
          </a:p>
          <a:p>
            <a:pPr lvl="1">
              <a:spcBef>
                <a:spcPts val="100"/>
              </a:spcBef>
            </a:pPr>
            <a:r>
              <a:rPr lang="en-US" altLang="en-US" sz="1500" dirty="0"/>
              <a:t>Call meeting to order</a:t>
            </a:r>
          </a:p>
          <a:p>
            <a:pPr lvl="1">
              <a:spcBef>
                <a:spcPts val="100"/>
              </a:spcBef>
            </a:pPr>
            <a:r>
              <a:rPr lang="en-US" altLang="en-US" sz="1500" dirty="0"/>
              <a:t>Presentations on comment </a:t>
            </a:r>
            <a:r>
              <a:rPr lang="en-US" altLang="en-US" sz="1500" dirty="0" smtClean="0"/>
              <a:t>resolution: Joint</a:t>
            </a:r>
            <a:endParaRPr lang="en-US" altLang="en-US" sz="1500" dirty="0"/>
          </a:p>
          <a:p>
            <a:pPr lvl="1">
              <a:spcBef>
                <a:spcPts val="100"/>
              </a:spcBef>
            </a:pPr>
            <a:r>
              <a:rPr lang="en-US" altLang="en-US" sz="1500" dirty="0"/>
              <a:t>Recess</a:t>
            </a:r>
            <a:endParaRPr lang="en-US" altLang="en-US" sz="1500" dirty="0" smtClean="0"/>
          </a:p>
          <a:p>
            <a:pPr lvl="1">
              <a:spcBef>
                <a:spcPts val="100"/>
              </a:spcBef>
            </a:pPr>
            <a:endParaRPr lang="en-US" altLang="en-US" sz="1500" dirty="0"/>
          </a:p>
        </p:txBody>
      </p:sp>
      <p:sp>
        <p:nvSpPr>
          <p:cNvPr id="4" name="Date Placeholder 3"/>
          <p:cNvSpPr>
            <a:spLocks noGrp="1"/>
          </p:cNvSpPr>
          <p:nvPr>
            <p:ph type="dt" sz="quarter" idx="10"/>
          </p:nvPr>
        </p:nvSpPr>
        <p:spPr/>
        <p:txBody>
          <a:bodyPr/>
          <a:lstStyle/>
          <a:p>
            <a:pPr>
              <a:defRPr/>
            </a:pPr>
            <a:r>
              <a:rPr lang="en-US" smtClean="0"/>
              <a:t>April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9</a:t>
            </a:fld>
            <a:endParaRPr lang="en-US" altLang="en-US" sz="1200" b="0" dirty="0"/>
          </a:p>
        </p:txBody>
      </p:sp>
      <p:sp>
        <p:nvSpPr>
          <p:cNvPr id="2" name="Content Placeholder 1"/>
          <p:cNvSpPr>
            <a:spLocks noGrp="1"/>
          </p:cNvSpPr>
          <p:nvPr>
            <p:ph sz="half" idx="2"/>
          </p:nvPr>
        </p:nvSpPr>
        <p:spPr>
          <a:xfrm>
            <a:off x="6197600" y="1371600"/>
            <a:ext cx="5080000" cy="4724400"/>
          </a:xfrm>
        </p:spPr>
        <p:txBody>
          <a:bodyPr/>
          <a:lstStyle/>
          <a:p>
            <a:pPr marL="0" indent="0">
              <a:spcBef>
                <a:spcPts val="100"/>
              </a:spcBef>
              <a:buNone/>
            </a:pPr>
            <a:r>
              <a:rPr lang="en-US" altLang="en-US" sz="1500" u="sng" dirty="0" smtClean="0"/>
              <a:t>Thursday </a:t>
            </a:r>
            <a:r>
              <a:rPr lang="en-US" altLang="en-US" sz="1500" u="sng" dirty="0"/>
              <a:t>(</a:t>
            </a:r>
            <a:r>
              <a:rPr lang="en-US" altLang="en-US" sz="1500" u="sng" dirty="0" smtClean="0"/>
              <a:t>4/18): </a:t>
            </a:r>
            <a:r>
              <a:rPr lang="en-US" altLang="en-US" sz="1500" u="sng" dirty="0" smtClean="0"/>
              <a:t>6.5 hours</a:t>
            </a:r>
            <a:endParaRPr lang="en-US" altLang="en-US" sz="1500" u="sng" dirty="0"/>
          </a:p>
          <a:p>
            <a:pPr>
              <a:spcBef>
                <a:spcPts val="100"/>
              </a:spcBef>
            </a:pPr>
            <a:r>
              <a:rPr lang="en-US" altLang="en-US" sz="1500" dirty="0" smtClean="0"/>
              <a:t>9:00 </a:t>
            </a:r>
            <a:r>
              <a:rPr lang="en-US" altLang="en-US" sz="1500" dirty="0"/>
              <a:t>– </a:t>
            </a:r>
            <a:r>
              <a:rPr lang="en-US" altLang="en-US" sz="1500" dirty="0" smtClean="0"/>
              <a:t>11:00 </a:t>
            </a:r>
            <a:endParaRPr lang="en-US" altLang="en-US" sz="1500" dirty="0"/>
          </a:p>
          <a:p>
            <a:pPr lvl="1">
              <a:spcBef>
                <a:spcPts val="100"/>
              </a:spcBef>
            </a:pPr>
            <a:r>
              <a:rPr lang="en-US" altLang="en-US" sz="1500" dirty="0"/>
              <a:t>Call meeting to order</a:t>
            </a:r>
          </a:p>
          <a:p>
            <a:pPr lvl="1">
              <a:spcBef>
                <a:spcPts val="100"/>
              </a:spcBef>
            </a:pPr>
            <a:r>
              <a:rPr lang="en-US" altLang="en-US" sz="1500" dirty="0" smtClean="0"/>
              <a:t>Presentations </a:t>
            </a:r>
            <a:r>
              <a:rPr lang="en-US" altLang="en-US" sz="1500" dirty="0"/>
              <a:t>on comment </a:t>
            </a:r>
            <a:r>
              <a:rPr lang="en-US" altLang="en-US" sz="1500" dirty="0" smtClean="0"/>
              <a:t>resolution: PHY</a:t>
            </a:r>
            <a:endParaRPr lang="en-US" altLang="en-US" sz="1500" dirty="0"/>
          </a:p>
          <a:p>
            <a:pPr lvl="1">
              <a:spcBef>
                <a:spcPts val="100"/>
              </a:spcBef>
            </a:pPr>
            <a:r>
              <a:rPr lang="en-US" altLang="en-US" sz="1500" dirty="0"/>
              <a:t>Recess</a:t>
            </a:r>
          </a:p>
          <a:p>
            <a:pPr>
              <a:spcBef>
                <a:spcPts val="100"/>
              </a:spcBef>
            </a:pPr>
            <a:r>
              <a:rPr lang="en-US" altLang="en-US" sz="1500" dirty="0" smtClean="0">
                <a:solidFill>
                  <a:srgbClr val="0070C0"/>
                </a:solidFill>
              </a:rPr>
              <a:t>11:00 </a:t>
            </a:r>
            <a:r>
              <a:rPr lang="en-US" altLang="en-US" sz="1500" dirty="0">
                <a:solidFill>
                  <a:srgbClr val="0070C0"/>
                </a:solidFill>
              </a:rPr>
              <a:t>– </a:t>
            </a:r>
            <a:r>
              <a:rPr lang="en-US" altLang="en-US" sz="1500" dirty="0" smtClean="0">
                <a:solidFill>
                  <a:srgbClr val="0070C0"/>
                </a:solidFill>
              </a:rPr>
              <a:t>11:15: </a:t>
            </a:r>
            <a:r>
              <a:rPr lang="en-US" altLang="en-US" sz="1500" dirty="0" smtClean="0">
                <a:solidFill>
                  <a:srgbClr val="0070C0"/>
                </a:solidFill>
              </a:rPr>
              <a:t>Break</a:t>
            </a:r>
          </a:p>
          <a:p>
            <a:pPr>
              <a:spcBef>
                <a:spcPts val="100"/>
              </a:spcBef>
            </a:pPr>
            <a:r>
              <a:rPr lang="en-US" altLang="en-US" sz="1500" dirty="0" smtClean="0"/>
              <a:t>11:15 </a:t>
            </a:r>
            <a:r>
              <a:rPr lang="en-US" altLang="en-US" sz="1500" dirty="0" smtClean="0"/>
              <a:t>– </a:t>
            </a:r>
            <a:r>
              <a:rPr lang="en-US" altLang="en-US" sz="1500" dirty="0" smtClean="0"/>
              <a:t>12:30</a:t>
            </a:r>
            <a:endParaRPr lang="en-US" altLang="en-US" sz="1500" dirty="0" smtClean="0"/>
          </a:p>
          <a:p>
            <a:pPr lvl="1">
              <a:spcBef>
                <a:spcPts val="100"/>
              </a:spcBef>
            </a:pPr>
            <a:r>
              <a:rPr lang="en-US" altLang="en-US" sz="1500" dirty="0"/>
              <a:t>Call meeting to order</a:t>
            </a:r>
          </a:p>
          <a:p>
            <a:pPr lvl="1">
              <a:spcBef>
                <a:spcPts val="100"/>
              </a:spcBef>
            </a:pPr>
            <a:r>
              <a:rPr lang="en-US" altLang="en-US" sz="1500" dirty="0"/>
              <a:t>Presentations on comment </a:t>
            </a:r>
            <a:r>
              <a:rPr lang="en-US" altLang="en-US" sz="1500" dirty="0" smtClean="0"/>
              <a:t>resolution: remaining PHY, MAC</a:t>
            </a:r>
            <a:endParaRPr lang="en-US" altLang="en-US" sz="1500" dirty="0"/>
          </a:p>
          <a:p>
            <a:pPr lvl="1">
              <a:spcBef>
                <a:spcPts val="100"/>
              </a:spcBef>
            </a:pPr>
            <a:r>
              <a:rPr lang="en-US" altLang="en-US" sz="1500" dirty="0"/>
              <a:t>Recess</a:t>
            </a:r>
          </a:p>
          <a:p>
            <a:pPr>
              <a:spcBef>
                <a:spcPts val="100"/>
              </a:spcBef>
            </a:pPr>
            <a:r>
              <a:rPr lang="en-US" altLang="en-US" sz="1500" dirty="0" smtClean="0">
                <a:solidFill>
                  <a:srgbClr val="0070C0"/>
                </a:solidFill>
              </a:rPr>
              <a:t>12:30 </a:t>
            </a:r>
            <a:r>
              <a:rPr lang="en-US" altLang="en-US" sz="1500" dirty="0">
                <a:solidFill>
                  <a:srgbClr val="0070C0"/>
                </a:solidFill>
              </a:rPr>
              <a:t>– </a:t>
            </a:r>
            <a:r>
              <a:rPr lang="en-US" altLang="en-US" sz="1500" dirty="0" smtClean="0">
                <a:solidFill>
                  <a:srgbClr val="0070C0"/>
                </a:solidFill>
              </a:rPr>
              <a:t>13:30: Lunch (SC12 Café)</a:t>
            </a:r>
          </a:p>
          <a:p>
            <a:pPr>
              <a:spcBef>
                <a:spcPts val="100"/>
              </a:spcBef>
            </a:pPr>
            <a:r>
              <a:rPr lang="en-US" altLang="en-US" sz="1500" dirty="0" smtClean="0"/>
              <a:t>13:30 </a:t>
            </a:r>
            <a:r>
              <a:rPr lang="en-US" altLang="en-US" sz="1500" dirty="0"/>
              <a:t>– </a:t>
            </a:r>
            <a:r>
              <a:rPr lang="en-US" altLang="en-US" sz="1500" dirty="0" smtClean="0"/>
              <a:t>15:30</a:t>
            </a:r>
            <a:endParaRPr lang="en-US" altLang="en-US" sz="1500" dirty="0"/>
          </a:p>
          <a:p>
            <a:pPr lvl="1">
              <a:spcBef>
                <a:spcPts val="100"/>
              </a:spcBef>
            </a:pPr>
            <a:r>
              <a:rPr lang="en-US" altLang="en-US" sz="1500" dirty="0"/>
              <a:t>Call meeting to order</a:t>
            </a:r>
          </a:p>
          <a:p>
            <a:pPr lvl="1">
              <a:spcBef>
                <a:spcPts val="100"/>
              </a:spcBef>
            </a:pPr>
            <a:r>
              <a:rPr lang="en-US" altLang="en-US" sz="1500" dirty="0"/>
              <a:t>Presentations on comment </a:t>
            </a:r>
            <a:r>
              <a:rPr lang="en-US" altLang="en-US" sz="1500" dirty="0" smtClean="0"/>
              <a:t>resolution: MAC</a:t>
            </a:r>
            <a:endParaRPr lang="en-US" altLang="en-US" sz="1500" dirty="0"/>
          </a:p>
          <a:p>
            <a:pPr lvl="1">
              <a:spcBef>
                <a:spcPts val="100"/>
              </a:spcBef>
            </a:pPr>
            <a:r>
              <a:rPr lang="en-US" altLang="en-US" sz="1500" dirty="0"/>
              <a:t>Recess</a:t>
            </a:r>
          </a:p>
          <a:p>
            <a:pPr>
              <a:spcBef>
                <a:spcPts val="100"/>
              </a:spcBef>
            </a:pPr>
            <a:r>
              <a:rPr lang="en-US" altLang="en-US" sz="1500" dirty="0">
                <a:solidFill>
                  <a:srgbClr val="0070C0"/>
                </a:solidFill>
              </a:rPr>
              <a:t>15:30 – </a:t>
            </a:r>
            <a:r>
              <a:rPr lang="en-US" altLang="en-US" sz="1500" dirty="0" smtClean="0">
                <a:solidFill>
                  <a:srgbClr val="0070C0"/>
                </a:solidFill>
              </a:rPr>
              <a:t>15:45: </a:t>
            </a:r>
            <a:r>
              <a:rPr lang="en-US" altLang="en-US" sz="1500" dirty="0">
                <a:solidFill>
                  <a:srgbClr val="0070C0"/>
                </a:solidFill>
              </a:rPr>
              <a:t>Break</a:t>
            </a:r>
          </a:p>
          <a:p>
            <a:pPr>
              <a:spcBef>
                <a:spcPts val="100"/>
              </a:spcBef>
            </a:pPr>
            <a:r>
              <a:rPr lang="en-US" altLang="en-US" sz="1500" dirty="0" smtClean="0"/>
              <a:t>15:45 </a:t>
            </a:r>
            <a:r>
              <a:rPr lang="en-US" altLang="en-US" sz="1500" dirty="0"/>
              <a:t>– </a:t>
            </a:r>
            <a:r>
              <a:rPr lang="en-US" altLang="en-US" sz="1500" dirty="0" smtClean="0"/>
              <a:t>17:00</a:t>
            </a:r>
            <a:endParaRPr lang="en-US" altLang="en-US" sz="1500" dirty="0"/>
          </a:p>
          <a:p>
            <a:pPr lvl="1">
              <a:spcBef>
                <a:spcPts val="100"/>
              </a:spcBef>
            </a:pPr>
            <a:r>
              <a:rPr lang="en-US" altLang="en-US" sz="1500" dirty="0"/>
              <a:t>Call meeting to order</a:t>
            </a:r>
          </a:p>
          <a:p>
            <a:pPr lvl="1">
              <a:spcBef>
                <a:spcPts val="100"/>
              </a:spcBef>
            </a:pPr>
            <a:r>
              <a:rPr lang="en-US" altLang="en-US" sz="1500" dirty="0"/>
              <a:t>Presentations on comment </a:t>
            </a:r>
            <a:r>
              <a:rPr lang="en-US" altLang="en-US" sz="1500" dirty="0" smtClean="0"/>
              <a:t>resolution: Joint</a:t>
            </a:r>
          </a:p>
          <a:p>
            <a:pPr lvl="1">
              <a:spcBef>
                <a:spcPts val="100"/>
              </a:spcBef>
            </a:pPr>
            <a:r>
              <a:rPr lang="en-US" altLang="en-US" sz="1500" dirty="0" smtClean="0"/>
              <a:t>Review timeline</a:t>
            </a:r>
            <a:endParaRPr lang="en-US" altLang="en-US" sz="1500" dirty="0"/>
          </a:p>
          <a:p>
            <a:pPr lvl="1">
              <a:spcBef>
                <a:spcPts val="100"/>
              </a:spcBef>
            </a:pPr>
            <a:r>
              <a:rPr lang="en-US" altLang="en-US" sz="1500" dirty="0" smtClean="0"/>
              <a:t>Adjourn</a:t>
            </a:r>
            <a:endParaRPr lang="en-US" altLang="en-US" sz="1500" dirty="0"/>
          </a:p>
          <a:p>
            <a:endParaRPr lang="en-US" sz="15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130073</TotalTime>
  <Words>1771</Words>
  <Application>Microsoft Office PowerPoint</Application>
  <PresentationFormat>Widescreen</PresentationFormat>
  <Paragraphs>449</Paragraphs>
  <Slides>24</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3" baseType="lpstr">
      <vt:lpstr>Monotype Sorts</vt:lpstr>
      <vt:lpstr>MS Gothic</vt:lpstr>
      <vt:lpstr>MS PGothic</vt:lpstr>
      <vt:lpstr>Arial</vt:lpstr>
      <vt:lpstr>Calibri</vt:lpstr>
      <vt:lpstr>Helvetica</vt:lpstr>
      <vt:lpstr>Times New Roman</vt:lpstr>
      <vt:lpstr>802-11-Submission</vt:lpstr>
      <vt:lpstr>Document</vt:lpstr>
      <vt:lpstr>April 2019  TGba Ad-hoc Meeting Agenda</vt:lpstr>
      <vt:lpstr>IEEE 802.11 TGba: Wake-up Radio Operation</vt:lpstr>
      <vt:lpstr>Abstract</vt:lpstr>
      <vt:lpstr>Meeting Protocol</vt:lpstr>
      <vt:lpstr>Main Agenda Items for the ad-hoc meeting</vt:lpstr>
      <vt:lpstr>PHY - CR </vt:lpstr>
      <vt:lpstr>MAC - CR</vt:lpstr>
      <vt:lpstr>PHY/MAC Joint</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Comment Resolution Status 11-19/312r6</vt:lpstr>
      <vt:lpstr>Presentations</vt:lpstr>
      <vt:lpstr>TGba Timeline </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5280</cp:revision>
  <cp:lastPrinted>2014-11-04T15:04:57Z</cp:lastPrinted>
  <dcterms:created xsi:type="dcterms:W3CDTF">2007-04-17T18:10:23Z</dcterms:created>
  <dcterms:modified xsi:type="dcterms:W3CDTF">2019-04-19T04:21:25Z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9de5a140-4d94-469a-9331-b0c82385dacb</vt:lpwstr>
  </property>
  <property fmtid="{D5CDD505-2E9C-101B-9397-08002B2CF9AE}" pid="32" name="CTP_TimeStamp">
    <vt:lpwstr>2019-04-19 04:21:24Z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