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708" r:id="rId2"/>
    <p:sldId id="678" r:id="rId3"/>
    <p:sldId id="679" r:id="rId4"/>
    <p:sldId id="656" r:id="rId5"/>
    <p:sldId id="711" r:id="rId6"/>
    <p:sldId id="762" r:id="rId7"/>
    <p:sldId id="799" r:id="rId8"/>
    <p:sldId id="826" r:id="rId9"/>
    <p:sldId id="750" r:id="rId10"/>
    <p:sldId id="778" r:id="rId11"/>
    <p:sldId id="779" r:id="rId12"/>
    <p:sldId id="780" r:id="rId13"/>
    <p:sldId id="781" r:id="rId14"/>
    <p:sldId id="782" r:id="rId15"/>
    <p:sldId id="727" r:id="rId16"/>
    <p:sldId id="704" r:id="rId17"/>
    <p:sldId id="705" r:id="rId18"/>
    <p:sldId id="707" r:id="rId19"/>
    <p:sldId id="827" r:id="rId20"/>
    <p:sldId id="828" r:id="rId21"/>
    <p:sldId id="800" r:id="rId22"/>
    <p:sldId id="740" r:id="rId23"/>
    <p:sldId id="741" r:id="rId24"/>
    <p:sldId id="825"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095" autoAdjust="0"/>
  </p:normalViewPr>
  <p:slideViewPr>
    <p:cSldViewPr>
      <p:cViewPr varScale="1">
        <p:scale>
          <a:sx n="70" d="100"/>
          <a:sy n="70" d="100"/>
        </p:scale>
        <p:origin x="756"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14</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139386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62353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8</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10</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April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802.11-19/0657r2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5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April 2019 </a:t>
            </a:r>
            <a:br>
              <a:rPr lang="en-US" altLang="en-US" dirty="0" smtClean="0"/>
            </a:br>
            <a:r>
              <a:rPr lang="en-US" altLang="en-US" dirty="0" err="1" smtClean="0"/>
              <a:t>TGba</a:t>
            </a:r>
            <a:r>
              <a:rPr lang="en-US" altLang="en-US" dirty="0" smtClean="0"/>
              <a:t> Ad-hoc Meeting Agenda</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2019-4-16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10</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15</a:t>
            </a:fld>
            <a:endParaRPr lang="en-US" altLang="en-US" sz="12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16</a:t>
            </a:fld>
            <a:endParaRPr lang="en-US" altLang="en-US" sz="12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April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 11-19/312r6</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297661"/>
              </p:ext>
            </p:extLst>
          </p:nvPr>
        </p:nvGraphicFramePr>
        <p:xfrm>
          <a:off x="3962400" y="1752600"/>
          <a:ext cx="4267200" cy="4613910"/>
        </p:xfrm>
        <a:graphic>
          <a:graphicData uri="http://schemas.openxmlformats.org/drawingml/2006/table">
            <a:tbl>
              <a:tblPr>
                <a:tableStyleId>{8EC20E35-A176-4012-BC5E-935CFFF8708E}</a:tableStyleId>
              </a:tblPr>
              <a:tblGrid>
                <a:gridCol w="1194113"/>
                <a:gridCol w="1281916"/>
                <a:gridCol w="842904"/>
                <a:gridCol w="948267"/>
              </a:tblGrid>
              <a:tr h="165100">
                <a:tc>
                  <a:txBody>
                    <a:bodyPr/>
                    <a:lstStyle/>
                    <a:p>
                      <a:pPr algn="l" fontAlgn="b"/>
                      <a:r>
                        <a:rPr lang="en-US" sz="1400" b="1" u="none" strike="noStrike" dirty="0">
                          <a:effectLst/>
                        </a:rPr>
                        <a:t>Volunteers</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CIDs assigned</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Resolved</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Remaining</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r>
              <a:tr h="158750">
                <a:tc>
                  <a:txBody>
                    <a:bodyPr/>
                    <a:lstStyle/>
                    <a:p>
                      <a:pPr algn="l" fontAlgn="b"/>
                      <a:r>
                        <a:rPr lang="en-US" sz="1400" u="none" strike="noStrike" dirty="0">
                          <a:effectLst/>
                        </a:rPr>
                        <a:t>Po-Kai</a:t>
                      </a:r>
                      <a:endParaRPr lang="en-US" sz="1400" b="0"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rPr>
                        <a:t>276</a:t>
                      </a:r>
                      <a:endParaRPr lang="en-US" sz="1400" b="0" i="0" u="none" strike="noStrike">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rPr>
                        <a:t>212</a:t>
                      </a:r>
                      <a:endParaRPr lang="en-US" sz="1400" b="0" i="0" u="none" strike="noStrike">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64</a:t>
                      </a:r>
                      <a:endParaRPr lang="en-US" sz="1400" b="0"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r>
              <a:tr h="158750">
                <a:tc>
                  <a:txBody>
                    <a:bodyPr/>
                    <a:lstStyle/>
                    <a:p>
                      <a:pPr algn="l" fontAlgn="b"/>
                      <a:r>
                        <a:rPr lang="en-US" sz="1400" u="none" strike="noStrike" dirty="0">
                          <a:effectLst/>
                        </a:rPr>
                        <a:t>Minyoung</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155</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39</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116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dirty="0">
                          <a:effectLst/>
                        </a:rPr>
                        <a:t>Alfred</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99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99</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Vinod</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59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57</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Rojan</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54</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48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Suhwook</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39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1</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38</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kaiying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26</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Yongho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23</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Woojin</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22</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22</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Eunsung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Xiaofei</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Ming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Leif</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11</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Sun Bo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Lei Huang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7</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7</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Menzo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Steve</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Rui Cao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Gaurav</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r>
              <a:tr h="165100">
                <a:tc>
                  <a:txBody>
                    <a:bodyPr/>
                    <a:lstStyle/>
                    <a:p>
                      <a:pPr algn="l" fontAlgn="b"/>
                      <a:r>
                        <a:rPr lang="en-US" sz="1400" b="1" u="none" strike="noStrike" dirty="0">
                          <a:effectLst/>
                        </a:rPr>
                        <a:t>Grand Total</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827</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327</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500</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r>
            </a:tbl>
          </a:graphicData>
        </a:graphic>
      </p:graphicFrame>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3481072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Santa Clara, CA, USA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April 16-17</a:t>
            </a:r>
            <a:r>
              <a:rPr lang="en-US" altLang="en-US" sz="3200" dirty="0">
                <a:cs typeface="Times New Roman" panose="02020603050405020304" pitchFamily="18" charset="0"/>
              </a:rPr>
              <a:t>,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987491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21</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23</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April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24</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err="1" smtClean="0"/>
              <a:t>TGba</a:t>
            </a:r>
            <a:r>
              <a:rPr lang="en-US" altLang="en-US" dirty="0" smtClean="0"/>
              <a:t> ad-hoc meeting</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Main Agenda Items for the ad-hoc meeting</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Review comment resolution on </a:t>
            </a:r>
            <a:r>
              <a:rPr lang="en-US" altLang="en-US" dirty="0" err="1" smtClean="0"/>
              <a:t>TGba</a:t>
            </a:r>
            <a:r>
              <a:rPr lang="en-US" altLang="en-US" dirty="0" smtClean="0"/>
              <a:t> D2.0 (LB237)</a:t>
            </a:r>
          </a:p>
          <a:p>
            <a:pPr lvl="1">
              <a:defRPr/>
            </a:pPr>
            <a:r>
              <a:rPr lang="en-US" altLang="en-US" dirty="0" smtClean="0"/>
              <a:t>Total </a:t>
            </a:r>
            <a:r>
              <a:rPr lang="en-US" altLang="en-US" dirty="0" smtClean="0"/>
              <a:t>20 </a:t>
            </a:r>
            <a:r>
              <a:rPr lang="en-US" altLang="en-US" dirty="0" smtClean="0"/>
              <a:t>submissions</a:t>
            </a:r>
          </a:p>
          <a:p>
            <a:pPr>
              <a:defRPr/>
            </a:pPr>
            <a:endParaRPr lang="en-US" altLang="en-US" dirty="0" smtClean="0"/>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6</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3" name="Rectangle 2"/>
          <p:cNvSpPr/>
          <p:nvPr/>
        </p:nvSpPr>
        <p:spPr>
          <a:xfrm>
            <a:off x="1143000" y="2435719"/>
            <a:ext cx="10744200" cy="2031325"/>
          </a:xfrm>
          <a:prstGeom prst="rect">
            <a:avLst/>
          </a:prstGeom>
        </p:spPr>
        <p:txBody>
          <a:bodyPr wrap="square">
            <a:spAutoFit/>
          </a:bodyPr>
          <a:lstStyle/>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19/641r0, </a:t>
            </a:r>
            <a:r>
              <a:rPr lang="en-US" sz="1800" dirty="0">
                <a:solidFill>
                  <a:srgbClr val="00B050"/>
                </a:solidFill>
                <a:latin typeface="Arial" panose="020B0604020202020204" pitchFamily="34" charset="0"/>
                <a:cs typeface="Arial" panose="020B0604020202020204" pitchFamily="34" charset="0"/>
              </a:rPr>
              <a:t>Proposed CR for CID 2112, </a:t>
            </a:r>
            <a:r>
              <a:rPr lang="en-US" sz="1800" dirty="0" smtClean="0">
                <a:solidFill>
                  <a:srgbClr val="00B050"/>
                </a:solidFill>
                <a:latin typeface="Arial" panose="020B0604020202020204" pitchFamily="34" charset="0"/>
                <a:cs typeface="Arial" panose="020B0604020202020204" pitchFamily="34" charset="0"/>
              </a:rPr>
              <a:t>2633, </a:t>
            </a:r>
            <a:r>
              <a:rPr lang="en-US" sz="1800" dirty="0">
                <a:solidFill>
                  <a:srgbClr val="00B050"/>
                </a:solidFill>
                <a:latin typeface="Arial" panose="020B0604020202020204" pitchFamily="34" charset="0"/>
                <a:cs typeface="Arial" panose="020B0604020202020204" pitchFamily="34" charset="0"/>
              </a:rPr>
              <a:t>Rui Yang (</a:t>
            </a:r>
            <a:r>
              <a:rPr lang="en-US" sz="1800" dirty="0" err="1">
                <a:solidFill>
                  <a:srgbClr val="00B050"/>
                </a:solidFill>
                <a:latin typeface="Arial" panose="020B0604020202020204" pitchFamily="34" charset="0"/>
                <a:cs typeface="Arial" panose="020B0604020202020204" pitchFamily="34" charset="0"/>
              </a:rPr>
              <a:t>InterDigital</a:t>
            </a:r>
            <a:r>
              <a:rPr lang="en-US" sz="1800" dirty="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19/640r0,EVM </a:t>
            </a:r>
            <a:r>
              <a:rPr lang="en-US" sz="1800" dirty="0">
                <a:solidFill>
                  <a:srgbClr val="00B050"/>
                </a:solidFill>
                <a:latin typeface="Arial" panose="020B0604020202020204" pitchFamily="34" charset="0"/>
                <a:cs typeface="Arial" panose="020B0604020202020204" pitchFamily="34" charset="0"/>
              </a:rPr>
              <a:t>Specification for OOK </a:t>
            </a:r>
            <a:r>
              <a:rPr lang="en-US" sz="1800" dirty="0" smtClean="0">
                <a:solidFill>
                  <a:srgbClr val="00B050"/>
                </a:solidFill>
                <a:latin typeface="Arial" panose="020B0604020202020204" pitchFamily="34" charset="0"/>
                <a:cs typeface="Arial" panose="020B0604020202020204" pitchFamily="34" charset="0"/>
              </a:rPr>
              <a:t>Waveform, </a:t>
            </a:r>
            <a:r>
              <a:rPr lang="en-US" sz="1800" dirty="0">
                <a:solidFill>
                  <a:srgbClr val="00B050"/>
                </a:solidFill>
                <a:latin typeface="Arial" panose="020B0604020202020204" pitchFamily="34" charset="0"/>
                <a:cs typeface="Arial" panose="020B0604020202020204" pitchFamily="34" charset="0"/>
              </a:rPr>
              <a:t>Rui Yang (</a:t>
            </a:r>
            <a:r>
              <a:rPr lang="en-US" sz="1800" dirty="0" err="1">
                <a:solidFill>
                  <a:srgbClr val="00B050"/>
                </a:solidFill>
                <a:latin typeface="Arial" panose="020B0604020202020204" pitchFamily="34" charset="0"/>
                <a:cs typeface="Arial" panose="020B0604020202020204" pitchFamily="34" charset="0"/>
              </a:rPr>
              <a:t>InterDigital</a:t>
            </a:r>
            <a:r>
              <a:rPr lang="en-US" sz="1800" dirty="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19/382r2,Proposed </a:t>
            </a:r>
            <a:r>
              <a:rPr lang="en-US" sz="1800" dirty="0">
                <a:solidFill>
                  <a:srgbClr val="00B050"/>
                </a:solidFill>
                <a:latin typeface="Arial" panose="020B0604020202020204" pitchFamily="34" charset="0"/>
                <a:cs typeface="Arial" panose="020B0604020202020204" pitchFamily="34" charset="0"/>
              </a:rPr>
              <a:t>spec text for CID </a:t>
            </a:r>
            <a:r>
              <a:rPr lang="en-US" sz="1800" dirty="0" smtClean="0">
                <a:solidFill>
                  <a:srgbClr val="00B050"/>
                </a:solidFill>
                <a:latin typeface="Arial" panose="020B0604020202020204" pitchFamily="34" charset="0"/>
                <a:cs typeface="Arial" panose="020B0604020202020204" pitchFamily="34" charset="0"/>
              </a:rPr>
              <a:t>2062, </a:t>
            </a:r>
            <a:r>
              <a:rPr lang="en-US" sz="1800" dirty="0">
                <a:solidFill>
                  <a:srgbClr val="00B050"/>
                </a:solidFill>
                <a:latin typeface="Arial" panose="020B0604020202020204" pitchFamily="34" charset="0"/>
                <a:cs typeface="Arial" panose="020B0604020202020204" pitchFamily="34" charset="0"/>
              </a:rPr>
              <a:t>Rui Yang (</a:t>
            </a:r>
            <a:r>
              <a:rPr lang="en-US" sz="1800" dirty="0" err="1">
                <a:solidFill>
                  <a:srgbClr val="00B050"/>
                </a:solidFill>
                <a:latin typeface="Arial" panose="020B0604020202020204" pitchFamily="34" charset="0"/>
                <a:cs typeface="Arial" panose="020B0604020202020204" pitchFamily="34" charset="0"/>
              </a:rPr>
              <a:t>InterDigital</a:t>
            </a:r>
            <a:r>
              <a:rPr lang="en-US" sz="1800" dirty="0">
                <a:solidFill>
                  <a:srgbClr val="00B05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latin typeface="Arial" panose="020B0604020202020204" pitchFamily="34" charset="0"/>
                <a:cs typeface="Arial" panose="020B0604020202020204" pitchFamily="34" charset="0"/>
              </a:rPr>
              <a:t>11-19/0570</a:t>
            </a:r>
            <a:r>
              <a:rPr lang="en-US" sz="1800" dirty="0">
                <a:latin typeface="Arial" panose="020B0604020202020204" pitchFamily="34" charset="0"/>
                <a:cs typeface="Arial" panose="020B0604020202020204" pitchFamily="34" charset="0"/>
              </a:rPr>
              <a:t>, crs-for-phy-introduction-D2.0, </a:t>
            </a:r>
            <a:r>
              <a:rPr lang="en-US" sz="1800" dirty="0" err="1">
                <a:latin typeface="Arial" panose="020B0604020202020204" pitchFamily="34" charset="0"/>
                <a:cs typeface="Arial" panose="020B0604020202020204" pitchFamily="34" charset="0"/>
              </a:rPr>
              <a:t>Yonggang</a:t>
            </a:r>
            <a:r>
              <a:rPr lang="en-US" sz="1800" dirty="0">
                <a:latin typeface="Arial" panose="020B0604020202020204" pitchFamily="34" charset="0"/>
                <a:cs typeface="Arial" panose="020B0604020202020204" pitchFamily="34" charset="0"/>
              </a:rPr>
              <a:t> Fang</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11-19-0398-02-00ba-“PHY-CR-for-Clause-31”, Vinod Kristem (Intel Corporation)</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11-19-0649-00-00ba-</a:t>
            </a:r>
            <a:r>
              <a:rPr lang="en-US" sz="1800" dirty="0">
                <a:latin typeface="Arial" panose="020B0604020202020204" pitchFamily="34" charset="0"/>
                <a:cs typeface="Arial" panose="020B0604020202020204" pitchFamily="34" charset="0"/>
              </a:rPr>
              <a:t>“PHY Comment resolution for Clause 31.2.8”, Vinod Kristem (</a:t>
            </a:r>
            <a:r>
              <a:rPr lang="en-US" sz="1800" dirty="0" smtClean="0">
                <a:latin typeface="Arial" panose="020B0604020202020204" pitchFamily="34" charset="0"/>
                <a:cs typeface="Arial" panose="020B0604020202020204" pitchFamily="34" charset="0"/>
              </a:rPr>
              <a:t>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802.11-19/651r1, CR on Sync Field Comments, Steve Shellhammer</a:t>
            </a:r>
            <a:endParaRPr lang="en-US" sz="1800" b="0" i="0" dirty="0">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7</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524001" y="2285425"/>
            <a:ext cx="9127368" cy="3416320"/>
          </a:xfrm>
          <a:prstGeom prst="rect">
            <a:avLst/>
          </a:prstGeom>
        </p:spPr>
        <p:txBody>
          <a:bodyPr wrap="square">
            <a:spAutoFit/>
          </a:bodyPr>
          <a:lstStyle/>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19/0590, CR </a:t>
            </a:r>
            <a:r>
              <a:rPr lang="en-US" sz="1800" dirty="0">
                <a:solidFill>
                  <a:srgbClr val="00B050"/>
                </a:solidFill>
                <a:latin typeface="Arial" panose="020B0604020202020204" pitchFamily="34" charset="0"/>
                <a:cs typeface="Arial" panose="020B0604020202020204" pitchFamily="34" charset="0"/>
              </a:rPr>
              <a:t>for WUR Duty Cycle Part I Po-Kai Huang</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19/0591, CR </a:t>
            </a:r>
            <a:r>
              <a:rPr lang="en-US" sz="1800" dirty="0">
                <a:solidFill>
                  <a:srgbClr val="00B050"/>
                </a:solidFill>
                <a:latin typeface="Arial" panose="020B0604020202020204" pitchFamily="34" charset="0"/>
                <a:cs typeface="Arial" panose="020B0604020202020204" pitchFamily="34" charset="0"/>
              </a:rPr>
              <a:t>for WUR Power Management and Negotiation Part I Po-Kai 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19/0599, </a:t>
            </a:r>
            <a:r>
              <a:rPr lang="en-US" sz="1800" dirty="0">
                <a:latin typeface="Arial" panose="020B0604020202020204" pitchFamily="34" charset="0"/>
                <a:cs typeface="Arial" panose="020B0604020202020204" pitchFamily="34" charset="0"/>
              </a:rPr>
              <a:t>CR for Miscellaneous CIDs Po-Kai </a:t>
            </a:r>
            <a:r>
              <a:rPr lang="en-US" sz="1800" dirty="0" smtClean="0">
                <a:latin typeface="Arial" panose="020B0604020202020204" pitchFamily="34" charset="0"/>
                <a:cs typeface="Arial" panose="020B0604020202020204" pitchFamily="34" charset="0"/>
              </a:rPr>
              <a:t>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19/583, MAC-CR-WUR frame format, Alfred Asterjadhi </a:t>
            </a:r>
            <a:r>
              <a:rPr lang="en-US" sz="1800" dirty="0">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19/584, MAC-CR-WUR </a:t>
            </a:r>
            <a:r>
              <a:rPr lang="en-US" sz="1800" dirty="0">
                <a:latin typeface="Arial" panose="020B0604020202020204" pitchFamily="34" charset="0"/>
                <a:cs typeface="Arial" panose="020B0604020202020204" pitchFamily="34" charset="0"/>
              </a:rPr>
              <a:t>Discovery </a:t>
            </a:r>
            <a:r>
              <a:rPr lang="en-US" sz="1800" dirty="0" smtClean="0">
                <a:latin typeface="Arial" panose="020B0604020202020204" pitchFamily="34" charset="0"/>
                <a:cs typeface="Arial" panose="020B0604020202020204" pitchFamily="34" charset="0"/>
              </a:rPr>
              <a:t>frame, Alfred Asterjadhi </a:t>
            </a:r>
            <a:r>
              <a:rPr lang="en-US" sz="1800" dirty="0">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19/582, MAC-CR-Transmitter ID, Alfred </a:t>
            </a:r>
            <a:r>
              <a:rPr lang="en-US" sz="1800" dirty="0">
                <a:latin typeface="Arial" panose="020B0604020202020204" pitchFamily="34" charset="0"/>
                <a:cs typeface="Arial" panose="020B0604020202020204" pitchFamily="34" charset="0"/>
              </a:rPr>
              <a:t>Asterjadhi (Qualcomm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19/580, MAC-CR-Miscellaneous, Alfred Asterjadhi </a:t>
            </a:r>
            <a:r>
              <a:rPr lang="en-US" sz="1800" dirty="0">
                <a:latin typeface="Arial" panose="020B0604020202020204" pitchFamily="34" charset="0"/>
                <a:cs typeface="Arial" panose="020B0604020202020204" pitchFamily="34" charset="0"/>
              </a:rPr>
              <a:t>(Qualcomm Inc</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11-19/650r0, issues with the previously approved resolution text to CIDs 2592 and </a:t>
            </a:r>
            <a:r>
              <a:rPr lang="en-US" sz="1800" dirty="0" smtClean="0">
                <a:latin typeface="Arial" panose="020B0604020202020204" pitchFamily="34" charset="0"/>
                <a:cs typeface="Arial" panose="020B0604020202020204" pitchFamily="34" charset="0"/>
              </a:rPr>
              <a:t>2694, </a:t>
            </a:r>
            <a:r>
              <a:rPr lang="en-US" sz="1800" dirty="0" err="1" smtClean="0">
                <a:latin typeface="Arial" panose="020B0604020202020204" pitchFamily="34" charset="0"/>
                <a:cs typeface="Arial" panose="020B0604020202020204" pitchFamily="34" charset="0"/>
              </a:rPr>
              <a:t>Yunsong</a:t>
            </a:r>
            <a:r>
              <a:rPr lang="en-US" sz="1800" dirty="0" smtClean="0">
                <a:latin typeface="Arial" panose="020B0604020202020204" pitchFamily="34" charset="0"/>
                <a:cs typeface="Arial" panose="020B0604020202020204" pitchFamily="34" charset="0"/>
              </a:rPr>
              <a:t> Yang (Huawei</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18/1836r7    MAC CR CID 296    Gaurav </a:t>
            </a:r>
            <a:r>
              <a:rPr lang="en-US" sz="1800" dirty="0" err="1">
                <a:solidFill>
                  <a:srgbClr val="00B050"/>
                </a:solidFill>
                <a:latin typeface="Arial" panose="020B0604020202020204" pitchFamily="34" charset="0"/>
                <a:cs typeface="Arial" panose="020B0604020202020204" pitchFamily="34" charset="0"/>
              </a:rPr>
              <a:t>Patwardhan</a:t>
            </a:r>
            <a:r>
              <a:rPr lang="en-US" sz="1800" dirty="0">
                <a:solidFill>
                  <a:srgbClr val="00B050"/>
                </a:solidFill>
                <a:latin typeface="Arial" panose="020B0604020202020204" pitchFamily="34" charset="0"/>
                <a:cs typeface="Arial" panose="020B0604020202020204" pitchFamily="34" charset="0"/>
              </a:rPr>
              <a:t> (HPE</a:t>
            </a:r>
            <a:r>
              <a:rPr lang="en-US" sz="1800" dirty="0" smtClean="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19/576r0 CR for FDMA, Yongho Seok (</a:t>
            </a:r>
            <a:r>
              <a:rPr lang="en-US" sz="1800" dirty="0" err="1" smtClean="0">
                <a:latin typeface="Arial" panose="020B0604020202020204" pitchFamily="34" charset="0"/>
                <a:cs typeface="Arial" panose="020B0604020202020204" pitchFamily="34" charset="0"/>
              </a:rPr>
              <a:t>Mediatek</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Joint</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A2D159C0-1697-4662-BECF-0324D4AA669F}" type="slidenum">
              <a:rPr lang="en-US" altLang="en-US" smtClean="0"/>
              <a:pPr>
                <a:defRPr/>
              </a:pPr>
              <a:t>8</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659769" y="2590800"/>
            <a:ext cx="8991600" cy="2031325"/>
          </a:xfrm>
          <a:prstGeom prst="rect">
            <a:avLst/>
          </a:prstGeom>
        </p:spPr>
        <p:txBody>
          <a:bodyPr wrap="square">
            <a:spAutoFit/>
          </a:bodyPr>
          <a:lstStyle/>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19/642 CR on 4.9 GHz related comments,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19/643 CR on miscellaneous comments - part 1,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19/644 CR on miscellaneous comments - part 2,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19/645 CR on HDR/LDR comments - Minyoung Park (Intel Corporation</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marL="0" indent="0">
              <a:spcBef>
                <a:spcPts val="100"/>
              </a:spcBef>
              <a:buNone/>
            </a:pPr>
            <a:r>
              <a:rPr lang="en-US" altLang="en-US" sz="1500" u="sng" dirty="0" smtClean="0"/>
              <a:t>Wednesday (4/17): </a:t>
            </a:r>
            <a:r>
              <a:rPr lang="en-US" altLang="en-US" sz="1500" u="sng" dirty="0" smtClean="0"/>
              <a:t>6 hours 15 min</a:t>
            </a:r>
            <a:endParaRPr lang="en-US" altLang="en-US" sz="1500" u="sng" dirty="0" smtClean="0"/>
          </a:p>
          <a:p>
            <a:pPr>
              <a:spcBef>
                <a:spcPts val="100"/>
              </a:spcBef>
            </a:pPr>
            <a:r>
              <a:rPr lang="en-US" altLang="en-US" sz="1500" dirty="0" smtClean="0"/>
              <a:t>10:00 – </a:t>
            </a:r>
            <a:r>
              <a:rPr lang="en-US" altLang="en-US" sz="1500" dirty="0" smtClean="0"/>
              <a:t>12:30 </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a:t>
            </a:r>
            <a:r>
              <a:rPr lang="en-US" altLang="en-US" sz="1500" dirty="0" smtClean="0"/>
              <a:t>Meetings</a:t>
            </a:r>
          </a:p>
          <a:p>
            <a:pPr lvl="1">
              <a:spcBef>
                <a:spcPts val="100"/>
              </a:spcBef>
            </a:pPr>
            <a:r>
              <a:rPr lang="en-US" altLang="en-US" sz="1500" dirty="0" smtClean="0"/>
              <a:t>LB237 comment resolution status</a:t>
            </a:r>
            <a:endParaRPr lang="en-US" altLang="en-US" sz="1500" dirty="0"/>
          </a:p>
          <a:p>
            <a:pPr lvl="1">
              <a:spcBef>
                <a:spcPts val="100"/>
              </a:spcBef>
            </a:pPr>
            <a:r>
              <a:rPr lang="en-US" altLang="en-US" sz="1500" dirty="0" smtClean="0"/>
              <a:t>Presentations </a:t>
            </a:r>
            <a:r>
              <a:rPr lang="en-US" altLang="en-US" sz="1500" dirty="0"/>
              <a:t>on comment </a:t>
            </a:r>
            <a:r>
              <a:rPr lang="en-US" altLang="en-US" sz="1500" dirty="0" smtClean="0"/>
              <a:t>resolution: MAC</a:t>
            </a:r>
            <a:endParaRPr lang="en-US" altLang="en-US" sz="1500" dirty="0"/>
          </a:p>
          <a:p>
            <a:pPr lvl="1">
              <a:spcBef>
                <a:spcPts val="100"/>
              </a:spcBef>
            </a:pPr>
            <a:r>
              <a:rPr lang="en-US" altLang="en-US" sz="1500" dirty="0" smtClean="0"/>
              <a:t>Recess</a:t>
            </a:r>
          </a:p>
          <a:p>
            <a:pPr>
              <a:spcBef>
                <a:spcPts val="100"/>
              </a:spcBef>
            </a:pPr>
            <a:r>
              <a:rPr lang="en-US" altLang="en-US" sz="1500" dirty="0" smtClean="0">
                <a:solidFill>
                  <a:srgbClr val="0070C0"/>
                </a:solidFill>
              </a:rPr>
              <a:t>12:30 – 13:30: Lunch (SC12 Café)</a:t>
            </a:r>
          </a:p>
          <a:p>
            <a:pPr>
              <a:spcBef>
                <a:spcPts val="100"/>
              </a:spcBef>
            </a:pPr>
            <a:r>
              <a:rPr lang="en-US" altLang="en-US" sz="1500" dirty="0" smtClean="0"/>
              <a:t>13:30 – </a:t>
            </a:r>
            <a:r>
              <a:rPr lang="en-US" altLang="en-US" sz="1500" dirty="0" smtClean="0"/>
              <a:t>15:30</a:t>
            </a:r>
            <a:endParaRPr lang="en-US" altLang="en-US" sz="1500" dirty="0" smtClean="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a:t>
            </a:r>
            <a:r>
              <a:rPr lang="en-US" altLang="en-US" sz="1500" dirty="0" smtClean="0"/>
              <a:t>resolution: PHY</a:t>
            </a:r>
            <a:endParaRPr lang="en-US" altLang="en-US" sz="1500" dirty="0"/>
          </a:p>
          <a:p>
            <a:pPr lvl="1">
              <a:spcBef>
                <a:spcPts val="100"/>
              </a:spcBef>
            </a:pPr>
            <a:r>
              <a:rPr lang="en-US" altLang="en-US" sz="1500" dirty="0"/>
              <a:t>Recess</a:t>
            </a:r>
          </a:p>
          <a:p>
            <a:pPr>
              <a:spcBef>
                <a:spcPts val="100"/>
              </a:spcBef>
            </a:pPr>
            <a:r>
              <a:rPr lang="en-US" altLang="en-US" sz="1500" dirty="0" smtClean="0">
                <a:solidFill>
                  <a:srgbClr val="0070C0"/>
                </a:solidFill>
              </a:rPr>
              <a:t>15:30 </a:t>
            </a:r>
            <a:r>
              <a:rPr lang="en-US" altLang="en-US" sz="1500" dirty="0">
                <a:solidFill>
                  <a:srgbClr val="0070C0"/>
                </a:solidFill>
              </a:rPr>
              <a:t>– </a:t>
            </a:r>
            <a:r>
              <a:rPr lang="en-US" altLang="en-US" sz="1500" dirty="0" smtClean="0">
                <a:solidFill>
                  <a:srgbClr val="0070C0"/>
                </a:solidFill>
              </a:rPr>
              <a:t>15:45: Break</a:t>
            </a:r>
            <a:endParaRPr lang="en-US" altLang="en-US" sz="1500" dirty="0" smtClean="0">
              <a:solidFill>
                <a:srgbClr val="0070C0"/>
              </a:solidFill>
            </a:endParaRPr>
          </a:p>
          <a:p>
            <a:pPr>
              <a:spcBef>
                <a:spcPts val="100"/>
              </a:spcBef>
            </a:pPr>
            <a:r>
              <a:rPr lang="en-US" altLang="en-US" sz="1500" dirty="0" smtClean="0"/>
              <a:t>15:45 </a:t>
            </a:r>
            <a:r>
              <a:rPr lang="en-US" altLang="en-US" sz="1500" dirty="0" smtClean="0"/>
              <a:t>– </a:t>
            </a:r>
            <a:r>
              <a:rPr lang="en-US" altLang="en-US" sz="1500" dirty="0" smtClean="0"/>
              <a:t>17:30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Joint</a:t>
            </a:r>
            <a:endParaRPr lang="en-US" altLang="en-US" sz="1500" dirty="0"/>
          </a:p>
          <a:p>
            <a:pPr lvl="1">
              <a:spcBef>
                <a:spcPts val="100"/>
              </a:spcBef>
            </a:pPr>
            <a:r>
              <a:rPr lang="en-US" altLang="en-US" sz="1500" dirty="0"/>
              <a:t>Recess</a:t>
            </a:r>
            <a:endParaRPr lang="en-US" altLang="en-US" sz="1500" dirty="0" smtClean="0"/>
          </a:p>
          <a:p>
            <a:pPr lvl="1">
              <a:spcBef>
                <a:spcPts val="100"/>
              </a:spcBef>
            </a:pPr>
            <a:endParaRPr lang="en-US" altLang="en-US" sz="15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9</a:t>
            </a:fld>
            <a:endParaRPr lang="en-US" altLang="en-US" sz="1200" b="0" dirty="0"/>
          </a:p>
        </p:txBody>
      </p:sp>
      <p:sp>
        <p:nvSpPr>
          <p:cNvPr id="2" name="Content Placeholder 1"/>
          <p:cNvSpPr>
            <a:spLocks noGrp="1"/>
          </p:cNvSpPr>
          <p:nvPr>
            <p:ph sz="half" idx="2"/>
          </p:nvPr>
        </p:nvSpPr>
        <p:spPr>
          <a:xfrm>
            <a:off x="6197600" y="1371600"/>
            <a:ext cx="5080000" cy="4724400"/>
          </a:xfrm>
        </p:spPr>
        <p:txBody>
          <a:bodyPr/>
          <a:lstStyle/>
          <a:p>
            <a:pPr marL="0" indent="0">
              <a:spcBef>
                <a:spcPts val="100"/>
              </a:spcBef>
              <a:buNone/>
            </a:pPr>
            <a:r>
              <a:rPr lang="en-US" altLang="en-US" sz="1500" u="sng" dirty="0" smtClean="0"/>
              <a:t>Thursday </a:t>
            </a:r>
            <a:r>
              <a:rPr lang="en-US" altLang="en-US" sz="1500" u="sng" dirty="0"/>
              <a:t>(</a:t>
            </a:r>
            <a:r>
              <a:rPr lang="en-US" altLang="en-US" sz="1500" u="sng" dirty="0" smtClean="0"/>
              <a:t>4/18): </a:t>
            </a:r>
            <a:r>
              <a:rPr lang="en-US" altLang="en-US" sz="1500" u="sng" dirty="0" smtClean="0"/>
              <a:t>6.5 hours</a:t>
            </a:r>
            <a:endParaRPr lang="en-US" altLang="en-US" sz="1500" u="sng" dirty="0"/>
          </a:p>
          <a:p>
            <a:pPr>
              <a:spcBef>
                <a:spcPts val="100"/>
              </a:spcBef>
            </a:pPr>
            <a:r>
              <a:rPr lang="en-US" altLang="en-US" sz="1500" dirty="0" smtClean="0"/>
              <a:t>9:00 </a:t>
            </a:r>
            <a:r>
              <a:rPr lang="en-US" altLang="en-US" sz="1500" dirty="0"/>
              <a:t>– </a:t>
            </a:r>
            <a:r>
              <a:rPr lang="en-US" altLang="en-US" sz="1500" dirty="0" smtClean="0"/>
              <a:t>11:00 </a:t>
            </a:r>
            <a:endParaRPr lang="en-US" altLang="en-US" sz="1500" dirty="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a:t>
            </a:r>
            <a:r>
              <a:rPr lang="en-US" altLang="en-US" sz="1500" dirty="0" err="1" smtClean="0"/>
              <a:t>resolution:PHY</a:t>
            </a:r>
            <a:endParaRPr lang="en-US" altLang="en-US" sz="1500" dirty="0"/>
          </a:p>
          <a:p>
            <a:pPr lvl="1">
              <a:spcBef>
                <a:spcPts val="100"/>
              </a:spcBef>
            </a:pPr>
            <a:r>
              <a:rPr lang="en-US" altLang="en-US" sz="1500" dirty="0"/>
              <a:t>Recess</a:t>
            </a:r>
          </a:p>
          <a:p>
            <a:pPr>
              <a:spcBef>
                <a:spcPts val="100"/>
              </a:spcBef>
            </a:pPr>
            <a:r>
              <a:rPr lang="en-US" altLang="en-US" sz="1500" dirty="0" smtClean="0">
                <a:solidFill>
                  <a:srgbClr val="0070C0"/>
                </a:solidFill>
              </a:rPr>
              <a:t>11:00 </a:t>
            </a:r>
            <a:r>
              <a:rPr lang="en-US" altLang="en-US" sz="1500" dirty="0">
                <a:solidFill>
                  <a:srgbClr val="0070C0"/>
                </a:solidFill>
              </a:rPr>
              <a:t>– </a:t>
            </a:r>
            <a:r>
              <a:rPr lang="en-US" altLang="en-US" sz="1500" dirty="0" smtClean="0">
                <a:solidFill>
                  <a:srgbClr val="0070C0"/>
                </a:solidFill>
              </a:rPr>
              <a:t>11:15: </a:t>
            </a:r>
            <a:r>
              <a:rPr lang="en-US" altLang="en-US" sz="1500" dirty="0" smtClean="0">
                <a:solidFill>
                  <a:srgbClr val="0070C0"/>
                </a:solidFill>
              </a:rPr>
              <a:t>Break</a:t>
            </a:r>
          </a:p>
          <a:p>
            <a:pPr>
              <a:spcBef>
                <a:spcPts val="100"/>
              </a:spcBef>
            </a:pPr>
            <a:r>
              <a:rPr lang="en-US" altLang="en-US" sz="1500" dirty="0" smtClean="0"/>
              <a:t>11:15 </a:t>
            </a:r>
            <a:r>
              <a:rPr lang="en-US" altLang="en-US" sz="1500" dirty="0" smtClean="0"/>
              <a:t>– </a:t>
            </a:r>
            <a:r>
              <a:rPr lang="en-US" altLang="en-US" sz="1500" dirty="0" smtClean="0"/>
              <a:t>12:30</a:t>
            </a:r>
            <a:endParaRPr lang="en-US" altLang="en-US" sz="1500" dirty="0" smtClean="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remaining PHY, MAC</a:t>
            </a:r>
            <a:endParaRPr lang="en-US" altLang="en-US" sz="1500" dirty="0"/>
          </a:p>
          <a:p>
            <a:pPr lvl="1">
              <a:spcBef>
                <a:spcPts val="100"/>
              </a:spcBef>
            </a:pPr>
            <a:r>
              <a:rPr lang="en-US" altLang="en-US" sz="1500" dirty="0"/>
              <a:t>Recess</a:t>
            </a:r>
          </a:p>
          <a:p>
            <a:pPr>
              <a:spcBef>
                <a:spcPts val="100"/>
              </a:spcBef>
            </a:pPr>
            <a:r>
              <a:rPr lang="en-US" altLang="en-US" sz="1500" dirty="0" smtClean="0">
                <a:solidFill>
                  <a:srgbClr val="0070C0"/>
                </a:solidFill>
              </a:rPr>
              <a:t>12:30 </a:t>
            </a:r>
            <a:r>
              <a:rPr lang="en-US" altLang="en-US" sz="1500" dirty="0">
                <a:solidFill>
                  <a:srgbClr val="0070C0"/>
                </a:solidFill>
              </a:rPr>
              <a:t>– </a:t>
            </a:r>
            <a:r>
              <a:rPr lang="en-US" altLang="en-US" sz="1500" dirty="0" smtClean="0">
                <a:solidFill>
                  <a:srgbClr val="0070C0"/>
                </a:solidFill>
              </a:rPr>
              <a:t>13:30: Lunch (SC12 Café)</a:t>
            </a:r>
          </a:p>
          <a:p>
            <a:pPr>
              <a:spcBef>
                <a:spcPts val="100"/>
              </a:spcBef>
            </a:pPr>
            <a:r>
              <a:rPr lang="en-US" altLang="en-US" sz="1500" dirty="0" smtClean="0"/>
              <a:t>13:30 </a:t>
            </a:r>
            <a:r>
              <a:rPr lang="en-US" altLang="en-US" sz="1500" dirty="0"/>
              <a:t>– </a:t>
            </a:r>
            <a:r>
              <a:rPr lang="en-US" altLang="en-US" sz="1500" dirty="0" smtClean="0"/>
              <a:t>15:30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MAC</a:t>
            </a:r>
            <a:endParaRPr lang="en-US" altLang="en-US" sz="1500" dirty="0"/>
          </a:p>
          <a:p>
            <a:pPr lvl="1">
              <a:spcBef>
                <a:spcPts val="100"/>
              </a:spcBef>
            </a:pPr>
            <a:r>
              <a:rPr lang="en-US" altLang="en-US" sz="1500" dirty="0"/>
              <a:t>Recess</a:t>
            </a:r>
          </a:p>
          <a:p>
            <a:pPr>
              <a:spcBef>
                <a:spcPts val="100"/>
              </a:spcBef>
            </a:pPr>
            <a:r>
              <a:rPr lang="en-US" altLang="en-US" sz="1500" dirty="0">
                <a:solidFill>
                  <a:srgbClr val="0070C0"/>
                </a:solidFill>
              </a:rPr>
              <a:t>15:30 – </a:t>
            </a:r>
            <a:r>
              <a:rPr lang="en-US" altLang="en-US" sz="1500" dirty="0" smtClean="0">
                <a:solidFill>
                  <a:srgbClr val="0070C0"/>
                </a:solidFill>
              </a:rPr>
              <a:t>15:45: </a:t>
            </a:r>
            <a:r>
              <a:rPr lang="en-US" altLang="en-US" sz="1500" dirty="0">
                <a:solidFill>
                  <a:srgbClr val="0070C0"/>
                </a:solidFill>
              </a:rPr>
              <a:t>Break</a:t>
            </a:r>
          </a:p>
          <a:p>
            <a:pPr>
              <a:spcBef>
                <a:spcPts val="100"/>
              </a:spcBef>
            </a:pPr>
            <a:r>
              <a:rPr lang="en-US" altLang="en-US" sz="1500" dirty="0" smtClean="0"/>
              <a:t>15:45 </a:t>
            </a:r>
            <a:r>
              <a:rPr lang="en-US" altLang="en-US" sz="1500" dirty="0"/>
              <a:t>– </a:t>
            </a:r>
            <a:r>
              <a:rPr lang="en-US" altLang="en-US" sz="1500" dirty="0" smtClean="0"/>
              <a:t>17:00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Joint</a:t>
            </a:r>
          </a:p>
          <a:p>
            <a:pPr lvl="1">
              <a:spcBef>
                <a:spcPts val="100"/>
              </a:spcBef>
            </a:pPr>
            <a:r>
              <a:rPr lang="en-US" altLang="en-US" sz="1500" dirty="0" smtClean="0"/>
              <a:t>Review timeline</a:t>
            </a:r>
            <a:endParaRPr lang="en-US" altLang="en-US" sz="1500" dirty="0"/>
          </a:p>
          <a:p>
            <a:pPr lvl="1">
              <a:spcBef>
                <a:spcPts val="100"/>
              </a:spcBef>
            </a:pPr>
            <a:r>
              <a:rPr lang="en-US" altLang="en-US" sz="1500" dirty="0" smtClean="0"/>
              <a:t>Adjourn</a:t>
            </a:r>
            <a:endParaRPr lang="en-US" altLang="en-US" sz="1500" dirty="0"/>
          </a:p>
          <a:p>
            <a:endParaRPr lang="en-US"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128621</TotalTime>
  <Words>1764</Words>
  <Application>Microsoft Office PowerPoint</Application>
  <PresentationFormat>Widescreen</PresentationFormat>
  <Paragraphs>449</Paragraphs>
  <Slides>24</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Monotype Sorts</vt:lpstr>
      <vt:lpstr>MS Gothic</vt:lpstr>
      <vt:lpstr>MS PGothic</vt:lpstr>
      <vt:lpstr>Arial</vt:lpstr>
      <vt:lpstr>Calibri</vt:lpstr>
      <vt:lpstr>Helvetica</vt:lpstr>
      <vt:lpstr>Times New Roman</vt:lpstr>
      <vt:lpstr>802-11-Submission</vt:lpstr>
      <vt:lpstr>Document</vt:lpstr>
      <vt:lpstr>April 2019  TGba Ad-hoc Meeting Agenda</vt:lpstr>
      <vt:lpstr>IEEE 802.11 TGba: Wake-up Radio Operation</vt:lpstr>
      <vt:lpstr>Abstract</vt:lpstr>
      <vt:lpstr>Meeting Protocol</vt:lpstr>
      <vt:lpstr>Main Agenda Items for the ad-hoc meeting</vt:lpstr>
      <vt:lpstr>PHY - CR </vt:lpstr>
      <vt:lpstr>MAC - CR</vt:lpstr>
      <vt:lpstr>PHY/MAC Joint</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Comment Resolution Status 11-19/312r6</vt:lpstr>
      <vt:lpstr>Presentations</vt:lpstr>
      <vt:lpstr>TGba Timeline </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5263</cp:revision>
  <cp:lastPrinted>2014-11-04T15:04:57Z</cp:lastPrinted>
  <dcterms:created xsi:type="dcterms:W3CDTF">2007-04-17T18:10:23Z</dcterms:created>
  <dcterms:modified xsi:type="dcterms:W3CDTF">2019-04-18T04:08:47Z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2019-04-18 04:08:47Z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