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708" r:id="rId2"/>
    <p:sldId id="678" r:id="rId3"/>
    <p:sldId id="679" r:id="rId4"/>
    <p:sldId id="656" r:id="rId5"/>
    <p:sldId id="711" r:id="rId6"/>
    <p:sldId id="762" r:id="rId7"/>
    <p:sldId id="799" r:id="rId8"/>
    <p:sldId id="826" r:id="rId9"/>
    <p:sldId id="750" r:id="rId10"/>
    <p:sldId id="778" r:id="rId11"/>
    <p:sldId id="779" r:id="rId12"/>
    <p:sldId id="780" r:id="rId13"/>
    <p:sldId id="781" r:id="rId14"/>
    <p:sldId id="782" r:id="rId15"/>
    <p:sldId id="727" r:id="rId16"/>
    <p:sldId id="704" r:id="rId17"/>
    <p:sldId id="705" r:id="rId18"/>
    <p:sldId id="707" r:id="rId19"/>
    <p:sldId id="800" r:id="rId20"/>
    <p:sldId id="740" r:id="rId21"/>
    <p:sldId id="741" r:id="rId22"/>
    <p:sldId id="825"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43" autoAdjust="0"/>
    <p:restoredTop sz="94095" autoAdjust="0"/>
  </p:normalViewPr>
  <p:slideViewPr>
    <p:cSldViewPr>
      <p:cViewPr varScale="1">
        <p:scale>
          <a:sx n="87" d="100"/>
          <a:sy n="87" d="100"/>
        </p:scale>
        <p:origin x="84" y="5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14</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19</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623536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8</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10</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April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802.11-19/0657r0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794"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April </a:t>
            </a:r>
            <a:r>
              <a:rPr lang="en-US" altLang="en-US" dirty="0" smtClean="0"/>
              <a:t>2019 </a:t>
            </a:r>
            <a:br>
              <a:rPr lang="en-US" altLang="en-US" dirty="0" smtClean="0"/>
            </a:br>
            <a:r>
              <a:rPr lang="en-US" altLang="en-US" dirty="0" err="1" smtClean="0"/>
              <a:t>TGba</a:t>
            </a:r>
            <a:r>
              <a:rPr lang="en-US" altLang="en-US" dirty="0" smtClean="0"/>
              <a:t> </a:t>
            </a:r>
            <a:r>
              <a:rPr lang="en-US" altLang="en-US" dirty="0" smtClean="0"/>
              <a:t>Ad-hoc Meeting </a:t>
            </a:r>
            <a:r>
              <a:rPr lang="en-US" altLang="en-US" dirty="0" smtClean="0"/>
              <a:t>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2019-4-16</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10</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4" name="Date Placeholder 3"/>
          <p:cNvSpPr>
            <a:spLocks noGrp="1"/>
          </p:cNvSpPr>
          <p:nvPr>
            <p:ph type="dt" sz="half" idx="10"/>
          </p:nvPr>
        </p:nvSpPr>
        <p:spPr/>
        <p:txBody>
          <a:bodyPr/>
          <a:lstStyle/>
          <a:p>
            <a:pPr>
              <a:defRPr/>
            </a:pPr>
            <a:r>
              <a:rPr lang="en-US" smtClean="0"/>
              <a:t>April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15</a:t>
            </a:fld>
            <a:endParaRPr lang="en-US" altLang="en-US" sz="1200" b="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16</a:t>
            </a:fld>
            <a:endParaRPr lang="en-US" altLang="en-US" sz="1200" b="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April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19</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Santa Clara, CA, USA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April 16-17</a:t>
            </a:r>
            <a:r>
              <a:rPr lang="en-US" altLang="en-US" sz="3200" dirty="0">
                <a:cs typeface="Times New Roman" panose="02020603050405020304" pitchFamily="18" charset="0"/>
              </a:rPr>
              <a:t>,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21</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April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22</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err="1" smtClean="0"/>
              <a:t>TGba</a:t>
            </a:r>
            <a:r>
              <a:rPr lang="en-US" altLang="en-US" dirty="0" smtClean="0"/>
              <a:t> ad-hoc meeting</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Main Agenda Items for the </a:t>
            </a:r>
            <a:r>
              <a:rPr lang="en-US" altLang="en-US" dirty="0" smtClean="0"/>
              <a:t>ad-hoc meeting</a:t>
            </a:r>
            <a:endParaRPr lang="en-US" altLang="en-US" dirty="0" smtClean="0"/>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Review comment </a:t>
            </a:r>
            <a:r>
              <a:rPr lang="en-US" altLang="en-US" dirty="0" smtClean="0"/>
              <a:t>resolution on </a:t>
            </a:r>
            <a:r>
              <a:rPr lang="en-US" altLang="en-US" dirty="0" err="1" smtClean="0"/>
              <a:t>TGba</a:t>
            </a:r>
            <a:r>
              <a:rPr lang="en-US" altLang="en-US" dirty="0" smtClean="0"/>
              <a:t> D2.0 (LB237</a:t>
            </a:r>
            <a:r>
              <a:rPr lang="en-US" altLang="en-US" dirty="0" smtClean="0"/>
              <a:t>)</a:t>
            </a:r>
          </a:p>
          <a:p>
            <a:pPr lvl="1">
              <a:defRPr/>
            </a:pPr>
            <a:r>
              <a:rPr lang="en-US" altLang="en-US" dirty="0" smtClean="0"/>
              <a:t>Total 19 submissions</a:t>
            </a:r>
            <a:endParaRPr lang="en-US" altLang="en-US" dirty="0" smtClean="0"/>
          </a:p>
          <a:p>
            <a:pPr>
              <a:defRPr/>
            </a:pPr>
            <a:endParaRPr lang="en-US" altLang="en-US" dirty="0" smtClean="0"/>
          </a:p>
          <a:p>
            <a:endParaRPr lang="en-US" altLang="en-US" sz="2000" dirty="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6</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3" name="Rectangle 2"/>
          <p:cNvSpPr/>
          <p:nvPr/>
        </p:nvSpPr>
        <p:spPr>
          <a:xfrm>
            <a:off x="1143000" y="2435719"/>
            <a:ext cx="10744200" cy="2031325"/>
          </a:xfrm>
          <a:prstGeom prst="rect">
            <a:avLst/>
          </a:prstGeom>
        </p:spPr>
        <p:txBody>
          <a:bodyPr wrap="square">
            <a:spAutoFit/>
          </a:bodyPr>
          <a:lstStyle/>
          <a:p>
            <a:pPr marL="342900" indent="-342900">
              <a:buFont typeface="+mj-lt"/>
              <a:buAutoNum type="arabicPeriod"/>
            </a:pPr>
            <a:r>
              <a:rPr lang="en-US" sz="1800" dirty="0" smtClean="0">
                <a:latin typeface="Arial" panose="020B0604020202020204" pitchFamily="34" charset="0"/>
                <a:cs typeface="Arial" panose="020B0604020202020204" pitchFamily="34" charset="0"/>
              </a:rPr>
              <a:t>19/641r0, </a:t>
            </a:r>
            <a:r>
              <a:rPr lang="en-US" sz="1800" dirty="0">
                <a:latin typeface="Arial" panose="020B0604020202020204" pitchFamily="34" charset="0"/>
                <a:cs typeface="Arial" panose="020B0604020202020204" pitchFamily="34" charset="0"/>
              </a:rPr>
              <a:t>Proposed CR for CID 2112, </a:t>
            </a:r>
            <a:r>
              <a:rPr lang="en-US" sz="1800" dirty="0" smtClean="0">
                <a:latin typeface="Arial" panose="020B0604020202020204" pitchFamily="34" charset="0"/>
                <a:cs typeface="Arial" panose="020B0604020202020204" pitchFamily="34" charset="0"/>
              </a:rPr>
              <a:t>2633, </a:t>
            </a:r>
            <a:r>
              <a:rPr lang="en-US" sz="1800" dirty="0">
                <a:latin typeface="Arial" panose="020B0604020202020204" pitchFamily="34" charset="0"/>
                <a:cs typeface="Arial" panose="020B0604020202020204" pitchFamily="34" charset="0"/>
              </a:rPr>
              <a:t>Rui Yang (</a:t>
            </a:r>
            <a:r>
              <a:rPr lang="en-US" sz="1800" dirty="0" err="1">
                <a:latin typeface="Arial" panose="020B0604020202020204" pitchFamily="34" charset="0"/>
                <a:cs typeface="Arial" panose="020B0604020202020204" pitchFamily="34" charset="0"/>
              </a:rPr>
              <a:t>InterDigital</a:t>
            </a:r>
            <a:r>
              <a:rPr lang="en-US" sz="1800" dirty="0">
                <a:latin typeface="Arial" panose="020B0604020202020204" pitchFamily="34" charset="0"/>
                <a:cs typeface="Arial" panose="020B0604020202020204" pitchFamily="34" charset="0"/>
              </a:rPr>
              <a:t>)</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19/640r0,EVM </a:t>
            </a:r>
            <a:r>
              <a:rPr lang="en-US" sz="1800" dirty="0">
                <a:latin typeface="Arial" panose="020B0604020202020204" pitchFamily="34" charset="0"/>
                <a:cs typeface="Arial" panose="020B0604020202020204" pitchFamily="34" charset="0"/>
              </a:rPr>
              <a:t>Specification for OOK </a:t>
            </a:r>
            <a:r>
              <a:rPr lang="en-US" sz="1800" dirty="0" smtClean="0">
                <a:latin typeface="Arial" panose="020B0604020202020204" pitchFamily="34" charset="0"/>
                <a:cs typeface="Arial" panose="020B0604020202020204" pitchFamily="34" charset="0"/>
              </a:rPr>
              <a:t>Waveform, </a:t>
            </a:r>
            <a:r>
              <a:rPr lang="en-US" sz="1800" dirty="0">
                <a:latin typeface="Arial" panose="020B0604020202020204" pitchFamily="34" charset="0"/>
                <a:cs typeface="Arial" panose="020B0604020202020204" pitchFamily="34" charset="0"/>
              </a:rPr>
              <a:t>Rui Yang (</a:t>
            </a:r>
            <a:r>
              <a:rPr lang="en-US" sz="1800" dirty="0" err="1">
                <a:latin typeface="Arial" panose="020B0604020202020204" pitchFamily="34" charset="0"/>
                <a:cs typeface="Arial" panose="020B0604020202020204" pitchFamily="34" charset="0"/>
              </a:rPr>
              <a:t>InterDigital</a:t>
            </a:r>
            <a:r>
              <a:rPr lang="en-US" sz="1800" dirty="0">
                <a:latin typeface="Arial" panose="020B0604020202020204" pitchFamily="34" charset="0"/>
                <a:cs typeface="Arial" panose="020B0604020202020204" pitchFamily="34" charset="0"/>
              </a:rPr>
              <a:t>)</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19/382r2,Proposed </a:t>
            </a:r>
            <a:r>
              <a:rPr lang="en-US" sz="1800" dirty="0">
                <a:latin typeface="Arial" panose="020B0604020202020204" pitchFamily="34" charset="0"/>
                <a:cs typeface="Arial" panose="020B0604020202020204" pitchFamily="34" charset="0"/>
              </a:rPr>
              <a:t>spec text for CID </a:t>
            </a:r>
            <a:r>
              <a:rPr lang="en-US" sz="1800" dirty="0" smtClean="0">
                <a:latin typeface="Arial" panose="020B0604020202020204" pitchFamily="34" charset="0"/>
                <a:cs typeface="Arial" panose="020B0604020202020204" pitchFamily="34" charset="0"/>
              </a:rPr>
              <a:t>2062, </a:t>
            </a:r>
            <a:r>
              <a:rPr lang="en-US" sz="1800" dirty="0">
                <a:latin typeface="Arial" panose="020B0604020202020204" pitchFamily="34" charset="0"/>
                <a:cs typeface="Arial" panose="020B0604020202020204" pitchFamily="34" charset="0"/>
              </a:rPr>
              <a:t>Rui Yang (</a:t>
            </a:r>
            <a:r>
              <a:rPr lang="en-US" sz="1800" dirty="0" err="1">
                <a:latin typeface="Arial" panose="020B0604020202020204" pitchFamily="34" charset="0"/>
                <a:cs typeface="Arial" panose="020B0604020202020204" pitchFamily="34" charset="0"/>
              </a:rPr>
              <a:t>InterDigital</a:t>
            </a:r>
            <a:r>
              <a:rPr lang="en-US" sz="1800" dirty="0">
                <a:latin typeface="Arial" panose="020B0604020202020204" pitchFamily="34" charset="0"/>
                <a:cs typeface="Arial" panose="020B0604020202020204" pitchFamily="34" charset="0"/>
              </a:rPr>
              <a:t>)  </a:t>
            </a:r>
            <a:endParaRPr lang="en-US" sz="1800" dirty="0" smtClean="0">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latin typeface="Arial" panose="020B0604020202020204" pitchFamily="34" charset="0"/>
                <a:cs typeface="Arial" panose="020B0604020202020204" pitchFamily="34" charset="0"/>
              </a:rPr>
              <a:t>11-19/0570</a:t>
            </a:r>
            <a:r>
              <a:rPr lang="en-US" sz="1800" dirty="0">
                <a:latin typeface="Arial" panose="020B0604020202020204" pitchFamily="34" charset="0"/>
                <a:cs typeface="Arial" panose="020B0604020202020204" pitchFamily="34" charset="0"/>
              </a:rPr>
              <a:t>, crs-for-phy-introduction-D2.0, </a:t>
            </a:r>
            <a:r>
              <a:rPr lang="en-US" sz="1800" dirty="0" err="1">
                <a:latin typeface="Arial" panose="020B0604020202020204" pitchFamily="34" charset="0"/>
                <a:cs typeface="Arial" panose="020B0604020202020204" pitchFamily="34" charset="0"/>
              </a:rPr>
              <a:t>Yonggang</a:t>
            </a:r>
            <a:r>
              <a:rPr lang="en-US" sz="1800" dirty="0">
                <a:latin typeface="Arial" panose="020B0604020202020204" pitchFamily="34" charset="0"/>
                <a:cs typeface="Arial" panose="020B0604020202020204" pitchFamily="34" charset="0"/>
              </a:rPr>
              <a:t> Fang</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r>
              <a:rPr lang="en-US" sz="1800" dirty="0">
                <a:latin typeface="Arial" panose="020B0604020202020204" pitchFamily="34" charset="0"/>
                <a:cs typeface="Arial" panose="020B0604020202020204" pitchFamily="34" charset="0"/>
              </a:rPr>
              <a:t>11-19-0398-02-00ba-“PHY-CR-for-Clause-31”, Vinod Kristem (Intel Corporation)</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11-19-0649-00-00ba-</a:t>
            </a:r>
            <a:r>
              <a:rPr lang="en-US" sz="1800" dirty="0">
                <a:latin typeface="Arial" panose="020B0604020202020204" pitchFamily="34" charset="0"/>
                <a:cs typeface="Arial" panose="020B0604020202020204" pitchFamily="34" charset="0"/>
              </a:rPr>
              <a:t>“PHY Comment resolution for Clause 31.2.8”, Vinod Kristem (</a:t>
            </a:r>
            <a:r>
              <a:rPr lang="en-US" sz="1800" dirty="0" smtClean="0">
                <a:latin typeface="Arial" panose="020B0604020202020204" pitchFamily="34" charset="0"/>
                <a:cs typeface="Arial" panose="020B0604020202020204" pitchFamily="34" charset="0"/>
              </a:rPr>
              <a:t>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802.11-19/651r1, CR on Sync Field Comments, Steve Shellhammer</a:t>
            </a:r>
            <a:endParaRPr lang="en-US" sz="1800" b="0" i="0" dirty="0">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7</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8" name="Rectangle 7"/>
          <p:cNvSpPr/>
          <p:nvPr/>
        </p:nvSpPr>
        <p:spPr>
          <a:xfrm>
            <a:off x="1524001" y="2285425"/>
            <a:ext cx="9127368" cy="2862322"/>
          </a:xfrm>
          <a:prstGeom prst="rect">
            <a:avLst/>
          </a:prstGeom>
        </p:spPr>
        <p:txBody>
          <a:bodyPr wrap="square">
            <a:spAutoFit/>
          </a:bodyPr>
          <a:lstStyle/>
          <a:p>
            <a:pPr marL="342900" indent="-342900">
              <a:buFont typeface="+mj-lt"/>
              <a:buAutoNum type="arabicPeriod"/>
            </a:pPr>
            <a:r>
              <a:rPr lang="en-US" sz="1800" dirty="0" smtClean="0">
                <a:latin typeface="Arial" panose="020B0604020202020204" pitchFamily="34" charset="0"/>
                <a:cs typeface="Arial" panose="020B0604020202020204" pitchFamily="34" charset="0"/>
              </a:rPr>
              <a:t>19/0590, CR </a:t>
            </a:r>
            <a:r>
              <a:rPr lang="en-US" sz="1800" dirty="0">
                <a:latin typeface="Arial" panose="020B0604020202020204" pitchFamily="34" charset="0"/>
                <a:cs typeface="Arial" panose="020B0604020202020204" pitchFamily="34" charset="0"/>
              </a:rPr>
              <a:t>for WUR Duty Cycle Part I Po-Kai Huang</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19/0591, CR </a:t>
            </a:r>
            <a:r>
              <a:rPr lang="en-US" sz="1800" dirty="0">
                <a:latin typeface="Arial" panose="020B0604020202020204" pitchFamily="34" charset="0"/>
                <a:cs typeface="Arial" panose="020B0604020202020204" pitchFamily="34" charset="0"/>
              </a:rPr>
              <a:t>for WUR Power Management and Negotiation Part I Po-Kai Huang</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19/0599, </a:t>
            </a:r>
            <a:r>
              <a:rPr lang="en-US" sz="1800" dirty="0">
                <a:latin typeface="Arial" panose="020B0604020202020204" pitchFamily="34" charset="0"/>
                <a:cs typeface="Arial" panose="020B0604020202020204" pitchFamily="34" charset="0"/>
              </a:rPr>
              <a:t>CR for Miscellaneous CIDs Po-Kai </a:t>
            </a:r>
            <a:r>
              <a:rPr lang="en-US" sz="1800" dirty="0" smtClean="0">
                <a:latin typeface="Arial" panose="020B0604020202020204" pitchFamily="34" charset="0"/>
                <a:cs typeface="Arial" panose="020B0604020202020204" pitchFamily="34" charset="0"/>
              </a:rPr>
              <a:t>Huang</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19/583, MAC-CR-WUR frame format, Alfred Asterjadhi </a:t>
            </a:r>
            <a:r>
              <a:rPr lang="en-US" sz="1800" dirty="0">
                <a:latin typeface="Arial" panose="020B0604020202020204" pitchFamily="34" charset="0"/>
                <a:cs typeface="Arial" panose="020B0604020202020204" pitchFamily="34" charset="0"/>
              </a:rPr>
              <a:t>(Qualcomm Inc.)</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19/584, MAC-CR-WUR </a:t>
            </a:r>
            <a:r>
              <a:rPr lang="en-US" sz="1800" dirty="0">
                <a:latin typeface="Arial" panose="020B0604020202020204" pitchFamily="34" charset="0"/>
                <a:cs typeface="Arial" panose="020B0604020202020204" pitchFamily="34" charset="0"/>
              </a:rPr>
              <a:t>Discovery </a:t>
            </a:r>
            <a:r>
              <a:rPr lang="en-US" sz="1800" dirty="0" smtClean="0">
                <a:latin typeface="Arial" panose="020B0604020202020204" pitchFamily="34" charset="0"/>
                <a:cs typeface="Arial" panose="020B0604020202020204" pitchFamily="34" charset="0"/>
              </a:rPr>
              <a:t>frame, Alfred Asterjadhi </a:t>
            </a:r>
            <a:r>
              <a:rPr lang="en-US" sz="1800" dirty="0">
                <a:latin typeface="Arial" panose="020B0604020202020204" pitchFamily="34" charset="0"/>
                <a:cs typeface="Arial" panose="020B0604020202020204" pitchFamily="34" charset="0"/>
              </a:rPr>
              <a:t>(Qualcomm Inc.)</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19/582, MAC-CR-Transmitter ID, Alfred </a:t>
            </a:r>
            <a:r>
              <a:rPr lang="en-US" sz="1800" dirty="0">
                <a:latin typeface="Arial" panose="020B0604020202020204" pitchFamily="34" charset="0"/>
                <a:cs typeface="Arial" panose="020B0604020202020204" pitchFamily="34" charset="0"/>
              </a:rPr>
              <a:t>Asterjadhi (Qualcomm Inc.)</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19/580, MAC-CR-Miscellaneous, Alfred Asterjadhi </a:t>
            </a:r>
            <a:r>
              <a:rPr lang="en-US" sz="1800" dirty="0">
                <a:latin typeface="Arial" panose="020B0604020202020204" pitchFamily="34" charset="0"/>
                <a:cs typeface="Arial" panose="020B0604020202020204" pitchFamily="34" charset="0"/>
              </a:rPr>
              <a:t>(Qualcomm Inc</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r>
              <a:rPr lang="en-US" sz="1800" dirty="0">
                <a:latin typeface="Arial" panose="020B0604020202020204" pitchFamily="34" charset="0"/>
                <a:cs typeface="Arial" panose="020B0604020202020204" pitchFamily="34" charset="0"/>
              </a:rPr>
              <a:t>11-19/650r0, issues with the previously approved resolution text to CIDs 2592 and </a:t>
            </a:r>
            <a:r>
              <a:rPr lang="en-US" sz="1800" dirty="0" smtClean="0">
                <a:latin typeface="Arial" panose="020B0604020202020204" pitchFamily="34" charset="0"/>
                <a:cs typeface="Arial" panose="020B0604020202020204" pitchFamily="34" charset="0"/>
              </a:rPr>
              <a:t>2694, </a:t>
            </a:r>
            <a:r>
              <a:rPr lang="en-US" sz="1800" dirty="0" err="1" smtClean="0">
                <a:latin typeface="Arial" panose="020B0604020202020204" pitchFamily="34" charset="0"/>
                <a:cs typeface="Arial" panose="020B0604020202020204" pitchFamily="34" charset="0"/>
              </a:rPr>
              <a:t>Yunsong</a:t>
            </a:r>
            <a:r>
              <a:rPr lang="en-US" sz="1800" dirty="0" smtClean="0">
                <a:latin typeface="Arial" panose="020B0604020202020204" pitchFamily="34" charset="0"/>
                <a:cs typeface="Arial" panose="020B0604020202020204" pitchFamily="34" charset="0"/>
              </a:rPr>
              <a:t> Yang (Huawei)</a:t>
            </a: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Joint</a:t>
            </a:r>
            <a:endParaRPr lang="en-US" dirty="0"/>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A2D159C0-1697-4662-BECF-0324D4AA669F}" type="slidenum">
              <a:rPr lang="en-US" altLang="en-US" smtClean="0"/>
              <a:pPr>
                <a:defRPr/>
              </a:pPr>
              <a:t>8</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8" name="Rectangle 7"/>
          <p:cNvSpPr/>
          <p:nvPr/>
        </p:nvSpPr>
        <p:spPr>
          <a:xfrm>
            <a:off x="1659769" y="2590800"/>
            <a:ext cx="8991600" cy="1754326"/>
          </a:xfrm>
          <a:prstGeom prst="rect">
            <a:avLst/>
          </a:prstGeom>
        </p:spPr>
        <p:txBody>
          <a:bodyPr wrap="square">
            <a:spAutoFit/>
          </a:bodyPr>
          <a:lstStyle/>
          <a:p>
            <a:pPr marL="342900" indent="-342900">
              <a:buFont typeface="+mj-lt"/>
              <a:buAutoNum type="arabicPeriod"/>
            </a:pPr>
            <a:r>
              <a:rPr lang="en-US" sz="1800" dirty="0">
                <a:latin typeface="Arial" panose="020B0604020202020204" pitchFamily="34" charset="0"/>
                <a:cs typeface="Arial" panose="020B0604020202020204" pitchFamily="34" charset="0"/>
              </a:rPr>
              <a:t>19/642 CR on 4.9 GHz related comments, Minyoung Park (Intel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19/643 CR on miscellaneous comments - part 1, Minyoung Park (Intel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19/644 CR on miscellaneous comments - part 2, Minyoung Park (Intel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19/645 CR on HDR/LDR comments - Minyoung Park (Intel Corporation)</a:t>
            </a:r>
          </a:p>
          <a:p>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524000"/>
            <a:ext cx="5204883" cy="4957510"/>
          </a:xfrm>
        </p:spPr>
        <p:txBody>
          <a:bodyPr/>
          <a:lstStyle/>
          <a:p>
            <a:pPr marL="0" indent="0">
              <a:spcBef>
                <a:spcPts val="100"/>
              </a:spcBef>
              <a:buNone/>
            </a:pPr>
            <a:r>
              <a:rPr lang="en-US" altLang="en-US" sz="1500" u="sng" dirty="0" smtClean="0"/>
              <a:t>Wednesday (4/17): </a:t>
            </a:r>
          </a:p>
          <a:p>
            <a:pPr>
              <a:spcBef>
                <a:spcPts val="100"/>
              </a:spcBef>
            </a:pPr>
            <a:r>
              <a:rPr lang="en-US" altLang="en-US" sz="1500" dirty="0" smtClean="0"/>
              <a:t>10:00 – 12:30</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smtClean="0"/>
              <a:t>Recess</a:t>
            </a:r>
          </a:p>
          <a:p>
            <a:pPr>
              <a:spcBef>
                <a:spcPts val="100"/>
              </a:spcBef>
            </a:pPr>
            <a:r>
              <a:rPr lang="en-US" altLang="en-US" sz="1500" dirty="0" smtClean="0"/>
              <a:t>12:30 – 13:30: Lunch (SC12 Café)</a:t>
            </a:r>
          </a:p>
          <a:p>
            <a:pPr>
              <a:spcBef>
                <a:spcPts val="100"/>
              </a:spcBef>
            </a:pPr>
            <a:r>
              <a:rPr lang="en-US" altLang="en-US" sz="1500" dirty="0" smtClean="0"/>
              <a:t>13:30 – 15:30</a:t>
            </a:r>
          </a:p>
          <a:p>
            <a:pPr lvl="1">
              <a:spcBef>
                <a:spcPts val="100"/>
              </a:spcBef>
            </a:pPr>
            <a:r>
              <a:rPr lang="en-US" altLang="en-US" sz="1500" dirty="0"/>
              <a:t>Call meeting to order</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endParaRPr lang="en-US" altLang="en-US" sz="1500" dirty="0"/>
          </a:p>
          <a:p>
            <a:pPr>
              <a:spcBef>
                <a:spcPts val="100"/>
              </a:spcBef>
            </a:pPr>
            <a:r>
              <a:rPr lang="en-US" altLang="en-US" sz="1500" dirty="0" smtClean="0"/>
              <a:t>15:30 </a:t>
            </a:r>
            <a:r>
              <a:rPr lang="en-US" altLang="en-US" sz="1500" dirty="0"/>
              <a:t>– </a:t>
            </a:r>
            <a:r>
              <a:rPr lang="en-US" altLang="en-US" sz="1500" dirty="0" smtClean="0"/>
              <a:t>16:00: Break</a:t>
            </a:r>
          </a:p>
          <a:p>
            <a:pPr>
              <a:spcBef>
                <a:spcPts val="100"/>
              </a:spcBef>
            </a:pPr>
            <a:r>
              <a:rPr lang="en-US" altLang="en-US" sz="1500" dirty="0" smtClean="0"/>
              <a:t>16:00 – 17:30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resolution</a:t>
            </a:r>
          </a:p>
          <a:p>
            <a:pPr lvl="1">
              <a:spcBef>
                <a:spcPts val="100"/>
              </a:spcBef>
            </a:pPr>
            <a:r>
              <a:rPr lang="en-US" altLang="en-US" sz="1500" dirty="0"/>
              <a:t>Recess</a:t>
            </a:r>
            <a:endParaRPr lang="en-US" altLang="en-US" sz="1500" dirty="0" smtClean="0"/>
          </a:p>
          <a:p>
            <a:pPr lvl="1">
              <a:spcBef>
                <a:spcPts val="100"/>
              </a:spcBef>
            </a:pPr>
            <a:endParaRPr lang="en-US" altLang="en-US" sz="1500" dirty="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9</a:t>
            </a:fld>
            <a:endParaRPr lang="en-US" altLang="en-US" sz="1200" b="0" dirty="0"/>
          </a:p>
        </p:txBody>
      </p:sp>
      <p:sp>
        <p:nvSpPr>
          <p:cNvPr id="2" name="Content Placeholder 1"/>
          <p:cNvSpPr>
            <a:spLocks noGrp="1"/>
          </p:cNvSpPr>
          <p:nvPr>
            <p:ph sz="half" idx="2"/>
          </p:nvPr>
        </p:nvSpPr>
        <p:spPr>
          <a:xfrm>
            <a:off x="6197600" y="1524000"/>
            <a:ext cx="5080000" cy="4572000"/>
          </a:xfrm>
        </p:spPr>
        <p:txBody>
          <a:bodyPr/>
          <a:lstStyle/>
          <a:p>
            <a:pPr marL="0" indent="0">
              <a:spcBef>
                <a:spcPts val="100"/>
              </a:spcBef>
              <a:buNone/>
            </a:pPr>
            <a:r>
              <a:rPr lang="en-US" altLang="en-US" sz="1500" u="sng" dirty="0" smtClean="0"/>
              <a:t>Thursday </a:t>
            </a:r>
            <a:r>
              <a:rPr lang="en-US" altLang="en-US" sz="1500" u="sng" dirty="0"/>
              <a:t>(</a:t>
            </a:r>
            <a:r>
              <a:rPr lang="en-US" altLang="en-US" sz="1500" u="sng" dirty="0" smtClean="0"/>
              <a:t>4/18): </a:t>
            </a:r>
            <a:endParaRPr lang="en-US" altLang="en-US" sz="1500" u="sng" dirty="0"/>
          </a:p>
          <a:p>
            <a:pPr>
              <a:spcBef>
                <a:spcPts val="100"/>
              </a:spcBef>
            </a:pPr>
            <a:r>
              <a:rPr lang="en-US" altLang="en-US" sz="1500" dirty="0" smtClean="0"/>
              <a:t>9:00 </a:t>
            </a:r>
            <a:r>
              <a:rPr lang="en-US" altLang="en-US" sz="1500" dirty="0"/>
              <a:t>– </a:t>
            </a:r>
            <a:r>
              <a:rPr lang="en-US" altLang="en-US" sz="1500" dirty="0" smtClean="0"/>
              <a:t>11:00</a:t>
            </a:r>
            <a:endParaRPr lang="en-US" altLang="en-US" sz="1500" dirty="0"/>
          </a:p>
          <a:p>
            <a:pPr lvl="1">
              <a:spcBef>
                <a:spcPts val="100"/>
              </a:spcBef>
            </a:pPr>
            <a:r>
              <a:rPr lang="en-US" altLang="en-US" sz="1500" dirty="0"/>
              <a:t>Call meeting to order</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smtClean="0"/>
              <a:t>11:00 </a:t>
            </a:r>
            <a:r>
              <a:rPr lang="en-US" altLang="en-US" sz="1500" dirty="0"/>
              <a:t>– </a:t>
            </a:r>
            <a:r>
              <a:rPr lang="en-US" altLang="en-US" sz="1500" dirty="0" smtClean="0"/>
              <a:t>11:30</a:t>
            </a:r>
            <a:r>
              <a:rPr lang="en-US" altLang="en-US" sz="1500" dirty="0"/>
              <a:t>: </a:t>
            </a:r>
            <a:r>
              <a:rPr lang="en-US" altLang="en-US" sz="1500" dirty="0" smtClean="0"/>
              <a:t>Break</a:t>
            </a:r>
          </a:p>
          <a:p>
            <a:pPr>
              <a:spcBef>
                <a:spcPts val="100"/>
              </a:spcBef>
            </a:pPr>
            <a:r>
              <a:rPr lang="en-US" altLang="en-US" sz="1500" dirty="0" smtClean="0"/>
              <a:t>11:30 – 12:30</a:t>
            </a:r>
          </a:p>
          <a:p>
            <a:pPr lvl="1">
              <a:spcBef>
                <a:spcPts val="100"/>
              </a:spcBef>
            </a:pPr>
            <a:r>
              <a:rPr lang="en-US" altLang="en-US" sz="1500" dirty="0"/>
              <a:t>Call meeting to order</a:t>
            </a:r>
          </a:p>
          <a:p>
            <a:pPr lvl="1">
              <a:spcBef>
                <a:spcPts val="100"/>
              </a:spcBef>
            </a:pPr>
            <a:r>
              <a:rPr lang="en-US" altLang="en-US" sz="1500" dirty="0"/>
              <a:t>Presentations on comment resolution</a:t>
            </a:r>
          </a:p>
          <a:p>
            <a:pPr lvl="1">
              <a:spcBef>
                <a:spcPts val="100"/>
              </a:spcBef>
            </a:pPr>
            <a:r>
              <a:rPr lang="en-US" altLang="en-US" sz="1500" dirty="0"/>
              <a:t>Recess</a:t>
            </a:r>
          </a:p>
          <a:p>
            <a:pPr>
              <a:spcBef>
                <a:spcPts val="100"/>
              </a:spcBef>
            </a:pPr>
            <a:r>
              <a:rPr lang="en-US" altLang="en-US" sz="1500" dirty="0" smtClean="0"/>
              <a:t>12:30 </a:t>
            </a:r>
            <a:r>
              <a:rPr lang="en-US" altLang="en-US" sz="1500" dirty="0"/>
              <a:t>– </a:t>
            </a:r>
            <a:r>
              <a:rPr lang="en-US" altLang="en-US" sz="1500" dirty="0" smtClean="0"/>
              <a:t>13:30: Lunch (SC12 Café)</a:t>
            </a:r>
          </a:p>
          <a:p>
            <a:pPr>
              <a:spcBef>
                <a:spcPts val="100"/>
              </a:spcBef>
            </a:pPr>
            <a:r>
              <a:rPr lang="en-US" altLang="en-US" sz="1500" dirty="0" smtClean="0"/>
              <a:t>13:30 </a:t>
            </a:r>
            <a:r>
              <a:rPr lang="en-US" altLang="en-US" sz="1500" dirty="0"/>
              <a:t>– </a:t>
            </a:r>
            <a:r>
              <a:rPr lang="en-US" altLang="en-US" sz="1500" dirty="0" smtClean="0"/>
              <a:t>15:30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resolution</a:t>
            </a:r>
          </a:p>
          <a:p>
            <a:pPr lvl="1">
              <a:spcBef>
                <a:spcPts val="100"/>
              </a:spcBef>
            </a:pPr>
            <a:r>
              <a:rPr lang="en-US" altLang="en-US" sz="1500" dirty="0"/>
              <a:t>Recess</a:t>
            </a:r>
          </a:p>
          <a:p>
            <a:pPr>
              <a:spcBef>
                <a:spcPts val="100"/>
              </a:spcBef>
            </a:pPr>
            <a:r>
              <a:rPr lang="en-US" altLang="en-US" sz="1500" dirty="0"/>
              <a:t>15:30 – 16:00: Break</a:t>
            </a:r>
          </a:p>
          <a:p>
            <a:pPr>
              <a:spcBef>
                <a:spcPts val="100"/>
              </a:spcBef>
            </a:pPr>
            <a:r>
              <a:rPr lang="en-US" altLang="en-US" sz="1500" dirty="0"/>
              <a:t>16:00 – </a:t>
            </a:r>
            <a:r>
              <a:rPr lang="en-US" altLang="en-US" sz="1500" dirty="0" smtClean="0"/>
              <a:t>18:00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resolution</a:t>
            </a:r>
          </a:p>
          <a:p>
            <a:pPr lvl="1">
              <a:spcBef>
                <a:spcPts val="100"/>
              </a:spcBef>
            </a:pPr>
            <a:r>
              <a:rPr lang="en-US" altLang="en-US" sz="1500" dirty="0" smtClean="0"/>
              <a:t>Adjourn</a:t>
            </a:r>
            <a:endParaRPr lang="en-US" altLang="en-US" sz="1500" dirty="0"/>
          </a:p>
          <a:p>
            <a:endParaRPr lang="en-US" sz="15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127168</TotalTime>
  <Words>1589</Words>
  <Application>Microsoft Office PowerPoint</Application>
  <PresentationFormat>Widescreen</PresentationFormat>
  <Paragraphs>348</Paragraphs>
  <Slides>22</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Monotype Sorts</vt:lpstr>
      <vt:lpstr>MS Gothic</vt:lpstr>
      <vt:lpstr>MS PGothic</vt:lpstr>
      <vt:lpstr>Arial</vt:lpstr>
      <vt:lpstr>Calibri</vt:lpstr>
      <vt:lpstr>Helvetica</vt:lpstr>
      <vt:lpstr>Times New Roman</vt:lpstr>
      <vt:lpstr>802-11-Submission</vt:lpstr>
      <vt:lpstr>Document</vt:lpstr>
      <vt:lpstr>April 2019  TGba Ad-hoc Meeting Agenda</vt:lpstr>
      <vt:lpstr>IEEE 802.11 TGba: Wake-up Radio Operation</vt:lpstr>
      <vt:lpstr>Abstract</vt:lpstr>
      <vt:lpstr>Meeting Protocol</vt:lpstr>
      <vt:lpstr>Main Agenda Items for the ad-hoc meeting</vt:lpstr>
      <vt:lpstr>PHY - CR </vt:lpstr>
      <vt:lpstr>MAC - CR</vt:lpstr>
      <vt:lpstr>PHY/MAC Joint</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TGba Timeline </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5195</cp:revision>
  <cp:lastPrinted>2014-11-04T15:04:57Z</cp:lastPrinted>
  <dcterms:created xsi:type="dcterms:W3CDTF">2007-04-17T18:10:23Z</dcterms:created>
  <dcterms:modified xsi:type="dcterms:W3CDTF">2019-04-16T21:51:08Z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2019-04-16 21:51:08Z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