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509" r:id="rId6"/>
    <p:sldId id="537" r:id="rId7"/>
    <p:sldId id="533" r:id="rId8"/>
    <p:sldId id="538" r:id="rId9"/>
    <p:sldId id="534" r:id="rId10"/>
    <p:sldId id="535" r:id="rId11"/>
    <p:sldId id="542" r:id="rId12"/>
    <p:sldId id="536" r:id="rId13"/>
    <p:sldId id="539" r:id="rId14"/>
    <p:sldId id="543" r:id="rId15"/>
    <p:sldId id="522" r:id="rId16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1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00"/>
    <a:srgbClr val="32946A"/>
    <a:srgbClr val="75DBFF"/>
    <a:srgbClr val="00FF00"/>
    <a:srgbClr val="BC7A44"/>
    <a:srgbClr val="BC8F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3397" autoAdjust="0"/>
  </p:normalViewPr>
  <p:slideViewPr>
    <p:cSldViewPr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0" d="100"/>
          <a:sy n="80" d="100"/>
        </p:scale>
        <p:origin x="3882" y="108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802.11-15/1634r0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802.11-yy/1634r0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802.11-19/0640r0 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Rui Yang(InterDigital)</a:t>
            </a: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80953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April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25640"/>
            <a:ext cx="7770813" cy="1065213"/>
          </a:xfrm>
        </p:spPr>
        <p:txBody>
          <a:bodyPr/>
          <a:lstStyle/>
          <a:p>
            <a:r>
              <a:rPr lang="en-US" dirty="0"/>
              <a:t>EVM Specification for OOK Waveform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2019-04-12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/>
          </p:nvPr>
        </p:nvGraphicFramePr>
        <p:xfrm>
          <a:off x="904875" y="3006725"/>
          <a:ext cx="7673975" cy="306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90118" imgH="3310825" progId="Word.Document.8">
                  <p:embed/>
                </p:oleObj>
              </mc:Choice>
              <mc:Fallback>
                <p:oleObj name="Document" r:id="rId4" imgW="8290118" imgH="3310825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006725"/>
                        <a:ext cx="7673975" cy="3063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D5050-1A4D-44BC-91CE-8CCEBA19E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871F-20CB-49F5-BBED-BD0E2CD87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8760"/>
            <a:ext cx="7770813" cy="48256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Fs: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Nonlinear PA: Rapp model, 9dB back-off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ADC model: Kaiser filter where beta = 0.5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filter: 5</a:t>
            </a:r>
            <a:r>
              <a:rPr lang="en-US" baseline="30000" dirty="0"/>
              <a:t>th</a:t>
            </a:r>
            <a:r>
              <a:rPr lang="en-US" dirty="0"/>
              <a:t> order 5 MHz Butterworth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Options for defining the “envelope”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0F48EF-7FBE-4C94-A124-83412CB2F3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2EDCB4-4D8C-414E-A951-5426B9893E9F}"/>
                  </a:ext>
                </a:extLst>
              </p:cNvPr>
              <p:cNvSpPr/>
              <p:nvPr/>
            </p:nvSpPr>
            <p:spPr>
              <a:xfrm>
                <a:off x="2058988" y="4114447"/>
                <a:ext cx="4572000" cy="20168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𝑒𝑛𝑣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𝐼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𝑄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DengXian" panose="02010600030101010101" pitchFamily="2" charset="-122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</a:rPr>
                                <m:t>𝐼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DengXian" panose="02010600030101010101" pitchFamily="2" charset="-122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</a:rPr>
                                <m:t>𝑄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𝑒𝑛𝑣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𝐼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𝑄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DengXian" panose="02010600030101010101" pitchFamily="2" charset="-122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</a:rPr>
                                    <m:t>𝑄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𝑒𝑛𝑣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𝐼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𝑄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DengXian" panose="02010600030101010101" pitchFamily="2" charset="-122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𝐼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DengXian" panose="02010600030101010101" pitchFamily="2" charset="-122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𝑄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𝑒𝑛𝑣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𝐼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𝑄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DengXian" panose="02010600030101010101" pitchFamily="2" charset="-122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𝐼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𝑒𝑛𝑣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5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𝐼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𝑄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DengXian" panose="02010600030101010101" pitchFamily="2" charset="-122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DengXian" panose="02010600030101010101" pitchFamily="2" charset="-122"/>
                            </a:rPr>
                            <m:t>𝑄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2EDCB4-4D8C-414E-A951-5426B9893E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8988" y="4114447"/>
                <a:ext cx="4572000" cy="2016899"/>
              </a:xfrm>
              <a:prstGeom prst="rect">
                <a:avLst/>
              </a:prstGeom>
              <a:blipFill>
                <a:blip r:embed="rId2"/>
                <a:stretch>
                  <a:fillRect b="-3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656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6032-C274-4DCD-9A02-17926B91D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2D051121-3E2B-4173-8EE1-22A1BA2785B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8446170"/>
                  </p:ext>
                </p:extLst>
              </p:nvPr>
            </p:nvGraphicFramePr>
            <p:xfrm>
              <a:off x="673100" y="1275656"/>
              <a:ext cx="7770810" cy="179821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95135">
                      <a:extLst>
                        <a:ext uri="{9D8B030D-6E8A-4147-A177-3AD203B41FA5}">
                          <a16:colId xmlns:a16="http://schemas.microsoft.com/office/drawing/2014/main" val="135681704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757816882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441009272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1496829454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659514159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1643146825"/>
                        </a:ext>
                      </a:extLst>
                    </a:gridCol>
                  </a:tblGrid>
                  <a:tr h="380041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HDR</a:t>
                          </a: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extLst>
                      <a:ext uri="{0D108BD9-81ED-4DB2-BD59-A6C34878D82A}">
                        <a16:rowId xmlns:a16="http://schemas.microsoft.com/office/drawing/2014/main" val="3554255203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1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-26.81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-23.92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-23.05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-16.84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-16.18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2394317448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2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-33.85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-25.24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-24.32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-21.10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-20.39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3608852781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3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-24.19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-23.06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-17.36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-12.90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-13.02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4039322250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4 [4]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-24.23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-22.87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-21.43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-12.73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-12.77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42923792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2D051121-3E2B-4173-8EE1-22A1BA2785BA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8446170"/>
                  </p:ext>
                </p:extLst>
              </p:nvPr>
            </p:nvGraphicFramePr>
            <p:xfrm>
              <a:off x="673100" y="1275656"/>
              <a:ext cx="7770810" cy="179821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95135">
                      <a:extLst>
                        <a:ext uri="{9D8B030D-6E8A-4147-A177-3AD203B41FA5}">
                          <a16:colId xmlns:a16="http://schemas.microsoft.com/office/drawing/2014/main" val="135681704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757816882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441009272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1496829454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659514159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1643146825"/>
                        </a:ext>
                      </a:extLst>
                    </a:gridCol>
                  </a:tblGrid>
                  <a:tr h="380041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HDR</a:t>
                          </a: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2"/>
                          <a:stretch>
                            <a:fillRect l="-100943" t="-9524" r="-403302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2"/>
                          <a:stretch>
                            <a:fillRect l="-200000" t="-9524" r="-301408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2"/>
                          <a:stretch>
                            <a:fillRect l="-300000" t="-9524" r="-201408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2"/>
                          <a:stretch>
                            <a:fillRect l="-401887" t="-9524" r="-102358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2"/>
                          <a:stretch>
                            <a:fillRect l="-499531" t="-9524" r="-1878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4255203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1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-26.81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-23.92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-23.05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-16.84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-16.18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2394317448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2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-33.85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-25.24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-24.32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-21.10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-20.39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3608852781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3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-24.19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-23.06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-17.36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-12.90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-13.02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4039322250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4 [4]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-24.23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-22.87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-21.43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-12.73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-12.77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429237922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9FEC2-B61F-4E20-9F8F-1649982492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Content Placeholder 4">
                <a:extLst>
                  <a:ext uri="{FF2B5EF4-FFF2-40B4-BE49-F238E27FC236}">
                    <a16:creationId xmlns:a16="http://schemas.microsoft.com/office/drawing/2014/main" id="{8EEE7A69-B87C-4F6E-9EE6-483EA0B3A6B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1036617"/>
                  </p:ext>
                </p:extLst>
              </p:nvPr>
            </p:nvGraphicFramePr>
            <p:xfrm>
              <a:off x="673100" y="3321221"/>
              <a:ext cx="7770810" cy="177271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95135">
                      <a:extLst>
                        <a:ext uri="{9D8B030D-6E8A-4147-A177-3AD203B41FA5}">
                          <a16:colId xmlns:a16="http://schemas.microsoft.com/office/drawing/2014/main" val="2065372177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445370411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3239529599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3333433596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149821368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1935016078"/>
                        </a:ext>
                      </a:extLst>
                    </a:gridCol>
                  </a:tblGrid>
                  <a:tr h="354543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LDR</a:t>
                          </a: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𝑒𝑛𝑣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extLst>
                      <a:ext uri="{0D108BD9-81ED-4DB2-BD59-A6C34878D82A}">
                        <a16:rowId xmlns:a16="http://schemas.microsoft.com/office/drawing/2014/main" val="2434691624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1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-32.32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-30.04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-27.30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-22.20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-22.01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2847845329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2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-37.66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-31.18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-27.33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-20.44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-22.98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3004183200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3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-32.41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-30.56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-22.69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-18.68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-21.03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1429522718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4 [4]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-27.75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-27.42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-25.89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-16.73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-16.17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9852390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Content Placeholder 4">
                <a:extLst>
                  <a:ext uri="{FF2B5EF4-FFF2-40B4-BE49-F238E27FC236}">
                    <a16:creationId xmlns:a16="http://schemas.microsoft.com/office/drawing/2014/main" id="{8EEE7A69-B87C-4F6E-9EE6-483EA0B3A6B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1036617"/>
                  </p:ext>
                </p:extLst>
              </p:nvPr>
            </p:nvGraphicFramePr>
            <p:xfrm>
              <a:off x="673100" y="3321221"/>
              <a:ext cx="7770810" cy="177271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95135">
                      <a:extLst>
                        <a:ext uri="{9D8B030D-6E8A-4147-A177-3AD203B41FA5}">
                          <a16:colId xmlns:a16="http://schemas.microsoft.com/office/drawing/2014/main" val="2065372177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445370411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3239529599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3333433596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149821368"/>
                        </a:ext>
                      </a:extLst>
                    </a:gridCol>
                    <a:gridCol w="1295135">
                      <a:extLst>
                        <a:ext uri="{9D8B030D-6E8A-4147-A177-3AD203B41FA5}">
                          <a16:colId xmlns:a16="http://schemas.microsoft.com/office/drawing/2014/main" val="1935016078"/>
                        </a:ext>
                      </a:extLst>
                    </a:gridCol>
                  </a:tblGrid>
                  <a:tr h="354543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LDR</a:t>
                          </a: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3"/>
                          <a:stretch>
                            <a:fillRect l="-100943" t="-5172" r="-403302" b="-4362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3"/>
                          <a:stretch>
                            <a:fillRect l="-200000" t="-5172" r="-301408" b="-4362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3"/>
                          <a:stretch>
                            <a:fillRect l="-300000" t="-5172" r="-201408" b="-4362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3"/>
                          <a:stretch>
                            <a:fillRect l="-401887" t="-5172" r="-102358" b="-4362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7422" marR="87422" marT="43711" marB="43711">
                        <a:blipFill>
                          <a:blip r:embed="rId3"/>
                          <a:stretch>
                            <a:fillRect l="-499531" t="-5172" r="-1878" b="-4362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4691624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1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-32.32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-30.04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-27.30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-22.20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-22.01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2847845329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2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-37.66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-31.18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-27.33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-20.44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-22.98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3004183200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3 [3]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-32.41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-30.56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-22.69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-18.68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-21.03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1429522718"/>
                      </a:ext>
                    </a:extLst>
                  </a:tr>
                  <a:tr h="35454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Example 4 [4]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87422" marR="87422" marT="43711" marB="43711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-27.75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-27.42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-25.89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-16.73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-16.17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</a:endParaRPr>
                        </a:p>
                      </a:txBody>
                      <a:tcPr marL="9106" marR="9106" marT="9106" marB="0" anchor="b"/>
                    </a:tc>
                    <a:extLst>
                      <a:ext uri="{0D108BD9-81ED-4DB2-BD59-A6C34878D82A}">
                        <a16:rowId xmlns:a16="http://schemas.microsoft.com/office/drawing/2014/main" val="9852390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182436-FFCA-427B-B361-807E0B4E067E}"/>
                  </a:ext>
                </a:extLst>
              </p:cNvPr>
              <p:cNvSpPr txBox="1"/>
              <p:nvPr/>
            </p:nvSpPr>
            <p:spPr>
              <a:xfrm>
                <a:off x="673100" y="5351160"/>
                <a:ext cx="7285969" cy="10498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Propose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  <m:t>𝑒𝑛𝑣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  <m:t>𝐼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  <m:t>,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  <m:t>𝑄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DengXian" panose="02010600030101010101" pitchFamily="2" charset="-122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DengXian" panose="02010600030101010101" pitchFamily="2" charset="-122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</a:rPr>
                                  <m:t>𝐼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DengXian" panose="02010600030101010101" pitchFamily="2" charset="-122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DengXian" panose="02010600030101010101" pitchFamily="2" charset="-122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</a:rPr>
                                  <m:t>𝑄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DengXian" panose="02010600030101010101" pitchFamily="2" charset="-122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as the reference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Propose requirement: EVM(HDR)= -20 dB, EVM(LDR) = -15 dB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182436-FFCA-427B-B361-807E0B4E0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0" y="5351160"/>
                <a:ext cx="7285969" cy="1049839"/>
              </a:xfrm>
              <a:prstGeom prst="rect">
                <a:avLst/>
              </a:prstGeom>
              <a:blipFill>
                <a:blip r:embed="rId4"/>
                <a:stretch>
                  <a:fillRect l="-753" r="-669" b="-9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40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36700"/>
            <a:ext cx="7914456" cy="4607520"/>
          </a:xfrm>
        </p:spPr>
        <p:txBody>
          <a:bodyPr/>
          <a:lstStyle/>
          <a:p>
            <a:pPr marL="0" indent="0" algn="just"/>
            <a:r>
              <a:rPr lang="en-US" sz="2000" dirty="0"/>
              <a:t>[1] IEEE P802.11REMmd “Part 11: Wireless LAN Medium Access Control (MAC) and Physical Layer (PHY) Specifications”, 2019</a:t>
            </a:r>
          </a:p>
          <a:p>
            <a:pPr marL="0" indent="0" algn="just"/>
            <a:r>
              <a:rPr lang="en-US" sz="2000" dirty="0"/>
              <a:t>[2] “IEEE P802.11ax™/D3.0, Amendment 6: Enhancements for High Efficiency WLAN”, 2018</a:t>
            </a:r>
          </a:p>
          <a:p>
            <a:pPr marL="0" indent="0" algn="just"/>
            <a:r>
              <a:rPr lang="en-US" sz="2000" dirty="0"/>
              <a:t>[3] IEEE P802.11ba/D2.0, 2019 </a:t>
            </a:r>
          </a:p>
          <a:p>
            <a:pPr marL="0" indent="0" algn="just"/>
            <a:r>
              <a:rPr lang="en-US" sz="2000" dirty="0"/>
              <a:t>[4] Alphan Sahin, et al., “OOK Waveform for FDMA”, IEEE 11-18/0682r2, 2018</a:t>
            </a:r>
            <a:endParaRPr lang="en-US" sz="1600" dirty="0"/>
          </a:p>
          <a:p>
            <a:pPr marL="914400" lvl="2" indent="0" algn="just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11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6875"/>
            <a:ext cx="7770813" cy="125807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EVM (Error Vector Magnitude) is a typical metric for measuring transmit modulation accuracy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OFDM signal in 11a/n/ac/ad/ax, the EVM is measured for QAM symbols in frequency domain [1][2]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For .11ba, a new formulation may be needed to measure the EVM  for OOK symbols in time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23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82D64-EFA1-4C11-8637-48F884B2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for OFDM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517F0-E553-480A-8DD3-E381FFCD4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016" y="1554661"/>
            <a:ext cx="3888432" cy="4113213"/>
          </a:xfrm>
        </p:spPr>
        <p:txBody>
          <a:bodyPr/>
          <a:lstStyle/>
          <a:p>
            <a:r>
              <a:rPr lang="en-US" sz="1800" dirty="0"/>
              <a:t>Typically assuming certain capabilities and accuracies for the testing instrument: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/>
              <a:t>Capable of converting the transmitted signal into a stream of complex samples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/>
              <a:t>I/Q amplitude and phase balance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/>
              <a:t>DC offset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/>
              <a:t>Phase noise mitigation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/>
              <a:t>Synchronization in time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Need to consider 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Power normalization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Ideal symbol values</a:t>
            </a:r>
          </a:p>
          <a:p>
            <a:pPr marL="285750" indent="-285750">
              <a:buFontTx/>
              <a:buChar char="-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5F9B4-B995-4614-BC9C-56153C95BB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BEFBC4-9ECD-40A5-91E3-6E593B151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9" y="2150217"/>
            <a:ext cx="4520397" cy="343902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FF74DB3-D359-4C9C-AB54-52074F6066B5}"/>
              </a:ext>
            </a:extLst>
          </p:cNvPr>
          <p:cNvSpPr/>
          <p:nvPr/>
        </p:nvSpPr>
        <p:spPr bwMode="auto">
          <a:xfrm>
            <a:off x="1835696" y="2564904"/>
            <a:ext cx="2592288" cy="50405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0475C6-281A-4403-B35C-262EA871306F}"/>
              </a:ext>
            </a:extLst>
          </p:cNvPr>
          <p:cNvSpPr txBox="1"/>
          <p:nvPr/>
        </p:nvSpPr>
        <p:spPr>
          <a:xfrm>
            <a:off x="1187624" y="5658836"/>
            <a:ext cx="1513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(Copied from [1]) </a:t>
            </a:r>
          </a:p>
        </p:txBody>
      </p:sp>
    </p:spTree>
    <p:extLst>
      <p:ext uri="{BB962C8B-B14F-4D97-AF65-F5344CB8AC3E}">
        <p14:creationId xmlns:p14="http://schemas.microsoft.com/office/powerpoint/2010/main" val="388660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68875"/>
          </a:xfrm>
        </p:spPr>
        <p:txBody>
          <a:bodyPr/>
          <a:lstStyle/>
          <a:p>
            <a:r>
              <a:rPr lang="en-US" dirty="0"/>
              <a:t>EVM for OOK Signal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40768"/>
                <a:ext cx="7770813" cy="4393605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dirty="0"/>
                  <a:t>Assumptions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dirty="0"/>
                  <a:t>Measured signal is normalized with average power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b="0" dirty="0"/>
              </a:p>
              <a:p>
                <a:pPr lvl="1"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 algn="just">
                  <a:buFont typeface="Arial" panose="020B0604020202020204" pitchFamily="34" charset="0"/>
                  <a:buChar char="•"/>
                </a:pPr>
                <a:endParaRPr lang="en-US" sz="700" dirty="0"/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dirty="0"/>
                  <a:t>The testing equipment is capable of converting the transmitted signal into a stream of complex samples and measuring the magnitude of samples and accumulate them over On and Off durations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 algn="just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 algn="just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40768"/>
                <a:ext cx="7770813" cy="4393605"/>
              </a:xfrm>
              <a:blipFill>
                <a:blip r:embed="rId2"/>
                <a:stretch>
                  <a:fillRect l="-1099" t="-1110" r="-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760812" y="2707657"/>
            <a:ext cx="31683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3131840" y="2635299"/>
            <a:ext cx="144016" cy="144016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004048" y="2649556"/>
            <a:ext cx="144016" cy="144016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08767" y="2317384"/>
            <a:ext cx="590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“Off”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0975" y="2335013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“On”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66631" y="283319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58854" y="2765759"/>
                <a:ext cx="446853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854" y="2765759"/>
                <a:ext cx="446853" cy="3331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9CD0C824-82E5-490B-8BE1-58DD00ED6C19}"/>
              </a:ext>
            </a:extLst>
          </p:cNvPr>
          <p:cNvGrpSpPr/>
          <p:nvPr/>
        </p:nvGrpSpPr>
        <p:grpSpPr>
          <a:xfrm>
            <a:off x="2082130" y="4666902"/>
            <a:ext cx="5126345" cy="1930450"/>
            <a:chOff x="2082130" y="3972719"/>
            <a:chExt cx="5126345" cy="1930450"/>
          </a:xfrm>
        </p:grpSpPr>
        <p:cxnSp>
          <p:nvCxnSpPr>
            <p:cNvPr id="14" name="Straight Arrow Connector 13"/>
            <p:cNvCxnSpPr/>
            <p:nvPr/>
          </p:nvCxnSpPr>
          <p:spPr bwMode="auto">
            <a:xfrm>
              <a:off x="2555776" y="5589240"/>
              <a:ext cx="42484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555776" y="4221088"/>
              <a:ext cx="0" cy="13681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2555776" y="4725144"/>
              <a:ext cx="1789212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4344988" y="4725144"/>
              <a:ext cx="0" cy="8640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323355" y="5589240"/>
              <a:ext cx="1789212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2218352" y="3972719"/>
              <a:ext cx="8627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Envelope</a:t>
              </a:r>
            </a:p>
          </p:txBody>
        </p:sp>
        <p:sp>
          <p:nvSpPr>
            <p:cNvPr id="27" name="Multiplication Sign 26"/>
            <p:cNvSpPr/>
            <p:nvPr/>
          </p:nvSpPr>
          <p:spPr bwMode="auto">
            <a:xfrm>
              <a:off x="2501282" y="4609263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Multiplication Sign 27"/>
            <p:cNvSpPr/>
            <p:nvPr/>
          </p:nvSpPr>
          <p:spPr bwMode="auto">
            <a:xfrm>
              <a:off x="2814065" y="4693792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Multiplication Sign 28"/>
            <p:cNvSpPr/>
            <p:nvPr/>
          </p:nvSpPr>
          <p:spPr bwMode="auto">
            <a:xfrm>
              <a:off x="3126848" y="4562199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Multiplication Sign 29"/>
            <p:cNvSpPr/>
            <p:nvPr/>
          </p:nvSpPr>
          <p:spPr bwMode="auto">
            <a:xfrm>
              <a:off x="3439631" y="4753945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Multiplication Sign 30"/>
            <p:cNvSpPr/>
            <p:nvPr/>
          </p:nvSpPr>
          <p:spPr bwMode="auto">
            <a:xfrm>
              <a:off x="3752414" y="4740878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Multiplication Sign 31"/>
            <p:cNvSpPr/>
            <p:nvPr/>
          </p:nvSpPr>
          <p:spPr bwMode="auto">
            <a:xfrm>
              <a:off x="4065195" y="4495126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Multiplication Sign 38"/>
            <p:cNvSpPr/>
            <p:nvPr/>
          </p:nvSpPr>
          <p:spPr bwMode="auto">
            <a:xfrm>
              <a:off x="4283968" y="5255304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Multiplication Sign 39"/>
            <p:cNvSpPr/>
            <p:nvPr/>
          </p:nvSpPr>
          <p:spPr bwMode="auto">
            <a:xfrm>
              <a:off x="4596751" y="5339833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Multiplication Sign 40"/>
            <p:cNvSpPr/>
            <p:nvPr/>
          </p:nvSpPr>
          <p:spPr bwMode="auto">
            <a:xfrm>
              <a:off x="4909534" y="5208240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Multiplication Sign 41"/>
            <p:cNvSpPr/>
            <p:nvPr/>
          </p:nvSpPr>
          <p:spPr bwMode="auto">
            <a:xfrm>
              <a:off x="5222317" y="5399986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Multiplication Sign 42"/>
            <p:cNvSpPr/>
            <p:nvPr/>
          </p:nvSpPr>
          <p:spPr bwMode="auto">
            <a:xfrm>
              <a:off x="5535100" y="5386919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Multiplication Sign 43"/>
            <p:cNvSpPr/>
            <p:nvPr/>
          </p:nvSpPr>
          <p:spPr bwMode="auto">
            <a:xfrm>
              <a:off x="5847881" y="5141167"/>
              <a:ext cx="144016" cy="134145"/>
            </a:xfrm>
            <a:prstGeom prst="mathMultiply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 bwMode="auto">
            <a:xfrm flipH="1">
              <a:off x="4209211" y="4293096"/>
              <a:ext cx="387540" cy="23576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4596751" y="4293096"/>
              <a:ext cx="407297" cy="91514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4137203" y="4030385"/>
              <a:ext cx="15488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Measured Samples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082130" y="4562198"/>
              <a:ext cx="4042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109634" y="5413559"/>
              <a:ext cx="429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651784" y="5595392"/>
              <a:ext cx="5566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Time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73905F8-5385-457E-99F0-F2ECAEE274EB}"/>
              </a:ext>
            </a:extLst>
          </p:cNvPr>
          <p:cNvSpPr txBox="1"/>
          <p:nvPr/>
        </p:nvSpPr>
        <p:spPr>
          <a:xfrm>
            <a:off x="2440354" y="3034667"/>
            <a:ext cx="3687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Normalized “Constellation” of OOK modulation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51E463-6B46-4086-B979-C7C358ABE1D3}"/>
                  </a:ext>
                </a:extLst>
              </p:cNvPr>
              <p:cNvSpPr txBox="1"/>
              <p:nvPr/>
            </p:nvSpPr>
            <p:spPr>
              <a:xfrm>
                <a:off x="6684779" y="5519579"/>
                <a:ext cx="7541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951E463-6B46-4086-B979-C7C358ABE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4779" y="5519579"/>
                <a:ext cx="75418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4A93EA62-D6B0-4A15-8256-870C1BDCD1FE}"/>
              </a:ext>
            </a:extLst>
          </p:cNvPr>
          <p:cNvSpPr txBox="1"/>
          <p:nvPr/>
        </p:nvSpPr>
        <p:spPr>
          <a:xfrm>
            <a:off x="5895588" y="2553418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Envelope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813B221-FBA3-4561-8764-52C0BF41A0DE}"/>
              </a:ext>
            </a:extLst>
          </p:cNvPr>
          <p:cNvSpPr/>
          <p:nvPr/>
        </p:nvSpPr>
        <p:spPr bwMode="auto">
          <a:xfrm>
            <a:off x="5436096" y="2636912"/>
            <a:ext cx="144016" cy="14401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41C248C2-C55A-4B8F-B557-E47D98D8FF08}"/>
              </a:ext>
            </a:extLst>
          </p:cNvPr>
          <p:cNvSpPr/>
          <p:nvPr/>
        </p:nvSpPr>
        <p:spPr bwMode="auto">
          <a:xfrm rot="16200000">
            <a:off x="5273980" y="2675003"/>
            <a:ext cx="91822" cy="402584"/>
          </a:xfrm>
          <a:prstGeom prst="leftBrace">
            <a:avLst>
              <a:gd name="adj1" fmla="val 342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B41546-0C48-453A-B5EF-8822DCC45B7D}"/>
              </a:ext>
            </a:extLst>
          </p:cNvPr>
          <p:cNvSpPr txBox="1"/>
          <p:nvPr/>
        </p:nvSpPr>
        <p:spPr>
          <a:xfrm>
            <a:off x="6907448" y="2833191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EVM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5E8B30F-15BF-4ECB-ACAA-61C236AF3D97}"/>
              </a:ext>
            </a:extLst>
          </p:cNvPr>
          <p:cNvSpPr/>
          <p:nvPr/>
        </p:nvSpPr>
        <p:spPr bwMode="auto">
          <a:xfrm>
            <a:off x="5327650" y="2940050"/>
            <a:ext cx="1625600" cy="83976"/>
          </a:xfrm>
          <a:custGeom>
            <a:avLst/>
            <a:gdLst>
              <a:gd name="connsiteX0" fmla="*/ 0 w 1625600"/>
              <a:gd name="connsiteY0" fmla="*/ 0 h 83976"/>
              <a:gd name="connsiteX1" fmla="*/ 927100 w 1625600"/>
              <a:gd name="connsiteY1" fmla="*/ 82550 h 83976"/>
              <a:gd name="connsiteX2" fmla="*/ 1625600 w 1625600"/>
              <a:gd name="connsiteY2" fmla="*/ 44450 h 8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5600" h="83976">
                <a:moveTo>
                  <a:pt x="0" y="0"/>
                </a:moveTo>
                <a:cubicBezTo>
                  <a:pt x="328083" y="37571"/>
                  <a:pt x="656167" y="75142"/>
                  <a:pt x="927100" y="82550"/>
                </a:cubicBezTo>
                <a:cubicBezTo>
                  <a:pt x="1198033" y="89958"/>
                  <a:pt x="1411816" y="67204"/>
                  <a:pt x="1625600" y="444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398444-E236-409A-8CBD-E1575256C426}"/>
              </a:ext>
            </a:extLst>
          </p:cNvPr>
          <p:cNvSpPr txBox="1"/>
          <p:nvPr/>
        </p:nvSpPr>
        <p:spPr>
          <a:xfrm>
            <a:off x="5538149" y="2258360"/>
            <a:ext cx="9492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Measurement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1D3C4F9-5BF7-4DF6-A889-A79748BB65BE}"/>
              </a:ext>
            </a:extLst>
          </p:cNvPr>
          <p:cNvCxnSpPr>
            <a:endCxn id="45" idx="7"/>
          </p:cNvCxnSpPr>
          <p:nvPr/>
        </p:nvCxnSpPr>
        <p:spPr bwMode="auto">
          <a:xfrm flipH="1">
            <a:off x="5559021" y="2471272"/>
            <a:ext cx="165107" cy="1867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6892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3DB8C-C7CE-4E84-A5BD-253D49E88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for OOK Signal (cont.)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5EA586-4865-4390-9D4E-0C9D03D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F26D829-F57C-4E65-A69C-C94531CA5B3E}"/>
              </a:ext>
            </a:extLst>
          </p:cNvPr>
          <p:cNvGrpSpPr/>
          <p:nvPr/>
        </p:nvGrpSpPr>
        <p:grpSpPr>
          <a:xfrm>
            <a:off x="889770" y="5262583"/>
            <a:ext cx="3034158" cy="758705"/>
            <a:chOff x="685800" y="5097116"/>
            <a:chExt cx="3034158" cy="75870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0E755B7-EAAB-4F02-AFD7-0CE2B590A352}"/>
                </a:ext>
              </a:extLst>
            </p:cNvPr>
            <p:cNvGrpSpPr/>
            <p:nvPr/>
          </p:nvGrpSpPr>
          <p:grpSpPr>
            <a:xfrm>
              <a:off x="685800" y="5567789"/>
              <a:ext cx="3034158" cy="288032"/>
              <a:chOff x="539552" y="3429000"/>
              <a:chExt cx="3034158" cy="288032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918E2EF-2EFC-4FB6-88C4-07F8D3C85E48}"/>
                  </a:ext>
                </a:extLst>
              </p:cNvPr>
              <p:cNvSpPr/>
              <p:nvPr/>
            </p:nvSpPr>
            <p:spPr bwMode="auto">
              <a:xfrm>
                <a:off x="539552" y="3429000"/>
                <a:ext cx="864096" cy="28803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L-preamble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9BDF1B3-F44A-4D29-8BD4-C8113F5BC413}"/>
                  </a:ext>
                </a:extLst>
              </p:cNvPr>
              <p:cNvSpPr/>
              <p:nvPr/>
            </p:nvSpPr>
            <p:spPr bwMode="auto">
              <a:xfrm>
                <a:off x="1402842" y="3429000"/>
                <a:ext cx="864096" cy="28803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100" dirty="0">
                    <a:solidFill>
                      <a:schemeClr val="tx1"/>
                    </a:solidFill>
                  </a:rPr>
                  <a:t>WUR Sync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3001105-AD8E-4F00-8E4A-4089F2FE4477}"/>
                  </a:ext>
                </a:extLst>
              </p:cNvPr>
              <p:cNvSpPr/>
              <p:nvPr/>
            </p:nvSpPr>
            <p:spPr bwMode="auto">
              <a:xfrm>
                <a:off x="2266938" y="3429000"/>
                <a:ext cx="1306772" cy="28803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100" dirty="0">
                    <a:solidFill>
                      <a:schemeClr val="tx1"/>
                    </a:solidFill>
                  </a:rPr>
                  <a:t>WUR Data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7865864-74A0-49BF-8921-0C6C768115C4}"/>
                </a:ext>
              </a:extLst>
            </p:cNvPr>
            <p:cNvCxnSpPr/>
            <p:nvPr/>
          </p:nvCxnSpPr>
          <p:spPr bwMode="auto">
            <a:xfrm flipV="1">
              <a:off x="1549090" y="5279757"/>
              <a:ext cx="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3F63F8B-D67A-45AF-8EF1-06B3D425F30A}"/>
                </a:ext>
              </a:extLst>
            </p:cNvPr>
            <p:cNvCxnSpPr/>
            <p:nvPr/>
          </p:nvCxnSpPr>
          <p:spPr bwMode="auto">
            <a:xfrm flipV="1">
              <a:off x="3714848" y="5279757"/>
              <a:ext cx="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E06C89E-0E9B-4DFD-9FC3-DE3EE336CE0C}"/>
                </a:ext>
              </a:extLst>
            </p:cNvPr>
            <p:cNvCxnSpPr/>
            <p:nvPr/>
          </p:nvCxnSpPr>
          <p:spPr bwMode="auto">
            <a:xfrm>
              <a:off x="1549090" y="5423773"/>
              <a:ext cx="216575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B55F332-7773-479A-BF96-675860C292DA}"/>
                </a:ext>
              </a:extLst>
            </p:cNvPr>
            <p:cNvSpPr txBox="1"/>
            <p:nvPr/>
          </p:nvSpPr>
          <p:spPr>
            <a:xfrm>
              <a:off x="1944543" y="5097116"/>
              <a:ext cx="11194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Test Frame 1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47B8F83-8149-49C3-8FE6-E86F24FF31FC}"/>
              </a:ext>
            </a:extLst>
          </p:cNvPr>
          <p:cNvGrpSpPr/>
          <p:nvPr/>
        </p:nvGrpSpPr>
        <p:grpSpPr>
          <a:xfrm>
            <a:off x="5004048" y="5258377"/>
            <a:ext cx="3034158" cy="762911"/>
            <a:chOff x="5366320" y="5092910"/>
            <a:chExt cx="3034158" cy="76291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AB07074-9735-4116-A60D-B4207543D295}"/>
                </a:ext>
              </a:extLst>
            </p:cNvPr>
            <p:cNvGrpSpPr/>
            <p:nvPr/>
          </p:nvGrpSpPr>
          <p:grpSpPr>
            <a:xfrm>
              <a:off x="5366320" y="5567789"/>
              <a:ext cx="3034158" cy="288032"/>
              <a:chOff x="539552" y="3429000"/>
              <a:chExt cx="3034158" cy="288032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D5A761D-0C4B-4B0E-9A8C-C388B996B4C8}"/>
                  </a:ext>
                </a:extLst>
              </p:cNvPr>
              <p:cNvSpPr/>
              <p:nvPr/>
            </p:nvSpPr>
            <p:spPr bwMode="auto">
              <a:xfrm>
                <a:off x="539552" y="3429000"/>
                <a:ext cx="864096" cy="28803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L-preamble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0EBD88F-1589-4224-A8AF-DCBA52CFC29E}"/>
                  </a:ext>
                </a:extLst>
              </p:cNvPr>
              <p:cNvSpPr/>
              <p:nvPr/>
            </p:nvSpPr>
            <p:spPr bwMode="auto">
              <a:xfrm>
                <a:off x="1402842" y="3429000"/>
                <a:ext cx="864096" cy="28803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100" dirty="0">
                    <a:solidFill>
                      <a:schemeClr val="tx1"/>
                    </a:solidFill>
                  </a:rPr>
                  <a:t>WUR Sync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61EFBE4-DA8C-4EB3-80E3-015E30BF51AA}"/>
                  </a:ext>
                </a:extLst>
              </p:cNvPr>
              <p:cNvSpPr/>
              <p:nvPr/>
            </p:nvSpPr>
            <p:spPr bwMode="auto">
              <a:xfrm>
                <a:off x="2266938" y="3429000"/>
                <a:ext cx="1306772" cy="28803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100" dirty="0">
                    <a:solidFill>
                      <a:schemeClr val="tx1"/>
                    </a:solidFill>
                  </a:rPr>
                  <a:t>WUR Data</a:t>
                </a: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16D366-1EC9-4106-9391-3D0E2F8B7304}"/>
                </a:ext>
              </a:extLst>
            </p:cNvPr>
            <p:cNvCxnSpPr/>
            <p:nvPr/>
          </p:nvCxnSpPr>
          <p:spPr bwMode="auto">
            <a:xfrm flipV="1">
              <a:off x="6234720" y="5260877"/>
              <a:ext cx="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C136DF9-F323-479C-98BC-89BDCBA01B52}"/>
                </a:ext>
              </a:extLst>
            </p:cNvPr>
            <p:cNvCxnSpPr/>
            <p:nvPr/>
          </p:nvCxnSpPr>
          <p:spPr bwMode="auto">
            <a:xfrm flipV="1">
              <a:off x="8400478" y="5260877"/>
              <a:ext cx="0" cy="28803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51D4C24-D723-43E1-85CB-ADC5BA69DB13}"/>
                </a:ext>
              </a:extLst>
            </p:cNvPr>
            <p:cNvCxnSpPr/>
            <p:nvPr/>
          </p:nvCxnSpPr>
          <p:spPr bwMode="auto">
            <a:xfrm>
              <a:off x="6234720" y="5404893"/>
              <a:ext cx="216575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A864C2CE-C620-4CC5-9FC0-D380AF6CD141}"/>
                    </a:ext>
                  </a:extLst>
                </p:cNvPr>
                <p:cNvSpPr txBox="1"/>
                <p:nvPr/>
              </p:nvSpPr>
              <p:spPr>
                <a:xfrm>
                  <a:off x="6642880" y="5092910"/>
                  <a:ext cx="1224951" cy="32502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Test Frame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A864C2CE-C620-4CC5-9FC0-D380AF6CD1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2880" y="5092910"/>
                  <a:ext cx="1224951" cy="325025"/>
                </a:xfrm>
                <a:prstGeom prst="rect">
                  <a:avLst/>
                </a:prstGeom>
                <a:blipFill>
                  <a:blip r:embed="rId2"/>
                  <a:stretch>
                    <a:fillRect l="-1493" t="-1852" b="-129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DDD9301-B9B9-4D5C-9AC3-8A6BE56664BE}"/>
              </a:ext>
            </a:extLst>
          </p:cNvPr>
          <p:cNvSpPr txBox="1"/>
          <p:nvPr/>
        </p:nvSpPr>
        <p:spPr>
          <a:xfrm>
            <a:off x="4008925" y="5618865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. . . . . . 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5D882219-0C4F-4FAB-8E2E-47F2DD030F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5800" y="1748593"/>
                <a:ext cx="7770813" cy="4393605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kern="0" dirty="0"/>
                  <a:t>Testing Requirements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kern="0" dirty="0"/>
                  <a:t>Sampling rate: </a:t>
                </a:r>
                <a14:m>
                  <m:oMath xmlns:m="http://schemas.openxmlformats.org/officeDocument/2006/math"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≥</m:t>
                    </m:r>
                    <m:d>
                      <m:dPr>
                        <m:begChr m:val="["/>
                        <m:endChr m:val="]"/>
                        <m:ctrlPr>
                          <a:rPr lang="en-US" b="0" i="1" kern="0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kern="0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</a:rPr>
                          <m:t>80</m:t>
                        </m:r>
                      </m:e>
                    </m:d>
                    <m:r>
                      <a:rPr lang="en-US" b="0" i="1" kern="0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kern="0" smtClean="0">
                        <a:latin typeface="Cambria Math" panose="02040503050406030204" pitchFamily="18" charset="0"/>
                      </a:rPr>
                      <m:t>MHz</m:t>
                    </m:r>
                  </m:oMath>
                </a14:m>
                <a:endParaRPr lang="en-US" kern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/>
                  <a:t>During the test, a bandpass filter of which the 3dB-bandwidth is equal to [</a:t>
                </a:r>
                <a:r>
                  <a:rPr lang="en-GB" dirty="0">
                    <a:highlight>
                      <a:srgbClr val="FFFF00"/>
                    </a:highlight>
                  </a:rPr>
                  <a:t>5</a:t>
                </a:r>
                <a14:m>
                  <m:oMath xmlns:m="http://schemas.openxmlformats.org/officeDocument/2006/math">
                    <m:r>
                      <a:rPr lang="en-GB" i="1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GB" dirty="0">
                    <a:highlight>
                      <a:srgbClr val="FFFF00"/>
                    </a:highlight>
                  </a:rPr>
                  <a:t>0.5] </a:t>
                </a:r>
                <a:r>
                  <a:rPr lang="en-GB" dirty="0"/>
                  <a:t>MHz shall be used to obtain the signal on the channel under the test.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/>
                  <a:t>The test shall be performed over at least [</a:t>
                </a:r>
                <a:r>
                  <a:rPr lang="en-GB" dirty="0">
                    <a:highlight>
                      <a:srgbClr val="FFFF00"/>
                    </a:highlight>
                  </a:rPr>
                  <a:t>20</a:t>
                </a:r>
                <a:r>
                  <a:rPr lang="en-GB" dirty="0"/>
                  <a:t>] frames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GB" dirty="0"/>
                  <a:t>).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/>
                  <a:t>Perfect synchronization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GB" dirty="0"/>
                  <a:t>The frame under test, which includes both Sync and HDR/LDR data fields, shall be at least </a:t>
                </a:r>
                <a:r>
                  <a:rPr lang="en-GB" dirty="0">
                    <a:highlight>
                      <a:srgbClr val="FFFF00"/>
                    </a:highlight>
                  </a:rPr>
                  <a:t>[256]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 err="1"/>
                  <a:t>s</a:t>
                </a:r>
                <a:r>
                  <a:rPr lang="en-GB" dirty="0"/>
                  <a:t> long.</a:t>
                </a:r>
                <a:endParaRPr lang="en-US" kern="0" dirty="0"/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5D882219-0C4F-4FAB-8E2E-47F2DD030F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748593"/>
                <a:ext cx="7770813" cy="4393605"/>
              </a:xfrm>
              <a:prstGeom prst="rect">
                <a:avLst/>
              </a:prstGeom>
              <a:blipFill>
                <a:blip r:embed="rId3"/>
                <a:stretch>
                  <a:fillRect l="-1099" t="-1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327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Notations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44824"/>
                <a:ext cx="7770813" cy="4249589"/>
              </a:xfrm>
            </p:spPr>
            <p:txBody>
              <a:bodyPr/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2000" b="0" dirty="0"/>
                  <a:t>: Number of tested frames in a measurement duration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𝑂𝑛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b="0" dirty="0"/>
                  <a:t>: Number of On symbols in k-</a:t>
                </a:r>
                <a:r>
                  <a:rPr lang="en-US" sz="2000" b="0" dirty="0" err="1"/>
                  <a:t>th</a:t>
                </a:r>
                <a:r>
                  <a:rPr lang="en-US" sz="2000" b="0" dirty="0"/>
                  <a:t> test frame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𝑂𝑓𝑓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b="0" dirty="0"/>
                  <a:t>: Number of Off symbols in k-</a:t>
                </a:r>
                <a:r>
                  <a:rPr lang="en-US" sz="2000" b="0" dirty="0" err="1"/>
                  <a:t>th</a:t>
                </a:r>
                <a:r>
                  <a:rPr lang="en-US" sz="2000" b="0" dirty="0"/>
                  <a:t> test frame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2000" b="0" dirty="0"/>
                  <a:t>: Number of samples in On or Off symbol duration (assuming it is the same for both On and Off symbol durations), which is different for 2</a:t>
                </a:r>
                <a:r>
                  <a:rPr lang="en-US" sz="2000" b="0" dirty="0">
                    <a:latin typeface="Symbol" panose="05050102010706020507" pitchFamily="18" charset="2"/>
                  </a:rPr>
                  <a:t>m</a:t>
                </a:r>
                <a:r>
                  <a:rPr lang="en-US" sz="2000" b="0" dirty="0"/>
                  <a:t>s and 4</a:t>
                </a:r>
                <a:r>
                  <a:rPr lang="en-US" sz="2000" b="0" dirty="0">
                    <a:latin typeface="Symbol" panose="05050102010706020507" pitchFamily="18" charset="2"/>
                  </a:rPr>
                  <a:t>m</a:t>
                </a:r>
                <a:r>
                  <a:rPr lang="en-US" sz="2000" b="0" dirty="0"/>
                  <a:t>s symbols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𝑂𝑛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000" dirty="0"/>
                  <a:t> </a:t>
                </a:r>
                <a:r>
                  <a:rPr lang="en-US" sz="2000" b="0" dirty="0"/>
                  <a:t>is the </a:t>
                </a:r>
                <a:r>
                  <a:rPr lang="en-US" sz="2000" b="0" i="1" dirty="0" err="1"/>
                  <a:t>i</a:t>
                </a:r>
                <a:r>
                  <a:rPr lang="en-US" sz="2000" b="0" dirty="0" err="1"/>
                  <a:t>-th</a:t>
                </a:r>
                <a:r>
                  <a:rPr lang="en-US" sz="2000" b="0" dirty="0"/>
                  <a:t> observed sample of signal envelope on the </a:t>
                </a:r>
                <a:r>
                  <a:rPr lang="en-US" sz="2000" b="0" i="1" dirty="0"/>
                  <a:t>j</a:t>
                </a:r>
                <a:r>
                  <a:rPr lang="en-US" sz="2000" b="0" dirty="0"/>
                  <a:t>-</a:t>
                </a:r>
                <a:r>
                  <a:rPr lang="en-US" sz="2000" b="0" dirty="0" err="1"/>
                  <a:t>th</a:t>
                </a:r>
                <a:r>
                  <a:rPr lang="en-US" sz="2000" b="0" dirty="0"/>
                  <a:t> On symbol and the </a:t>
                </a:r>
                <a:r>
                  <a:rPr lang="en-US" sz="2000" b="0" i="1" dirty="0"/>
                  <a:t>k</a:t>
                </a:r>
                <a:r>
                  <a:rPr lang="en-US" sz="2000" b="0" dirty="0"/>
                  <a:t>-</a:t>
                </a:r>
                <a:r>
                  <a:rPr lang="en-US" sz="2000" b="0" dirty="0" err="1"/>
                  <a:t>th</a:t>
                </a:r>
                <a:r>
                  <a:rPr lang="en-US" sz="2000" b="0" dirty="0"/>
                  <a:t> test frame;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𝑂𝑓𝑓</m:t>
                        </m:r>
                      </m:sub>
                    </m:sSub>
                    <m:d>
                      <m:d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000" b="0" dirty="0"/>
                  <a:t> is the </a:t>
                </a:r>
                <a:r>
                  <a:rPr lang="en-US" sz="2000" b="0" i="1" dirty="0" err="1"/>
                  <a:t>i</a:t>
                </a:r>
                <a:r>
                  <a:rPr lang="en-US" sz="2000" b="0" dirty="0" err="1"/>
                  <a:t>-th</a:t>
                </a:r>
                <a:r>
                  <a:rPr lang="en-US" sz="2000" b="0" dirty="0"/>
                  <a:t> observed sample of signal envelope on the </a:t>
                </a:r>
                <a:r>
                  <a:rPr lang="en-US" sz="2000" b="0" i="1" dirty="0"/>
                  <a:t>j</a:t>
                </a:r>
                <a:r>
                  <a:rPr lang="en-US" sz="2000" b="0" dirty="0"/>
                  <a:t>-</a:t>
                </a:r>
                <a:r>
                  <a:rPr lang="en-US" sz="2000" b="0" dirty="0" err="1"/>
                  <a:t>th</a:t>
                </a:r>
                <a:r>
                  <a:rPr lang="en-US" sz="2000" b="0" dirty="0"/>
                  <a:t> Off symbol and the </a:t>
                </a:r>
                <a:r>
                  <a:rPr lang="en-US" sz="2000" b="0" i="1" dirty="0"/>
                  <a:t>k</a:t>
                </a:r>
                <a:r>
                  <a:rPr lang="en-US" sz="2000" b="0" dirty="0"/>
                  <a:t>-</a:t>
                </a:r>
                <a:r>
                  <a:rPr lang="en-US" sz="2000" b="0" dirty="0" err="1"/>
                  <a:t>th</a:t>
                </a:r>
                <a:r>
                  <a:rPr lang="en-US" sz="2000" b="0" dirty="0"/>
                  <a:t> test frame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44824"/>
                <a:ext cx="7770813" cy="4249589"/>
              </a:xfrm>
              <a:blipFill>
                <a:blip r:embed="rId2"/>
                <a:stretch>
                  <a:fillRect l="-392" t="-861" r="-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70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/>
              <a:t>Some Notations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84784"/>
                <a:ext cx="7770813" cy="460962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b="0" dirty="0"/>
                  <a:t>: the normalization factor of the received signal in a measurement duration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𝑜𝑛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𝑂𝑛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𝑂𝑛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sz="1600" dirty="0"/>
              </a:p>
              <a:p>
                <a:r>
                  <a:rPr lang="en-US" sz="1600" dirty="0"/>
                  <a:t>Note</a:t>
                </a:r>
                <a:r>
                  <a:rPr lang="en-US" sz="1600" b="0" dirty="0"/>
                  <a:t>: </a:t>
                </a:r>
              </a:p>
              <a:p>
                <a:r>
                  <a:rPr lang="en-US" sz="1600" b="0" dirty="0"/>
                  <a:t>      Assuming the testing instrument can obtain the real (I) and imaginary (Q) components of the WUR signal, the envelope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𝑂𝑛</m:t>
                        </m:r>
                      </m:sub>
                    </m:sSub>
                    <m:d>
                      <m:d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1600" b="0" dirty="0"/>
                  <a:t> in On symbol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𝑂𝑓𝑓</m:t>
                        </m:r>
                      </m:sub>
                    </m:sSub>
                    <m:d>
                      <m:d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1600" b="0" dirty="0"/>
                  <a:t> in Off symbol may respectively be expressed as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𝑂𝑛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𝑂𝑛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𝑂𝑛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b="0" dirty="0"/>
              </a:p>
              <a:p>
                <a:r>
                  <a:rPr lang="en-US" sz="1600" b="0" dirty="0"/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𝑂𝑓𝑓</m:t>
                          </m:r>
                        </m:sub>
                      </m:sSub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𝑂𝑓𝑓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𝑂𝑓𝑓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b="0" dirty="0"/>
              </a:p>
              <a:p>
                <a:r>
                  <a:rPr lang="en-US" sz="1600" b="0" dirty="0"/>
                  <a:t>where 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𝑂𝑛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𝑂𝑛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b="0" dirty="0"/>
                  <a:t> are the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b="0" dirty="0" err="1"/>
                  <a:t>-th</a:t>
                </a:r>
                <a:r>
                  <a:rPr lang="en-US" sz="1600" b="0" dirty="0"/>
                  <a:t> observed real and imaginary values in the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600" b="0" dirty="0"/>
                  <a:t>-</a:t>
                </a:r>
                <a:r>
                  <a:rPr lang="en-US" sz="1600" b="0" dirty="0" err="1"/>
                  <a:t>th</a:t>
                </a:r>
                <a:r>
                  <a:rPr lang="en-US" sz="1600" b="0" dirty="0"/>
                  <a:t> On symbol and the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b="0" dirty="0"/>
                  <a:t>-</a:t>
                </a:r>
                <a:r>
                  <a:rPr lang="en-US" sz="1600" b="0" dirty="0" err="1"/>
                  <a:t>th</a:t>
                </a:r>
                <a:r>
                  <a:rPr lang="en-US" sz="1600" b="0" dirty="0"/>
                  <a:t> test frame, respectively;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𝑂𝑓𝑓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𝑂𝑓𝑓</m:t>
                        </m:r>
                      </m:sub>
                    </m:sSub>
                    <m:r>
                      <a:rPr lang="en-US" sz="16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b="0" dirty="0"/>
                  <a:t> are the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b="0" dirty="0" err="1"/>
                  <a:t>-th</a:t>
                </a:r>
                <a:r>
                  <a:rPr lang="en-US" sz="1600" b="0" dirty="0"/>
                  <a:t> observed real and imaginary values in the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600" b="0" dirty="0"/>
                  <a:t>-</a:t>
                </a:r>
                <a:r>
                  <a:rPr lang="en-US" sz="1600" b="0" dirty="0" err="1"/>
                  <a:t>th</a:t>
                </a:r>
                <a:r>
                  <a:rPr lang="en-US" sz="1600" b="0" dirty="0"/>
                  <a:t> Off symbol and the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b="0" dirty="0"/>
                  <a:t>-</a:t>
                </a:r>
                <a:r>
                  <a:rPr lang="en-US" sz="1600" b="0" dirty="0" err="1"/>
                  <a:t>th</a:t>
                </a:r>
                <a:r>
                  <a:rPr lang="en-US" sz="1600" b="0" dirty="0"/>
                  <a:t> test frame, respectively;</a:t>
                </a:r>
              </a:p>
              <a:p>
                <a:endParaRPr lang="en-US" sz="16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84784"/>
                <a:ext cx="7770813" cy="4609629"/>
              </a:xfrm>
              <a:blipFill>
                <a:blip r:embed="rId2"/>
                <a:stretch>
                  <a:fillRect l="-471" t="-397" r="-1020" b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26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AEAF-3FF4-4FDE-A914-C37D64E4F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Notations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F6EFF-F566-43A5-A6DB-A0829027D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options to define the “envelope”: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sz="2000" b="0" dirty="0"/>
              <a:t> (the ones for “Off” symbols can be defined in the same way)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one should be used in the spec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CF9C9-D76D-488D-84EA-D867A7C561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17CB0C4-7C3D-4A41-85E4-ABB6FC786003}"/>
                  </a:ext>
                </a:extLst>
              </p:cNvPr>
              <p:cNvSpPr/>
              <p:nvPr/>
            </p:nvSpPr>
            <p:spPr>
              <a:xfrm>
                <a:off x="1301645" y="2284512"/>
                <a:ext cx="6408712" cy="465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𝑂𝑛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𝑂𝑛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𝑂𝑛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17CB0C4-7C3D-4A41-85E4-ABB6FC7860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645" y="2284512"/>
                <a:ext cx="6408712" cy="4650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99D3738-A632-46F1-8741-178410033F8C}"/>
                  </a:ext>
                </a:extLst>
              </p:cNvPr>
              <p:cNvSpPr/>
              <p:nvPr/>
            </p:nvSpPr>
            <p:spPr>
              <a:xfrm>
                <a:off x="1301645" y="2906726"/>
                <a:ext cx="640871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𝑂𝑛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𝑂𝑛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𝑂𝑛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99D3738-A632-46F1-8741-178410033F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645" y="2906726"/>
                <a:ext cx="6408712" cy="400110"/>
              </a:xfrm>
              <a:prstGeom prst="rect">
                <a:avLst/>
              </a:prstGeom>
              <a:blipFill>
                <a:blip r:embed="rId3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4303D06-913F-49E0-9A95-5F282EF9255D}"/>
                  </a:ext>
                </a:extLst>
              </p:cNvPr>
              <p:cNvSpPr/>
              <p:nvPr/>
            </p:nvSpPr>
            <p:spPr>
              <a:xfrm>
                <a:off x="1193633" y="3463986"/>
                <a:ext cx="662473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𝑂𝑛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𝑂𝑛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𝑂𝑛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4303D06-913F-49E0-9A95-5F282EF925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633" y="3463986"/>
                <a:ext cx="6624736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A538234-EB4A-4E81-89AC-DDDE1279766C}"/>
                  </a:ext>
                </a:extLst>
              </p:cNvPr>
              <p:cNvSpPr/>
              <p:nvPr/>
            </p:nvSpPr>
            <p:spPr>
              <a:xfrm>
                <a:off x="1193633" y="4021246"/>
                <a:ext cx="662473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𝑂𝑛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𝑂𝑛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A538234-EB4A-4E81-89AC-DDDE127976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633" y="4021246"/>
                <a:ext cx="6624736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B6F756C-09E2-4A6B-A78C-354D2C02B680}"/>
                  </a:ext>
                </a:extLst>
              </p:cNvPr>
              <p:cNvSpPr/>
              <p:nvPr/>
            </p:nvSpPr>
            <p:spPr>
              <a:xfrm>
                <a:off x="1193633" y="4578505"/>
                <a:ext cx="662473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𝑂𝑛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𝑂𝑛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B6F756C-09E2-4A6B-A78C-354D2C02B6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633" y="4578505"/>
                <a:ext cx="6624736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802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12"/>
            <a:ext cx="7770813" cy="4465602"/>
          </a:xfrm>
        </p:spPr>
        <p:txBody>
          <a:bodyPr/>
          <a:lstStyle/>
          <a:p>
            <a:r>
              <a:rPr lang="en-US" sz="2000" dirty="0"/>
              <a:t>Defined normalized sample average for On and Off Symbols: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Then, the averaged RMS of WUR portion of all test frames is</a:t>
            </a:r>
          </a:p>
          <a:p>
            <a:r>
              <a:rPr lang="en-US" sz="2000" dirty="0"/>
              <a:t> 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339752" y="4797152"/>
            <a:ext cx="0" cy="1368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2339752" y="6165304"/>
            <a:ext cx="38884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707904" y="4509120"/>
            <a:ext cx="0" cy="1800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Freeform: Shape 13"/>
          <p:cNvSpPr/>
          <p:nvPr/>
        </p:nvSpPr>
        <p:spPr bwMode="auto">
          <a:xfrm>
            <a:off x="2672862" y="4903898"/>
            <a:ext cx="1995853" cy="1013325"/>
          </a:xfrm>
          <a:custGeom>
            <a:avLst/>
            <a:gdLst>
              <a:gd name="connsiteX0" fmla="*/ 0 w 1995853"/>
              <a:gd name="connsiteY0" fmla="*/ 995740 h 1013325"/>
              <a:gd name="connsiteX1" fmla="*/ 571500 w 1995853"/>
              <a:gd name="connsiteY1" fmla="*/ 169264 h 1013325"/>
              <a:gd name="connsiteX2" fmla="*/ 1055076 w 1995853"/>
              <a:gd name="connsiteY2" fmla="*/ 2210 h 1013325"/>
              <a:gd name="connsiteX3" fmla="*/ 1494692 w 1995853"/>
              <a:gd name="connsiteY3" fmla="*/ 222017 h 1013325"/>
              <a:gd name="connsiteX4" fmla="*/ 1995853 w 1995853"/>
              <a:gd name="connsiteY4" fmla="*/ 1013325 h 1013325"/>
              <a:gd name="connsiteX5" fmla="*/ 1995853 w 1995853"/>
              <a:gd name="connsiteY5" fmla="*/ 1013325 h 1013325"/>
              <a:gd name="connsiteX6" fmla="*/ 1995853 w 1995853"/>
              <a:gd name="connsiteY6" fmla="*/ 1013325 h 101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5853" h="1013325">
                <a:moveTo>
                  <a:pt x="0" y="995740"/>
                </a:moveTo>
                <a:cubicBezTo>
                  <a:pt x="197827" y="665296"/>
                  <a:pt x="395654" y="334852"/>
                  <a:pt x="571500" y="169264"/>
                </a:cubicBezTo>
                <a:cubicBezTo>
                  <a:pt x="747346" y="3676"/>
                  <a:pt x="901211" y="-6582"/>
                  <a:pt x="1055076" y="2210"/>
                </a:cubicBezTo>
                <a:cubicBezTo>
                  <a:pt x="1208941" y="11002"/>
                  <a:pt x="1337896" y="53498"/>
                  <a:pt x="1494692" y="222017"/>
                </a:cubicBezTo>
                <a:cubicBezTo>
                  <a:pt x="1651488" y="390536"/>
                  <a:pt x="1995853" y="1013325"/>
                  <a:pt x="1995853" y="1013325"/>
                </a:cubicBezTo>
                <a:lnTo>
                  <a:pt x="1995853" y="1013325"/>
                </a:lnTo>
                <a:lnTo>
                  <a:pt x="1995853" y="1013325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: Shape 14"/>
          <p:cNvSpPr/>
          <p:nvPr/>
        </p:nvSpPr>
        <p:spPr bwMode="auto">
          <a:xfrm flipV="1">
            <a:off x="2699792" y="5056298"/>
            <a:ext cx="1995853" cy="1013325"/>
          </a:xfrm>
          <a:custGeom>
            <a:avLst/>
            <a:gdLst>
              <a:gd name="connsiteX0" fmla="*/ 0 w 1995853"/>
              <a:gd name="connsiteY0" fmla="*/ 995740 h 1013325"/>
              <a:gd name="connsiteX1" fmla="*/ 571500 w 1995853"/>
              <a:gd name="connsiteY1" fmla="*/ 169264 h 1013325"/>
              <a:gd name="connsiteX2" fmla="*/ 1055076 w 1995853"/>
              <a:gd name="connsiteY2" fmla="*/ 2210 h 1013325"/>
              <a:gd name="connsiteX3" fmla="*/ 1494692 w 1995853"/>
              <a:gd name="connsiteY3" fmla="*/ 222017 h 1013325"/>
              <a:gd name="connsiteX4" fmla="*/ 1995853 w 1995853"/>
              <a:gd name="connsiteY4" fmla="*/ 1013325 h 1013325"/>
              <a:gd name="connsiteX5" fmla="*/ 1995853 w 1995853"/>
              <a:gd name="connsiteY5" fmla="*/ 1013325 h 1013325"/>
              <a:gd name="connsiteX6" fmla="*/ 1995853 w 1995853"/>
              <a:gd name="connsiteY6" fmla="*/ 1013325 h 101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5853" h="1013325">
                <a:moveTo>
                  <a:pt x="0" y="995740"/>
                </a:moveTo>
                <a:cubicBezTo>
                  <a:pt x="197827" y="665296"/>
                  <a:pt x="395654" y="334852"/>
                  <a:pt x="571500" y="169264"/>
                </a:cubicBezTo>
                <a:cubicBezTo>
                  <a:pt x="747346" y="3676"/>
                  <a:pt x="901211" y="-6582"/>
                  <a:pt x="1055076" y="2210"/>
                </a:cubicBezTo>
                <a:cubicBezTo>
                  <a:pt x="1208941" y="11002"/>
                  <a:pt x="1337896" y="53498"/>
                  <a:pt x="1494692" y="222017"/>
                </a:cubicBezTo>
                <a:cubicBezTo>
                  <a:pt x="1651488" y="390536"/>
                  <a:pt x="1995853" y="1013325"/>
                  <a:pt x="1995853" y="1013325"/>
                </a:cubicBezTo>
                <a:lnTo>
                  <a:pt x="1995853" y="1013325"/>
                </a:lnTo>
                <a:lnTo>
                  <a:pt x="1995853" y="1013325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>
            <a:off x="3654121" y="4809334"/>
            <a:ext cx="109124" cy="176073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9020" y="5997562"/>
            <a:ext cx="93921" cy="146313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Left Brace 17"/>
          <p:cNvSpPr/>
          <p:nvPr/>
        </p:nvSpPr>
        <p:spPr bwMode="auto">
          <a:xfrm rot="16200000">
            <a:off x="5169200" y="3347472"/>
            <a:ext cx="349052" cy="185007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Left Brace 18"/>
          <p:cNvSpPr/>
          <p:nvPr/>
        </p:nvSpPr>
        <p:spPr bwMode="auto">
          <a:xfrm rot="16200000">
            <a:off x="7313798" y="3707010"/>
            <a:ext cx="349052" cy="108012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73365" y="6195065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Normalized Eye Diagram</a:t>
            </a:r>
          </a:p>
        </p:txBody>
      </p:sp>
      <p:cxnSp>
        <p:nvCxnSpPr>
          <p:cNvPr id="22" name="Straight Arrow Connector 21"/>
          <p:cNvCxnSpPr>
            <a:cxnSpLocks/>
            <a:endCxn id="16" idx="7"/>
          </p:cNvCxnSpPr>
          <p:nvPr/>
        </p:nvCxnSpPr>
        <p:spPr bwMode="auto">
          <a:xfrm flipH="1">
            <a:off x="3747264" y="4509120"/>
            <a:ext cx="1544816" cy="325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>
            <a:cxnSpLocks/>
            <a:endCxn id="17" idx="7"/>
          </p:cNvCxnSpPr>
          <p:nvPr/>
        </p:nvCxnSpPr>
        <p:spPr bwMode="auto">
          <a:xfrm flipH="1">
            <a:off x="3739187" y="4421596"/>
            <a:ext cx="4037170" cy="15973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651870" y="4750009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|I|+|Q|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72200" y="6011787"/>
            <a:ext cx="556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05997C9-77AA-4AFE-A571-3A33A218BC83}"/>
                  </a:ext>
                </a:extLst>
              </p:cNvPr>
              <p:cNvSpPr txBox="1"/>
              <p:nvPr/>
            </p:nvSpPr>
            <p:spPr>
              <a:xfrm>
                <a:off x="685800" y="3334098"/>
                <a:ext cx="7754622" cy="9438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𝐸𝑉𝑀</m:t>
                      </m:r>
                      <m:r>
                        <a:rPr lang="en-GB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  <m:func>
                        <m:func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4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GB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  <m:r>
                                    <a:rPr lang="en-GB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f>
                                        <m:fPr>
                                          <m:ctrlPr>
                                            <a:rPr lang="en-US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US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𝑂𝑛</m:t>
                                              </m:r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n-GB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𝑂𝑓𝑓</m:t>
                                              </m:r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n-GB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den>
                                      </m:f>
                                      <m:d>
                                        <m:dPr>
                                          <m:ctrlPr>
                                            <a:rPr lang="en-US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nary>
                                            <m:naryPr>
                                              <m:chr m:val="∑"/>
                                              <m:ctrlPr>
                                                <a:rPr lang="en-US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=0</m:t>
                                              </m:r>
                                            </m:sub>
                                            <m:sup>
                                              <m:sSub>
                                                <m:sSubPr>
                                                  <m:ctrlPr>
                                                    <a:rPr lang="en-US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𝑂𝑛</m:t>
                                                  </m:r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𝑘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p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n-US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sz="1400" i="1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acc>
                                                            <m:accPr>
                                                              <m:chr m:val="̅"/>
                                                              <m:ctrlPr>
                                                                <a:rPr lang="en-US" sz="1400" i="1">
                                                                  <a:solidFill>
                                                                    <a:schemeClr val="tx1"/>
                                                                  </a:solidFill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accPr>
                                                            <m:e>
                                                              <m:r>
                                                                <a:rPr lang="en-US" sz="1400" i="1">
                                                                  <a:solidFill>
                                                                    <a:schemeClr val="tx1"/>
                                                                  </a:solidFill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  <m:t>𝑀</m:t>
                                                              </m:r>
                                                            </m:e>
                                                          </m:acc>
                                                        </m:e>
                                                        <m:sub>
                                                          <m: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𝑂𝑛</m:t>
                                                          </m:r>
                                                        </m:sub>
                                                      </m:sSub>
                                                      <m:d>
                                                        <m:dPr>
                                                          <m:ctrlP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𝑗</m:t>
                                                          </m:r>
                                                          <m: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,</m:t>
                                                          </m:r>
                                                          <m: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𝑘</m:t>
                                                          </m:r>
                                                        </m:e>
                                                      </m:d>
                                                      <m:r>
                                                        <a:rPr lang="en-GB" sz="1400" i="1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−</m:t>
                                                      </m:r>
                                                      <m:rad>
                                                        <m:radPr>
                                                          <m:degHide m:val="on"/>
                                                          <m:ctrlP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radPr>
                                                        <m:deg/>
                                                        <m:e>
                                                          <m:r>
                                                            <a:rPr lang="en-GB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</m:e>
                                                      </m:rad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</m:nary>
                                          <m:r>
                                            <a:rPr lang="en-GB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nary>
                                            <m:naryPr>
                                              <m:chr m:val="∑"/>
                                              <m:ctrlPr>
                                                <a:rPr lang="en-US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=0</m:t>
                                              </m:r>
                                            </m:sub>
                                            <m:sup>
                                              <m:sSub>
                                                <m:sSubPr>
                                                  <m:ctrlPr>
                                                    <a:rPr lang="en-US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𝑁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𝑂𝑓𝑓</m:t>
                                                  </m:r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𝑘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GB" sz="14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p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n-US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sz="1400" i="1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acc>
                                                            <m:accPr>
                                                              <m:chr m:val="̅"/>
                                                              <m:ctrlPr>
                                                                <a:rPr lang="en-US" sz="1400" i="1">
                                                                  <a:solidFill>
                                                                    <a:schemeClr val="tx1"/>
                                                                  </a:solidFill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</m:ctrlPr>
                                                            </m:accPr>
                                                            <m:e>
                                                              <m:r>
                                                                <a:rPr lang="en-US" sz="1400" i="1">
                                                                  <a:solidFill>
                                                                    <a:schemeClr val="tx1"/>
                                                                  </a:solidFill>
                                                                  <a:latin typeface="Cambria Math" panose="02040503050406030204" pitchFamily="18" charset="0"/>
                                                                </a:rPr>
                                                                <m:t>𝑀</m:t>
                                                              </m:r>
                                                            </m:e>
                                                          </m:acc>
                                                        </m:e>
                                                        <m:sub>
                                                          <m: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𝑂𝑓𝑓</m:t>
                                                          </m:r>
                                                        </m:sub>
                                                      </m:sSub>
                                                      <m:d>
                                                        <m:dPr>
                                                          <m:ctrlP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𝑗</m:t>
                                                          </m:r>
                                                          <m: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,</m:t>
                                                          </m:r>
                                                          <m:r>
                                                            <a:rPr lang="en-US" sz="1400" i="1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𝑘</m:t>
                                                          </m:r>
                                                        </m:e>
                                                      </m:d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GB" sz="14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</m:nary>
                                        </m:e>
                                      </m:d>
                                    </m:e>
                                  </m:rad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05997C9-77AA-4AFE-A571-3A33A218B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334098"/>
                <a:ext cx="7754622" cy="9438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EB62BAC-50F4-4114-9365-15EE5E48527D}"/>
                  </a:ext>
                </a:extLst>
              </p:cNvPr>
              <p:cNvSpPr/>
              <p:nvPr/>
            </p:nvSpPr>
            <p:spPr>
              <a:xfrm>
                <a:off x="360040" y="1984734"/>
                <a:ext cx="4572000" cy="67044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acc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𝑂𝑛</m:t>
                          </m:r>
                        </m:sub>
                      </m:sSub>
                      <m:d>
                        <m:d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𝑂𝑛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nary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EB62BAC-50F4-4114-9365-15EE5E4852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40" y="1984734"/>
                <a:ext cx="4572000" cy="6704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F13DE1B-2927-4C40-A62A-5653BB44DEBC}"/>
                  </a:ext>
                </a:extLst>
              </p:cNvPr>
              <p:cNvSpPr/>
              <p:nvPr/>
            </p:nvSpPr>
            <p:spPr>
              <a:xfrm>
                <a:off x="4210373" y="2031361"/>
                <a:ext cx="4572000" cy="60625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acc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𝑂𝑓𝑓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6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𝑂𝑓𝑓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nary>
                      <m:r>
                        <a:rPr lang="en-US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F13DE1B-2927-4C40-A62A-5653BB44DE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373" y="2031361"/>
                <a:ext cx="4572000" cy="6062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3225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C2F7F7-0051-4D99-A8C9-FE7AE36BF2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D6D500B-5FDA-48AA-B3CC-5FE37E546BE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51054D9-8120-490C-AAA8-598C66D5B8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944</Words>
  <Application>Microsoft Office PowerPoint</Application>
  <PresentationFormat>On-screen Show (4:3)</PresentationFormat>
  <Paragraphs>205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Symbol</vt:lpstr>
      <vt:lpstr>Times New Roman</vt:lpstr>
      <vt:lpstr>Wingdings</vt:lpstr>
      <vt:lpstr>Office Theme</vt:lpstr>
      <vt:lpstr>Document</vt:lpstr>
      <vt:lpstr>EVM Specification for OOK Waveform</vt:lpstr>
      <vt:lpstr>Introduction</vt:lpstr>
      <vt:lpstr>EVM for OFDM Signal</vt:lpstr>
      <vt:lpstr>EVM for OOK Signal </vt:lpstr>
      <vt:lpstr>EVM for OOK Signal (cont.)</vt:lpstr>
      <vt:lpstr>Some Notations</vt:lpstr>
      <vt:lpstr>Some Notations (cont.)</vt:lpstr>
      <vt:lpstr>Some Notations (cont.)</vt:lpstr>
      <vt:lpstr>EVM Expression</vt:lpstr>
      <vt:lpstr>Simulation</vt:lpstr>
      <vt:lpstr>Simulation Results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11-18-1204-01-00ba-evm-formulation-for-ook-waveform</dc:title>
  <dc:creator/>
  <cp:lastModifiedBy/>
  <cp:revision>1</cp:revision>
  <dcterms:created xsi:type="dcterms:W3CDTF">2019-03-21T18:50:22Z</dcterms:created>
  <dcterms:modified xsi:type="dcterms:W3CDTF">2019-04-12T15:53:04Z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