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6" r:id="rId17"/>
    <p:sldId id="390" r:id="rId18"/>
    <p:sldId id="393" r:id="rId19"/>
    <p:sldId id="351" r:id="rId20"/>
    <p:sldId id="394" r:id="rId21"/>
    <p:sldId id="359" r:id="rId22"/>
    <p:sldId id="371" r:id="rId23"/>
    <p:sldId id="366" r:id="rId24"/>
    <p:sldId id="379" r:id="rId25"/>
    <p:sldId id="360" r:id="rId26"/>
    <p:sldId id="320" r:id="rId27"/>
    <p:sldId id="396" r:id="rId28"/>
    <p:sldId id="395"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0" autoAdjust="0"/>
    <p:restoredTop sz="98505" autoAdjust="0"/>
  </p:normalViewPr>
  <p:slideViewPr>
    <p:cSldViewPr>
      <p:cViewPr varScale="1">
        <p:scale>
          <a:sx n="159" d="100"/>
          <a:sy n="159" d="100"/>
        </p:scale>
        <p:origin x="1752" y="1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802.11-19/0627r5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51-05-0arc-what-is-an-ess.pptx" TargetMode="External"/><Relationship Id="rId5" Type="http://schemas.openxmlformats.org/officeDocument/2006/relationships/hyperlink" Target="https://datatracker.ietf.org/doc/draft-bi-savi-wlan" TargetMode="External"/><Relationship Id="rId4" Type="http://schemas.openxmlformats.org/officeDocument/2006/relationships/hyperlink" Target="https://mentor.ieee.org/802.11/dcn/19/11-19-0493-00-0arc-802-1cq-report.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tools.ietf.org/html/draft-ietf-ipwave-ipv6-over-80211ocb-45"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08/11-08-0949-04-0arc-mac-component-breakdown-wip.ppt" TargetMode="External"/><Relationship Id="rId9" Type="http://schemas.openxmlformats.org/officeDocument/2006/relationships/hyperlink" Target="https://mentor.ieee.org/802.11/dcn/14/11-14-1213-01-0arc-ap-arch-concepts-and-distribution-system-access.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474-00-0arc-arc-sc-meeting-minutes-march-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878-00-0000-may-2019-liaison-to-ietf-report.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20-02-0wng-proxy-nd-discovery-in-802-11.pptx" TargetMode="External"/><Relationship Id="rId2" Type="http://schemas.openxmlformats.org/officeDocument/2006/relationships/hyperlink" Target="https://mentor.ieee.org/802.11/dcn/18/11-18-1934-01-0arc-mac-address-assignment-in-ieee-802-11.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93-00-0arc-802-1cq-repor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2019-05-15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2430219837"/>
              </p:ext>
            </p:extLst>
          </p:nvPr>
        </p:nvGraphicFramePr>
        <p:xfrm>
          <a:off x="520700" y="2300288"/>
          <a:ext cx="7983538" cy="2911475"/>
        </p:xfrm>
        <a:graphic>
          <a:graphicData uri="http://schemas.openxmlformats.org/presentationml/2006/ole">
            <mc:AlternateContent xmlns:mc="http://schemas.openxmlformats.org/markup-compatibility/2006">
              <mc:Choice xmlns:v="urn:schemas-microsoft-com:vml" Requires="v">
                <p:oleObj spid="_x0000_s15679" name="Document" r:id="rId4" imgW="8600090" imgH="3138788" progId="Word.Document.8">
                  <p:embed/>
                </p:oleObj>
              </mc:Choice>
              <mc:Fallback>
                <p:oleObj name="Document" r:id="rId4" imgW="8600090" imgH="3138788" progId="Word.Document.8">
                  <p:embed/>
                  <p:pic>
                    <p:nvPicPr>
                      <p:cNvPr id="0" name="Object 11"/>
                      <p:cNvPicPr>
                        <a:picLocks noChangeAspect="1" noChangeArrowheads="1"/>
                      </p:cNvPicPr>
                      <p:nvPr/>
                    </p:nvPicPr>
                    <p:blipFill>
                      <a:blip r:embed="rId5"/>
                      <a:srcRect/>
                      <a:stretch>
                        <a:fillRect/>
                      </a:stretch>
                    </p:blipFill>
                    <p:spPr bwMode="auto">
                      <a:xfrm>
                        <a:off x="520700" y="2300288"/>
                        <a:ext cx="7983538" cy="291147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May 14,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IEEE 802 activities relevant to 802.11: 802.11aq, 802.1CQ and LAAP:</a:t>
            </a:r>
            <a:r>
              <a:rPr lang="en-US" dirty="0"/>
              <a:t> </a:t>
            </a:r>
            <a:r>
              <a:rPr lang="en-GB" dirty="0">
                <a:hlinkClick r:id="rId3"/>
              </a:rPr>
              <a:t>11-18/1934r0</a:t>
            </a:r>
            <a:r>
              <a:rPr lang="en-GB" dirty="0"/>
              <a:t>, </a:t>
            </a:r>
            <a:r>
              <a:rPr lang="en-GB" dirty="0">
                <a:hlinkClick r:id="rId4"/>
              </a:rPr>
              <a:t>11-19/0493r0</a:t>
            </a:r>
            <a:r>
              <a:rPr lang="en-GB" dirty="0"/>
              <a:t> </a:t>
            </a:r>
            <a:endParaRPr lang="en-US" b="1" dirty="0"/>
          </a:p>
          <a:p>
            <a:pPr marL="342900" lvl="1" indent="-342900" eaLnBrk="1" hangingPunct="1">
              <a:lnSpc>
                <a:spcPct val="90000"/>
              </a:lnSpc>
              <a:buFont typeface="Arial" pitchFamily="34" charset="0"/>
              <a:buChar char="•"/>
              <a:defRPr/>
            </a:pPr>
            <a:r>
              <a:rPr lang="en-US" b="1" dirty="0"/>
              <a:t>Consider IETF DetNet/time-sensitive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5"/>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6"/>
              </a:rPr>
              <a:t>11-18/1051r5</a:t>
            </a:r>
            <a:r>
              <a:rPr lang="en-US" dirty="0"/>
              <a:t> </a:t>
            </a:r>
          </a:p>
          <a:p>
            <a:pPr marL="342900" lvl="1" indent="-342900" eaLnBrk="1" hangingPunct="1">
              <a:lnSpc>
                <a:spcPct val="90000"/>
              </a:lnSpc>
              <a:spcBef>
                <a:spcPts val="300"/>
              </a:spcBef>
              <a:buFont typeface="Arial" pitchFamily="34" charset="0"/>
              <a:buChar char="•"/>
              <a:defRPr/>
            </a:pPr>
            <a:r>
              <a:rPr lang="en-US" b="1" dirty="0"/>
              <a:t>New topic (from REVmd)?:  “What is a STA?”  (See</a:t>
            </a:r>
            <a:r>
              <a:rPr lang="en-US" dirty="0"/>
              <a:t>: </a:t>
            </a:r>
            <a:r>
              <a:rPr lang="en-US" dirty="0">
                <a:hlinkClick r:id="rId7"/>
              </a:rPr>
              <a:t>11-19/0106r0</a:t>
            </a:r>
            <a:r>
              <a:rPr lang="en-US" dirty="0"/>
              <a:t>)</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May 15, AM1</a:t>
            </a:r>
          </a:p>
          <a:p>
            <a:pPr lvl="0" eaLnBrk="1" hangingPunct="1">
              <a:lnSpc>
                <a:spcPct val="90000"/>
              </a:lnSpc>
              <a:defRPr/>
            </a:pPr>
            <a:r>
              <a:rPr lang="en-US" sz="2000" dirty="0">
                <a:solidFill>
                  <a:srgbClr val="000000"/>
                </a:solidFill>
              </a:rPr>
              <a:t>MLME-RESET, versus MLME-JOIN and MLME-START (and MLME-SCAN?)</a:t>
            </a:r>
          </a:p>
          <a:p>
            <a:pPr lvl="0" eaLnBrk="1" hangingPunct="1">
              <a:lnSpc>
                <a:spcPct val="90000"/>
              </a:lnSpc>
              <a:defRPr/>
            </a:pPr>
            <a:r>
              <a:rPr lang="en-US" sz="2000" dirty="0">
                <a:solidFill>
                  <a:srgbClr val="000000"/>
                </a:solidFill>
              </a:rPr>
              <a:t>“What is an ESS?” (continued)</a:t>
            </a:r>
          </a:p>
          <a:p>
            <a:pPr lvl="0" eaLnBrk="1" hangingPunct="1">
              <a:lnSpc>
                <a:spcPct val="90000"/>
              </a:lnSpc>
              <a:defRPr/>
            </a:pPr>
            <a:r>
              <a:rPr lang="en-US" sz="2000" dirty="0">
                <a:solidFill>
                  <a:srgbClr val="000000"/>
                </a:solidFill>
              </a:rPr>
              <a:t>“What is a STA?” (continued)</a:t>
            </a:r>
          </a:p>
          <a:p>
            <a:pPr marL="0" indent="0" eaLnBrk="1" hangingPunct="1">
              <a:lnSpc>
                <a:spcPct val="90000"/>
              </a:lnSpc>
              <a:buNone/>
              <a:defRPr/>
            </a:pPr>
            <a:r>
              <a:rPr lang="en-US" sz="2800" dirty="0">
                <a:solidFill>
                  <a:srgbClr val="000000"/>
                </a:solidFill>
              </a:rPr>
              <a:t>Wednesday, May 15,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spcBef>
                <a:spcPts val="432"/>
              </a:spcBef>
              <a:buFont typeface="Arial" pitchFamily="34" charset="0"/>
              <a:buChar char="•"/>
              <a:defRPr/>
            </a:pPr>
            <a:r>
              <a:rPr lang="en-US" b="1" dirty="0"/>
              <a:t>References to 802.11 in </a:t>
            </a:r>
            <a:r>
              <a:rPr lang="en-US" b="1" dirty="0">
                <a:hlinkClick r:id="rId3"/>
              </a:rPr>
              <a:t>https://tools.ietf.org/html/draft-ietf-ipwave-ipv6-over-80211ocb-45</a:t>
            </a:r>
            <a:r>
              <a:rPr lang="en-US" b="1" dirty="0"/>
              <a:t> </a:t>
            </a:r>
          </a:p>
          <a:p>
            <a:pPr marL="342900" lvl="1" indent="-342900" eaLnBrk="1" hangingPunct="1">
              <a:lnSpc>
                <a:spcPct val="90000"/>
              </a:lnSpc>
              <a:spcBef>
                <a:spcPts val="432"/>
              </a:spcBef>
              <a:buFont typeface="Arial" pitchFamily="34" charset="0"/>
              <a:buChar char="•"/>
              <a:defRPr/>
            </a:pPr>
            <a:r>
              <a:rPr lang="en-US" b="1" dirty="0" err="1"/>
              <a:t>TGbe</a:t>
            </a:r>
            <a:r>
              <a:rPr lang="en-US" b="1" dirty="0"/>
              <a:t> (EHT) multi-band operation architecture (</a:t>
            </a:r>
            <a:r>
              <a:rPr lang="en-US" dirty="0">
                <a:hlinkClick r:id="rId4"/>
              </a:rPr>
              <a:t>11-08/0949r4</a:t>
            </a:r>
            <a:r>
              <a:rPr lang="en-US" b="1" dirty="0"/>
              <a:t>)</a:t>
            </a:r>
          </a:p>
          <a:p>
            <a:pPr marL="342900" lvl="1" indent="-342900" eaLnBrk="1" hangingPunct="1">
              <a:lnSpc>
                <a:spcPct val="90000"/>
              </a:lnSpc>
              <a:spcBef>
                <a:spcPts val="432"/>
              </a:spcBef>
              <a:buFont typeface="Arial" pitchFamily="34" charset="0"/>
              <a:buChar char="•"/>
              <a:defRPr/>
            </a:pPr>
            <a:r>
              <a:rPr lang="en-US" b="1" dirty="0"/>
              <a:t>TGbc (Broadcast) unassociated broadcast, broadcast reception</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5"/>
              </a:rPr>
              <a:t>11-17/0136r2</a:t>
            </a:r>
            <a:r>
              <a:rPr lang="en-US" dirty="0"/>
              <a:t>, </a:t>
            </a:r>
            <a:r>
              <a:rPr lang="en-US" dirty="0">
                <a:hlinkClick r:id="rId6"/>
              </a:rPr>
              <a:t>11-16/1512r0</a:t>
            </a:r>
            <a:r>
              <a:rPr lang="en-US" dirty="0"/>
              <a:t>, </a:t>
            </a:r>
            <a:r>
              <a:rPr lang="en-US" dirty="0">
                <a:hlinkClick r:id="rId7"/>
              </a:rPr>
              <a:t>11-16/0720r0</a:t>
            </a:r>
            <a:r>
              <a:rPr lang="en-US" b="1" dirty="0"/>
              <a:t>, </a:t>
            </a:r>
            <a:r>
              <a:rPr lang="en-US" dirty="0">
                <a:hlinkClick r:id="rId8"/>
              </a:rPr>
              <a:t>11-15/0454r0</a:t>
            </a:r>
            <a:r>
              <a:rPr lang="en-US" b="1" dirty="0"/>
              <a:t>, </a:t>
            </a:r>
            <a:r>
              <a:rPr lang="en-US" dirty="0">
                <a:hlinkClick r:id="rId9"/>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March face-to-face minutes:</a:t>
            </a:r>
          </a:p>
          <a:p>
            <a:pPr lvl="1" eaLnBrk="1" hangingPunct="1"/>
            <a:r>
              <a:rPr lang="en-US" altLang="en-US" dirty="0">
                <a:hlinkClick r:id="rId3"/>
              </a:rPr>
              <a:t>11-19/0474r0</a:t>
            </a:r>
            <a:r>
              <a:rPr lang="en-US" altLang="en-US" dirty="0"/>
              <a:t> “</a:t>
            </a:r>
            <a:r>
              <a:rPr lang="en-US" dirty="0"/>
              <a:t>ARC SC Meeting Minutes March 2019”</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a:t>
            </a:r>
          </a:p>
          <a:p>
            <a:pPr lvl="2"/>
            <a:r>
              <a:rPr lang="en-US" altLang="en-US" dirty="0"/>
              <a:t> Sep 17 – Oct 28: 95-17-3 (84%), 359 comments received.</a:t>
            </a:r>
          </a:p>
          <a:p>
            <a:pPr lvl="1"/>
            <a:r>
              <a:rPr lang="en-US" altLang="en-US" dirty="0"/>
              <a:t>In comment resolution process.</a:t>
            </a:r>
          </a:p>
          <a:p>
            <a:r>
              <a:rPr lang="en-US" altLang="en-US" dirty="0"/>
              <a:t>802.1ASrev use of 802.11 FTM:</a:t>
            </a:r>
          </a:p>
          <a:p>
            <a:pPr lvl="1"/>
            <a:r>
              <a:rPr lang="en-US" altLang="en-US" dirty="0"/>
              <a:t>Results of first Sponsor Ballot of 802.1ASrev D8.0</a:t>
            </a:r>
          </a:p>
          <a:p>
            <a:pPr lvl="2"/>
            <a:r>
              <a:rPr lang="en-US" altLang="en-US" dirty="0"/>
              <a:t>Jan 24 – Feb 26: 106-38-5 (87%)</a:t>
            </a:r>
          </a:p>
          <a:p>
            <a:pPr lvl="1"/>
            <a:r>
              <a:rPr lang="en-US" altLang="en-US" dirty="0"/>
              <a:t>In comment resolution process.</a:t>
            </a: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r>
              <a:rPr lang="en-US" altLang="en-US" dirty="0">
                <a:hlinkClick r:id="rId2"/>
              </a:rPr>
              <a:t>11-19/0878r0</a:t>
            </a:r>
            <a:r>
              <a:rPr lang="en-US" altLang="en-US" dirty="0"/>
              <a:t> - “</a:t>
            </a:r>
            <a:r>
              <a:rPr lang="en-US" dirty="0"/>
              <a:t>May 2019 Liaison to IETF report”</a:t>
            </a:r>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11-18/1934r1</a:t>
            </a:r>
            <a:r>
              <a:rPr lang="en-GB" sz="2400" u="sng" dirty="0"/>
              <a:t> (11/18)</a:t>
            </a:r>
          </a:p>
          <a:p>
            <a:pPr marL="685800" lvl="2" indent="-342900" eaLnBrk="1" hangingPunct="1">
              <a:lnSpc>
                <a:spcPct val="90000"/>
              </a:lnSpc>
              <a:buFont typeface="Arial" panose="020B0604020202020204" pitchFamily="34" charset="0"/>
              <a:buChar char="•"/>
              <a:defRPr/>
            </a:pPr>
            <a:r>
              <a:rPr lang="en-GB" sz="2200" dirty="0"/>
              <a:t>Clear(er)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3"/>
              </a:rPr>
              <a:t>11-18/1920r2</a:t>
            </a:r>
            <a:r>
              <a:rPr lang="en-US" sz="2400" dirty="0"/>
              <a:t> (11/18)</a:t>
            </a:r>
          </a:p>
          <a:p>
            <a:pPr marL="685800" lvl="2" indent="-342900" eaLnBrk="1" hangingPunct="1">
              <a:lnSpc>
                <a:spcPct val="90000"/>
              </a:lnSpc>
              <a:buFont typeface="Arial" panose="020B0604020202020204" pitchFamily="34" charset="0"/>
              <a:buChar char="•"/>
              <a:defRPr/>
            </a:pPr>
            <a:r>
              <a:rPr lang="en-US" sz="2200" dirty="0"/>
              <a:t>Updates?</a:t>
            </a:r>
          </a:p>
          <a:p>
            <a:pPr marL="342900" lvl="1" indent="-342900" eaLnBrk="1" hangingPunct="1">
              <a:lnSpc>
                <a:spcPct val="90000"/>
              </a:lnSpc>
              <a:buFont typeface="Arial" panose="020B0604020202020204" pitchFamily="34" charset="0"/>
              <a:buChar char="•"/>
              <a:defRPr/>
            </a:pPr>
            <a:r>
              <a:rPr lang="en-US" sz="2400" b="1" dirty="0"/>
              <a:t>Summary status (from March):</a:t>
            </a:r>
          </a:p>
          <a:p>
            <a:pPr marL="685800" lvl="2" indent="-342900" eaLnBrk="1" hangingPunct="1">
              <a:lnSpc>
                <a:spcPct val="90000"/>
              </a:lnSpc>
              <a:buFont typeface="Arial" panose="020B0604020202020204" pitchFamily="34" charset="0"/>
              <a:buChar char="•"/>
              <a:defRPr/>
            </a:pPr>
            <a:r>
              <a:rPr lang="en-GB" sz="2400" dirty="0">
                <a:hlinkClick r:id="rId4"/>
              </a:rPr>
              <a:t>11-19/0493r0</a:t>
            </a:r>
            <a:r>
              <a:rPr lang="en-GB" sz="2400" dirty="0"/>
              <a:t> (3/19)</a:t>
            </a:r>
          </a:p>
          <a:p>
            <a:pPr marL="685800" lvl="2" indent="-342900" eaLnBrk="1" hangingPunct="1">
              <a:lnSpc>
                <a:spcPct val="90000"/>
              </a:lnSpc>
              <a:buFont typeface="Arial" panose="020B0604020202020204" pitchFamily="34" charset="0"/>
              <a:buChar char="•"/>
              <a:defRPr/>
            </a:pPr>
            <a:r>
              <a:rPr lang="en-GB" sz="2400" dirty="0"/>
              <a:t>Anything new, since?</a:t>
            </a:r>
            <a:endParaRPr lang="en-US" sz="2200" dirty="0"/>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DetNet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use case document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PAW BOF formed now the RAW BOF, scheduled for ~ March 25</a:t>
            </a:r>
          </a:p>
          <a:p>
            <a:pPr>
              <a:defRPr/>
            </a:pPr>
            <a:r>
              <a:rPr lang="en-US" sz="1800" dirty="0"/>
              <a:t>Does 11ax scheduling/trigger-based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endParaRPr lang="en-GB" u="sng" dirty="0"/>
          </a:p>
          <a:p>
            <a:pPr marL="685800" lvl="2" indent="-342900" eaLnBrk="1" hangingPunct="1">
              <a:lnSpc>
                <a:spcPct val="90000"/>
              </a:lnSpc>
              <a:spcBef>
                <a:spcPts val="300"/>
              </a:spcBef>
              <a:buFont typeface="Arial" pitchFamily="34" charset="0"/>
              <a:buChar char="•"/>
              <a:defRPr/>
            </a:pPr>
            <a:r>
              <a:rPr lang="en-GB" u="sng" dirty="0"/>
              <a:t>Latest update May 12 2019. </a:t>
            </a:r>
            <a:endParaRPr lang="en-US" dirty="0"/>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2019, Atlanta, Georgia,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at these primitives (and not more than needed information)?</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Investigation of 802.11 as part of a Deterministic Network – Joint session w/802.1 &amp; </a:t>
            </a:r>
            <a:r>
              <a:rPr lang="en-US" sz="1800" dirty="0" err="1"/>
              <a:t>TGbe</a:t>
            </a:r>
            <a:r>
              <a:rPr lang="en-US" sz="1800" dirty="0"/>
              <a:t> in July (TBC)</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lvl="1" eaLnBrk="1" hangingPunct="1"/>
            <a:r>
              <a:rPr lang="en-US" altLang="en-US" dirty="0"/>
              <a:t>Make sure to not interfere with any joint meeting 802.1/</a:t>
            </a:r>
            <a:r>
              <a:rPr lang="en-US" altLang="en-US" dirty="0" err="1"/>
              <a:t>TGbe</a:t>
            </a:r>
            <a:endParaRPr lang="en-US" altLang="en-US" dirty="0"/>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endParaRPr lang="en-US"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b="0" dirty="0"/>
              <a:t>11-19/268 </a:t>
            </a:r>
            <a:r>
              <a:rPr lang="en-US" sz="2800" dirty="0"/>
              <a:t>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2106179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14</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a:p>
            <a:pPr eaLnBrk="1" hangingPunct="1"/>
            <a:r>
              <a:rPr lang="en-US" altLang="en-US" sz="2800" dirty="0"/>
              <a:t>Call for Secretary</a:t>
            </a:r>
          </a:p>
          <a:p>
            <a:pPr lvl="1" eaLnBrk="1" hangingPunct="1"/>
            <a:r>
              <a:rPr lang="en-US" altLang="en-US" sz="2400" dirty="0"/>
              <a:t>This meeting cannot proceed with our a secretary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60287</TotalTime>
  <Words>1909</Words>
  <Application>Microsoft Office PowerPoint</Application>
  <PresentationFormat>On-screen Show (4:3)</PresentationFormat>
  <Paragraphs>243</Paragraphs>
  <Slides>28</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MS Gothic</vt:lpstr>
      <vt:lpstr>MS PGothic</vt:lpstr>
      <vt:lpstr>Arial</vt:lpstr>
      <vt:lpstr>Helvetica</vt:lpstr>
      <vt:lpstr>Monotype Sorts</vt:lpstr>
      <vt:lpstr>Times New Roman</vt:lpstr>
      <vt:lpstr>802-11-Submission</vt:lpstr>
      <vt:lpstr>Document</vt:lpstr>
      <vt:lpstr>ARC-SC-agenda-Mar-2019</vt:lpstr>
      <vt:lpstr>Abstract</vt:lpstr>
      <vt:lpstr>IEEE 802.11   Architecture Standing Committee</vt:lpstr>
      <vt:lpstr>Tuesday, May 14th,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2019 (1 of 2)</vt:lpstr>
      <vt:lpstr>ARC Agenda – May 2019 (2 of 2)</vt:lpstr>
      <vt:lpstr>Prior ARC Minutes</vt:lpstr>
      <vt:lpstr>IEEE 1588 mapping to IEEE 802.11/ 802.1ASrev use of FTM update </vt:lpstr>
      <vt:lpstr>IETF/802 coordination </vt:lpstr>
      <vt:lpstr>IEEE 802 activities directly related to IEEE 802.11 ARC</vt:lpstr>
      <vt:lpstr>DetNet and other time-sensitive networking, (IETF, RTA TIG, etc.)</vt:lpstr>
      <vt:lpstr>Source Address Verification Improvements</vt:lpstr>
      <vt:lpstr>What is an ESS?</vt:lpstr>
      <vt:lpstr>What is a STA?</vt:lpstr>
      <vt:lpstr>Wednesday, May 15th, AM1</vt:lpstr>
      <vt:lpstr>MLME-RESET, versus MLME-JOIN and MLME-START</vt:lpstr>
      <vt:lpstr>Wednesday, May 15th, PM2</vt:lpstr>
      <vt:lpstr>ARC Future Activities &amp; sessions</vt:lpstr>
      <vt:lpstr>Planning for July 2019</vt:lpstr>
      <vt:lpstr>TGbe potential multi-band/multi-AP concepts</vt:lpstr>
      <vt:lpstr>TGbc potential ARC concepts</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754</cp:revision>
  <cp:lastPrinted>1998-02-10T13:28:06Z</cp:lastPrinted>
  <dcterms:created xsi:type="dcterms:W3CDTF">2009-07-15T16:38:20Z</dcterms:created>
  <dcterms:modified xsi:type="dcterms:W3CDTF">2019-05-16T04:44:14Z</dcterms:modified>
</cp:coreProperties>
</file>