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EA5F948D-2AAC-48B0-9E46-C07EF573F01B}"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90"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91"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92"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764F4801-209E-4126-B567-72D8648DCDAC}"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193" name="CustomShape 5"/>
          <p:cNvSpPr/>
          <p:nvPr/>
        </p:nvSpPr>
        <p:spPr>
          <a:xfrm>
            <a:off x="1154160" y="701640"/>
            <a:ext cx="4625280" cy="3467880"/>
          </a:xfrm>
          <a:prstGeom prst="rect">
            <a:avLst/>
          </a:prstGeom>
          <a:solidFill>
            <a:srgbClr val="ffffff"/>
          </a:solidFill>
          <a:ln w="9360">
            <a:solidFill>
              <a:srgbClr val="000000"/>
            </a:solidFill>
            <a:miter/>
          </a:ln>
        </p:spPr>
        <p:style>
          <a:lnRef idx="0"/>
          <a:fillRef idx="0"/>
          <a:effectRef idx="0"/>
          <a:fontRef idx="minor"/>
        </p:style>
      </p:sp>
      <p:sp>
        <p:nvSpPr>
          <p:cNvPr id="194" name="PlaceHolder 6"/>
          <p:cNvSpPr>
            <a:spLocks noGrp="1"/>
          </p:cNvSpPr>
          <p:nvPr>
            <p:ph type="body"/>
          </p:nvPr>
        </p:nvSpPr>
        <p:spPr>
          <a:xfrm>
            <a:off x="923760" y="4408560"/>
            <a:ext cx="5085720" cy="42696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96"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97"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98"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001E5FCD-43C9-4CFE-BAA6-49CA633CF87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9" name="CustomShape 5"/>
          <p:cNvSpPr/>
          <p:nvPr/>
        </p:nvSpPr>
        <p:spPr>
          <a:xfrm>
            <a:off x="1154160" y="701640"/>
            <a:ext cx="4625280" cy="3467880"/>
          </a:xfrm>
          <a:prstGeom prst="rect">
            <a:avLst/>
          </a:prstGeom>
          <a:solidFill>
            <a:srgbClr val="ffffff"/>
          </a:solidFill>
          <a:ln w="9360">
            <a:solidFill>
              <a:srgbClr val="000000"/>
            </a:solidFill>
            <a:miter/>
          </a:ln>
        </p:spPr>
        <p:style>
          <a:lnRef idx="0"/>
          <a:fillRef idx="0"/>
          <a:effectRef idx="0"/>
          <a:fontRef idx="minor"/>
        </p:style>
      </p:sp>
      <p:sp>
        <p:nvSpPr>
          <p:cNvPr id="200" name="PlaceHolder 6"/>
          <p:cNvSpPr>
            <a:spLocks noGrp="1"/>
          </p:cNvSpPr>
          <p:nvPr>
            <p:ph type="body"/>
          </p:nvPr>
        </p:nvSpPr>
        <p:spPr>
          <a:xfrm>
            <a:off x="923760" y="4408560"/>
            <a:ext cx="5085720" cy="42696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1299600" y="119880"/>
            <a:ext cx="72972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July 2013</a:t>
            </a:r>
            <a:endParaRPr b="0" lang="sv-SE" sz="1400" spc="-1" strike="noStrike">
              <a:latin typeface="DejaVu Sans"/>
            </a:endParaRPr>
          </a:p>
        </p:txBody>
      </p:sp>
      <p:sp>
        <p:nvSpPr>
          <p:cNvPr id="202" name="CustomShape 2"/>
          <p:cNvSpPr/>
          <p:nvPr/>
        </p:nvSpPr>
        <p:spPr>
          <a:xfrm>
            <a:off x="4734000" y="119880"/>
            <a:ext cx="219960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gn="r">
              <a:lnSpc>
                <a:spcPct val="100000"/>
              </a:lnSpc>
            </a:pPr>
            <a:r>
              <a:rPr b="1" lang="sv-SE" sz="1400" spc="-1" strike="noStrike">
                <a:solidFill>
                  <a:srgbClr val="000000"/>
                </a:solidFill>
                <a:latin typeface="Times New Roman"/>
              </a:rPr>
              <a:t>doc.: IEEE 802.11-12/0866r0</a:t>
            </a:r>
            <a:endParaRPr b="0" lang="sv-SE" sz="1400" spc="-1" strike="noStrike">
              <a:latin typeface="DejaVu Sans"/>
            </a:endParaRPr>
          </a:p>
        </p:txBody>
      </p:sp>
      <p:sp>
        <p:nvSpPr>
          <p:cNvPr id="203" name="CustomShape 3"/>
          <p:cNvSpPr/>
          <p:nvPr/>
        </p:nvSpPr>
        <p:spPr>
          <a:xfrm>
            <a:off x="442440" y="119880"/>
            <a:ext cx="122472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September 2012</a:t>
            </a:r>
            <a:endParaRPr b="0" lang="sv-SE" sz="1400" spc="-1" strike="noStrike">
              <a:latin typeface="DejaVu Sans"/>
            </a:endParaRPr>
          </a:p>
        </p:txBody>
      </p:sp>
      <p:sp>
        <p:nvSpPr>
          <p:cNvPr id="204" name="CustomShape 4"/>
          <p:cNvSpPr/>
          <p:nvPr/>
        </p:nvSpPr>
        <p:spPr>
          <a:xfrm>
            <a:off x="4498920" y="9615600"/>
            <a:ext cx="238752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DejaVu Sans"/>
            </a:endParaRPr>
          </a:p>
        </p:txBody>
      </p:sp>
      <p:sp>
        <p:nvSpPr>
          <p:cNvPr id="205" name="CustomShape 5"/>
          <p:cNvSpPr/>
          <p:nvPr/>
        </p:nvSpPr>
        <p:spPr>
          <a:xfrm>
            <a:off x="2921760" y="9615600"/>
            <a:ext cx="96120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rPr>
              <a:t>Page </a:t>
            </a:r>
            <a:fld id="{954D8FC9-1906-45A4-8605-F778DFBC4713}"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06" name="CustomShape 6"/>
          <p:cNvSpPr/>
          <p:nvPr/>
        </p:nvSpPr>
        <p:spPr>
          <a:xfrm>
            <a:off x="3849840" y="9434520"/>
            <a:ext cx="2944440" cy="496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6480" rIns="96480" tIns="48240" bIns="48240" anchor="b">
            <a:noAutofit/>
          </a:bodyPr>
          <a:p>
            <a:pPr algn="r">
              <a:lnSpc>
                <a:spcPct val="100000"/>
              </a:lnSpc>
            </a:pPr>
            <a:fld id="{31458929-E804-408B-B4F8-0A3885DA3613}" type="slidenum">
              <a:rPr b="0" lang="sv-SE" sz="1300" spc="-1" strike="noStrike">
                <a:solidFill>
                  <a:srgbClr val="000000"/>
                </a:solidFill>
                <a:latin typeface="Times New Roman"/>
              </a:rPr>
              <a:t>&lt;number&gt;</a:t>
            </a:fld>
            <a:endParaRPr b="0" lang="sv-SE" sz="1300" spc="-1" strike="noStrike">
              <a:latin typeface="DejaVu Sans"/>
            </a:endParaRPr>
          </a:p>
        </p:txBody>
      </p:sp>
      <p:sp>
        <p:nvSpPr>
          <p:cNvPr id="207" name="PlaceHolder 7"/>
          <p:cNvSpPr>
            <a:spLocks noGrp="1"/>
          </p:cNvSpPr>
          <p:nvPr>
            <p:ph type="sldImg"/>
          </p:nvPr>
        </p:nvSpPr>
        <p:spPr>
          <a:xfrm>
            <a:off x="915840" y="746280"/>
            <a:ext cx="4964040" cy="3722040"/>
          </a:xfrm>
          <a:prstGeom prst="rect">
            <a:avLst/>
          </a:prstGeom>
        </p:spPr>
      </p:sp>
      <p:sp>
        <p:nvSpPr>
          <p:cNvPr id="208" name="PlaceHolder 8"/>
          <p:cNvSpPr>
            <a:spLocks noGrp="1"/>
          </p:cNvSpPr>
          <p:nvPr>
            <p:ph type="body"/>
          </p:nvPr>
        </p:nvSpPr>
        <p:spPr>
          <a:xfrm>
            <a:off x="906480" y="4717800"/>
            <a:ext cx="498132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3086280" y="9615600"/>
            <a:ext cx="63288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DA465180-3F4A-4A32-B4CC-61CED01AA853}"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10" name="CustomShape 2"/>
          <p:cNvSpPr/>
          <p:nvPr/>
        </p:nvSpPr>
        <p:spPr>
          <a:xfrm>
            <a:off x="5640480" y="96840"/>
            <a:ext cx="639360" cy="210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11" name="CustomShape 3"/>
          <p:cNvSpPr/>
          <p:nvPr/>
        </p:nvSpPr>
        <p:spPr>
          <a:xfrm>
            <a:off x="654120" y="96840"/>
            <a:ext cx="825120" cy="210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12" name="CustomShape 4"/>
          <p:cNvSpPr/>
          <p:nvPr/>
        </p:nvSpPr>
        <p:spPr>
          <a:xfrm>
            <a:off x="5357880" y="8985240"/>
            <a:ext cx="921960" cy="18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13" name="CustomShape 5"/>
          <p:cNvSpPr/>
          <p:nvPr/>
        </p:nvSpPr>
        <p:spPr>
          <a:xfrm>
            <a:off x="3222720" y="8985240"/>
            <a:ext cx="510840" cy="363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1CEE3A6-4D67-4D75-9955-03936635B63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4" name="PlaceHolder 6"/>
          <p:cNvSpPr>
            <a:spLocks noGrp="1"/>
          </p:cNvSpPr>
          <p:nvPr>
            <p:ph type="sldImg"/>
          </p:nvPr>
        </p:nvSpPr>
        <p:spPr>
          <a:xfrm>
            <a:off x="1154160" y="701640"/>
            <a:ext cx="4625640" cy="3468240"/>
          </a:xfrm>
          <a:prstGeom prst="rect">
            <a:avLst/>
          </a:prstGeom>
        </p:spPr>
      </p:sp>
      <p:sp>
        <p:nvSpPr>
          <p:cNvPr id="215" name="CustomShape 7"/>
          <p:cNvSpPr/>
          <p:nvPr/>
        </p:nvSpPr>
        <p:spPr>
          <a:xfrm>
            <a:off x="923760" y="4408560"/>
            <a:ext cx="5086080" cy="426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1092960" y="119880"/>
            <a:ext cx="114300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17" name="CustomShape 2"/>
          <p:cNvSpPr/>
          <p:nvPr/>
        </p:nvSpPr>
        <p:spPr>
          <a:xfrm>
            <a:off x="4311360" y="119880"/>
            <a:ext cx="304488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18" name="CustomShape 3"/>
          <p:cNvSpPr/>
          <p:nvPr/>
        </p:nvSpPr>
        <p:spPr>
          <a:xfrm>
            <a:off x="116280" y="119880"/>
            <a:ext cx="187740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19" name="CustomShape 4"/>
          <p:cNvSpPr/>
          <p:nvPr/>
        </p:nvSpPr>
        <p:spPr>
          <a:xfrm>
            <a:off x="3702240" y="9615600"/>
            <a:ext cx="398088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20" name="CustomShape 5"/>
          <p:cNvSpPr/>
          <p:nvPr/>
        </p:nvSpPr>
        <p:spPr>
          <a:xfrm>
            <a:off x="2343960" y="9615600"/>
            <a:ext cx="211752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56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ACB38C9A-7B58-4DA0-8749-1AF1E1325B6A}" type="slidenum">
              <a:rPr b="0" lang="sv-SE" sz="1800" spc="-1" strike="noStrike">
                <a:solidFill>
                  <a:srgbClr val="000000"/>
                </a:solidFill>
                <a:latin typeface="DejaVu Sans"/>
              </a:rPr>
              <a:t>&lt;number&gt;</a:t>
            </a:fld>
            <a:endParaRPr b="0" lang="sv-SE" sz="1800" spc="-1" strike="noStrike">
              <a:latin typeface="DejaVu Sans"/>
            </a:endParaRPr>
          </a:p>
        </p:txBody>
      </p:sp>
      <p:sp>
        <p:nvSpPr>
          <p:cNvPr id="221" name="PlaceHolder 6"/>
          <p:cNvSpPr>
            <a:spLocks noGrp="1"/>
          </p:cNvSpPr>
          <p:nvPr>
            <p:ph type="sldImg"/>
          </p:nvPr>
        </p:nvSpPr>
        <p:spPr>
          <a:xfrm>
            <a:off x="914400" y="744480"/>
            <a:ext cx="4966920" cy="3725640"/>
          </a:xfrm>
          <a:prstGeom prst="rect">
            <a:avLst/>
          </a:prstGeom>
        </p:spPr>
      </p:sp>
      <p:sp>
        <p:nvSpPr>
          <p:cNvPr id="222" name="PlaceHolder 7"/>
          <p:cNvSpPr>
            <a:spLocks noGrp="1"/>
          </p:cNvSpPr>
          <p:nvPr>
            <p:ph type="body"/>
          </p:nvPr>
        </p:nvSpPr>
        <p:spPr>
          <a:xfrm>
            <a:off x="678960" y="4717800"/>
            <a:ext cx="543528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1092960" y="119880"/>
            <a:ext cx="114300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24" name="CustomShape 2"/>
          <p:cNvSpPr/>
          <p:nvPr/>
        </p:nvSpPr>
        <p:spPr>
          <a:xfrm>
            <a:off x="4311360" y="119880"/>
            <a:ext cx="304488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25" name="CustomShape 3"/>
          <p:cNvSpPr/>
          <p:nvPr/>
        </p:nvSpPr>
        <p:spPr>
          <a:xfrm>
            <a:off x="116280" y="119880"/>
            <a:ext cx="1877400" cy="213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6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26" name="CustomShape 4"/>
          <p:cNvSpPr/>
          <p:nvPr/>
        </p:nvSpPr>
        <p:spPr>
          <a:xfrm>
            <a:off x="3702240" y="9615600"/>
            <a:ext cx="398088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27" name="CustomShape 5"/>
          <p:cNvSpPr/>
          <p:nvPr/>
        </p:nvSpPr>
        <p:spPr>
          <a:xfrm>
            <a:off x="2343960" y="9615600"/>
            <a:ext cx="211752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56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A370684B-F3A8-4BD9-B530-3A2FE6B560ED}" type="slidenum">
              <a:rPr b="0" lang="sv-SE" sz="1800" spc="-1" strike="noStrike">
                <a:solidFill>
                  <a:srgbClr val="000000"/>
                </a:solidFill>
                <a:latin typeface="DejaVu Sans"/>
              </a:rPr>
              <a:t>&lt;number&gt;</a:t>
            </a:fld>
            <a:endParaRPr b="0" lang="sv-SE" sz="1800" spc="-1" strike="noStrike">
              <a:latin typeface="DejaVu Sans"/>
            </a:endParaRPr>
          </a:p>
        </p:txBody>
      </p:sp>
      <p:sp>
        <p:nvSpPr>
          <p:cNvPr id="228" name="PlaceHolder 6"/>
          <p:cNvSpPr>
            <a:spLocks noGrp="1"/>
          </p:cNvSpPr>
          <p:nvPr>
            <p:ph type="body"/>
          </p:nvPr>
        </p:nvSpPr>
        <p:spPr>
          <a:xfrm>
            <a:off x="905040" y="4552560"/>
            <a:ext cx="4984200" cy="4176000"/>
          </a:xfrm>
          <a:prstGeom prst="rect">
            <a:avLst/>
          </a:prstGeom>
        </p:spPr>
        <p:txBody>
          <a:bodyPr lIns="0" rIns="0" tIns="0" bIns="0">
            <a:spAutoFit/>
          </a:bodyPr>
          <a:p>
            <a:endParaRPr b="0" lang="sv-SE" sz="2000" spc="-1" strike="noStrike">
              <a:latin typeface="DejaVu Sans"/>
            </a:endParaRPr>
          </a:p>
        </p:txBody>
      </p:sp>
      <p:sp>
        <p:nvSpPr>
          <p:cNvPr id="229" name="PlaceHolder 7"/>
          <p:cNvSpPr>
            <a:spLocks noGrp="1"/>
          </p:cNvSpPr>
          <p:nvPr>
            <p:ph type="sldImg"/>
          </p:nvPr>
        </p:nvSpPr>
        <p:spPr>
          <a:xfrm>
            <a:off x="914400" y="744480"/>
            <a:ext cx="4966920" cy="37256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20000" y="1080000"/>
            <a:ext cx="7966440" cy="156996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720000" y="1080000"/>
            <a:ext cx="7966440" cy="156996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20000" y="1080000"/>
            <a:ext cx="7966440" cy="156996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0000" y="923040"/>
            <a:ext cx="7966440" cy="65268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9920" cy="2721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802.11-19/623r1 </a:t>
            </a:r>
            <a:endParaRPr b="0" lang="sv-SE" sz="1800" spc="-1" strike="noStrike">
              <a:latin typeface="DejaVu Sans"/>
            </a:endParaRPr>
          </a:p>
        </p:txBody>
      </p:sp>
      <p:sp>
        <p:nvSpPr>
          <p:cNvPr id="4" name="PlaceHolder 5"/>
          <p:cNvSpPr>
            <a:spLocks noGrp="1"/>
          </p:cNvSpPr>
          <p:nvPr>
            <p:ph type="title"/>
          </p:nvPr>
        </p:nvSpPr>
        <p:spPr>
          <a:xfrm>
            <a:off x="720000" y="1080000"/>
            <a:ext cx="7966440" cy="3384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4"/>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5145840" y="333360"/>
            <a:ext cx="3248640" cy="27432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802.11-19/623r1 </a:t>
            </a:r>
            <a:endParaRPr b="0" lang="sv-SE" sz="1800" spc="-1" strike="noStrike">
              <a:latin typeface="DejaVu Sans"/>
            </a:endParaRPr>
          </a:p>
        </p:txBody>
      </p:sp>
      <p:sp>
        <p:nvSpPr>
          <p:cNvPr id="4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4" name="CustomShape 3"/>
          <p:cNvSpPr/>
          <p:nvPr/>
        </p:nvSpPr>
        <p:spPr>
          <a:xfrm>
            <a:off x="547920" y="6475320"/>
            <a:ext cx="749880" cy="167400"/>
          </a:xfrm>
          <a:prstGeom prst="rect">
            <a:avLst/>
          </a:prstGeom>
          <a:noFill/>
          <a:ln>
            <a:noFill/>
          </a:ln>
        </p:spPr>
        <p:style>
          <a:lnRef idx="0"/>
          <a:fillRef idx="0"/>
          <a:effectRef idx="0"/>
          <a:fontRef idx="minor"/>
        </p:style>
        <p:txBody>
          <a:bodyPr wrap="none" lIns="0" rIns="0" tIns="0" bIns="0">
            <a:spAutoFit/>
          </a:bodyPr>
          <a:p>
            <a:pPr marL="216000" indent="-2156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4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6" name="PlaceHolder 5"/>
          <p:cNvSpPr>
            <a:spLocks noGrp="1"/>
          </p:cNvSpPr>
          <p:nvPr>
            <p:ph type="title"/>
          </p:nvPr>
        </p:nvSpPr>
        <p:spPr>
          <a:xfrm>
            <a:off x="457200" y="1296000"/>
            <a:ext cx="8110800" cy="1224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4"/>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3360"/>
            <a:ext cx="3248640" cy="27432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802.11-19/623r1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880" cy="167400"/>
          </a:xfrm>
          <a:prstGeom prst="rect">
            <a:avLst/>
          </a:prstGeom>
          <a:noFill/>
          <a:ln>
            <a:noFill/>
          </a:ln>
        </p:spPr>
        <p:style>
          <a:lnRef idx="0"/>
          <a:fillRef idx="0"/>
          <a:effectRef idx="0"/>
          <a:fontRef idx="minor"/>
        </p:style>
        <p:txBody>
          <a:bodyPr wrap="none" lIns="0" rIns="0" tIns="0" bIns="0">
            <a:spAutoFit/>
          </a:bodyPr>
          <a:p>
            <a:pPr marL="216000" indent="-2156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457200" y="1008000"/>
            <a:ext cx="8110800" cy="4104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4"/>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25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33" name="CustomShape 2"/>
          <p:cNvSpPr/>
          <p:nvPr/>
        </p:nvSpPr>
        <p:spPr>
          <a:xfrm>
            <a:off x="5500800" y="6475320"/>
            <a:ext cx="304092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A0FF6A3-8617-4C61-934A-8D07C39A8B4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1680" cy="10659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1680" cy="396000"/>
          </a:xfrm>
          <a:prstGeom prst="rect">
            <a:avLst/>
          </a:prstGeom>
          <a:noFill/>
          <a:ln w="9360">
            <a:noFill/>
          </a:ln>
        </p:spPr>
        <p:style>
          <a:lnRef idx="0"/>
          <a:fillRef idx="0"/>
          <a:effectRef idx="0"/>
          <a:fontRef idx="minor"/>
        </p:style>
        <p:txBody>
          <a:bodyPr lIns="92160" rIns="92160" tIns="46080" bIns="46080">
            <a:noAutofit/>
          </a:bodyPr>
          <a:p>
            <a:pPr marL="343080" indent="-3423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2019-04-07</a:t>
            </a:r>
            <a:endParaRPr b="0" lang="sv-SE" sz="2000" spc="-1" strike="noStrike">
              <a:latin typeface="DejaVu Sans"/>
            </a:endParaRPr>
          </a:p>
        </p:txBody>
      </p:sp>
      <p:sp>
        <p:nvSpPr>
          <p:cNvPr id="137" name="CustomShape 6"/>
          <p:cNvSpPr/>
          <p:nvPr/>
        </p:nvSpPr>
        <p:spPr>
          <a:xfrm>
            <a:off x="533520" y="1940040"/>
            <a:ext cx="2490120" cy="57960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36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latin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685800" y="1981080"/>
            <a:ext cx="7770240" cy="4112640"/>
          </a:xfrm>
          <a:prstGeom prst="rect">
            <a:avLst/>
          </a:prstGeom>
          <a:noFill/>
          <a:ln w="9360">
            <a:noFill/>
          </a:ln>
        </p:spPr>
        <p:style>
          <a:lnRef idx="0"/>
          <a:fillRef idx="0"/>
          <a:effectRef idx="0"/>
          <a:fontRef idx="minor"/>
        </p:style>
        <p:txBody>
          <a:bodyPr lIns="92160" rIns="92160" tIns="46080" bIns="46080">
            <a:noAutofit/>
          </a:bodyPr>
          <a:p>
            <a:pPr marL="457200" indent="-4564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64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6480">
              <a:lnSpc>
                <a:spcPct val="100000"/>
              </a:lnSpc>
              <a:spcBef>
                <a:spcPts val="601"/>
              </a:spcBef>
            </a:pPr>
            <a:r>
              <a:rPr b="1" lang="sv-SE" sz="2400" spc="-1" strike="noStrike" u="sng">
                <a:solidFill>
                  <a:srgbClr val="ccccff"/>
                </a:solidFill>
                <a:uFillTx/>
                <a:latin typeface="Times New Roman"/>
                <a:ea typeface="MS Gothic"/>
                <a:hlinkClick r:id="rId1"/>
              </a:rPr>
              <a:t>http://imat.ieee.org</a:t>
            </a:r>
            <a:endParaRPr b="0" lang="sv-SE" sz="2400" spc="-1" strike="noStrike">
              <a:latin typeface="DejaVu Sans"/>
            </a:endParaRPr>
          </a:p>
          <a:p>
            <a:pPr marL="457200" indent="-456480">
              <a:lnSpc>
                <a:spcPct val="100000"/>
              </a:lnSpc>
              <a:spcBef>
                <a:spcPts val="601"/>
              </a:spcBef>
            </a:pPr>
            <a:endParaRPr b="0" lang="sv-SE" sz="2400" spc="-1" strike="noStrike">
              <a:latin typeface="DejaVu Sans"/>
            </a:endParaRPr>
          </a:p>
          <a:p>
            <a:pPr marL="457200" indent="-4564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cccc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6480">
              <a:lnSpc>
                <a:spcPct val="100000"/>
              </a:lnSpc>
              <a:spcBef>
                <a:spcPts val="601"/>
              </a:spcBef>
            </a:pPr>
            <a:endParaRPr b="0" lang="sv-SE" sz="2400" spc="-1" strike="noStrike">
              <a:latin typeface="DejaVu Sans"/>
            </a:endParaRPr>
          </a:p>
          <a:p>
            <a:pPr marL="457200" indent="-456480">
              <a:lnSpc>
                <a:spcPct val="100000"/>
              </a:lnSpc>
              <a:spcBef>
                <a:spcPts val="601"/>
              </a:spcBef>
            </a:pPr>
            <a:endParaRPr b="0" lang="sv-SE" sz="2400" spc="-1" strike="noStrike">
              <a:latin typeface="DejaVu Sans"/>
            </a:endParaRPr>
          </a:p>
        </p:txBody>
      </p:sp>
      <p:sp>
        <p:nvSpPr>
          <p:cNvPr id="180" name="CustomShape 2"/>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EDFBB6E-A55C-4901-92BC-B850D2A23DB9}"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181" name="CustomShape 3"/>
          <p:cNvSpPr/>
          <p:nvPr/>
        </p:nvSpPr>
        <p:spPr>
          <a:xfrm>
            <a:off x="5357880" y="6475320"/>
            <a:ext cx="318384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2" name="CustomShape 4"/>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3" name="CustomShape 5"/>
          <p:cNvSpPr/>
          <p:nvPr/>
        </p:nvSpPr>
        <p:spPr>
          <a:xfrm>
            <a:off x="685800" y="68580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1981080"/>
            <a:ext cx="7770240" cy="4112640"/>
          </a:xfrm>
          <a:prstGeom prst="rect">
            <a:avLst/>
          </a:prstGeom>
          <a:noFill/>
          <a:ln w="9360">
            <a:noFill/>
          </a:ln>
        </p:spPr>
        <p:style>
          <a:lnRef idx="0"/>
          <a:fillRef idx="0"/>
          <a:effectRef idx="0"/>
          <a:fontRef idx="minor"/>
        </p:style>
        <p:txBody>
          <a:bodyPr lIns="92160" rIns="92160" tIns="46080" bIns="46080">
            <a:noAutofit/>
          </a:bodyPr>
          <a:p>
            <a:pPr marL="343080" indent="-3423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51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Monday 13 May PM2, Room 4</a:t>
            </a:r>
            <a:endParaRPr b="0" lang="sv-SE" sz="2000" spc="-1" strike="noStrike">
              <a:latin typeface="DejaVu Sans"/>
            </a:endParaRPr>
          </a:p>
          <a:p>
            <a:pPr lvl="1" marL="743040" indent="-2851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16 May AM1, Room 3</a:t>
            </a:r>
            <a:endParaRPr b="0" lang="sv-SE" sz="2000" spc="-1" strike="noStrike">
              <a:latin typeface="DejaVu Sans"/>
            </a:endParaRPr>
          </a:p>
          <a:p>
            <a:pPr>
              <a:lnSpc>
                <a:spcPct val="100000"/>
              </a:lnSpc>
              <a:spcBef>
                <a:spcPts val="1417"/>
              </a:spcBef>
            </a:pPr>
            <a:endParaRPr b="0" lang="sv-SE" sz="2000" spc="-1" strike="noStrike">
              <a:latin typeface="DejaVu Sans"/>
            </a:endParaRPr>
          </a:p>
          <a:p>
            <a:pPr>
              <a:lnSpc>
                <a:spcPct val="100000"/>
              </a:lnSpc>
              <a:spcBef>
                <a:spcPts val="1417"/>
              </a:spcBef>
            </a:pPr>
            <a:endParaRPr b="0" lang="sv-SE" sz="2000" spc="-1" strike="noStrike">
              <a:latin typeface="DejaVu Sans"/>
            </a:endParaRPr>
          </a:p>
          <a:p>
            <a:pPr marL="343080" indent="-342360">
              <a:lnSpc>
                <a:spcPct val="100000"/>
              </a:lnSpc>
              <a:spcBef>
                <a:spcPts val="1417"/>
              </a:spcBef>
              <a:buClr>
                <a:srgbClr val="000000"/>
              </a:buClr>
              <a:buFont typeface="Times New Roman"/>
              <a:buChar char="•"/>
            </a:pPr>
            <a:r>
              <a:rPr b="0" lang="sv-SE" sz="2000" spc="-1" strike="noStrike">
                <a:solidFill>
                  <a:srgbClr val="000000"/>
                </a:solidFill>
                <a:latin typeface="Times New Roman"/>
                <a:ea typeface="MS Gothic"/>
              </a:rPr>
              <a:t>Currently the agenda is losely organized, but </a:t>
            </a:r>
            <a:r>
              <a:rPr b="0" lang="sv-SE" sz="2000" spc="-1" strike="noStrike" u="sng">
                <a:solidFill>
                  <a:srgbClr val="000000"/>
                </a:solidFill>
                <a:uFillTx/>
                <a:latin typeface="Times New Roman"/>
                <a:ea typeface="MS Gothic"/>
              </a:rPr>
              <a:t>we aim to have a good idea about how to proceed after Monday PM2</a:t>
            </a:r>
            <a:r>
              <a:rPr b="0" lang="sv-SE" sz="2000" spc="-1" strike="noStrike">
                <a:solidFill>
                  <a:srgbClr val="000000"/>
                </a:solidFill>
                <a:latin typeface="Times New Roman"/>
                <a:ea typeface="MS Gothic"/>
              </a:rPr>
              <a:t>.</a:t>
            </a:r>
            <a:endParaRPr b="0" lang="sv-SE" sz="2000" spc="-1" strike="noStrike">
              <a:latin typeface="DejaVu Sans"/>
            </a:endParaRPr>
          </a:p>
        </p:txBody>
      </p:sp>
      <p:sp>
        <p:nvSpPr>
          <p:cNvPr id="185" name="CustomShape 2"/>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77395C6-5001-4989-94B6-AFF914A26F64}"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186" name="CustomShape 3"/>
          <p:cNvSpPr/>
          <p:nvPr/>
        </p:nvSpPr>
        <p:spPr>
          <a:xfrm>
            <a:off x="5357880" y="6475320"/>
            <a:ext cx="318384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7" name="CustomShape 4"/>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8" name="CustomShape 5"/>
          <p:cNvSpPr/>
          <p:nvPr/>
        </p:nvSpPr>
        <p:spPr>
          <a:xfrm>
            <a:off x="685800" y="68580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68580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Abstract</a:t>
            </a:r>
            <a:endParaRPr b="0" lang="sv-SE" sz="3200" spc="-1" strike="noStrike">
              <a:latin typeface="DejaVu Sans"/>
            </a:endParaRPr>
          </a:p>
        </p:txBody>
      </p:sp>
      <p:sp>
        <p:nvSpPr>
          <p:cNvPr id="141" name="CustomShape 2"/>
          <p:cNvSpPr/>
          <p:nvPr/>
        </p:nvSpPr>
        <p:spPr>
          <a:xfrm>
            <a:off x="685800" y="1981080"/>
            <a:ext cx="7770240" cy="4112640"/>
          </a:xfrm>
          <a:prstGeom prst="rect">
            <a:avLst/>
          </a:prstGeom>
          <a:noFill/>
          <a:ln w="9360">
            <a:noFill/>
          </a:ln>
        </p:spPr>
        <p:style>
          <a:lnRef idx="0"/>
          <a:fillRef idx="0"/>
          <a:effectRef idx="0"/>
          <a:fontRef idx="minor"/>
        </p:style>
        <p:txBody>
          <a:bodyPr lIns="92160" rIns="92160" tIns="46080" bIns="46080">
            <a:noAutofit/>
          </a:bodyPr>
          <a:p>
            <a:pPr marL="343080" indent="-342360" algn="just">
              <a:lnSpc>
                <a:spcPct val="100000"/>
              </a:lnSpc>
              <a:spcBef>
                <a:spcPts val="601"/>
              </a:spcBef>
            </a:pPr>
            <a:r>
              <a:rPr b="1" lang="sv-SE" sz="2400" spc="-1" strike="noStrike">
                <a:solidFill>
                  <a:srgbClr val="000000"/>
                </a:solidFill>
                <a:latin typeface="Times New Roman"/>
                <a:ea typeface="MS Gothic"/>
              </a:rPr>
              <a:t>This presentation contains the IEEE 802.11 RCM TIG agenda for its first meeting during the May 2019 session in Atlanta Georgia.</a:t>
            </a:r>
            <a:endParaRPr b="0" lang="sv-SE" sz="2400" spc="-1" strike="noStrike">
              <a:latin typeface="DejaVu Sans"/>
            </a:endParaRPr>
          </a:p>
        </p:txBody>
      </p:sp>
      <p:sp>
        <p:nvSpPr>
          <p:cNvPr id="142"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A2ED6FB-569F-4B8C-822C-33B045BA608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3" name="CustomShape 4"/>
          <p:cNvSpPr/>
          <p:nvPr/>
        </p:nvSpPr>
        <p:spPr>
          <a:xfrm>
            <a:off x="5357880" y="6475320"/>
            <a:ext cx="3183840" cy="153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4" name="CustomShape 5"/>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981080"/>
            <a:ext cx="7770240" cy="4112640"/>
          </a:xfrm>
          <a:prstGeom prst="rect">
            <a:avLst/>
          </a:prstGeom>
          <a:noFill/>
          <a:ln w="9360">
            <a:noFill/>
          </a:ln>
        </p:spPr>
        <p:style>
          <a:lnRef idx="0"/>
          <a:fillRef idx="0"/>
          <a:effectRef idx="0"/>
          <a:fontRef idx="minor"/>
        </p:style>
        <p:txBody>
          <a:bodyPr lIns="92160" rIns="92160" tIns="46080" bIns="46080">
            <a:noAutofit/>
          </a:bodyPr>
          <a:p>
            <a:pPr marL="343080" indent="-342360" algn="ctr">
              <a:lnSpc>
                <a:spcPct val="90000"/>
              </a:lnSpc>
              <a:spcBef>
                <a:spcPts val="601"/>
              </a:spcBef>
            </a:pPr>
            <a:endParaRPr b="0" lang="sv-SE" sz="1800" spc="-1" strike="noStrike">
              <a:latin typeface="DejaVu Sans"/>
            </a:endParaRPr>
          </a:p>
          <a:p>
            <a:pPr marL="343080" indent="-342360" algn="ctr">
              <a:lnSpc>
                <a:spcPct val="90000"/>
              </a:lnSpc>
              <a:spcBef>
                <a:spcPts val="601"/>
              </a:spcBef>
            </a:pPr>
            <a:r>
              <a:rPr b="1" lang="sv-SE" sz="1500" spc="-1" strike="noStrike">
                <a:solidFill>
                  <a:srgbClr val="000000"/>
                </a:solidFill>
                <a:latin typeface="Arial"/>
                <a:ea typeface="MS Gothic"/>
              </a:rPr>
              <a:t>May 12-17, 2019, Atlanta, USA</a:t>
            </a:r>
            <a:endParaRPr b="0" lang="sv-SE" sz="1500" spc="-1" strike="noStrike">
              <a:latin typeface="DejaVu Sans"/>
            </a:endParaRPr>
          </a:p>
          <a:p>
            <a:pPr marL="343080" indent="-342360" algn="ctr">
              <a:lnSpc>
                <a:spcPct val="90000"/>
              </a:lnSpc>
              <a:spcBef>
                <a:spcPts val="601"/>
              </a:spcBef>
            </a:pPr>
            <a:endParaRPr b="0" lang="sv-SE" sz="1500" spc="-1" strike="noStrike">
              <a:latin typeface="DejaVu Sans"/>
            </a:endParaRPr>
          </a:p>
          <a:p>
            <a:pPr marL="343080" indent="-3423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2360" algn="ctr">
              <a:lnSpc>
                <a:spcPct val="90000"/>
              </a:lnSpc>
              <a:spcBef>
                <a:spcPts val="601"/>
              </a:spcBef>
            </a:pPr>
            <a:endParaRPr b="0" lang="sv-SE" sz="1500" spc="-1" strike="noStrike">
              <a:latin typeface="DejaVu Sans"/>
            </a:endParaRPr>
          </a:p>
        </p:txBody>
      </p:sp>
      <p:sp>
        <p:nvSpPr>
          <p:cNvPr id="146" name="CustomShape 2"/>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6D3FE51-1622-4DC2-8D00-5DA30091F5D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5357880" y="6475320"/>
            <a:ext cx="318384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49" name="CustomShape 5"/>
          <p:cNvSpPr/>
          <p:nvPr/>
        </p:nvSpPr>
        <p:spPr>
          <a:xfrm>
            <a:off x="678600" y="91584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685800" y="1584000"/>
            <a:ext cx="7770240" cy="4751640"/>
          </a:xfrm>
          <a:prstGeom prst="rect">
            <a:avLst/>
          </a:prstGeom>
          <a:noFill/>
          <a:ln w="9360">
            <a:noFill/>
          </a:ln>
        </p:spPr>
        <p:style>
          <a:lnRef idx="0"/>
          <a:fillRef idx="0"/>
          <a:effectRef idx="0"/>
          <a:fontRef idx="minor"/>
        </p:style>
        <p:txBody>
          <a:bodyPr lIns="92160" rIns="92160" tIns="46080" bIns="46080">
            <a:noAutofit/>
          </a:bodyPr>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Appointing TIG vice-chair</a:t>
            </a:r>
            <a:endParaRPr b="0" lang="sv-SE" sz="1600" spc="-1" strike="noStrike">
              <a:latin typeface="DejaVu Sans"/>
            </a:endParaRPr>
          </a:p>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236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What has happened so far? (11-18/483r0, 11-18/588r1)</a:t>
            </a:r>
            <a:endParaRPr b="0" lang="sv-SE" sz="1600" spc="-1" strike="noStrike">
              <a:latin typeface="DejaVu Sans"/>
            </a:endParaRPr>
          </a:p>
          <a:p>
            <a:pPr marL="343080" indent="-34236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Discussion around the work going forward</a:t>
            </a:r>
            <a:endParaRPr b="0" lang="sv-SE" sz="1600" spc="-1" strike="noStrike">
              <a:latin typeface="DejaVu Sans"/>
            </a:endParaRPr>
          </a:p>
          <a:p>
            <a:pPr lvl="1" marL="864000" indent="-32364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In which order to deal with tasks? i.e. defining problems, use cases, solutions?</a:t>
            </a:r>
            <a:endParaRPr b="0" lang="sv-SE" sz="1600" spc="-1" strike="noStrike">
              <a:latin typeface="DejaVu Sans"/>
            </a:endParaRPr>
          </a:p>
          <a:p>
            <a:pPr lvl="1" marL="864000" indent="-32364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What is our expected output? i.e. should we aim to make a report which is interesting for people outside of the IEEE 802.11 community as well? Etc.</a:t>
            </a:r>
            <a:endParaRPr b="0" lang="sv-SE" sz="1600" spc="-1" strike="noStrike">
              <a:latin typeface="DejaVu Sans"/>
            </a:endParaRPr>
          </a:p>
          <a:p>
            <a:pPr marL="343080" indent="-34236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...Pending outcome of point 6) on the agenda.</a:t>
            </a:r>
            <a:endParaRPr b="0" lang="sv-SE" sz="1600" spc="-1" strike="noStrike">
              <a:latin typeface="DejaVu Sans"/>
            </a:endParaRPr>
          </a:p>
          <a:p>
            <a:pPr marL="343080" indent="-34236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AOB (do we need teleconferences?)</a:t>
            </a:r>
            <a:endParaRPr b="0" lang="sv-SE" sz="1600" spc="-1" strike="noStrike">
              <a:latin typeface="DejaVu Sans"/>
            </a:endParaRPr>
          </a:p>
          <a:p>
            <a:pPr marL="343080" indent="-34236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51" name="CustomShape 2"/>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8FB9D8B-20B6-4477-B3E0-24293C95771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52" name="CustomShape 3"/>
          <p:cNvSpPr/>
          <p:nvPr/>
        </p:nvSpPr>
        <p:spPr>
          <a:xfrm>
            <a:off x="5357880" y="6475320"/>
            <a:ext cx="318384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3" name="CustomShape 4"/>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54" name="CustomShape 5"/>
          <p:cNvSpPr/>
          <p:nvPr/>
        </p:nvSpPr>
        <p:spPr>
          <a:xfrm>
            <a:off x="685800" y="68580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344840" y="6475320"/>
            <a:ext cx="527760" cy="3628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71D4D09-80B2-489E-B11A-7484AF9DDE9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56" name="CustomShape 2"/>
          <p:cNvSpPr/>
          <p:nvPr/>
        </p:nvSpPr>
        <p:spPr>
          <a:xfrm>
            <a:off x="5357880" y="6475320"/>
            <a:ext cx="3183840" cy="18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696960" y="333360"/>
            <a:ext cx="1874160" cy="272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58" name="CustomShape 4"/>
          <p:cNvSpPr/>
          <p:nvPr/>
        </p:nvSpPr>
        <p:spPr>
          <a:xfrm>
            <a:off x="685800" y="68580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Secretary?</a:t>
            </a:r>
            <a:endParaRPr b="0" lang="sv-SE" sz="1600" spc="-1" strike="noStrike">
              <a:latin typeface="DejaVu Sans"/>
            </a:endParaRPr>
          </a:p>
          <a:p>
            <a:pPr algn="ctr">
              <a:lnSpc>
                <a:spcPct val="100000"/>
              </a:lnSpc>
            </a:pPr>
            <a:endParaRPr b="0" lang="sv-SE" sz="1600" spc="-1" strike="noStrike">
              <a:latin typeface="DejaVu Sans"/>
            </a:endParaRPr>
          </a:p>
          <a:p>
            <a:pPr algn="ctr">
              <a:lnSpc>
                <a:spcPct val="100000"/>
              </a:lnSpc>
            </a:pPr>
            <a:r>
              <a:rPr b="1" lang="sv-SE" sz="1600" spc="-1" strike="noStrike">
                <a:solidFill>
                  <a:srgbClr val="000000"/>
                </a:solidFill>
                <a:latin typeface="Times New Roman"/>
                <a:ea typeface="MS Gothic"/>
              </a:rPr>
              <a:t>Proposal for vice-chair: Mark Hamilton (Ruckus)</a:t>
            </a:r>
            <a:endParaRPr b="0" lang="sv-SE" sz="16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704520" y="334800"/>
            <a:ext cx="95220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60" name="CustomShape 2"/>
          <p:cNvSpPr/>
          <p:nvPr/>
        </p:nvSpPr>
        <p:spPr>
          <a:xfrm>
            <a:off x="6410880" y="6475320"/>
            <a:ext cx="220032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1" name="CustomShape 3"/>
          <p:cNvSpPr/>
          <p:nvPr/>
        </p:nvSpPr>
        <p:spPr>
          <a:xfrm>
            <a:off x="4397040" y="6475320"/>
            <a:ext cx="42480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Times New Roman"/>
                <a:ea typeface="DejaVu Sans"/>
              </a:rPr>
              <a:t>Slide </a:t>
            </a:r>
            <a:fld id="{71D70CFA-1537-4D86-A961-94B5C74FF2D5}" type="slidenum">
              <a:rPr b="0" lang="sv-SE" sz="1200" spc="-1" strike="noStrike">
                <a:solidFill>
                  <a:srgbClr val="000000"/>
                </a:solidFill>
                <a:latin typeface="Times New Roman"/>
                <a:ea typeface="DejaVu Sans"/>
              </a:rPr>
              <a:t>&lt;number&gt;</a:t>
            </a:fld>
            <a:endParaRPr b="0" lang="sv-SE" sz="1200" spc="-1" strike="noStrike">
              <a:latin typeface="DejaVu Sans"/>
            </a:endParaRPr>
          </a:p>
        </p:txBody>
      </p:sp>
      <p:sp>
        <p:nvSpPr>
          <p:cNvPr id="162" name="CustomShape 4"/>
          <p:cNvSpPr/>
          <p:nvPr/>
        </p:nvSpPr>
        <p:spPr>
          <a:xfrm>
            <a:off x="394920" y="620640"/>
            <a:ext cx="8457840" cy="43164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1" lang="sv-SE" sz="2800" spc="-1" strike="noStrike" u="sng">
                <a:solidFill>
                  <a:srgbClr val="000000"/>
                </a:solidFill>
                <a:uFillTx/>
                <a:latin typeface="Times New Roman"/>
              </a:rPr>
              <a:t>Guidelines for IEEE-SA Meetings</a:t>
            </a:r>
            <a:endParaRPr b="0" lang="sv-SE" sz="2800" spc="-1" strike="noStrike">
              <a:latin typeface="DejaVu Sans"/>
            </a:endParaRPr>
          </a:p>
        </p:txBody>
      </p:sp>
      <p:sp>
        <p:nvSpPr>
          <p:cNvPr id="163" name="CustomShape 5"/>
          <p:cNvSpPr/>
          <p:nvPr/>
        </p:nvSpPr>
        <p:spPr>
          <a:xfrm>
            <a:off x="611280" y="1052640"/>
            <a:ext cx="8229240" cy="5328720"/>
          </a:xfrm>
          <a:prstGeom prst="rect">
            <a:avLst/>
          </a:prstGeom>
          <a:noFill/>
          <a:ln>
            <a:noFill/>
          </a:ln>
        </p:spPr>
        <p:style>
          <a:lnRef idx="0"/>
          <a:fillRef idx="0"/>
          <a:effectRef idx="0"/>
          <a:fontRef idx="minor"/>
        </p:style>
        <p:txBody>
          <a:bodyPr lIns="90000" rIns="90000" tIns="46800" bIns="46800">
            <a:normAutofit/>
          </a:bodyPr>
          <a:p>
            <a:pPr>
              <a:lnSpc>
                <a:spcPct val="80000"/>
              </a:lnSpc>
              <a:spcBef>
                <a:spcPts val="173"/>
              </a:spcBef>
            </a:pPr>
            <a:endParaRPr b="0" lang="sv-SE" sz="18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All IEEE-SA standards meetings shall be conducted in compliance with all applicable laws, including antitrust and competition laws.</a:t>
            </a:r>
            <a:endParaRPr b="0" lang="sv-SE" sz="16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interpretation, validity, or essentiality of patents/patent claims. </a:t>
            </a:r>
            <a:endParaRPr b="0" lang="sv-SE" sz="16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specific license rates, terms, or conditions.</a:t>
            </a:r>
            <a:endParaRPr b="0" lang="sv-SE" sz="1600" spc="-1" strike="noStrike">
              <a:latin typeface="DejaVu Sans"/>
            </a:endParaRPr>
          </a:p>
          <a:p>
            <a:pPr lvl="1" marL="630000" indent="-28548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Relative costs, including licensing costs of essential patent claims, of different technical approaches may be discussed in standards development meetings. </a:t>
            </a:r>
            <a:endParaRPr b="0" lang="sv-SE" sz="1600" spc="-1" strike="noStrike">
              <a:latin typeface="DejaVu Sans"/>
            </a:endParaRPr>
          </a:p>
          <a:p>
            <a:pPr lvl="2" marL="1143000" indent="-22824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Technical considerations remain primary focus</a:t>
            </a:r>
            <a:endParaRPr b="0" lang="sv-SE" sz="16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or engage in the fixing of product prices, allocation of customers, or division of sales markets.</a:t>
            </a:r>
            <a:endParaRPr b="0" lang="sv-SE" sz="16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status or substance of ongoing or threatened litigation.</a:t>
            </a:r>
            <a:endParaRPr b="0" lang="sv-SE" sz="1600" spc="-1" strike="noStrike">
              <a:latin typeface="DejaVu Sans"/>
            </a:endParaRPr>
          </a:p>
          <a:p>
            <a:pPr marL="230040" indent="-22968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be silent if inappropriate topics are discussed… do formally object.</a:t>
            </a:r>
            <a:endParaRPr b="0" lang="sv-SE" sz="1600" spc="-1" strike="noStrike">
              <a:latin typeface="DejaVu Sans"/>
            </a:endParaRPr>
          </a:p>
          <a:p>
            <a:pPr marL="230040" indent="-229680" algn="ctr">
              <a:lnSpc>
                <a:spcPct val="80000"/>
              </a:lnSpc>
              <a:spcBef>
                <a:spcPts val="298"/>
              </a:spcBef>
            </a:pPr>
            <a:r>
              <a:rPr b="1" lang="sv-SE" sz="1200" spc="-1" strike="noStrike">
                <a:solidFill>
                  <a:srgbClr val="000099"/>
                </a:solidFill>
                <a:latin typeface="Arial"/>
                <a:ea typeface="DejaVu Sans"/>
              </a:rPr>
              <a:t>---------------------------------------------------------------   </a:t>
            </a:r>
            <a:endParaRPr b="0" lang="sv-SE" sz="1200" spc="-1" strike="noStrike">
              <a:latin typeface="DejaVu Sans"/>
            </a:endParaRPr>
          </a:p>
          <a:p>
            <a:pPr marL="230040" indent="-229680" algn="ctr">
              <a:lnSpc>
                <a:spcPct val="80000"/>
              </a:lnSpc>
              <a:spcBef>
                <a:spcPts val="349"/>
              </a:spcBef>
            </a:pPr>
            <a:r>
              <a:rPr b="1" lang="sv-SE" sz="1400" spc="-1" strike="noStrike">
                <a:solidFill>
                  <a:srgbClr val="000099"/>
                </a:solidFill>
                <a:latin typeface="Arial"/>
                <a:ea typeface="DejaVu Sans"/>
              </a:rPr>
              <a:t>If you have questions, contact the IEEE-SA Standards Board Patent Committee Administrator at patcom@ieee.org or visit http://standards.ieee.org/about/sasb/patcom/index.html </a:t>
            </a:r>
            <a:br/>
            <a:endParaRPr b="0" lang="sv-SE" sz="1400" spc="-1" strike="noStrike">
              <a:latin typeface="DejaVu Sans"/>
            </a:endParaRPr>
          </a:p>
          <a:p>
            <a:pPr marL="230040" indent="-229680" algn="ctr">
              <a:lnSpc>
                <a:spcPct val="80000"/>
              </a:lnSpc>
              <a:spcBef>
                <a:spcPts val="349"/>
              </a:spcBef>
            </a:pPr>
            <a:r>
              <a:rPr b="1" lang="sv-SE" sz="1400" spc="-1" strike="noStrike">
                <a:solidFill>
                  <a:srgbClr val="000099"/>
                </a:solidFill>
                <a:latin typeface="Arial"/>
                <a:ea typeface="DejaVu Sans"/>
              </a:rPr>
              <a:t>See </a:t>
            </a:r>
            <a:r>
              <a:rPr b="1" i="1" lang="sv-SE" sz="1400" spc="-1" strike="noStrike">
                <a:solidFill>
                  <a:srgbClr val="000099"/>
                </a:solidFill>
                <a:latin typeface="Arial"/>
                <a:ea typeface="DejaVu Sans"/>
              </a:rPr>
              <a:t>IEEE-SA Standards Board Operations Manual</a:t>
            </a:r>
            <a:r>
              <a:rPr b="1" lang="sv-SE" sz="1400" spc="-1" strike="noStrike">
                <a:solidFill>
                  <a:srgbClr val="000099"/>
                </a:solidFill>
                <a:latin typeface="Arial"/>
                <a:ea typeface="DejaVu Sans"/>
              </a:rPr>
              <a:t>, clause 5.3.10 and “Promoting Competition and Innovation: What You Need to Know about the IEEE Standards Association's Antitrust and Competition Policy” for more details.</a:t>
            </a:r>
            <a:endParaRPr b="0" lang="sv-SE" sz="1400" spc="-1" strike="noStrike">
              <a:latin typeface="DejaVu Sans"/>
            </a:endParaRPr>
          </a:p>
          <a:p>
            <a:pPr marL="230040" indent="-229680" algn="ctr">
              <a:lnSpc>
                <a:spcPct val="80000"/>
              </a:lnSpc>
              <a:spcBef>
                <a:spcPts val="349"/>
              </a:spcBef>
            </a:pPr>
            <a:r>
              <a:rPr b="1" lang="sv-SE" sz="1400" spc="-1" strike="noStrike">
                <a:solidFill>
                  <a:srgbClr val="000099"/>
                </a:solidFill>
                <a:latin typeface="Arial"/>
                <a:ea typeface="DejaVu Sans"/>
              </a:rPr>
              <a:t>This slide set is available </a:t>
            </a:r>
            <a:br/>
            <a:r>
              <a:rPr b="1" lang="sv-SE" sz="1400" spc="-1" strike="noStrike">
                <a:solidFill>
                  <a:srgbClr val="000099"/>
                </a:solidFill>
                <a:latin typeface="Arial"/>
                <a:ea typeface="DejaVu Sans"/>
              </a:rPr>
              <a:t>at https://development.standards.ieee.org/myproject/Public/mytools/mob/slideset.ppt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714240" y="357120"/>
            <a:ext cx="2374560" cy="27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65" name="CustomShape 2"/>
          <p:cNvSpPr/>
          <p:nvPr/>
        </p:nvSpPr>
        <p:spPr>
          <a:xfrm>
            <a:off x="4344840" y="6475320"/>
            <a:ext cx="528480" cy="363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1D8317B8-2313-463F-96A3-1D339593357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66" name="CustomShape 3"/>
          <p:cNvSpPr/>
          <p:nvPr/>
        </p:nvSpPr>
        <p:spPr>
          <a:xfrm>
            <a:off x="685440" y="609480"/>
            <a:ext cx="8000640" cy="116028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rPr>
              <a:t>Participation in IEEE 802 Meetings</a:t>
            </a:r>
            <a:endParaRPr b="0" lang="sv-SE" sz="3200" spc="-1" strike="noStrike">
              <a:latin typeface="DejaVu Sans"/>
            </a:endParaRPr>
          </a:p>
        </p:txBody>
      </p:sp>
      <p:sp>
        <p:nvSpPr>
          <p:cNvPr id="167" name="CustomShape 4"/>
          <p:cNvSpPr/>
          <p:nvPr/>
        </p:nvSpPr>
        <p:spPr>
          <a:xfrm>
            <a:off x="539640" y="1525680"/>
            <a:ext cx="8002440" cy="4495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948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94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cccc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94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94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94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cccc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948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948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cccc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68" name="CustomShape 5"/>
          <p:cNvSpPr/>
          <p:nvPr/>
        </p:nvSpPr>
        <p:spPr>
          <a:xfrm>
            <a:off x="6410880" y="6475320"/>
            <a:ext cx="220032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561960" y="334800"/>
            <a:ext cx="123768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70" name="CustomShape 2"/>
          <p:cNvSpPr/>
          <p:nvPr/>
        </p:nvSpPr>
        <p:spPr>
          <a:xfrm>
            <a:off x="6410880" y="6475320"/>
            <a:ext cx="219960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1" name="CustomShape 3"/>
          <p:cNvSpPr/>
          <p:nvPr/>
        </p:nvSpPr>
        <p:spPr>
          <a:xfrm>
            <a:off x="4350240" y="6475320"/>
            <a:ext cx="51912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61ED95E-0108-4C4C-9B64-431EB685ED00}" type="slidenum">
              <a:rPr b="0" lang="sv-SE" sz="1200" spc="-1" strike="noStrike">
                <a:solidFill>
                  <a:srgbClr val="000000"/>
                </a:solidFill>
                <a:latin typeface="DejaVu Sans"/>
                <a:ea typeface="DejaVu Sans"/>
              </a:rPr>
              <a:t>7</a:t>
            </a:fld>
            <a:endParaRPr b="0" lang="sv-SE" sz="1200" spc="-1" strike="noStrike">
              <a:latin typeface="DejaVu Sans"/>
            </a:endParaRPr>
          </a:p>
        </p:txBody>
      </p:sp>
      <p:sp>
        <p:nvSpPr>
          <p:cNvPr id="172" name="CustomShape 4"/>
          <p:cNvSpPr/>
          <p:nvPr/>
        </p:nvSpPr>
        <p:spPr>
          <a:xfrm>
            <a:off x="684360" y="549360"/>
            <a:ext cx="7772040" cy="9219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rPr>
              <a:t>Resources – URLs</a:t>
            </a:r>
            <a:endParaRPr b="0" lang="sv-SE" sz="2800" spc="-1" strike="noStrike">
              <a:latin typeface="DejaVu Sans"/>
            </a:endParaRPr>
          </a:p>
        </p:txBody>
      </p:sp>
      <p:sp>
        <p:nvSpPr>
          <p:cNvPr id="173" name="CustomShape 5"/>
          <p:cNvSpPr/>
          <p:nvPr/>
        </p:nvSpPr>
        <p:spPr>
          <a:xfrm>
            <a:off x="685800" y="1447560"/>
            <a:ext cx="7772040" cy="3671280"/>
          </a:xfrm>
          <a:prstGeom prst="rect">
            <a:avLst/>
          </a:prstGeom>
          <a:noFill/>
          <a:ln>
            <a:noFill/>
          </a:ln>
        </p:spPr>
        <p:style>
          <a:lnRef idx="0"/>
          <a:fillRef idx="0"/>
          <a:effectRef idx="0"/>
          <a:fontRef idx="minor"/>
        </p:style>
        <p:txBody>
          <a:bodyPr lIns="92160" rIns="92160" tIns="46080" bIns="46080">
            <a:normAutofit/>
          </a:bodyPr>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Link to IEEE Disclosure of Affiliation </a:t>
            </a:r>
            <a:endParaRPr b="0" lang="sv-SE" sz="2800" spc="-1" strike="noStrike">
              <a:latin typeface="DejaVu Sans"/>
            </a:endParaRPr>
          </a:p>
          <a:p>
            <a:pPr lvl="1" marL="742680" indent="-285120">
              <a:lnSpc>
                <a:spcPct val="90000"/>
              </a:lnSpc>
              <a:spcBef>
                <a:spcPts val="598"/>
              </a:spcBef>
              <a:buClr>
                <a:srgbClr val="000000"/>
              </a:buClr>
              <a:buFont typeface="Times New Roman"/>
              <a:buChar char="–"/>
            </a:pPr>
            <a:r>
              <a:rPr b="0" lang="sv-SE" sz="2400" spc="-1" strike="noStrike" u="sng">
                <a:solidFill>
                  <a:srgbClr val="ccccff"/>
                </a:solidFill>
                <a:uFillTx/>
                <a:latin typeface="Times New Roman"/>
                <a:hlinkClick r:id="rId1"/>
              </a:rPr>
              <a:t>http://standards.ieee.org/faqs/affiliationFAQ.html</a:t>
            </a:r>
            <a:endParaRPr b="0" lang="sv-SE" sz="2400" spc="-1" strike="noStrike">
              <a:latin typeface="DejaVu Sans"/>
            </a:endParaRPr>
          </a:p>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Links to IEEE Antitrust Guidelines</a:t>
            </a:r>
            <a:endParaRPr b="0" lang="sv-SE" sz="2800" spc="-1" strike="noStrike">
              <a:latin typeface="DejaVu Sans"/>
            </a:endParaRPr>
          </a:p>
          <a:p>
            <a:pPr lvl="1" marL="742680" indent="-285120">
              <a:lnSpc>
                <a:spcPct val="90000"/>
              </a:lnSpc>
              <a:spcBef>
                <a:spcPts val="598"/>
              </a:spcBef>
              <a:buClr>
                <a:srgbClr val="000000"/>
              </a:buClr>
              <a:buFont typeface="Times New Roman"/>
              <a:buChar char="–"/>
            </a:pPr>
            <a:r>
              <a:rPr b="0" lang="sv-SE" sz="2400" spc="-1" strike="noStrike">
                <a:solidFill>
                  <a:srgbClr val="000000"/>
                </a:solidFill>
                <a:latin typeface="Times New Roman"/>
              </a:rPr>
              <a:t>http://standards.ieee.org/resources/antitrust-guidelines.pdf</a:t>
            </a:r>
            <a:endParaRPr b="0" lang="sv-SE" sz="2400" spc="-1" strike="noStrike">
              <a:latin typeface="DejaVu Sans"/>
            </a:endParaRPr>
          </a:p>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Link to IEEE Code of Ethics</a:t>
            </a:r>
            <a:endParaRPr b="0" lang="sv-SE" sz="2800" spc="-1" strike="noStrike">
              <a:latin typeface="DejaVu Sans"/>
            </a:endParaRPr>
          </a:p>
          <a:p>
            <a:pPr lvl="1" marL="742680" indent="-285120">
              <a:lnSpc>
                <a:spcPct val="90000"/>
              </a:lnSpc>
              <a:spcBef>
                <a:spcPts val="598"/>
              </a:spcBef>
              <a:buClr>
                <a:srgbClr val="000000"/>
              </a:buClr>
              <a:buFont typeface="Times New Roman"/>
              <a:buChar char="–"/>
            </a:pPr>
            <a:r>
              <a:rPr b="0" lang="sv-SE" sz="2400" spc="-1" strike="noStrike">
                <a:solidFill>
                  <a:srgbClr val="000000"/>
                </a:solidFill>
                <a:latin typeface="Times New Roman"/>
              </a:rPr>
              <a:t>http://www.ieee.org/web/membership/ethics/code_ethics.html </a:t>
            </a:r>
            <a:endParaRPr b="0" lang="sv-SE" sz="2400" spc="-1" strike="noStrike">
              <a:latin typeface="DejaVu Sans"/>
            </a:endParaRPr>
          </a:p>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Link to IEEE Patent Policy</a:t>
            </a:r>
            <a:endParaRPr b="0" lang="sv-SE" sz="2800" spc="-1" strike="noStrike">
              <a:latin typeface="DejaVu Sans"/>
            </a:endParaRPr>
          </a:p>
          <a:p>
            <a:pPr lvl="1" marL="742680" indent="-285120">
              <a:lnSpc>
                <a:spcPct val="90000"/>
              </a:lnSpc>
              <a:spcBef>
                <a:spcPts val="598"/>
              </a:spcBef>
              <a:buClr>
                <a:srgbClr val="000000"/>
              </a:buClr>
              <a:buFont typeface="Times New Roman"/>
              <a:buChar char="–"/>
            </a:pPr>
            <a:r>
              <a:rPr b="0" lang="sv-SE" sz="2400" spc="-1" strike="noStrike">
                <a:solidFill>
                  <a:srgbClr val="000000"/>
                </a:solidFill>
                <a:latin typeface="Times New Roman"/>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561960" y="334800"/>
            <a:ext cx="123768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75" name="CustomShape 2"/>
          <p:cNvSpPr/>
          <p:nvPr/>
        </p:nvSpPr>
        <p:spPr>
          <a:xfrm>
            <a:off x="6410880" y="6475320"/>
            <a:ext cx="219960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6" name="CustomShape 3"/>
          <p:cNvSpPr/>
          <p:nvPr/>
        </p:nvSpPr>
        <p:spPr>
          <a:xfrm>
            <a:off x="4350240" y="6475320"/>
            <a:ext cx="519120" cy="18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7B83153-7E32-493D-B8D7-71CB52DF5C0F}" type="slidenum">
              <a:rPr b="0" lang="sv-SE" sz="1200" spc="-1" strike="noStrike">
                <a:solidFill>
                  <a:srgbClr val="000000"/>
                </a:solidFill>
                <a:latin typeface="DejaVu Sans"/>
                <a:ea typeface="DejaVu Sans"/>
              </a:rPr>
              <a:t>8</a:t>
            </a:fld>
            <a:endParaRPr b="0" lang="sv-SE" sz="1200" spc="-1" strike="noStrike">
              <a:latin typeface="DejaVu Sans"/>
            </a:endParaRPr>
          </a:p>
        </p:txBody>
      </p:sp>
      <p:sp>
        <p:nvSpPr>
          <p:cNvPr id="177" name="CustomShape 4"/>
          <p:cNvSpPr/>
          <p:nvPr/>
        </p:nvSpPr>
        <p:spPr>
          <a:xfrm>
            <a:off x="685800" y="685440"/>
            <a:ext cx="7772040" cy="6552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rPr>
              <a:t>Meeting Etiquette</a:t>
            </a:r>
            <a:endParaRPr b="0" lang="sv-SE" sz="2800" spc="-1" strike="noStrike">
              <a:latin typeface="DejaVu Sans"/>
            </a:endParaRPr>
          </a:p>
        </p:txBody>
      </p:sp>
      <p:sp>
        <p:nvSpPr>
          <p:cNvPr id="178" name="CustomShape 5"/>
          <p:cNvSpPr/>
          <p:nvPr/>
        </p:nvSpPr>
        <p:spPr>
          <a:xfrm>
            <a:off x="304560" y="1752480"/>
            <a:ext cx="7848000" cy="4114440"/>
          </a:xfrm>
          <a:prstGeom prst="rect">
            <a:avLst/>
          </a:prstGeom>
          <a:noFill/>
          <a:ln>
            <a:noFill/>
          </a:ln>
        </p:spPr>
        <p:style>
          <a:lnRef idx="0"/>
          <a:fillRef idx="0"/>
          <a:effectRef idx="0"/>
          <a:fontRef idx="minor"/>
        </p:style>
        <p:txBody>
          <a:bodyPr lIns="90360" rIns="90360" tIns="44280" bIns="44280">
            <a:normAutofit/>
          </a:bodyPr>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IEEE 802 is a world-wide professional technical organization </a:t>
            </a:r>
            <a:endParaRPr b="0" lang="sv-SE" sz="2800" spc="-1" strike="noStrike">
              <a:latin typeface="DejaVu Sans"/>
            </a:endParaRPr>
          </a:p>
          <a:p>
            <a:pPr marL="342720" indent="-342360">
              <a:lnSpc>
                <a:spcPct val="90000"/>
              </a:lnSpc>
              <a:spcBef>
                <a:spcPts val="697"/>
              </a:spcBef>
              <a:buClr>
                <a:srgbClr val="000000"/>
              </a:buClr>
              <a:buFont typeface="Times New Roman"/>
              <a:buChar char="•"/>
            </a:pPr>
            <a:r>
              <a:rPr b="1" lang="sv-SE" sz="2800" spc="-1" strike="noStrike">
                <a:solidFill>
                  <a:srgbClr val="000000"/>
                </a:solidFill>
                <a:latin typeface="Times New Roman"/>
              </a:rPr>
              <a:t>Meetings are to be conducted in an </a:t>
            </a:r>
            <a:r>
              <a:rPr b="0" i="1" lang="sv-SE" sz="2800" spc="-1" strike="noStrike" u="sng">
                <a:solidFill>
                  <a:srgbClr val="0066ff"/>
                </a:solidFill>
                <a:uFillTx/>
                <a:latin typeface="Times New Roman"/>
              </a:rPr>
              <a:t>orderly</a:t>
            </a:r>
            <a:r>
              <a:rPr b="1" lang="sv-SE" sz="2800" spc="-1" strike="noStrike">
                <a:solidFill>
                  <a:srgbClr val="000000"/>
                </a:solidFill>
                <a:latin typeface="Times New Roman"/>
              </a:rPr>
              <a:t> and </a:t>
            </a:r>
            <a:r>
              <a:rPr b="1" i="1" lang="sv-SE" sz="2800" spc="-1" strike="noStrike" u="sng">
                <a:solidFill>
                  <a:srgbClr val="0066ff"/>
                </a:solidFill>
                <a:uFillTx/>
                <a:latin typeface="Times New Roman"/>
              </a:rPr>
              <a:t>professional</a:t>
            </a:r>
            <a:r>
              <a:rPr b="1" i="1" lang="sv-SE" sz="2800" spc="-1" strike="noStrike">
                <a:solidFill>
                  <a:srgbClr val="0066ff"/>
                </a:solidFill>
                <a:latin typeface="Times New Roman"/>
              </a:rPr>
              <a:t> </a:t>
            </a:r>
            <a:r>
              <a:rPr b="1" lang="sv-SE" sz="2800" spc="-1" strike="noStrike">
                <a:solidFill>
                  <a:srgbClr val="000000"/>
                </a:solidFill>
                <a:latin typeface="Times New Roman"/>
              </a:rPr>
              <a:t>manner in accordance with the policies and procedures governed by the organization.</a:t>
            </a:r>
            <a:endParaRPr b="0" lang="sv-SE" sz="2800" spc="-1" strike="noStrike">
              <a:latin typeface="DejaVu Sans"/>
            </a:endParaRPr>
          </a:p>
          <a:p>
            <a:pPr marL="342720" indent="-342360">
              <a:lnSpc>
                <a:spcPct val="90000"/>
              </a:lnSpc>
              <a:spcBef>
                <a:spcPts val="697"/>
              </a:spcBef>
              <a:buClr>
                <a:srgbClr val="0066ff"/>
              </a:buClr>
              <a:buFont typeface="Times New Roman"/>
              <a:buChar char="•"/>
            </a:pPr>
            <a:r>
              <a:rPr b="1" lang="sv-SE" sz="2800" spc="-1" strike="noStrike">
                <a:solidFill>
                  <a:srgbClr val="0066ff"/>
                </a:solidFill>
                <a:latin typeface="Times New Roman"/>
              </a:rPr>
              <a:t>Individuals are to address the </a:t>
            </a:r>
            <a:r>
              <a:rPr b="0" i="1" lang="sv-SE" sz="2800" spc="-1" strike="noStrike" u="sng">
                <a:solidFill>
                  <a:srgbClr val="0066ff"/>
                </a:solidFill>
                <a:uFillTx/>
                <a:latin typeface="Times New Roman"/>
              </a:rPr>
              <a:t>“Technical”</a:t>
            </a:r>
            <a:r>
              <a:rPr b="1" lang="sv-SE" sz="2800" spc="-1" strike="noStrike">
                <a:solidFill>
                  <a:srgbClr val="0066ff"/>
                </a:solidFill>
                <a:latin typeface="Times New Roman"/>
              </a:rPr>
              <a:t> content of the subject under consideration and refrain from making </a:t>
            </a:r>
            <a:r>
              <a:rPr b="0" i="1" lang="sv-SE" sz="2800" spc="-1" strike="noStrike" u="sng">
                <a:solidFill>
                  <a:srgbClr val="0066ff"/>
                </a:solidFill>
                <a:uFillTx/>
                <a:latin typeface="Times New Roman"/>
              </a:rPr>
              <a:t>“personal”</a:t>
            </a:r>
            <a:r>
              <a:rPr b="1" lang="sv-SE" sz="2800" spc="-1" strike="noStrike">
                <a:solidFill>
                  <a:srgbClr val="0066ff"/>
                </a:solidFill>
                <a:latin typeface="Times New Roman"/>
              </a:rPr>
              <a:t> comments to or about the presenter. </a:t>
            </a:r>
            <a:endParaRPr b="0" lang="sv-SE" sz="28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1103</TotalTime>
  <Application>LibreOffice/6.1.5.2$Linux_X86_64 LibreOffice_project/10$Build-2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2019-04-25T16:37:19Z</dcterms:modified>
  <cp:revision>44</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