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/>
  <p:notesSz cx="6934200" cy="92805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GB" sz="2400" spc="-1" strike="noStrike">
                <a:solidFill>
                  <a:srgbClr val="ffffff"/>
                </a:solidFill>
                <a:latin typeface="Times New Roman"/>
              </a:rPr>
              <a:t>Click to move the slide</a:t>
            </a:r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2000" spc="-1" strike="noStrike">
                <a:latin typeface="DejaVu Sans"/>
              </a:rPr>
              <a:t>Click to edit the notes format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4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14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7DB98D52-A137-4162-9E29-60043BD6498D}" type="slidenum">
              <a:rPr b="0" lang="sv-SE" sz="1400" spc="-1" strike="noStrike">
                <a:latin typeface="DejaVu Serif"/>
              </a:rPr>
              <a:t>1</a:t>
            </a:fld>
            <a:endParaRPr b="0" lang="sv-SE" sz="14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00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01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202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6DF702C-4479-4E7C-824E-6A04A9173EE9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203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0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06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207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208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D191030-32BE-4485-9463-C2F7B0FB776B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209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1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1297800" y="119880"/>
            <a:ext cx="733680" cy="213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/>
            <a:r>
              <a:rPr b="1" lang="en-US" sz="1400" spc="-1" strike="noStrike">
                <a:solidFill>
                  <a:srgbClr val="000000"/>
                </a:solidFill>
                <a:latin typeface="Times New Roman"/>
              </a:rPr>
              <a:t>July 2013</a:t>
            </a:r>
            <a:endParaRPr b="0" lang="sv-S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4734000" y="119880"/>
            <a:ext cx="2199960" cy="213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algn="r"/>
            <a:r>
              <a:rPr b="1" lang="en-GB" sz="1400" spc="-1" strike="noStrike">
                <a:solidFill>
                  <a:srgbClr val="000000"/>
                </a:solidFill>
                <a:latin typeface="Times New Roman"/>
              </a:rPr>
              <a:t>doc.: IEEE 802.11-</a:t>
            </a:r>
            <a:r>
              <a:rPr b="1" lang="en-GB" sz="1400" spc="-1" strike="noStrike">
                <a:solidFill>
                  <a:srgbClr val="000000"/>
                </a:solidFill>
                <a:latin typeface="Times New Roman"/>
              </a:rPr>
              <a:t>12/0866r0</a:t>
            </a:r>
            <a:endParaRPr b="0" lang="sv-S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442080" y="119880"/>
            <a:ext cx="1226160" cy="213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/>
            <a:r>
              <a:rPr b="1" lang="en-GB" sz="1400" spc="-1" strike="noStrike">
                <a:solidFill>
                  <a:srgbClr val="000000"/>
                </a:solidFill>
                <a:latin typeface="Times New Roman"/>
              </a:rPr>
              <a:t>September 2012</a:t>
            </a:r>
            <a:endParaRPr b="0" lang="sv-S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4493160" y="9615600"/>
            <a:ext cx="2399400" cy="18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lvl="4" marL="458640" algn="r"/>
            <a:r>
              <a:rPr b="0" lang="en-GB" sz="1200" spc="-1" strike="noStrike">
                <a:solidFill>
                  <a:srgbClr val="000000"/>
                </a:solidFill>
                <a:latin typeface="Times New Roman"/>
              </a:rPr>
              <a:t>Clint Chaplin, </a:t>
            </a:r>
            <a:r>
              <a:rPr b="0" lang="en-GB" sz="1200" spc="-1" strike="noStrike">
                <a:solidFill>
                  <a:srgbClr val="000000"/>
                </a:solidFill>
                <a:latin typeface="Times New Roman"/>
              </a:rPr>
              <a:t>Chair (Samsung)</a:t>
            </a:r>
            <a:endParaRPr b="0" lang="sv-S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5" name="CustomShape 5"/>
          <p:cNvSpPr/>
          <p:nvPr/>
        </p:nvSpPr>
        <p:spPr>
          <a:xfrm>
            <a:off x="3197160" y="9615600"/>
            <a:ext cx="410760" cy="18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algn="r"/>
            <a:r>
              <a:rPr b="0" lang="en-GB" sz="1200" spc="-1" strike="noStrike">
                <a:solidFill>
                  <a:srgbClr val="000000"/>
                </a:solidFill>
                <a:latin typeface="Times New Roman"/>
              </a:rPr>
              <a:t>Page </a:t>
            </a:r>
            <a:fld id="{746CDAF7-E172-4289-9F17-46633187CCCC}" type="slidenum">
              <a:rPr b="0" lang="en-GB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sv-S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3849840" y="9434520"/>
            <a:ext cx="294480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6480" rIns="96480" tIns="48240" bIns="48240" anchor="b">
            <a:noAutofit/>
          </a:bodyPr>
          <a:p>
            <a:pPr algn="r"/>
            <a:fld id="{E78DFB27-91BE-4C54-ABF1-002A5011171C}" type="slidenum">
              <a:rPr b="0" lang="en-US" sz="13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sv-SE" sz="13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7" name="PlaceHolder 7"/>
          <p:cNvSpPr>
            <a:spLocks noGrp="1"/>
          </p:cNvSpPr>
          <p:nvPr>
            <p:ph type="sldImg"/>
          </p:nvPr>
        </p:nvSpPr>
        <p:spPr>
          <a:xfrm>
            <a:off x="915840" y="746280"/>
            <a:ext cx="4964400" cy="3722400"/>
          </a:xfrm>
          <a:prstGeom prst="rect">
            <a:avLst/>
          </a:prstGeom>
        </p:spPr>
      </p:sp>
      <p:sp>
        <p:nvSpPr>
          <p:cNvPr id="218" name="PlaceHolder 8"/>
          <p:cNvSpPr>
            <a:spLocks noGrp="1"/>
          </p:cNvSpPr>
          <p:nvPr>
            <p:ph type="body"/>
          </p:nvPr>
        </p:nvSpPr>
        <p:spPr>
          <a:xfrm>
            <a:off x="906480" y="4717800"/>
            <a:ext cx="4981680" cy="4467240"/>
          </a:xfrm>
          <a:prstGeom prst="rect">
            <a:avLst/>
          </a:prstGeom>
        </p:spPr>
        <p:txBody>
          <a:bodyPr lIns="0" rIns="0" tIns="0" bIns="0">
            <a:spAutoFit/>
          </a:bodyPr>
          <a:p>
            <a:endParaRPr b="0" lang="sv-SE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3364200" y="9615600"/>
            <a:ext cx="77040" cy="18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algn="r"/>
            <a:fld id="{E4B15E77-F53E-423C-9C63-E1F72A96C152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sv-S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5640480" y="96840"/>
            <a:ext cx="639720" cy="210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/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ec-16-0149-00-</a:t>
            </a: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00EC</a:t>
            </a:r>
            <a:endParaRPr b="0" lang="sv-S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654120" y="96840"/>
            <a:ext cx="825480" cy="210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/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November 2016</a:t>
            </a:r>
            <a:endParaRPr b="0" lang="sv-S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357880" y="8985240"/>
            <a:ext cx="922320" cy="18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/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Dorothy Stanley, HP </a:t>
            </a: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Enterprise</a:t>
            </a:r>
            <a:endParaRPr b="0" lang="sv-S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3" name="CustomShape 5"/>
          <p:cNvSpPr/>
          <p:nvPr/>
        </p:nvSpPr>
        <p:spPr>
          <a:xfrm>
            <a:off x="3222720" y="8985240"/>
            <a:ext cx="511200" cy="363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r"/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995B098-D2F9-4CAD-9C3C-E1052AC1EA8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4" name="PlaceHolder 6"/>
          <p:cNvSpPr>
            <a:spLocks noGrp="1"/>
          </p:cNvSpPr>
          <p:nvPr>
            <p:ph type="sldImg"/>
          </p:nvPr>
        </p:nvSpPr>
        <p:spPr>
          <a:xfrm>
            <a:off x="1154160" y="701640"/>
            <a:ext cx="4626000" cy="3468600"/>
          </a:xfrm>
          <a:prstGeom prst="rect">
            <a:avLst/>
          </a:prstGeom>
        </p:spPr>
      </p:sp>
      <p:sp>
        <p:nvSpPr>
          <p:cNvPr id="225" name="CustomShape 7"/>
          <p:cNvSpPr/>
          <p:nvPr/>
        </p:nvSpPr>
        <p:spPr>
          <a:xfrm>
            <a:off x="923760" y="4408560"/>
            <a:ext cx="5086440" cy="4270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>
            <a:off x="1092960" y="119880"/>
            <a:ext cx="1143360" cy="213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1400" spc="-1" strike="noStrike">
                <a:latin typeface="DejaVu Sans"/>
              </a:rPr>
              <a:t>July 2013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227" name="CustomShape 2"/>
          <p:cNvSpPr/>
          <p:nvPr/>
        </p:nvSpPr>
        <p:spPr>
          <a:xfrm>
            <a:off x="4311360" y="119880"/>
            <a:ext cx="3045240" cy="213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1400" spc="-1" strike="noStrike">
                <a:latin typeface="DejaVu Sans"/>
              </a:rPr>
              <a:t>doc.: IEEE </a:t>
            </a:r>
            <a:r>
              <a:rPr b="1" lang="en-GB" sz="1400" spc="-1" strike="noStrike">
                <a:latin typeface="DejaVu Sans"/>
              </a:rPr>
              <a:t>802.11-</a:t>
            </a:r>
            <a:r>
              <a:rPr b="1" lang="en-GB" sz="1400" spc="-1" strike="noStrike">
                <a:latin typeface="DejaVu Sans"/>
              </a:rPr>
              <a:t>12/0866r0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228" name="CustomShape 3"/>
          <p:cNvSpPr/>
          <p:nvPr/>
        </p:nvSpPr>
        <p:spPr>
          <a:xfrm>
            <a:off x="116280" y="119880"/>
            <a:ext cx="1877760" cy="213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1400" spc="-1" strike="noStrike">
                <a:latin typeface="DejaVu Sans"/>
              </a:rPr>
              <a:t>September </a:t>
            </a:r>
            <a:r>
              <a:rPr b="1" lang="en-GB" sz="1400" spc="-1" strike="noStrike">
                <a:latin typeface="DejaVu Sans"/>
              </a:rPr>
              <a:t>2012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229" name="CustomShape 4"/>
          <p:cNvSpPr/>
          <p:nvPr/>
        </p:nvSpPr>
        <p:spPr>
          <a:xfrm>
            <a:off x="3702240" y="9615600"/>
            <a:ext cx="3981240" cy="274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lvl="4" marL="458640" algn="r"/>
            <a:r>
              <a:rPr b="0" lang="en-GB" sz="1800" spc="-1" strike="noStrike">
                <a:solidFill>
                  <a:srgbClr val="000000"/>
                </a:solidFill>
                <a:latin typeface="DejaVu Sans"/>
              </a:rPr>
              <a:t>Clint </a:t>
            </a:r>
            <a:r>
              <a:rPr b="0" lang="en-GB" sz="1800" spc="-1" strike="noStrike">
                <a:solidFill>
                  <a:srgbClr val="000000"/>
                </a:solidFill>
                <a:latin typeface="DejaVu Sans"/>
              </a:rPr>
              <a:t>Chaplin, </a:t>
            </a:r>
            <a:r>
              <a:rPr b="0" lang="en-GB" sz="1800" spc="-1" strike="noStrike">
                <a:solidFill>
                  <a:srgbClr val="000000"/>
                </a:solidFill>
                <a:latin typeface="DejaVu Sans"/>
              </a:rPr>
              <a:t>Chair </a:t>
            </a:r>
            <a:r>
              <a:rPr b="0" lang="en-GB" sz="1800" spc="-1" strike="noStrike">
                <a:solidFill>
                  <a:srgbClr val="000000"/>
                </a:solidFill>
                <a:latin typeface="DejaVu Sans"/>
              </a:rPr>
              <a:t>(Samsun</a:t>
            </a:r>
            <a:r>
              <a:rPr b="0" lang="en-GB" sz="1800" spc="-1" strike="noStrike">
                <a:solidFill>
                  <a:srgbClr val="000000"/>
                </a:solidFill>
                <a:latin typeface="DejaVu Sans"/>
              </a:rPr>
              <a:t>g)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230" name="CustomShape 5"/>
          <p:cNvSpPr/>
          <p:nvPr/>
        </p:nvSpPr>
        <p:spPr>
          <a:xfrm>
            <a:off x="2908800" y="9615600"/>
            <a:ext cx="987840" cy="274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DejaVu Sans"/>
              </a:rPr>
              <a:t>Page </a:t>
            </a:r>
            <a:fld id="{84CC7174-8A05-4C69-9CEE-279C226F4836}" type="slidenum">
              <a:rPr b="0" lang="en-GB" sz="1800" spc="-1" strike="noStrike">
                <a:latin typeface="DejaVu Sans"/>
              </a:rPr>
              <a:t>&lt;number&gt;</a:t>
            </a:fld>
            <a:endParaRPr b="0" lang="sv-SE" sz="1800" spc="-1" strike="noStrike">
              <a:latin typeface="DejaVu Sans"/>
            </a:endParaRPr>
          </a:p>
        </p:txBody>
      </p:sp>
      <p:sp>
        <p:nvSpPr>
          <p:cNvPr id="231" name="PlaceHolder 6"/>
          <p:cNvSpPr>
            <a:spLocks noGrp="1"/>
          </p:cNvSpPr>
          <p:nvPr>
            <p:ph type="sldImg"/>
          </p:nvPr>
        </p:nvSpPr>
        <p:spPr>
          <a:xfrm>
            <a:off x="914400" y="744480"/>
            <a:ext cx="4967280" cy="3726000"/>
          </a:xfrm>
          <a:prstGeom prst="rect">
            <a:avLst/>
          </a:prstGeom>
        </p:spPr>
      </p:sp>
      <p:sp>
        <p:nvSpPr>
          <p:cNvPr id="232" name="PlaceHolder 7"/>
          <p:cNvSpPr>
            <a:spLocks noGrp="1"/>
          </p:cNvSpPr>
          <p:nvPr>
            <p:ph type="body"/>
          </p:nvPr>
        </p:nvSpPr>
        <p:spPr>
          <a:xfrm>
            <a:off x="678960" y="4717800"/>
            <a:ext cx="5435640" cy="4468680"/>
          </a:xfrm>
          <a:prstGeom prst="rect">
            <a:avLst/>
          </a:prstGeom>
        </p:spPr>
        <p:txBody>
          <a:bodyPr lIns="0" rIns="0" tIns="0" bIns="0">
            <a:spAutoFit/>
          </a:bodyPr>
          <a:p>
            <a:endParaRPr b="0" lang="sv-SE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>
            <a:off x="1092960" y="119880"/>
            <a:ext cx="1143360" cy="213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1400" spc="-1" strike="noStrike">
                <a:latin typeface="DejaVu Sans"/>
              </a:rPr>
              <a:t>July 2013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234" name="CustomShape 2"/>
          <p:cNvSpPr/>
          <p:nvPr/>
        </p:nvSpPr>
        <p:spPr>
          <a:xfrm>
            <a:off x="4311360" y="119880"/>
            <a:ext cx="3045240" cy="213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1400" spc="-1" strike="noStrike">
                <a:latin typeface="DejaVu Sans"/>
              </a:rPr>
              <a:t>doc.: IEEE 802.11-12/0866r0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235" name="CustomShape 3"/>
          <p:cNvSpPr/>
          <p:nvPr/>
        </p:nvSpPr>
        <p:spPr>
          <a:xfrm>
            <a:off x="116280" y="119880"/>
            <a:ext cx="1877760" cy="213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1400" spc="-1" strike="noStrike">
                <a:latin typeface="DejaVu Sans"/>
              </a:rPr>
              <a:t>September 2012</a:t>
            </a:r>
            <a:endParaRPr b="0" lang="sv-SE" sz="1400" spc="-1" strike="noStrike">
              <a:latin typeface="DejaVu Sans"/>
            </a:endParaRPr>
          </a:p>
        </p:txBody>
      </p:sp>
      <p:sp>
        <p:nvSpPr>
          <p:cNvPr id="236" name="CustomShape 4"/>
          <p:cNvSpPr/>
          <p:nvPr/>
        </p:nvSpPr>
        <p:spPr>
          <a:xfrm>
            <a:off x="3702240" y="9615600"/>
            <a:ext cx="3981240" cy="274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lvl="4" marL="458640" algn="r"/>
            <a:r>
              <a:rPr b="0" lang="en-GB" sz="1800" spc="-1" strike="noStrike">
                <a:solidFill>
                  <a:srgbClr val="000000"/>
                </a:solidFill>
                <a:latin typeface="DejaVu Sans"/>
              </a:rPr>
              <a:t>Clint Chaplin, Chair (Samsung)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237" name="CustomShape 5"/>
          <p:cNvSpPr/>
          <p:nvPr/>
        </p:nvSpPr>
        <p:spPr>
          <a:xfrm>
            <a:off x="2908800" y="9615600"/>
            <a:ext cx="987840" cy="274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DejaVu Sans"/>
              </a:rPr>
              <a:t>Page </a:t>
            </a:r>
            <a:fld id="{E6A10A0B-9D2B-448B-ABD9-508F96F35DEA}" type="slidenum">
              <a:rPr b="0" lang="en-GB" sz="1800" spc="-1" strike="noStrike">
                <a:latin typeface="DejaVu Sans"/>
              </a:rPr>
              <a:t>&lt;number&gt;</a:t>
            </a:fld>
            <a:endParaRPr b="0" lang="sv-SE" sz="1800" spc="-1" strike="noStrike">
              <a:latin typeface="DejaVu Sans"/>
            </a:endParaRPr>
          </a:p>
        </p:txBody>
      </p:sp>
      <p:sp>
        <p:nvSpPr>
          <p:cNvPr id="238" name="PlaceHolder 6"/>
          <p:cNvSpPr>
            <a:spLocks noGrp="1"/>
          </p:cNvSpPr>
          <p:nvPr>
            <p:ph type="body"/>
          </p:nvPr>
        </p:nvSpPr>
        <p:spPr>
          <a:xfrm>
            <a:off x="905040" y="4552560"/>
            <a:ext cx="4984560" cy="4467240"/>
          </a:xfrm>
          <a:prstGeom prst="rect">
            <a:avLst/>
          </a:prstGeom>
        </p:spPr>
        <p:txBody>
          <a:bodyPr lIns="0" rIns="0" tIns="0" bIns="0">
            <a:spAutoFit/>
          </a:bodyPr>
          <a:p>
            <a:endParaRPr b="0" lang="sv-S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9" name="PlaceHolder 7"/>
          <p:cNvSpPr>
            <a:spLocks noGrp="1"/>
          </p:cNvSpPr>
          <p:nvPr>
            <p:ph type="sldImg"/>
          </p:nvPr>
        </p:nvSpPr>
        <p:spPr>
          <a:xfrm>
            <a:off x="914400" y="744480"/>
            <a:ext cx="4967280" cy="3726000"/>
          </a:xfrm>
          <a:prstGeom prst="rect">
            <a:avLst/>
          </a:prstGeom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06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85800" y="4129560"/>
            <a:ext cx="77706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8580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66776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3313440" y="198108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5940720" y="198108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685800" y="412956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body"/>
          </p:nvPr>
        </p:nvSpPr>
        <p:spPr>
          <a:xfrm>
            <a:off x="3313440" y="412956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 type="body"/>
          </p:nvPr>
        </p:nvSpPr>
        <p:spPr>
          <a:xfrm>
            <a:off x="5940720" y="412956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7770600" cy="41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060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685800" y="685800"/>
            <a:ext cx="7770600" cy="4937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8580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7770600" cy="41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6776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85800" y="4129560"/>
            <a:ext cx="77706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06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85800" y="4129560"/>
            <a:ext cx="77706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8580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66776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3313440" y="198108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5940720" y="198108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685800" y="412956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3313440" y="412956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 type="body"/>
          </p:nvPr>
        </p:nvSpPr>
        <p:spPr>
          <a:xfrm>
            <a:off x="5940720" y="412956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7770600" cy="41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060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060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subTitle"/>
          </p:nvPr>
        </p:nvSpPr>
        <p:spPr>
          <a:xfrm>
            <a:off x="685800" y="685800"/>
            <a:ext cx="7770600" cy="4937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68580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66776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85800" y="4129560"/>
            <a:ext cx="77706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06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685800" y="4129560"/>
            <a:ext cx="77706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68580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 type="body"/>
          </p:nvPr>
        </p:nvSpPr>
        <p:spPr>
          <a:xfrm>
            <a:off x="466776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3313440" y="198108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5940720" y="198108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 type="body"/>
          </p:nvPr>
        </p:nvSpPr>
        <p:spPr>
          <a:xfrm>
            <a:off x="685800" y="412956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4" name="PlaceHolder 6"/>
          <p:cNvSpPr>
            <a:spLocks noGrp="1"/>
          </p:cNvSpPr>
          <p:nvPr>
            <p:ph type="body"/>
          </p:nvPr>
        </p:nvSpPr>
        <p:spPr>
          <a:xfrm>
            <a:off x="3313440" y="412956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5" name="PlaceHolder 7"/>
          <p:cNvSpPr>
            <a:spLocks noGrp="1"/>
          </p:cNvSpPr>
          <p:nvPr>
            <p:ph type="body"/>
          </p:nvPr>
        </p:nvSpPr>
        <p:spPr>
          <a:xfrm>
            <a:off x="5940720" y="4129560"/>
            <a:ext cx="25020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85800" y="685800"/>
            <a:ext cx="7770600" cy="4937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8580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67760" y="412956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67760" y="1981080"/>
            <a:ext cx="379188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85800" y="4129560"/>
            <a:ext cx="77706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685800" y="609480"/>
            <a:ext cx="777240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809280" y="6475320"/>
            <a:ext cx="4644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Agenda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2" name="Line 3"/>
          <p:cNvSpPr/>
          <p:nvPr/>
        </p:nvSpPr>
        <p:spPr>
          <a:xfrm>
            <a:off x="685800" y="6476760"/>
            <a:ext cx="784836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5000760" y="357120"/>
            <a:ext cx="3500280" cy="27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11-19-0623-00-0rcm 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0600" cy="4113000"/>
          </a:xfrm>
          <a:prstGeom prst="rect">
            <a:avLst/>
          </a:prstGeom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Edit Master text styles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743040" indent="-285480">
              <a:lnSpc>
                <a:spcPct val="100000"/>
              </a:lnSpc>
              <a:spcBef>
                <a:spcPts val="499"/>
              </a:spcBef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Second level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1143000" indent="-228240">
              <a:lnSpc>
                <a:spcPct val="100000"/>
              </a:lnSpc>
              <a:spcBef>
                <a:spcPts val="451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Third level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marL="1600200" indent="-228240">
              <a:lnSpc>
                <a:spcPct val="100000"/>
              </a:lnSpc>
              <a:spcBef>
                <a:spcPts val="400"/>
              </a:spcBef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Fourth level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2057400" indent="-228240">
              <a:lnSpc>
                <a:spcPct val="100000"/>
              </a:lnSpc>
              <a:spcBef>
                <a:spcPts val="400"/>
              </a:spcBef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Fifth level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4344840" y="6475320"/>
            <a:ext cx="528120" cy="363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A41B2DE-CFD1-46A8-8A11-21F3E8C1E343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5357880" y="6475320"/>
            <a:ext cx="3184200" cy="180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dt"/>
          </p:nvPr>
        </p:nvSpPr>
        <p:spPr>
          <a:xfrm>
            <a:off x="696960" y="333360"/>
            <a:ext cx="1874520" cy="27252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106488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edit Master title style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" name="PlaceHolder 10"/>
          <p:cNvSpPr>
            <a:spLocks noGrp="1"/>
          </p:cNvSpPr>
          <p:nvPr>
            <p:ph type="body"/>
          </p:nvPr>
        </p:nvSpPr>
        <p:spPr>
          <a:xfrm>
            <a:off x="8229600" y="457200"/>
            <a:ext cx="914040" cy="914040"/>
          </a:xfrm>
          <a:prstGeom prst="rect">
            <a:avLst/>
          </a:prstGeom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Edit Master text styles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743040" indent="-285480">
              <a:lnSpc>
                <a:spcPct val="100000"/>
              </a:lnSpc>
              <a:spcBef>
                <a:spcPts val="499"/>
              </a:spcBef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Second level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1143000" indent="-228240">
              <a:lnSpc>
                <a:spcPct val="100000"/>
              </a:lnSpc>
              <a:spcBef>
                <a:spcPts val="451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Third level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marL="1600200" indent="-228240">
              <a:lnSpc>
                <a:spcPct val="100000"/>
              </a:lnSpc>
              <a:spcBef>
                <a:spcPts val="400"/>
              </a:spcBef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Fourth level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2057400" indent="-228240">
              <a:lnSpc>
                <a:spcPct val="100000"/>
              </a:lnSpc>
              <a:spcBef>
                <a:spcPts val="400"/>
              </a:spcBef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Fifth level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5564520" y="333360"/>
            <a:ext cx="2411640" cy="27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457200" algn="r"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11-19-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0623-00-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0rcm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47" name="Line 2"/>
          <p:cNvSpPr/>
          <p:nvPr/>
        </p:nvSpPr>
        <p:spPr>
          <a:xfrm>
            <a:off x="685800" y="609480"/>
            <a:ext cx="777240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3"/>
          <p:cNvSpPr/>
          <p:nvPr/>
        </p:nvSpPr>
        <p:spPr>
          <a:xfrm>
            <a:off x="547920" y="6475320"/>
            <a:ext cx="750240" cy="16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100" spc="-1" strike="noStrike">
                <a:latin typeface="DejaVu Sans"/>
              </a:rPr>
              <a:t>Agenda</a:t>
            </a:r>
            <a:endParaRPr b="0" lang="sv-SE" sz="1100" spc="-1" strike="noStrike">
              <a:latin typeface="DejaVu Sans"/>
            </a:endParaRPr>
          </a:p>
        </p:txBody>
      </p:sp>
      <p:sp>
        <p:nvSpPr>
          <p:cNvPr id="49" name="Line 4"/>
          <p:cNvSpPr/>
          <p:nvPr/>
        </p:nvSpPr>
        <p:spPr>
          <a:xfrm>
            <a:off x="685800" y="6477120"/>
            <a:ext cx="784872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PlaceHolder 5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668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/>
            <a:r>
              <a:rPr b="1" lang="sv-SE" sz="3200" spc="-1" strike="noStrike">
                <a:solidFill>
                  <a:srgbClr val="000000"/>
                </a:solidFill>
                <a:latin typeface="Times New Roman"/>
              </a:rPr>
              <a:t>Click to edit the title text format</a:t>
            </a:r>
            <a:endParaRPr b="1" lang="sv-SE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body"/>
          </p:nvPr>
        </p:nvSpPr>
        <p:spPr>
          <a:xfrm>
            <a:off x="684360" y="1989000"/>
            <a:ext cx="7772400" cy="41148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</a:rPr>
              <a:t>Click to edit the outline text format</a:t>
            </a:r>
            <a:endParaRPr b="1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42680" indent="-285480">
              <a:spcBef>
                <a:spcPts val="598"/>
              </a:spcBef>
              <a:buClr>
                <a:srgbClr val="000000"/>
              </a:buClr>
              <a:buFont typeface="Times New Roman"/>
              <a:buChar char="–"/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</a:rPr>
              <a:t>Second Outline Level</a:t>
            </a:r>
            <a:endParaRPr b="1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</a:rPr>
              <a:t>Third Outline Level</a:t>
            </a:r>
            <a:endParaRPr b="1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lvl="3" marL="142848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–"/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</a:rPr>
              <a:t>Fourth Outline Level</a:t>
            </a:r>
            <a:endParaRPr b="1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lvl="4" marL="177156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</a:rPr>
              <a:t>Fifth Outline Level</a:t>
            </a:r>
            <a:endParaRPr b="1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lvl="5" marL="177156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</a:rPr>
              <a:t>Sixth Outline Level</a:t>
            </a:r>
            <a:endParaRPr b="1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lvl="6" marL="177156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</a:rPr>
              <a:t>Seventh Outline Level</a:t>
            </a:r>
            <a:endParaRPr b="1" lang="sv-SE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dt"/>
          </p:nvPr>
        </p:nvSpPr>
        <p:spPr>
          <a:xfrm>
            <a:off x="696600" y="60120"/>
            <a:ext cx="1463400" cy="549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1800" spc="-1" strike="noStrike">
                <a:latin typeface="DejaVu Serif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53" name="PlaceHolder 8"/>
          <p:cNvSpPr>
            <a:spLocks noGrp="1"/>
          </p:cNvSpPr>
          <p:nvPr>
            <p:ph type="ftr"/>
          </p:nvPr>
        </p:nvSpPr>
        <p:spPr>
          <a:xfrm>
            <a:off x="5760000" y="6475320"/>
            <a:ext cx="2783880" cy="3654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100" spc="-1" strike="noStrike">
                <a:latin typeface="DejaVu Serif"/>
              </a:rPr>
              <a:t>Amelia Andersdotter (ARTICLE19)</a:t>
            </a:r>
            <a:endParaRPr b="0" lang="sv-SE" sz="1100" spc="-1" strike="noStrike">
              <a:latin typeface="DejaVu Serif"/>
            </a:endParaRPr>
          </a:p>
        </p:txBody>
      </p:sp>
      <p:sp>
        <p:nvSpPr>
          <p:cNvPr id="54" name="PlaceHolder 9"/>
          <p:cNvSpPr>
            <a:spLocks noGrp="1"/>
          </p:cNvSpPr>
          <p:nvPr>
            <p:ph type="sldNum"/>
          </p:nvPr>
        </p:nvSpPr>
        <p:spPr>
          <a:xfrm>
            <a:off x="4344480" y="6474960"/>
            <a:ext cx="530280" cy="3654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216000" indent="-216000"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DejaVu Serif"/>
              </a:rPr>
              <a:t>Slide </a:t>
            </a:r>
            <a:fld id="{5280049C-7AD1-4728-9C69-DF7124452153}" type="slidenum">
              <a:rPr b="0" lang="en-GB" sz="2400" spc="-1" strike="noStrike">
                <a:latin typeface="DejaVu Serif"/>
              </a:rPr>
              <a:t>&lt;number&gt;</a:t>
            </a:fld>
            <a:endParaRPr b="0" lang="sv-SE" sz="24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5564520" y="333360"/>
            <a:ext cx="2411640" cy="27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457200" algn="r"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1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1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-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1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9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-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0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6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2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3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-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0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0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-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0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r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c</a:t>
            </a: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m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92" name="Line 2"/>
          <p:cNvSpPr/>
          <p:nvPr/>
        </p:nvSpPr>
        <p:spPr>
          <a:xfrm>
            <a:off x="685800" y="609480"/>
            <a:ext cx="777240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CustomShape 3"/>
          <p:cNvSpPr/>
          <p:nvPr/>
        </p:nvSpPr>
        <p:spPr>
          <a:xfrm>
            <a:off x="547920" y="6475320"/>
            <a:ext cx="750240" cy="16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100" spc="-1" strike="noStrike">
                <a:latin typeface="DejaVu Sans"/>
              </a:rPr>
              <a:t>Agenda</a:t>
            </a:r>
            <a:endParaRPr b="0" lang="sv-SE" sz="1100" spc="-1" strike="noStrike">
              <a:latin typeface="DejaVu Sans"/>
            </a:endParaRPr>
          </a:p>
        </p:txBody>
      </p:sp>
      <p:sp>
        <p:nvSpPr>
          <p:cNvPr id="94" name="Line 4"/>
          <p:cNvSpPr/>
          <p:nvPr/>
        </p:nvSpPr>
        <p:spPr>
          <a:xfrm>
            <a:off x="685800" y="6477120"/>
            <a:ext cx="784872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PlaceHolder 5"/>
          <p:cNvSpPr>
            <a:spLocks noGrp="1"/>
          </p:cNvSpPr>
          <p:nvPr>
            <p:ph type="title"/>
          </p:nvPr>
        </p:nvSpPr>
        <p:spPr>
          <a:xfrm>
            <a:off x="685800" y="685440"/>
            <a:ext cx="7772400" cy="106668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/>
            <a:r>
              <a:rPr b="1" lang="sv-SE" sz="3200" spc="-1" strike="noStrike">
                <a:solidFill>
                  <a:srgbClr val="000000"/>
                </a:solidFill>
                <a:latin typeface="Times New Roman"/>
              </a:rPr>
              <a:t>Click to edit the title text format</a:t>
            </a:r>
            <a:endParaRPr b="1" lang="sv-SE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6" name="PlaceHolder 6"/>
          <p:cNvSpPr>
            <a:spLocks noGrp="1"/>
          </p:cNvSpPr>
          <p:nvPr>
            <p:ph type="body"/>
          </p:nvPr>
        </p:nvSpPr>
        <p:spPr>
          <a:xfrm>
            <a:off x="684360" y="1989000"/>
            <a:ext cx="7772400" cy="4114800"/>
          </a:xfrm>
          <a:prstGeom prst="rect">
            <a:avLst/>
          </a:prstGeom>
        </p:spPr>
        <p:txBody>
          <a:bodyPr lIns="92160" rIns="92160" tIns="46080" bIns="46080">
            <a:normAutofit/>
          </a:bodyPr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</a:rPr>
              <a:t>Click to edit the outline text format</a:t>
            </a:r>
            <a:endParaRPr b="1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42680" indent="-285480">
              <a:spcBef>
                <a:spcPts val="598"/>
              </a:spcBef>
              <a:buClr>
                <a:srgbClr val="000000"/>
              </a:buClr>
              <a:buFont typeface="Times New Roman"/>
              <a:buChar char="–"/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</a:rPr>
              <a:t>Second Outline Level</a:t>
            </a:r>
            <a:endParaRPr b="1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08576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</a:rPr>
              <a:t>Third Outline Level</a:t>
            </a:r>
            <a:endParaRPr b="1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lvl="3" marL="142848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–"/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</a:rPr>
              <a:t>Fourth Outline Level</a:t>
            </a:r>
            <a:endParaRPr b="1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lvl="4" marL="177156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</a:rPr>
              <a:t>Fifth Outline Level</a:t>
            </a:r>
            <a:endParaRPr b="1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lvl="5" marL="177156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</a:rPr>
              <a:t>Sixth Outline Level</a:t>
            </a:r>
            <a:endParaRPr b="1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lvl="6" marL="177156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sv-SE" sz="2400" spc="-1" strike="noStrike">
                <a:solidFill>
                  <a:srgbClr val="000000"/>
                </a:solidFill>
                <a:latin typeface="Times New Roman"/>
              </a:rPr>
              <a:t>Seventh Outline Level</a:t>
            </a:r>
            <a:endParaRPr b="1" lang="sv-SE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7" name="PlaceHolder 7"/>
          <p:cNvSpPr>
            <a:spLocks noGrp="1"/>
          </p:cNvSpPr>
          <p:nvPr>
            <p:ph type="dt"/>
          </p:nvPr>
        </p:nvSpPr>
        <p:spPr>
          <a:xfrm>
            <a:off x="660600" y="333000"/>
            <a:ext cx="1182600" cy="27612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US" sz="1800" spc="-1" strike="noStrike">
                <a:latin typeface="DejaVu Serif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98" name="PlaceHolder 8"/>
          <p:cNvSpPr>
            <a:spLocks noGrp="1"/>
          </p:cNvSpPr>
          <p:nvPr>
            <p:ph type="ftr"/>
          </p:nvPr>
        </p:nvSpPr>
        <p:spPr>
          <a:xfrm>
            <a:off x="5832000" y="6475320"/>
            <a:ext cx="2711520" cy="1843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216000" indent="-216000" algn="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100" spc="-1" strike="noStrike">
                <a:latin typeface="DejaVu Serif"/>
              </a:rPr>
              <a:t>Amelia Andersdotter (ARTICLE19)</a:t>
            </a:r>
            <a:endParaRPr b="0" lang="sv-SE" sz="1100" spc="-1" strike="noStrike">
              <a:latin typeface="DejaVu Serif"/>
            </a:endParaRPr>
          </a:p>
        </p:txBody>
      </p:sp>
      <p:sp>
        <p:nvSpPr>
          <p:cNvPr id="99" name="PlaceHolder 9"/>
          <p:cNvSpPr>
            <a:spLocks noGrp="1"/>
          </p:cNvSpPr>
          <p:nvPr>
            <p:ph type="sldNum"/>
          </p:nvPr>
        </p:nvSpPr>
        <p:spPr>
          <a:xfrm>
            <a:off x="4344480" y="6474960"/>
            <a:ext cx="530280" cy="3654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216000" indent="-216000"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DejaVu Serif"/>
              </a:rPr>
              <a:t>Slide </a:t>
            </a:r>
            <a:fld id="{D9C48E00-0D8A-440B-AE48-4A57EEE29369}" type="slidenum">
              <a:rPr b="0" lang="en-GB" sz="2400" spc="-1" strike="noStrike">
                <a:latin typeface="DejaVu Serif"/>
              </a:rPr>
              <a:t>&lt;number&gt;</a:t>
            </a:fld>
            <a:endParaRPr b="0" lang="sv-SE" sz="24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://imat.ieee.org/" TargetMode="External"/><Relationship Id="rId2" Type="http://schemas.openxmlformats.org/officeDocument/2006/relationships/hyperlink" Target="mailto:jon.rosdahl@ieee.org" TargetMode="External"/><Relationship Id="rId3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standards.ieee.org/develop/policies/bylaws/sb_bylaws.pdf%20section%205.2.1" TargetMode="External"/><Relationship Id="rId2" Type="http://schemas.openxmlformats.org/officeDocument/2006/relationships/hyperlink" Target="https://standards.ieee.org/develop/policies/bylaws/sb_bylaws.pdf" TargetMode="External"/><Relationship Id="rId3" Type="http://schemas.openxmlformats.org/officeDocument/2006/relationships/hyperlink" Target="http://www.ieee802.org/devdocs.shtml" TargetMode="External"/><Relationship Id="rId4" Type="http://schemas.openxmlformats.org/officeDocument/2006/relationships/slideLayout" Target="../slideLayouts/slideLayout25.xml"/><Relationship Id="rId5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://standards.ieee.org/faqs/affiliationFAQ.html" TargetMode="External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696960" y="333360"/>
            <a:ext cx="230292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5500800" y="6475320"/>
            <a:ext cx="304128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44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52109E7-1AED-4B7A-B334-4BD3201AE3A6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45" name="TextShape 4"/>
          <p:cNvSpPr txBox="1"/>
          <p:nvPr/>
        </p:nvSpPr>
        <p:spPr>
          <a:xfrm>
            <a:off x="723240" y="630360"/>
            <a:ext cx="7772040" cy="10663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RCM TIG Agenda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6" name="TextShape 5"/>
          <p:cNvSpPr txBox="1"/>
          <p:nvPr/>
        </p:nvSpPr>
        <p:spPr>
          <a:xfrm>
            <a:off x="685800" y="1523880"/>
            <a:ext cx="7772040" cy="39636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 algn="ctr">
              <a:lnSpc>
                <a:spcPct val="100000"/>
              </a:lnSpc>
              <a:spcBef>
                <a:spcPts val="499"/>
              </a:spcBef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2019-04-07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7" name="CustomShape 6"/>
          <p:cNvSpPr/>
          <p:nvPr/>
        </p:nvSpPr>
        <p:spPr>
          <a:xfrm>
            <a:off x="533520" y="1940040"/>
            <a:ext cx="2490480" cy="579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148" name="Table 7"/>
          <p:cNvGraphicFramePr/>
          <p:nvPr/>
        </p:nvGraphicFramePr>
        <p:xfrm>
          <a:off x="705960" y="3067560"/>
          <a:ext cx="7430040" cy="1163880"/>
        </p:xfrm>
        <a:graphic>
          <a:graphicData uri="http://schemas.openxmlformats.org/drawingml/2006/table">
            <a:tbl>
              <a:tblPr/>
              <a:tblGrid>
                <a:gridCol w="3004920"/>
                <a:gridCol w="1562400"/>
                <a:gridCol w="2862720"/>
              </a:tblGrid>
              <a:tr h="44424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1" lang="sv-SE" sz="1800" spc="-1" strike="noStrike">
                          <a:latin typeface="DejaVu Sans"/>
                        </a:rPr>
                        <a:t>Name</a:t>
                      </a:r>
                      <a:endParaRPr b="1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1" lang="sv-SE" sz="1800" spc="-1" strike="noStrike">
                          <a:latin typeface="DejaVu Sans"/>
                        </a:rPr>
                        <a:t>Affiliation</a:t>
                      </a:r>
                      <a:endParaRPr b="1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1" lang="sv-SE" sz="1800" spc="-1" strike="noStrike">
                          <a:latin typeface="DejaVu Sans"/>
                        </a:rPr>
                        <a:t>Contact</a:t>
                      </a:r>
                      <a:endParaRPr b="1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200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sv-SE" sz="1800" spc="-1" strike="noStrike">
                          <a:latin typeface="DejaVu Sans"/>
                        </a:rPr>
                        <a:t>Amelia </a:t>
                      </a:r>
                      <a:r>
                        <a:rPr b="0" lang="sv-SE" sz="1800" spc="-1" strike="noStrike">
                          <a:latin typeface="DejaVu Sans"/>
                        </a:rPr>
                        <a:t>Andersdotter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sv-SE" sz="1800" spc="-1" strike="noStrike">
                          <a:latin typeface="DejaVu Sans"/>
                        </a:rPr>
                        <a:t>Article19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sv-SE" sz="1800" spc="-1" strike="noStrike">
                          <a:latin typeface="DejaVu Sans"/>
                        </a:rPr>
                        <a:t>amelia@artic</a:t>
                      </a:r>
                      <a:r>
                        <a:rPr b="0" lang="sv-SE" sz="1800" spc="-1" strike="noStrike">
                          <a:latin typeface="DejaVu Sans"/>
                        </a:rPr>
                        <a:t>le19.org</a:t>
                      </a:r>
                      <a:endParaRPr b="0" lang="sv-SE" sz="1800" spc="-1" strike="noStrike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9" name="TextShape 8"/>
          <p:cNvSpPr txBox="1"/>
          <p:nvPr/>
        </p:nvSpPr>
        <p:spPr>
          <a:xfrm>
            <a:off x="720000" y="2659680"/>
            <a:ext cx="1944000" cy="355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sv-SE" sz="1800" spc="-1" strike="noStrike">
                <a:latin typeface="DejaVu Sans"/>
              </a:rPr>
              <a:t>Author(s):</a:t>
            </a:r>
            <a:endParaRPr b="0" lang="sv-SE" sz="1800" spc="-1" strike="noStrike">
              <a:latin typeface="DejaVu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685800" y="1981080"/>
            <a:ext cx="77706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457200" indent="-45684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Please do your attendance.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457200" indent="-45684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Log in using your credentials at: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457200" indent="-45684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  <a:hlinkClick r:id="rId1"/>
              </a:rPr>
              <a:t>http://imat.ieee.org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457200" indent="-456840">
              <a:lnSpc>
                <a:spcPct val="100000"/>
              </a:lnSpc>
              <a:spcBef>
                <a:spcPts val="601"/>
              </a:spcBef>
            </a:pP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457200" indent="-45684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If you do not know your credentials, please contact Jon Rosdahl (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  <a:hlinkClick r:id="rId2"/>
              </a:rPr>
              <a:t>jon.rosdahl@ieee.org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) for guidance.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457200" indent="-456840">
              <a:lnSpc>
                <a:spcPct val="100000"/>
              </a:lnSpc>
              <a:spcBef>
                <a:spcPts val="601"/>
              </a:spcBef>
            </a:pP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457200" indent="-456840">
              <a:lnSpc>
                <a:spcPct val="100000"/>
              </a:lnSpc>
              <a:spcBef>
                <a:spcPts val="601"/>
              </a:spcBef>
            </a:pP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0" name="TextShape 2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5381175-5A58-4069-A808-95808A01886C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91" name="TextShape 3"/>
          <p:cNvSpPr txBox="1"/>
          <p:nvPr/>
        </p:nvSpPr>
        <p:spPr>
          <a:xfrm>
            <a:off x="5357880" y="6475320"/>
            <a:ext cx="318420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92" name="TextShape 4"/>
          <p:cNvSpPr txBox="1"/>
          <p:nvPr/>
        </p:nvSpPr>
        <p:spPr>
          <a:xfrm>
            <a:off x="696960" y="333360"/>
            <a:ext cx="187452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193" name="TextShape 5"/>
          <p:cNvSpPr txBox="1"/>
          <p:nvPr/>
        </p:nvSpPr>
        <p:spPr>
          <a:xfrm>
            <a:off x="685800" y="685800"/>
            <a:ext cx="77706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Attendance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685800" y="1981080"/>
            <a:ext cx="77706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2 Sessions are scheduled for this week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4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Monday 13 May PM2, Room 4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4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Thursday 16 May AM1, Room 3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Currently the agenda is losely organized, but </a:t>
            </a:r>
            <a:r>
              <a:rPr b="0" lang="en-GB" sz="2000" spc="-1" strike="noStrike" u="sng">
                <a:solidFill>
                  <a:srgbClr val="000000"/>
                </a:solidFill>
                <a:uFillTx/>
                <a:latin typeface="Times New Roman"/>
                <a:ea typeface="MS Gothic"/>
              </a:rPr>
              <a:t>we aim to have a good idea about how to proceed after Monday PM2</a:t>
            </a: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.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5" name="TextShape 2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A4099E5-E63B-4EBE-9352-8DF7D7DD43FC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96" name="TextShape 3"/>
          <p:cNvSpPr txBox="1"/>
          <p:nvPr/>
        </p:nvSpPr>
        <p:spPr>
          <a:xfrm>
            <a:off x="5357880" y="6475320"/>
            <a:ext cx="318420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97" name="TextShape 4"/>
          <p:cNvSpPr txBox="1"/>
          <p:nvPr/>
        </p:nvSpPr>
        <p:spPr>
          <a:xfrm>
            <a:off x="696960" y="333360"/>
            <a:ext cx="187452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198" name="TextShape 5"/>
          <p:cNvSpPr txBox="1"/>
          <p:nvPr/>
        </p:nvSpPr>
        <p:spPr>
          <a:xfrm>
            <a:off x="685800" y="685800"/>
            <a:ext cx="77706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RCM TIG this week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685800" y="685800"/>
            <a:ext cx="77706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Abstract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685800" y="1981080"/>
            <a:ext cx="77706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 algn="just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This presentation contains the IEEE 802.11 RCM TIG agenda for its first meeting during the May 2019 session in Atlanta Georgia.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2" name="TextShape 3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1F0EA92-679E-4EA8-A7EC-0EBFF40C7999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53" name="TextShape 4"/>
          <p:cNvSpPr txBox="1"/>
          <p:nvPr/>
        </p:nvSpPr>
        <p:spPr>
          <a:xfrm>
            <a:off x="5357880" y="6475320"/>
            <a:ext cx="3184200" cy="153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54" name="TextShape 5"/>
          <p:cNvSpPr txBox="1"/>
          <p:nvPr/>
        </p:nvSpPr>
        <p:spPr>
          <a:xfrm>
            <a:off x="696960" y="333360"/>
            <a:ext cx="187452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685800" y="1981080"/>
            <a:ext cx="77706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 algn="ctr">
              <a:lnSpc>
                <a:spcPct val="90000"/>
              </a:lnSpc>
              <a:spcBef>
                <a:spcPts val="601"/>
              </a:spcBef>
            </a:pPr>
            <a:endParaRPr b="1" lang="en-GB" sz="15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 algn="ctr">
              <a:lnSpc>
                <a:spcPct val="90000"/>
              </a:lnSpc>
              <a:spcBef>
                <a:spcPts val="601"/>
              </a:spcBef>
            </a:pPr>
            <a:r>
              <a:rPr b="1" lang="en-GB" sz="1500" spc="-1" strike="noStrike">
                <a:solidFill>
                  <a:srgbClr val="000000"/>
                </a:solidFill>
                <a:latin typeface="Arial"/>
                <a:ea typeface="MS Gothic"/>
              </a:rPr>
              <a:t>May 12-17, 2019, Atlanta, USA</a:t>
            </a:r>
            <a:endParaRPr b="1" lang="en-GB" sz="15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 algn="ctr">
              <a:lnSpc>
                <a:spcPct val="90000"/>
              </a:lnSpc>
              <a:spcBef>
                <a:spcPts val="601"/>
              </a:spcBef>
            </a:pPr>
            <a:endParaRPr b="1" lang="en-GB" sz="15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 algn="ctr">
              <a:lnSpc>
                <a:spcPct val="90000"/>
              </a:lnSpc>
              <a:spcBef>
                <a:spcPts val="601"/>
              </a:spcBef>
            </a:pPr>
            <a:r>
              <a:rPr b="1" lang="en-GB" sz="1500" spc="-1" strike="noStrike">
                <a:solidFill>
                  <a:srgbClr val="000000"/>
                </a:solidFill>
                <a:latin typeface="Arial"/>
                <a:ea typeface="MS Gothic"/>
              </a:rPr>
              <a:t>Chair: Amelia Andersdotter (ARTICLE19)</a:t>
            </a:r>
            <a:endParaRPr b="1" lang="en-GB" sz="15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 algn="ctr">
              <a:lnSpc>
                <a:spcPct val="90000"/>
              </a:lnSpc>
              <a:spcBef>
                <a:spcPts val="601"/>
              </a:spcBef>
            </a:pPr>
            <a:endParaRPr b="1" lang="en-GB" sz="15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6" name="TextShape 2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3B6400EC-A084-47A3-A560-1A8212FBFF02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57" name="TextShape 3"/>
          <p:cNvSpPr txBox="1"/>
          <p:nvPr/>
        </p:nvSpPr>
        <p:spPr>
          <a:xfrm>
            <a:off x="5357880" y="6475320"/>
            <a:ext cx="318420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58" name="TextShape 4"/>
          <p:cNvSpPr txBox="1"/>
          <p:nvPr/>
        </p:nvSpPr>
        <p:spPr>
          <a:xfrm>
            <a:off x="696960" y="333360"/>
            <a:ext cx="187452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159" name="TextShape 5"/>
          <p:cNvSpPr txBox="1"/>
          <p:nvPr/>
        </p:nvSpPr>
        <p:spPr>
          <a:xfrm>
            <a:off x="678600" y="915840"/>
            <a:ext cx="77706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ff"/>
                </a:solidFill>
                <a:latin typeface="Arial Black"/>
                <a:ea typeface="MS Gothic"/>
              </a:rPr>
              <a:t>IEEE 802.11 Randomized and changing MAC addresses TIG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685800" y="1584000"/>
            <a:ext cx="7770600" cy="4752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AutoNum type="arabicParenR"/>
            </a:pPr>
            <a:r>
              <a:rPr b="1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Call the meeting to order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AutoNum type="arabicParenR"/>
            </a:pPr>
            <a:r>
              <a:rPr b="1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Elect/call for secretary for the meeting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AutoNum type="arabicParenR"/>
            </a:pPr>
            <a:r>
              <a:rPr b="1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Reminders of guidelines, policies, attendance.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AutoNum type="arabicParenR"/>
            </a:pPr>
            <a:r>
              <a:rPr b="1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Agenda review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AutoNum type="arabicParenR"/>
            </a:pPr>
            <a:r>
              <a:rPr b="1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What has happened so far? (11-18/483r0, 11-18/588r1)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Arial"/>
              <a:buAutoNum type="arabicParenR"/>
            </a:pPr>
            <a:r>
              <a:rPr b="1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Discussion around the work going forward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Font typeface="StarSymbol"/>
              <a:buAutoNum type="romanLcPeriod"/>
            </a:pPr>
            <a:r>
              <a:rPr b="1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 which order to deal with tasks? i.e. defining problems, use cases, solutions?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Font typeface="StarSymbol"/>
              <a:buAutoNum type="romanLcPeriod"/>
            </a:pPr>
            <a:r>
              <a:rPr b="1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What is our expected output? i.e. should we aim to make a report which is interesting for people outside of the IEEE 802.11 community as well? Etc.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Arial"/>
              <a:buAutoNum type="arabicParenR"/>
            </a:pPr>
            <a:r>
              <a:rPr b="1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...Pending outcome of point 6) on the agenda.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Arial"/>
              <a:buAutoNum type="arabicParenR"/>
            </a:pPr>
            <a:r>
              <a:rPr b="1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AOB (do we need teleconferences?)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Arial"/>
              <a:buAutoNum type="arabicParenR"/>
            </a:pPr>
            <a:r>
              <a:rPr b="1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Adjourn.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390E7CA8-A1A9-4F7B-9E8A-9F1B9A309341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5357880" y="6475320"/>
            <a:ext cx="318420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63" name="TextShape 4"/>
          <p:cNvSpPr txBox="1"/>
          <p:nvPr/>
        </p:nvSpPr>
        <p:spPr>
          <a:xfrm>
            <a:off x="696960" y="333360"/>
            <a:ext cx="187452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164" name="TextShape 5"/>
          <p:cNvSpPr txBox="1"/>
          <p:nvPr/>
        </p:nvSpPr>
        <p:spPr>
          <a:xfrm>
            <a:off x="685800" y="685800"/>
            <a:ext cx="77706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Agenda Items for the Week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4344840" y="6475320"/>
            <a:ext cx="5281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2A81914-7E05-483E-A034-3650225E5558}" type="slidenum"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166" name="TextShape 2"/>
          <p:cNvSpPr txBox="1"/>
          <p:nvPr/>
        </p:nvSpPr>
        <p:spPr>
          <a:xfrm>
            <a:off x="5357880" y="6475320"/>
            <a:ext cx="318420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167" name="TextShape 3"/>
          <p:cNvSpPr txBox="1"/>
          <p:nvPr/>
        </p:nvSpPr>
        <p:spPr>
          <a:xfrm>
            <a:off x="696960" y="333360"/>
            <a:ext cx="187452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168" name="TextShape 4"/>
          <p:cNvSpPr txBox="1"/>
          <p:nvPr/>
        </p:nvSpPr>
        <p:spPr>
          <a:xfrm>
            <a:off x="685800" y="685800"/>
            <a:ext cx="77706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Secretary?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700560" y="334800"/>
            <a:ext cx="960840" cy="274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/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6403680" y="6475320"/>
            <a:ext cx="2215080" cy="18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algn="r"/>
            <a:r>
              <a:rPr b="0" lang="en-GB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</a:t>
            </a:r>
            <a:r>
              <a:rPr b="0" lang="en-GB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(ARTICLE19)</a:t>
            </a:r>
            <a:endParaRPr b="0" lang="sv-S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CustomShape 3"/>
          <p:cNvSpPr/>
          <p:nvPr/>
        </p:nvSpPr>
        <p:spPr>
          <a:xfrm>
            <a:off x="4395240" y="6475320"/>
            <a:ext cx="429120" cy="18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algn="ctr"/>
            <a:r>
              <a:rPr b="0" lang="en-GB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71F0E778-025F-47F0-92C8-CCBEC5CF6777}" type="slidenum">
              <a:rPr b="0" lang="en-GB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TextShape 4"/>
          <p:cNvSpPr txBox="1"/>
          <p:nvPr/>
        </p:nvSpPr>
        <p:spPr>
          <a:xfrm>
            <a:off x="394920" y="620640"/>
            <a:ext cx="8458200" cy="432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/>
            <a:r>
              <a:rPr b="1" lang="en-US" sz="2800" spc="-1" strike="noStrike" u="sng">
                <a:solidFill>
                  <a:srgbClr val="000000"/>
                </a:solidFill>
                <a:uFillTx/>
                <a:latin typeface="Times New Roman"/>
              </a:rPr>
              <a:t>Guidelines for IEEE-SA Meetings</a:t>
            </a:r>
            <a:endParaRPr b="1" lang="sv-SE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3" name="CustomShape 5"/>
          <p:cNvSpPr/>
          <p:nvPr/>
        </p:nvSpPr>
        <p:spPr>
          <a:xfrm>
            <a:off x="611280" y="1052640"/>
            <a:ext cx="8229600" cy="5329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rmAutofit/>
          </a:bodyPr>
          <a:p>
            <a:pPr marL="230040" indent="-230040">
              <a:lnSpc>
                <a:spcPct val="80000"/>
              </a:lnSpc>
              <a:spcBef>
                <a:spcPts val="173"/>
              </a:spcBef>
              <a:buClr>
                <a:srgbClr val="cc3300"/>
              </a:buClr>
              <a:buSzPct val="50000"/>
              <a:buFont typeface="Monotype Sorts" charset="2"/>
              <a:buChar char=""/>
            </a:pPr>
            <a:endParaRPr b="0" lang="sv-SE" sz="1200" spc="-1" strike="noStrike">
              <a:solidFill>
                <a:srgbClr val="000000"/>
              </a:solidFill>
              <a:latin typeface="Times New Roman"/>
            </a:endParaRPr>
          </a:p>
          <a:p>
            <a:pPr marL="230040" indent="-230040">
              <a:lnSpc>
                <a:spcPct val="80000"/>
              </a:lnSpc>
              <a:spcBef>
                <a:spcPts val="400"/>
              </a:spcBef>
              <a:spcAft>
                <a:spcPts val="799"/>
              </a:spcAft>
              <a:buClr>
                <a:srgbClr val="cc3300"/>
              </a:buClr>
              <a:buSzPct val="50000"/>
              <a:buFont typeface="Monotype Sorts" charset="2"/>
              <a:buChar char=""/>
            </a:pP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All IEEE-SA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standards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meetings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shall be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conducted in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compliance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with all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applicable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laws,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including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antitrust and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competition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laws.</a:t>
            </a:r>
            <a:endParaRPr b="0" lang="sv-SE" sz="1600" spc="-1" strike="noStrike">
              <a:solidFill>
                <a:srgbClr val="000000"/>
              </a:solidFill>
              <a:latin typeface="Times New Roman"/>
            </a:endParaRPr>
          </a:p>
          <a:p>
            <a:pPr marL="230040" indent="-230040">
              <a:lnSpc>
                <a:spcPct val="80000"/>
              </a:lnSpc>
              <a:spcBef>
                <a:spcPts val="400"/>
              </a:spcBef>
              <a:spcAft>
                <a:spcPts val="799"/>
              </a:spcAft>
              <a:buClr>
                <a:srgbClr val="cc3300"/>
              </a:buClr>
              <a:buSzPct val="50000"/>
              <a:buFont typeface="Monotype Sorts" charset="2"/>
              <a:buChar char=""/>
            </a:pP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Don’t discuss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the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interpretation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, validity, or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essentiality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of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patents/paten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t claims. </a:t>
            </a:r>
            <a:endParaRPr b="0" lang="sv-SE" sz="1600" spc="-1" strike="noStrike">
              <a:solidFill>
                <a:srgbClr val="000000"/>
              </a:solidFill>
              <a:latin typeface="Times New Roman"/>
            </a:endParaRPr>
          </a:p>
          <a:p>
            <a:pPr marL="230040" indent="-230040">
              <a:lnSpc>
                <a:spcPct val="80000"/>
              </a:lnSpc>
              <a:spcBef>
                <a:spcPts val="400"/>
              </a:spcBef>
              <a:spcAft>
                <a:spcPts val="799"/>
              </a:spcAft>
              <a:buClr>
                <a:srgbClr val="cc3300"/>
              </a:buClr>
              <a:buSzPct val="50000"/>
              <a:buFont typeface="Monotype Sorts" charset="2"/>
              <a:buChar char=""/>
            </a:pP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Don’t discuss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specific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license rates,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terms, or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conditions.</a:t>
            </a:r>
            <a:endParaRPr b="0" lang="sv-SE" sz="1600" spc="-1" strike="noStrike">
              <a:solidFill>
                <a:srgbClr val="000000"/>
              </a:solidFill>
              <a:latin typeface="Times New Roman"/>
            </a:endParaRPr>
          </a:p>
          <a:p>
            <a:pPr lvl="1" marL="630000" indent="-285840">
              <a:lnSpc>
                <a:spcPct val="80000"/>
              </a:lnSpc>
              <a:spcBef>
                <a:spcPts val="400"/>
              </a:spcBef>
              <a:spcAft>
                <a:spcPts val="799"/>
              </a:spcAft>
              <a:buClr>
                <a:srgbClr val="cc3300"/>
              </a:buClr>
              <a:buSzPct val="50000"/>
              <a:buFont typeface="Monotype Sorts" charset="2"/>
              <a:buChar char=""/>
            </a:pP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Relative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costs,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including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licensing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costs of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essential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patent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claims, of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different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technical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approach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es may be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discussed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in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standards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developm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ent </a:t>
            </a:r>
            <a:r>
              <a:rPr b="0" lang="en-US" sz="1600" spc="-1" strike="noStrike">
                <a:solidFill>
                  <a:srgbClr val="000099"/>
                </a:solidFill>
                <a:latin typeface="Arial"/>
              </a:rPr>
              <a:t>meetings. </a:t>
            </a:r>
            <a:endParaRPr b="0" lang="sv-SE" sz="1600" spc="-1" strike="noStrike">
              <a:solidFill>
                <a:srgbClr val="000000"/>
              </a:solidFill>
              <a:latin typeface="Times New Roman"/>
            </a:endParaRP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spcAft>
                <a:spcPts val="799"/>
              </a:spcAft>
              <a:buClr>
                <a:srgbClr val="cc3300"/>
              </a:buClr>
              <a:buSzPct val="50000"/>
              <a:buFont typeface="Monotype Sorts" charset="2"/>
              <a:buChar char=""/>
            </a:pPr>
            <a:r>
              <a:rPr b="0" lang="en-GB" sz="1600" spc="-1" strike="noStrike">
                <a:solidFill>
                  <a:srgbClr val="000099"/>
                </a:solidFill>
                <a:latin typeface="Arial"/>
              </a:rPr>
              <a:t>Tec</a:t>
            </a:r>
            <a:r>
              <a:rPr b="0" lang="en-GB" sz="1600" spc="-1" strike="noStrike">
                <a:solidFill>
                  <a:srgbClr val="000099"/>
                </a:solidFill>
                <a:latin typeface="Arial"/>
              </a:rPr>
              <a:t>hnic</a:t>
            </a:r>
            <a:r>
              <a:rPr b="0" lang="en-GB" sz="1600" spc="-1" strike="noStrike">
                <a:solidFill>
                  <a:srgbClr val="000099"/>
                </a:solidFill>
                <a:latin typeface="Arial"/>
              </a:rPr>
              <a:t>al </a:t>
            </a:r>
            <a:r>
              <a:rPr b="0" lang="en-GB" sz="1600" spc="-1" strike="noStrike">
                <a:solidFill>
                  <a:srgbClr val="000099"/>
                </a:solidFill>
                <a:latin typeface="Arial"/>
              </a:rPr>
              <a:t>con</a:t>
            </a:r>
            <a:r>
              <a:rPr b="0" lang="en-GB" sz="1600" spc="-1" strike="noStrike">
                <a:solidFill>
                  <a:srgbClr val="000099"/>
                </a:solidFill>
                <a:latin typeface="Arial"/>
              </a:rPr>
              <a:t>side</a:t>
            </a:r>
            <a:r>
              <a:rPr b="0" lang="en-GB" sz="1600" spc="-1" strike="noStrike">
                <a:solidFill>
                  <a:srgbClr val="000099"/>
                </a:solidFill>
                <a:latin typeface="Arial"/>
              </a:rPr>
              <a:t>ratio</a:t>
            </a:r>
            <a:r>
              <a:rPr b="0" lang="en-GB" sz="1600" spc="-1" strike="noStrike">
                <a:solidFill>
                  <a:srgbClr val="000099"/>
                </a:solidFill>
                <a:latin typeface="Arial"/>
              </a:rPr>
              <a:t>ns </a:t>
            </a:r>
            <a:r>
              <a:rPr b="0" lang="en-GB" sz="1600" spc="-1" strike="noStrike">
                <a:solidFill>
                  <a:srgbClr val="000099"/>
                </a:solidFill>
                <a:latin typeface="Arial"/>
              </a:rPr>
              <a:t>rem</a:t>
            </a:r>
            <a:r>
              <a:rPr b="0" lang="en-GB" sz="1600" spc="-1" strike="noStrike">
                <a:solidFill>
                  <a:srgbClr val="000099"/>
                </a:solidFill>
                <a:latin typeface="Arial"/>
              </a:rPr>
              <a:t>ain </a:t>
            </a:r>
            <a:r>
              <a:rPr b="0" lang="en-GB" sz="1600" spc="-1" strike="noStrike">
                <a:solidFill>
                  <a:srgbClr val="000099"/>
                </a:solidFill>
                <a:latin typeface="Arial"/>
              </a:rPr>
              <a:t>prim</a:t>
            </a:r>
            <a:r>
              <a:rPr b="0" lang="en-GB" sz="1600" spc="-1" strike="noStrike">
                <a:solidFill>
                  <a:srgbClr val="000099"/>
                </a:solidFill>
                <a:latin typeface="Arial"/>
              </a:rPr>
              <a:t>ary </a:t>
            </a:r>
            <a:r>
              <a:rPr b="0" lang="en-GB" sz="1600" spc="-1" strike="noStrike">
                <a:solidFill>
                  <a:srgbClr val="000099"/>
                </a:solidFill>
                <a:latin typeface="Arial"/>
              </a:rPr>
              <a:t>focu</a:t>
            </a:r>
            <a:r>
              <a:rPr b="0" lang="en-GB" sz="1600" spc="-1" strike="noStrike">
                <a:solidFill>
                  <a:srgbClr val="000099"/>
                </a:solidFill>
                <a:latin typeface="Arial"/>
              </a:rPr>
              <a:t>s</a:t>
            </a:r>
            <a:endParaRPr b="0" lang="sv-SE" sz="1600" spc="-1" strike="noStrike">
              <a:solidFill>
                <a:srgbClr val="000000"/>
              </a:solidFill>
              <a:latin typeface="Times New Roman"/>
            </a:endParaRPr>
          </a:p>
          <a:p>
            <a:pPr marL="230040" indent="-230040">
              <a:lnSpc>
                <a:spcPct val="80000"/>
              </a:lnSpc>
              <a:spcBef>
                <a:spcPts val="400"/>
              </a:spcBef>
              <a:spcAft>
                <a:spcPts val="799"/>
              </a:spcAft>
              <a:buClr>
                <a:srgbClr val="cc3300"/>
              </a:buClr>
              <a:buSzPct val="50000"/>
              <a:buFont typeface="Monotype Sorts" charset="2"/>
              <a:buChar char=""/>
            </a:pP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Don’t discuss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or engage in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the fixing of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product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prices,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allocation of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customers, or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division of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sales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markets.</a:t>
            </a:r>
            <a:endParaRPr b="0" lang="sv-SE" sz="1600" spc="-1" strike="noStrike">
              <a:solidFill>
                <a:srgbClr val="000000"/>
              </a:solidFill>
              <a:latin typeface="Times New Roman"/>
            </a:endParaRPr>
          </a:p>
          <a:p>
            <a:pPr marL="230040" indent="-230040">
              <a:lnSpc>
                <a:spcPct val="80000"/>
              </a:lnSpc>
              <a:spcBef>
                <a:spcPts val="400"/>
              </a:spcBef>
              <a:spcAft>
                <a:spcPts val="799"/>
              </a:spcAft>
              <a:buClr>
                <a:srgbClr val="cc3300"/>
              </a:buClr>
              <a:buSzPct val="50000"/>
              <a:buFont typeface="Monotype Sorts" charset="2"/>
              <a:buChar char=""/>
            </a:pP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Don’t discuss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the status or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substance of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ongoing or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threatened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litigation.</a:t>
            </a:r>
            <a:endParaRPr b="0" lang="sv-SE" sz="1600" spc="-1" strike="noStrike">
              <a:solidFill>
                <a:srgbClr val="000000"/>
              </a:solidFill>
              <a:latin typeface="Times New Roman"/>
            </a:endParaRPr>
          </a:p>
          <a:p>
            <a:pPr marL="230040" indent="-230040">
              <a:lnSpc>
                <a:spcPct val="80000"/>
              </a:lnSpc>
              <a:spcBef>
                <a:spcPts val="400"/>
              </a:spcBef>
              <a:spcAft>
                <a:spcPts val="799"/>
              </a:spcAft>
              <a:buClr>
                <a:srgbClr val="cc3300"/>
              </a:buClr>
              <a:buSzPct val="50000"/>
              <a:buFont typeface="Monotype Sorts" charset="2"/>
              <a:buChar char=""/>
            </a:pP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Don’t be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silent if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inappropriate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topics are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discussed…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do formally </a:t>
            </a:r>
            <a:r>
              <a:rPr b="1" lang="en-US" sz="1600" spc="-1" strike="noStrike">
                <a:solidFill>
                  <a:srgbClr val="000099"/>
                </a:solidFill>
                <a:latin typeface="Arial"/>
              </a:rPr>
              <a:t>object.</a:t>
            </a:r>
            <a:endParaRPr b="0" lang="sv-SE" sz="1600" spc="-1" strike="noStrike">
              <a:solidFill>
                <a:srgbClr val="000000"/>
              </a:solidFill>
              <a:latin typeface="Times New Roman"/>
            </a:endParaRPr>
          </a:p>
          <a:p>
            <a:pPr marL="230040" indent="-230040" algn="ctr">
              <a:lnSpc>
                <a:spcPct val="80000"/>
              </a:lnSpc>
              <a:spcBef>
                <a:spcPts val="298"/>
              </a:spcBef>
            </a:pPr>
            <a:r>
              <a:rPr b="1" lang="en-US" sz="1200" spc="-1" strike="noStrike">
                <a:solidFill>
                  <a:srgbClr val="000099"/>
                </a:solidFill>
                <a:latin typeface="Arial"/>
              </a:rPr>
              <a:t>---------------------------------</a:t>
            </a:r>
            <a:r>
              <a:rPr b="1" lang="en-US" sz="1200" spc="-1" strike="noStrike">
                <a:solidFill>
                  <a:srgbClr val="000099"/>
                </a:solidFill>
                <a:latin typeface="Arial"/>
              </a:rPr>
              <a:t>----------------------------</a:t>
            </a:r>
            <a:r>
              <a:rPr b="1" lang="en-US" sz="1200" spc="-1" strike="noStrike">
                <a:solidFill>
                  <a:srgbClr val="000099"/>
                </a:solidFill>
                <a:latin typeface="Arial"/>
              </a:rPr>
              <a:t>--   </a:t>
            </a:r>
            <a:endParaRPr b="0" lang="sv-SE" sz="1200" spc="-1" strike="noStrike">
              <a:solidFill>
                <a:srgbClr val="000000"/>
              </a:solidFill>
              <a:latin typeface="Times New Roman"/>
            </a:endParaRPr>
          </a:p>
          <a:p>
            <a:pPr marL="230040" indent="-230040" algn="ctr">
              <a:lnSpc>
                <a:spcPct val="80000"/>
              </a:lnSpc>
              <a:spcBef>
                <a:spcPts val="349"/>
              </a:spcBef>
            </a:pP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If you have 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questions, 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contact the 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IEEE-SA 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Standards 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Board Patent 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Committee 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Administrator 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at 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patcom@ieee.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org or visit 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http://standard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s.ieee.org/abo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ut/sasb/patco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m/index.html </a:t>
            </a:r>
            <a:br/>
            <a:endParaRPr b="0" lang="sv-SE" sz="1400" spc="-1" strike="noStrike">
              <a:solidFill>
                <a:srgbClr val="000000"/>
              </a:solidFill>
              <a:latin typeface="Times New Roman"/>
            </a:endParaRPr>
          </a:p>
          <a:p>
            <a:pPr marL="230040" indent="-230040" algn="ctr">
              <a:lnSpc>
                <a:spcPct val="80000"/>
              </a:lnSpc>
              <a:spcBef>
                <a:spcPts val="349"/>
              </a:spcBef>
            </a:pP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See </a:t>
            </a:r>
            <a:r>
              <a:rPr b="1" i="1" lang="en-US" sz="1400" spc="-1" strike="noStrike">
                <a:solidFill>
                  <a:srgbClr val="000099"/>
                </a:solidFill>
                <a:latin typeface="Arial"/>
              </a:rPr>
              <a:t>IEEE-SA </a:t>
            </a:r>
            <a:r>
              <a:rPr b="1" i="1" lang="en-US" sz="1400" spc="-1" strike="noStrike">
                <a:solidFill>
                  <a:srgbClr val="000099"/>
                </a:solidFill>
                <a:latin typeface="Arial"/>
              </a:rPr>
              <a:t>Standards </a:t>
            </a:r>
            <a:r>
              <a:rPr b="1" i="1" lang="en-US" sz="1400" spc="-1" strike="noStrike">
                <a:solidFill>
                  <a:srgbClr val="000099"/>
                </a:solidFill>
                <a:latin typeface="Arial"/>
              </a:rPr>
              <a:t>Board </a:t>
            </a:r>
            <a:r>
              <a:rPr b="1" i="1" lang="en-US" sz="1400" spc="-1" strike="noStrike">
                <a:solidFill>
                  <a:srgbClr val="000099"/>
                </a:solidFill>
                <a:latin typeface="Arial"/>
              </a:rPr>
              <a:t>Operations </a:t>
            </a:r>
            <a:r>
              <a:rPr b="1" i="1" lang="en-US" sz="1400" spc="-1" strike="noStrike">
                <a:solidFill>
                  <a:srgbClr val="000099"/>
                </a:solidFill>
                <a:latin typeface="Arial"/>
              </a:rPr>
              <a:t>Manual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, clause 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5.3.10 and </a:t>
            </a:r>
            <a:r>
              <a:rPr b="1" lang="en-GB" sz="1400" spc="-1" strike="noStrike">
                <a:solidFill>
                  <a:srgbClr val="000099"/>
                </a:solidFill>
                <a:latin typeface="Arial"/>
              </a:rPr>
              <a:t>“Promoting </a:t>
            </a:r>
            <a:r>
              <a:rPr b="1" lang="en-GB" sz="1400" spc="-1" strike="noStrike">
                <a:solidFill>
                  <a:srgbClr val="000099"/>
                </a:solidFill>
                <a:latin typeface="Arial"/>
              </a:rPr>
              <a:t>Competition </a:t>
            </a:r>
            <a:r>
              <a:rPr b="1" lang="en-GB" sz="1400" spc="-1" strike="noStrike">
                <a:solidFill>
                  <a:srgbClr val="000099"/>
                </a:solidFill>
                <a:latin typeface="Arial"/>
              </a:rPr>
              <a:t>and </a:t>
            </a:r>
            <a:r>
              <a:rPr b="1" lang="en-GB" sz="1400" spc="-1" strike="noStrike">
                <a:solidFill>
                  <a:srgbClr val="000099"/>
                </a:solidFill>
                <a:latin typeface="Arial"/>
              </a:rPr>
              <a:t>Innovation: </a:t>
            </a:r>
            <a:r>
              <a:rPr b="1" lang="en-GB" sz="1400" spc="-1" strike="noStrike">
                <a:solidFill>
                  <a:srgbClr val="000099"/>
                </a:solidFill>
                <a:latin typeface="Arial"/>
              </a:rPr>
              <a:t>What You </a:t>
            </a:r>
            <a:r>
              <a:rPr b="1" lang="en-GB" sz="1400" spc="-1" strike="noStrike">
                <a:solidFill>
                  <a:srgbClr val="000099"/>
                </a:solidFill>
                <a:latin typeface="Arial"/>
              </a:rPr>
              <a:t>Need to Know </a:t>
            </a:r>
            <a:r>
              <a:rPr b="1" lang="en-GB" sz="1400" spc="-1" strike="noStrike">
                <a:solidFill>
                  <a:srgbClr val="000099"/>
                </a:solidFill>
                <a:latin typeface="Arial"/>
              </a:rPr>
              <a:t>about the IEEE </a:t>
            </a:r>
            <a:r>
              <a:rPr b="1" lang="en-GB" sz="1400" spc="-1" strike="noStrike">
                <a:solidFill>
                  <a:srgbClr val="000099"/>
                </a:solidFill>
                <a:latin typeface="Arial"/>
              </a:rPr>
              <a:t>Standards </a:t>
            </a:r>
            <a:r>
              <a:rPr b="1" lang="en-GB" sz="1400" spc="-1" strike="noStrike">
                <a:solidFill>
                  <a:srgbClr val="000099"/>
                </a:solidFill>
                <a:latin typeface="Arial"/>
              </a:rPr>
              <a:t>Association's </a:t>
            </a:r>
            <a:r>
              <a:rPr b="1" lang="en-GB" sz="1400" spc="-1" strike="noStrike">
                <a:solidFill>
                  <a:srgbClr val="000099"/>
                </a:solidFill>
                <a:latin typeface="Arial"/>
              </a:rPr>
              <a:t>Antitrust and </a:t>
            </a:r>
            <a:r>
              <a:rPr b="1" lang="en-GB" sz="1400" spc="-1" strike="noStrike">
                <a:solidFill>
                  <a:srgbClr val="000099"/>
                </a:solidFill>
                <a:latin typeface="Arial"/>
              </a:rPr>
              <a:t>Competition </a:t>
            </a:r>
            <a:r>
              <a:rPr b="1" lang="en-GB" sz="1400" spc="-1" strike="noStrike">
                <a:solidFill>
                  <a:srgbClr val="000099"/>
                </a:solidFill>
                <a:latin typeface="Arial"/>
              </a:rPr>
              <a:t>Policy”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 for 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more details.</a:t>
            </a:r>
            <a:endParaRPr b="0" lang="sv-SE" sz="1400" spc="-1" strike="noStrike">
              <a:solidFill>
                <a:srgbClr val="000000"/>
              </a:solidFill>
              <a:latin typeface="Times New Roman"/>
            </a:endParaRPr>
          </a:p>
          <a:p>
            <a:pPr marL="230040" indent="-230040" algn="ctr">
              <a:lnSpc>
                <a:spcPct val="80000"/>
              </a:lnSpc>
              <a:spcBef>
                <a:spcPts val="349"/>
              </a:spcBef>
            </a:pP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This slide set is 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available </a:t>
            </a:r>
            <a:br/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at 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https://develop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ment.standard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s.ieee.org/myp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roject/Public/m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ytools/mob/</a:t>
            </a:r>
            <a:r>
              <a:rPr b="1" lang="en-US" sz="1400" spc="-1" strike="noStrike">
                <a:solidFill>
                  <a:srgbClr val="000099"/>
                </a:solidFill>
                <a:latin typeface="Arial"/>
              </a:rPr>
              <a:t>slideset.ppt</a:t>
            </a:r>
            <a:endParaRPr b="0" lang="sv-SE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714240" y="357120"/>
            <a:ext cx="2374920" cy="273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rmAutofit/>
          </a:bodyPr>
          <a:p>
            <a:pPr/>
            <a:r>
              <a:rPr b="1" lang="en-US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4344840" y="6475320"/>
            <a:ext cx="528840" cy="363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/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22CD311-597C-4473-80B6-E159D063322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b="0" lang="sv-S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6" name="TextShape 3"/>
          <p:cNvSpPr txBox="1"/>
          <p:nvPr/>
        </p:nvSpPr>
        <p:spPr>
          <a:xfrm>
            <a:off x="685440" y="609480"/>
            <a:ext cx="8001000" cy="1160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>
            <a:noAutofit/>
          </a:bodyPr>
          <a:p>
            <a:pPr algn="ctr"/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Participation in IEEE 802 Meetings</a:t>
            </a:r>
            <a:endParaRPr b="1" lang="sv-SE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539640" y="1525680"/>
            <a:ext cx="8002800" cy="4495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rmAutofit/>
          </a:bodyPr>
          <a:p>
            <a:pPr marL="342720" indent="-339840"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Participation in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any IEEE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802 meeting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(Sponsor,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Sponsor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subgroup,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Working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Group,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Working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Group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subgroup,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etc.) is on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an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individual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basis</a:t>
            </a:r>
            <a:endParaRPr b="0" lang="sv-SE" sz="1600" spc="-1" strike="noStrike">
              <a:solidFill>
                <a:srgbClr val="000000"/>
              </a:solidFill>
              <a:latin typeface="Times New Roman"/>
            </a:endParaRPr>
          </a:p>
          <a:p>
            <a:pPr marL="342720" indent="-339840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•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Participants in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the IEEE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standards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development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individual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process shall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act based on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their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qualifications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and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experience. (</a:t>
            </a:r>
            <a:r>
              <a:rPr b="1" lang="en-US" sz="1400" spc="-1" strike="noStrike">
                <a:solidFill>
                  <a:srgbClr val="0066ff"/>
                </a:solidFill>
                <a:latin typeface="Arial"/>
                <a:ea typeface="MS PGothic"/>
                <a:hlinkClick r:id="rId1"/>
              </a:rPr>
              <a:t>https://standards.ieee.org/develop/policies/bylaws/sb_bylaws.pdf section 5.2.1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)</a:t>
            </a:r>
            <a:endParaRPr b="0" lang="sv-SE" sz="1400" spc="-1" strike="noStrike">
              <a:solidFill>
                <a:srgbClr val="000000"/>
              </a:solidFill>
              <a:latin typeface="Times New Roman"/>
            </a:endParaRPr>
          </a:p>
          <a:p>
            <a:pPr marL="342720" indent="-339840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•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IEEE 802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Working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Group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membership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is by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individual;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“Working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Group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members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shall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participate in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the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consensus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process in a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manner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consistent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with their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professional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expert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opinion as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individuals,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and not as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organizationa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l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representativ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es”.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(subclause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4.2.1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“Establishme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nt”, of the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IEEE 802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LMSC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Working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Group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Policies and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Procedures)</a:t>
            </a:r>
            <a:endParaRPr b="0" lang="sv-SE" sz="1400" spc="-1" strike="noStrike">
              <a:solidFill>
                <a:srgbClr val="000000"/>
              </a:solidFill>
              <a:latin typeface="Times New Roman"/>
            </a:endParaRPr>
          </a:p>
          <a:p>
            <a:pPr marL="342720" indent="-339840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•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Participants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have an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obligation to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act and vote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as an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individual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and not under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the direction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of any other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individual or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group. A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Participant’s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obligation to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act and vote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as an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individual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applies in all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cases,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regardless of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any external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commitments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, agreements,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contracts, or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orders.</a:t>
            </a:r>
            <a:endParaRPr b="0" lang="sv-SE" sz="1400" spc="-1" strike="noStrike">
              <a:solidFill>
                <a:srgbClr val="000000"/>
              </a:solidFill>
              <a:latin typeface="Times New Roman"/>
            </a:endParaRPr>
          </a:p>
          <a:p>
            <a:pPr marL="342720" indent="-339840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•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Participants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shall not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direct the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actions or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votes of any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other member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of an IEEE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802 Working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Group or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retaliate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against any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other member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for their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actions or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votes within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IEEE 802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Working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Group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meetings, see </a:t>
            </a:r>
            <a:r>
              <a:rPr b="1" lang="en-US" sz="1400" spc="-1" strike="noStrike">
                <a:solidFill>
                  <a:srgbClr val="0066ff"/>
                </a:solidFill>
                <a:latin typeface="Arial"/>
                <a:ea typeface="MS PGothic"/>
                <a:hlinkClick r:id="rId2"/>
              </a:rPr>
              <a:t>https://standards.ieee.org/develop/policies/bylaws/sb_bylaws.pdf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 section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5.2.1.3 and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the IEEE 802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LMSC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Working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Group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Policies and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Procedures,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subclause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3.4.1 “Chair”,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MS PGothic"/>
              </a:rPr>
              <a:t>list item x.</a:t>
            </a:r>
            <a:endParaRPr b="0" lang="sv-SE" sz="1400" spc="-1" strike="noStrike">
              <a:solidFill>
                <a:srgbClr val="000000"/>
              </a:solidFill>
              <a:latin typeface="Times New Roman"/>
            </a:endParaRPr>
          </a:p>
          <a:p>
            <a:pPr marL="342720" indent="-339840"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By participating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in IEEE 802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meetings,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you accept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these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requirement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s. If you do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not agree to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these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policies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then you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shall not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MS PGothic"/>
              </a:rPr>
              <a:t>participate.</a:t>
            </a:r>
            <a:endParaRPr b="0" lang="sv-SE" sz="1600" spc="-1" strike="noStrike">
              <a:solidFill>
                <a:srgbClr val="000000"/>
              </a:solidFill>
              <a:latin typeface="Times New Roman"/>
            </a:endParaRPr>
          </a:p>
          <a:p>
            <a:pPr marL="342720" indent="-339840">
              <a:lnSpc>
                <a:spcPct val="100000"/>
              </a:lnSpc>
            </a:pP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MS PGothic"/>
              </a:rPr>
              <a:t>(Latest revision of IEEE </a:t>
            </a: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MS PGothic"/>
              </a:rPr>
              <a:t>802 LMSC Working </a:t>
            </a: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MS PGothic"/>
              </a:rPr>
              <a:t>Group Policies and </a:t>
            </a: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MS PGothic"/>
              </a:rPr>
              <a:t>Procedures: </a:t>
            </a:r>
            <a:r>
              <a:rPr b="0" lang="en-US" sz="1100" spc="-1" strike="noStrike">
                <a:solidFill>
                  <a:srgbClr val="0066ff"/>
                </a:solidFill>
                <a:latin typeface="Arial"/>
                <a:ea typeface="MS PGothic"/>
                <a:hlinkClick r:id="rId3"/>
              </a:rPr>
              <a:t>http://www.ieee802.org/devdocs.shtml</a:t>
            </a:r>
            <a:r>
              <a:rPr b="0" lang="en-US" sz="1100" spc="-1" strike="noStrike">
                <a:solidFill>
                  <a:srgbClr val="000000"/>
                </a:solidFill>
                <a:latin typeface="Arial"/>
                <a:ea typeface="MS PGothic"/>
              </a:rPr>
              <a:t> )</a:t>
            </a:r>
            <a:endParaRPr b="0" lang="sv-SE" sz="11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6403680" y="6475320"/>
            <a:ext cx="2215080" cy="18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algn="r"/>
            <a:r>
              <a:rPr b="0" lang="en-GB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</a:t>
            </a:r>
            <a:r>
              <a:rPr b="0" lang="en-GB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(ARTICLE19)</a:t>
            </a:r>
            <a:endParaRPr b="0" lang="sv-SE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561960" y="334800"/>
            <a:ext cx="1238040" cy="274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/>
            <a:r>
              <a:rPr b="1" lang="en-US" sz="1800" spc="-1" strike="noStrike">
                <a:latin typeface="DejaVu Sans"/>
              </a:rPr>
              <a:t>May 2019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6410880" y="6475320"/>
            <a:ext cx="2199960" cy="18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algn="r"/>
            <a:r>
              <a:rPr b="0" lang="en-GB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</a:t>
            </a:r>
            <a:r>
              <a:rPr b="0" lang="en-GB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(ARTICLE19)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81" name="CustomShape 3"/>
          <p:cNvSpPr/>
          <p:nvPr/>
        </p:nvSpPr>
        <p:spPr>
          <a:xfrm>
            <a:off x="4350600" y="6475320"/>
            <a:ext cx="518760" cy="18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algn="ctr"/>
            <a:r>
              <a:rPr b="0" lang="en-GB" sz="1200" spc="-1" strike="noStrike">
                <a:latin typeface="DejaVu Sans"/>
              </a:rPr>
              <a:t>Slide </a:t>
            </a:r>
            <a:fld id="{33146147-E731-4A17-B0BD-4CA022CF941A}" type="slidenum">
              <a:rPr b="0" lang="en-GB" sz="1200" spc="-1" strike="noStrike">
                <a:latin typeface="DejaVu Sans"/>
              </a:rPr>
              <a:t>7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82" name="TextShape 4"/>
          <p:cNvSpPr txBox="1"/>
          <p:nvPr/>
        </p:nvSpPr>
        <p:spPr>
          <a:xfrm>
            <a:off x="684360" y="549360"/>
            <a:ext cx="7772400" cy="92232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>
            <a:noAutofit/>
          </a:bodyPr>
          <a:p>
            <a:pPr algn="ctr"/>
            <a:r>
              <a:rPr b="1" lang="en-US" sz="2800" spc="-1" strike="noStrike" u="sng">
                <a:solidFill>
                  <a:srgbClr val="000000"/>
                </a:solidFill>
                <a:uFillTx/>
                <a:latin typeface="Times New Roman"/>
              </a:rPr>
              <a:t>Re</a:t>
            </a:r>
            <a:r>
              <a:rPr b="1" lang="en-US" sz="2800" spc="-1" strike="noStrike" u="sng">
                <a:solidFill>
                  <a:srgbClr val="000000"/>
                </a:solidFill>
                <a:uFillTx/>
                <a:latin typeface="Times New Roman"/>
              </a:rPr>
              <a:t>sou</a:t>
            </a:r>
            <a:r>
              <a:rPr b="1" lang="en-US" sz="2800" spc="-1" strike="noStrike" u="sng">
                <a:solidFill>
                  <a:srgbClr val="000000"/>
                </a:solidFill>
                <a:uFillTx/>
                <a:latin typeface="Times New Roman"/>
              </a:rPr>
              <a:t>rce</a:t>
            </a:r>
            <a:r>
              <a:rPr b="1" lang="en-US" sz="2800" spc="-1" strike="noStrike" u="sng">
                <a:solidFill>
                  <a:srgbClr val="000000"/>
                </a:solidFill>
                <a:uFillTx/>
                <a:latin typeface="Times New Roman"/>
              </a:rPr>
              <a:t>s – </a:t>
            </a:r>
            <a:r>
              <a:rPr b="1" lang="en-US" sz="2800" spc="-1" strike="noStrike" u="sng">
                <a:solidFill>
                  <a:srgbClr val="000000"/>
                </a:solidFill>
                <a:uFillTx/>
                <a:latin typeface="Times New Roman"/>
              </a:rPr>
              <a:t>UR</a:t>
            </a:r>
            <a:r>
              <a:rPr b="1" lang="en-US" sz="2800" spc="-1" strike="noStrike" u="sng">
                <a:solidFill>
                  <a:srgbClr val="000000"/>
                </a:solidFill>
                <a:uFillTx/>
                <a:latin typeface="Times New Roman"/>
              </a:rPr>
              <a:t>Ls</a:t>
            </a:r>
            <a:endParaRPr b="1" lang="sv-SE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3" name="TextShape 5"/>
          <p:cNvSpPr txBox="1"/>
          <p:nvPr/>
        </p:nvSpPr>
        <p:spPr>
          <a:xfrm>
            <a:off x="685800" y="1447560"/>
            <a:ext cx="7772400" cy="36716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rmAutofit/>
          </a:bodyPr>
          <a:p>
            <a:pPr marL="342720" indent="-342720">
              <a:lnSpc>
                <a:spcPct val="90000"/>
              </a:lnSpc>
              <a:spcBef>
                <a:spcPts val="69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800" spc="-1" strike="noStrike">
                <a:solidFill>
                  <a:srgbClr val="000000"/>
                </a:solidFill>
                <a:latin typeface="Times New Roman"/>
              </a:rPr>
              <a:t>Link to IEEE Disclosure of Affiliation </a:t>
            </a:r>
            <a:endParaRPr b="1" lang="sv-SE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2680" indent="-285480">
              <a:lnSpc>
                <a:spcPct val="9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US" sz="2400" spc="-1" strike="noStrike">
                <a:solidFill>
                  <a:srgbClr val="0066ff"/>
                </a:solidFill>
                <a:latin typeface="Times New Roman"/>
                <a:hlinkClick r:id="rId1"/>
              </a:rPr>
              <a:t>http://standards.ieee.org/faqs/affiliationFAQ.html</a:t>
            </a:r>
            <a:endParaRPr b="0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marL="342720" indent="-342720">
              <a:lnSpc>
                <a:spcPct val="90000"/>
              </a:lnSpc>
              <a:spcBef>
                <a:spcPts val="69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800" spc="-1" strike="noStrike">
                <a:solidFill>
                  <a:srgbClr val="000000"/>
                </a:solidFill>
                <a:latin typeface="Times New Roman"/>
              </a:rPr>
              <a:t>Links to IEEE Antitrust Guidelines</a:t>
            </a:r>
            <a:endParaRPr b="1" lang="sv-SE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2680" indent="-285480">
              <a:lnSpc>
                <a:spcPct val="9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http://standards.ieee.org/resources/antitrust-guidelines.pdf</a:t>
            </a:r>
            <a:endParaRPr b="0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marL="342720" indent="-342720">
              <a:lnSpc>
                <a:spcPct val="90000"/>
              </a:lnSpc>
              <a:spcBef>
                <a:spcPts val="69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800" spc="-1" strike="noStrike">
                <a:solidFill>
                  <a:srgbClr val="000000"/>
                </a:solidFill>
                <a:latin typeface="Times New Roman"/>
              </a:rPr>
              <a:t>Link to IEEE Code of Ethics</a:t>
            </a:r>
            <a:endParaRPr b="1" lang="sv-SE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2680" indent="-285480">
              <a:lnSpc>
                <a:spcPct val="9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http://www.ieee.org/web/membership/ethics/code_ethics.html </a:t>
            </a:r>
            <a:endParaRPr b="0" lang="sv-SE" sz="2400" spc="-1" strike="noStrike">
              <a:solidFill>
                <a:srgbClr val="000000"/>
              </a:solidFill>
              <a:latin typeface="Times New Roman"/>
            </a:endParaRPr>
          </a:p>
          <a:p>
            <a:pPr marL="342720" indent="-342720">
              <a:lnSpc>
                <a:spcPct val="90000"/>
              </a:lnSpc>
              <a:spcBef>
                <a:spcPts val="69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800" spc="-1" strike="noStrike">
                <a:solidFill>
                  <a:srgbClr val="000000"/>
                </a:solidFill>
                <a:latin typeface="Times New Roman"/>
              </a:rPr>
              <a:t>Link to IEEE Patent Policy</a:t>
            </a:r>
            <a:endParaRPr b="1" lang="sv-SE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742680" indent="-285480">
              <a:lnSpc>
                <a:spcPct val="90000"/>
              </a:lnSpc>
              <a:spcBef>
                <a:spcPts val="598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http://standards.ieee.org/board/pat/pat-slideset.ppt</a:t>
            </a:r>
            <a:endParaRPr b="0" lang="sv-SE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561960" y="334800"/>
            <a:ext cx="1238040" cy="274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/>
            <a:r>
              <a:rPr b="1" lang="en-US" sz="1800" spc="-1" strike="noStrike">
                <a:latin typeface="DejaVu Sans"/>
              </a:rPr>
              <a:t>May 2019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6410880" y="6475320"/>
            <a:ext cx="2199960" cy="18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algn="r"/>
            <a:r>
              <a:rPr b="0" lang="en-GB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Amelia Andersdotter </a:t>
            </a:r>
            <a:r>
              <a:rPr b="0" lang="en-GB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(ARTICLE19)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186" name="CustomShape 3"/>
          <p:cNvSpPr/>
          <p:nvPr/>
        </p:nvSpPr>
        <p:spPr>
          <a:xfrm>
            <a:off x="4350600" y="6475320"/>
            <a:ext cx="518760" cy="18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 algn="ctr"/>
            <a:r>
              <a:rPr b="0" lang="en-GB" sz="1200" spc="-1" strike="noStrike">
                <a:latin typeface="DejaVu Sans"/>
              </a:rPr>
              <a:t>Slide </a:t>
            </a:r>
            <a:fld id="{7158CDB6-7769-4358-9DA5-516C87164B33}" type="slidenum">
              <a:rPr b="0" lang="en-GB" sz="1200" spc="-1" strike="noStrike">
                <a:latin typeface="DejaVu Sans"/>
              </a:rPr>
              <a:t>8</a:t>
            </a:fld>
            <a:endParaRPr b="0" lang="sv-SE" sz="1200" spc="-1" strike="noStrike">
              <a:latin typeface="DejaVu Sans"/>
            </a:endParaRPr>
          </a:p>
        </p:txBody>
      </p:sp>
      <p:sp>
        <p:nvSpPr>
          <p:cNvPr id="187" name="TextShape 4"/>
          <p:cNvSpPr txBox="1"/>
          <p:nvPr/>
        </p:nvSpPr>
        <p:spPr>
          <a:xfrm>
            <a:off x="685800" y="685440"/>
            <a:ext cx="7772400" cy="65556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 anchor="ctr">
            <a:noAutofit/>
          </a:bodyPr>
          <a:p>
            <a:pPr algn="ctr"/>
            <a:r>
              <a:rPr b="1" lang="en-US" sz="2800" spc="-1" strike="noStrike" u="sng">
                <a:solidFill>
                  <a:srgbClr val="000000"/>
                </a:solidFill>
                <a:uFillTx/>
                <a:latin typeface="Times New Roman"/>
              </a:rPr>
              <a:t>Meeting Etiquette</a:t>
            </a:r>
            <a:endParaRPr b="1" lang="sv-SE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8" name="TextShape 5"/>
          <p:cNvSpPr txBox="1"/>
          <p:nvPr/>
        </p:nvSpPr>
        <p:spPr>
          <a:xfrm>
            <a:off x="304560" y="1752480"/>
            <a:ext cx="7848360" cy="4114800"/>
          </a:xfrm>
          <a:prstGeom prst="rect">
            <a:avLst/>
          </a:prstGeom>
          <a:noFill/>
          <a:ln>
            <a:noFill/>
          </a:ln>
        </p:spPr>
        <p:txBody>
          <a:bodyPr lIns="90360" rIns="90360" tIns="44280" bIns="44280">
            <a:normAutofit/>
          </a:bodyPr>
          <a:p>
            <a:pPr marL="342720" indent="-342720">
              <a:lnSpc>
                <a:spcPct val="90000"/>
              </a:lnSpc>
              <a:spcBef>
                <a:spcPts val="69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800" spc="-1" strike="noStrike">
                <a:solidFill>
                  <a:srgbClr val="000000"/>
                </a:solidFill>
                <a:latin typeface="Times New Roman"/>
              </a:rPr>
              <a:t>IEEE 802 is a world-wide professional technical organization </a:t>
            </a:r>
            <a:endParaRPr b="1" lang="sv-SE" sz="2800" spc="-1" strike="noStrike">
              <a:solidFill>
                <a:srgbClr val="000000"/>
              </a:solidFill>
              <a:latin typeface="Times New Roman"/>
            </a:endParaRPr>
          </a:p>
          <a:p>
            <a:pPr marL="342720" indent="-342720">
              <a:lnSpc>
                <a:spcPct val="90000"/>
              </a:lnSpc>
              <a:spcBef>
                <a:spcPts val="69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US" sz="2800" spc="-1" strike="noStrike">
                <a:solidFill>
                  <a:srgbClr val="000000"/>
                </a:solidFill>
                <a:latin typeface="Times New Roman"/>
              </a:rPr>
              <a:t>Meetings are to be conducted in an </a:t>
            </a:r>
            <a:r>
              <a:rPr b="0" i="1" lang="en-US" sz="2800" spc="-1" strike="noStrike" u="sng">
                <a:solidFill>
                  <a:srgbClr val="0066ff"/>
                </a:solidFill>
                <a:uFillTx/>
                <a:latin typeface="Times New Roman"/>
              </a:rPr>
              <a:t>orderly</a:t>
            </a:r>
            <a:r>
              <a:rPr b="1" lang="en-US" sz="2800" spc="-1" strike="noStrike">
                <a:solidFill>
                  <a:srgbClr val="000000"/>
                </a:solidFill>
                <a:latin typeface="Times New Roman"/>
              </a:rPr>
              <a:t> and </a:t>
            </a:r>
            <a:r>
              <a:rPr b="1" i="1" lang="en-US" sz="2800" spc="-1" strike="noStrike" u="sng">
                <a:solidFill>
                  <a:srgbClr val="0066ff"/>
                </a:solidFill>
                <a:uFillTx/>
                <a:latin typeface="Times New Roman"/>
              </a:rPr>
              <a:t>professional</a:t>
            </a:r>
            <a:r>
              <a:rPr b="1" i="1" lang="en-US" sz="2800" spc="-1" strike="noStrike">
                <a:solidFill>
                  <a:srgbClr val="0066ff"/>
                </a:solidFill>
                <a:latin typeface="Times New Roman"/>
              </a:rPr>
              <a:t> </a:t>
            </a:r>
            <a:r>
              <a:rPr b="1" lang="en-US" sz="2800" spc="-1" strike="noStrike">
                <a:solidFill>
                  <a:srgbClr val="000000"/>
                </a:solidFill>
                <a:latin typeface="Times New Roman"/>
              </a:rPr>
              <a:t>manner in accordance with the policies and procedures governed by the organization.</a:t>
            </a:r>
            <a:endParaRPr b="1" lang="sv-SE" sz="2800" spc="-1" strike="noStrike">
              <a:solidFill>
                <a:srgbClr val="000000"/>
              </a:solidFill>
              <a:latin typeface="Times New Roman"/>
            </a:endParaRPr>
          </a:p>
          <a:p>
            <a:pPr marL="342720" indent="-342720">
              <a:lnSpc>
                <a:spcPct val="90000"/>
              </a:lnSpc>
              <a:spcBef>
                <a:spcPts val="697"/>
              </a:spcBef>
              <a:buClr>
                <a:srgbClr val="0066ff"/>
              </a:buClr>
              <a:buFont typeface="Times New Roman"/>
              <a:buChar char="•"/>
            </a:pPr>
            <a:r>
              <a:rPr b="1" lang="en-US" sz="2800" spc="-1" strike="noStrike">
                <a:solidFill>
                  <a:srgbClr val="0066ff"/>
                </a:solidFill>
                <a:latin typeface="Times New Roman"/>
              </a:rPr>
              <a:t>Individuals are to address the </a:t>
            </a:r>
            <a:r>
              <a:rPr b="0" i="1" lang="en-US" sz="2800" spc="-1" strike="noStrike" u="sng">
                <a:solidFill>
                  <a:srgbClr val="0066ff"/>
                </a:solidFill>
                <a:uFillTx/>
                <a:latin typeface="Times New Roman"/>
              </a:rPr>
              <a:t>“Technical”</a:t>
            </a:r>
            <a:r>
              <a:rPr b="1" lang="en-US" sz="2800" spc="-1" strike="noStrike">
                <a:solidFill>
                  <a:srgbClr val="0066ff"/>
                </a:solidFill>
                <a:latin typeface="Times New Roman"/>
              </a:rPr>
              <a:t> content of the subject under consideration and refrain from making </a:t>
            </a:r>
            <a:r>
              <a:rPr b="0" i="1" lang="en-US" sz="2800" spc="-1" strike="noStrike" u="sng">
                <a:solidFill>
                  <a:srgbClr val="0066ff"/>
                </a:solidFill>
                <a:uFillTx/>
                <a:latin typeface="Times New Roman"/>
              </a:rPr>
              <a:t>“personal”</a:t>
            </a:r>
            <a:r>
              <a:rPr b="1" lang="en-US" sz="2800" spc="-1" strike="noStrike">
                <a:solidFill>
                  <a:srgbClr val="0066ff"/>
                </a:solidFill>
                <a:latin typeface="Times New Roman"/>
              </a:rPr>
              <a:t> comments to or about the presenter. </a:t>
            </a:r>
            <a:endParaRPr b="1" lang="sv-SE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1098</TotalTime>
  <Application>LibreOffice/6.1.5.2$Linux_X86_64 LibreOffice_project/10$Build-2</Application>
  <Company>Activision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2018-07-29T21:13:13Z</dcterms:created>
  <dc:creator>Jones, Allan</dc:creator>
  <dc:description/>
  <dc:language>sv-SE</dc:language>
  <cp:lastModifiedBy>Amelia Andersdotter</cp:lastModifiedBy>
  <cp:lastPrinted>1601-01-01T00:00:00Z</cp:lastPrinted>
  <dcterms:modified xsi:type="dcterms:W3CDTF">2019-04-07T17:19:06Z</dcterms:modified>
  <cp:revision>43</cp:revision>
  <dc:subject/>
  <dc:title>RTA TIG November Agenda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Activision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3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19</vt:i4>
  </property>
</Properties>
</file>