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5" r:id="rId4"/>
    <p:sldId id="266" r:id="rId5"/>
    <p:sldId id="319" r:id="rId6"/>
    <p:sldId id="268" r:id="rId7"/>
    <p:sldId id="280" r:id="rId8"/>
    <p:sldId id="270" r:id="rId9"/>
    <p:sldId id="272" r:id="rId10"/>
    <p:sldId id="332" r:id="rId11"/>
    <p:sldId id="275" r:id="rId12"/>
    <p:sldId id="334" r:id="rId13"/>
    <p:sldId id="321" r:id="rId14"/>
    <p:sldId id="324" r:id="rId15"/>
    <p:sldId id="274"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4" d="100"/>
          <a:sy n="64" d="100"/>
        </p:scale>
        <p:origin x="84" y="3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4/5/2019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802.11-19/0618r0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5" Type="http://schemas.openxmlformats.org/officeDocument/2006/relationships/hyperlink" Target="https://mentor.ieee.org/802.11/dcn/18/11-18-1240-04-AANI-802-11ax-for-imt-2020-embb-indoor-hotspot.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documents" TargetMode="External"/><Relationship Id="rId2" Type="http://schemas.openxmlformats.org/officeDocument/2006/relationships/hyperlink" Target="https://mentor.ieee.org/802.1/dcn/19/1-19-0023-01-ICne.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9/11-19-0240-01-AANI-ITU_IMT-2020_Statu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519-00-AANI-aani-march-2019-meeting-minute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444-00-0000-liaison-from-3gpp-ran-on-radio-level-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8/11-18-1340-09-AANI-proposed-ls-to-3gpp-wfa-wba-wififorward-on-the-studies-done-regarding-benchmarking-of-802-11ax-capabilities.docx" TargetMode="External"/><Relationship Id="rId5" Type="http://schemas.openxmlformats.org/officeDocument/2006/relationships/hyperlink" Target="https://mentor.ieee.org/802.11/dcn/16/11-16-1510-02-AANI-reply-to-liaison-from-3gpp-ran2-on-estimated-throughput-11-16-1384.docx" TargetMode="External"/><Relationship Id="rId15" Type="http://schemas.openxmlformats.org/officeDocument/2006/relationships/hyperlink" Target="https://mentor.ieee.org/802.11/dcn/17/11-17-1569-00-0000-liaison-statement-from-ngmn-on-e2e-architecture.doc"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0903-00-0000-liaison-statement-from-3gpp-tsg-sa-on-wlan-integration.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May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81"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2/3</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3/3</a:t>
            </a:r>
            <a:endParaRPr lang="en-US" dirty="0"/>
          </a:p>
        </p:txBody>
      </p:sp>
      <p:sp>
        <p:nvSpPr>
          <p:cNvPr id="3" name="Content Placeholder 2"/>
          <p:cNvSpPr>
            <a:spLocks noGrp="1"/>
          </p:cNvSpPr>
          <p:nvPr>
            <p:ph idx="1"/>
          </p:nvPr>
        </p:nvSpPr>
        <p:spPr>
          <a:xfrm>
            <a:off x="589493" y="1503608"/>
            <a:ext cx="11069107" cy="4971806"/>
          </a:xfrm>
        </p:spPr>
        <p:txBody>
          <a:bodyPr/>
          <a:lstStyle/>
          <a:p>
            <a:r>
              <a:rPr lang="en-US" dirty="0"/>
              <a:t>Contributions on 802.11ax performance relative to IMT-2020 EMBB requirements:</a:t>
            </a:r>
          </a:p>
          <a:p>
            <a:pPr>
              <a:buFont typeface="Arial" panose="020B0604020202020204" pitchFamily="34" charset="0"/>
              <a:buChar char="•"/>
            </a:pPr>
            <a:r>
              <a:rPr lang="en-US" sz="2000" dirty="0">
                <a:hlinkClick r:id="rId2"/>
              </a:rPr>
              <a:t>11-18/0256r0</a:t>
            </a:r>
            <a:r>
              <a:rPr lang="en-US" sz="2000" dirty="0"/>
              <a:t> “802.11ax for IMT-2020” </a:t>
            </a:r>
          </a:p>
          <a:p>
            <a:pPr>
              <a:buFont typeface="Arial" panose="020B0604020202020204" pitchFamily="34" charset="0"/>
              <a:buChar char="•"/>
            </a:pPr>
            <a:r>
              <a:rPr lang="en-US" sz="2000" dirty="0">
                <a:hlinkClick r:id="rId3"/>
              </a:rPr>
              <a:t>11-18/0517r2</a:t>
            </a:r>
            <a:r>
              <a:rPr lang="en-US" sz="2000" dirty="0"/>
              <a:t> “802.11ax for IMT-2020 eMBB Indoor Hotspot and Dense Urban”</a:t>
            </a:r>
          </a:p>
          <a:p>
            <a:pPr>
              <a:buFont typeface="Arial" panose="020B0604020202020204" pitchFamily="34" charset="0"/>
              <a:buChar char="•"/>
            </a:pPr>
            <a:r>
              <a:rPr lang="en-US" sz="2000" u="sng" dirty="0">
                <a:hlinkClick r:id="rId4"/>
              </a:rPr>
              <a:t>11-18/0915r3</a:t>
            </a:r>
            <a:r>
              <a:rPr lang="en-US" sz="2000" dirty="0"/>
              <a:t> “Benchmarking of 802.11ax against eMBB Indoor Hotspot requirements using IMT-2020 simulation methodology”</a:t>
            </a:r>
          </a:p>
          <a:p>
            <a:pPr>
              <a:buFont typeface="Arial" panose="020B0604020202020204" pitchFamily="34" charset="0"/>
              <a:buChar char="•"/>
            </a:pPr>
            <a:r>
              <a:rPr lang="en-US" sz="2000" dirty="0">
                <a:hlinkClick r:id="rId5"/>
              </a:rPr>
              <a:t>11-18/1240r4</a:t>
            </a:r>
            <a:r>
              <a:rPr lang="en-US" sz="2000" dirty="0"/>
              <a:t> “802.11ax for IMT-2020 eMBB Indoor Hotspot”</a:t>
            </a:r>
          </a:p>
          <a:p>
            <a:pPr>
              <a:buFont typeface="Arial" panose="020B0604020202020204" pitchFamily="34" charset="0"/>
              <a:buChar char="•"/>
            </a:pPr>
            <a:r>
              <a:rPr lang="en-US" sz="2000" dirty="0">
                <a:hlinkClick r:id="rId6"/>
              </a:rPr>
              <a:t>11-18/1573r7</a:t>
            </a:r>
            <a:r>
              <a:rPr lang="en-US" sz="2000" dirty="0"/>
              <a:t> “Summary of 802.11ax Self Evaluation for IMT-2020 EMBB Indoor Hotspot and Dense Urban Test Environments”</a:t>
            </a:r>
          </a:p>
          <a:p>
            <a:pPr>
              <a:buFont typeface="Arial" panose="020B0604020202020204" pitchFamily="34" charset="0"/>
              <a:buChar char="•"/>
            </a:pPr>
            <a:r>
              <a:rPr lang="en-US" sz="2000" dirty="0">
                <a:hlinkClick r:id="rId7"/>
              </a:rPr>
              <a:t>11-18/1340r9</a:t>
            </a:r>
            <a:r>
              <a:rPr lang="en-US" sz="2000" dirty="0"/>
              <a:t> “Proposed LS to 3GPP/WFA/WBA/WifiForward on the studies done regarding benchmarking of 802.11ax capabilities”</a:t>
            </a:r>
          </a:p>
          <a:p>
            <a:pPr>
              <a:buFont typeface="Arial" panose="020B0604020202020204" pitchFamily="34" charset="0"/>
              <a:buChar char="•"/>
            </a:pPr>
            <a:r>
              <a:rPr lang="en-US" sz="2000" dirty="0">
                <a:hlinkClick r:id="rId8"/>
              </a:rPr>
              <a:t>LS sent by the 802.11 WG Chair</a:t>
            </a:r>
            <a:r>
              <a:rPr lang="en-US" sz="2000" dirty="0"/>
              <a:t>, based on: </a:t>
            </a:r>
            <a:r>
              <a:rPr lang="en-US" altLang="en-US" sz="2000" dirty="0">
                <a:hlinkClick r:id="rId7"/>
              </a:rPr>
              <a:t>11-18/1340r9</a:t>
            </a:r>
            <a:r>
              <a:rPr lang="en-US" sz="2000" dirty="0"/>
              <a:t> </a:t>
            </a:r>
          </a:p>
          <a:p>
            <a:pPr marL="0" indent="0"/>
            <a:endParaRPr lang="en-US" i="1" dirty="0"/>
          </a:p>
          <a:p>
            <a:pPr marL="0" indent="0" algn="ctr"/>
            <a:r>
              <a:rPr lang="en-US" i="1" dirty="0"/>
              <a:t>Note: IMT-2020 proposal deadline is 2 July 2019 – May is Last 802.11 meeting prior</a:t>
            </a: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Status</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this week:</a:t>
            </a:r>
          </a:p>
          <a:p>
            <a:pPr lvl="1">
              <a:buFont typeface="Arial" panose="020B0604020202020204" pitchFamily="34" charset="0"/>
              <a:buChar char="•"/>
            </a:pPr>
            <a:r>
              <a:rPr lang="en-US" dirty="0">
                <a:highlight>
                  <a:srgbClr val="FFFF00"/>
                </a:highlight>
              </a:rPr>
              <a:t>Tuesday 16 March, EVE – 19:30-21:30 TBC</a:t>
            </a:r>
            <a:r>
              <a:rPr lang="en-US" dirty="0"/>
              <a:t> </a:t>
            </a:r>
            <a:endParaRPr lang="en-US" b="0" dirty="0">
              <a:highlight>
                <a:srgbClr val="FFFF00"/>
              </a:highlight>
            </a:endParaRPr>
          </a:p>
          <a:p>
            <a:pPr>
              <a:buFont typeface="Arial" panose="020B0604020202020204" pitchFamily="34" charset="0"/>
              <a:buChar char="•"/>
            </a:pPr>
            <a:r>
              <a:rPr lang="en-US" b="0" dirty="0"/>
              <a:t>Nendica Meeting Overview: </a:t>
            </a:r>
            <a:r>
              <a:rPr lang="en-US" u="sng" dirty="0">
                <a:highlight>
                  <a:srgbClr val="FFFF00"/>
                </a:highlight>
                <a:hlinkClick r:id="rId2"/>
              </a:rPr>
              <a:t>1-19/0023r1</a:t>
            </a:r>
            <a:r>
              <a:rPr lang="en-US" u="sng" dirty="0"/>
              <a:t>, </a:t>
            </a:r>
            <a:r>
              <a:rPr lang="en-US" b="0" dirty="0"/>
              <a:t>Roger Marks, Nendica Chair</a:t>
            </a:r>
          </a:p>
          <a:p>
            <a:pPr>
              <a:buFont typeface="Arial" panose="020B0604020202020204" pitchFamily="34" charset="0"/>
              <a:buChar char="•"/>
            </a:pPr>
            <a:r>
              <a:rPr lang="en-US" b="0" dirty="0"/>
              <a:t>All NENDICA documents available at: </a:t>
            </a:r>
            <a:r>
              <a:rPr lang="en-US" b="0" dirty="0">
                <a:hlinkClick r:id="rId3"/>
              </a:rPr>
              <a:t>https://mentor.ieee.org/802.1/documents</a:t>
            </a:r>
            <a:endParaRPr lang="en-US" b="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mj-lt"/>
              <a:buAutoNum type="arabicPeriod"/>
            </a:pPr>
            <a:r>
              <a:rPr lang="en-US" altLang="en-US" dirty="0">
                <a:highlight>
                  <a:srgbClr val="FFFF00"/>
                </a:highlight>
                <a:hlinkClick r:id="rId2"/>
              </a:rPr>
              <a:t>11-19/0240r1</a:t>
            </a:r>
            <a:r>
              <a:rPr lang="en-US" altLang="en-US" dirty="0"/>
              <a:t> - ITU IMT-2020 Status – </a:t>
            </a:r>
            <a:r>
              <a:rPr lang="en-US" altLang="en-US" dirty="0">
                <a:highlight>
                  <a:srgbClr val="FFFF00"/>
                </a:highlight>
              </a:rPr>
              <a:t>TBC</a:t>
            </a:r>
          </a:p>
          <a:p>
            <a:pPr marL="571500" indent="-457200">
              <a:buFont typeface="+mj-lt"/>
              <a:buAutoNum type="arabicPeriod"/>
            </a:pPr>
            <a:r>
              <a:rPr lang="en-US" altLang="en-US" dirty="0"/>
              <a:t>Nufront IMT-2020 proposal/collaboration </a:t>
            </a:r>
          </a:p>
          <a:p>
            <a:pPr marL="971550" lvl="1" indent="-457200">
              <a:buFont typeface="Arial" panose="020B0604020202020204" pitchFamily="34" charset="0"/>
              <a:buChar char="•"/>
            </a:pPr>
            <a:r>
              <a:rPr lang="en-US" altLang="en-US" dirty="0"/>
              <a:t>Summary of discussion to date - Chair</a:t>
            </a:r>
          </a:p>
          <a:p>
            <a:pPr marL="971550" lvl="1" indent="-457200">
              <a:buFont typeface="Arial" panose="020B0604020202020204" pitchFamily="34" charset="0"/>
              <a:buChar char="•"/>
            </a:pPr>
            <a:r>
              <a:rPr lang="en-US" altLang="en-US" dirty="0"/>
              <a:t>Contributions</a:t>
            </a:r>
          </a:p>
          <a:p>
            <a:pPr marL="1371600" lvl="2" indent="-457200">
              <a:buFont typeface="Arial" panose="020B0604020202020204" pitchFamily="34" charset="0"/>
              <a:buChar char="•"/>
            </a:pPr>
            <a:r>
              <a:rPr lang="en-US" altLang="en-US" dirty="0">
                <a:highlight>
                  <a:srgbClr val="FFFF00"/>
                </a:highlight>
              </a:rPr>
              <a:t>(TBC) </a:t>
            </a:r>
          </a:p>
          <a:p>
            <a:pPr marL="571500" indent="-457200">
              <a:buFont typeface="+mj-lt"/>
              <a:buAutoNum type="arabicPeriod"/>
            </a:pPr>
            <a:r>
              <a:rPr lang="en-US" altLang="en-US" dirty="0"/>
              <a:t>Discussion of 802.11ax performance relative to the IMT-2020 EMBB requirements</a:t>
            </a:r>
          </a:p>
          <a:p>
            <a:pPr marL="971550" lvl="1" indent="-457200">
              <a:buFont typeface="Arial" panose="020B0604020202020204" pitchFamily="34" charset="0"/>
              <a:buChar char="•"/>
            </a:pPr>
            <a:r>
              <a:rPr lang="en-US" altLang="en-US" dirty="0"/>
              <a:t>Contributions</a:t>
            </a:r>
          </a:p>
          <a:p>
            <a:pPr marL="1371600" lvl="2" indent="-457200">
              <a:buFont typeface="Arial" panose="020B0604020202020204" pitchFamily="34" charset="0"/>
              <a:buChar char="•"/>
            </a:pPr>
            <a:r>
              <a:rPr lang="en-US" altLang="en-US" dirty="0">
                <a:highlight>
                  <a:srgbClr val="FFFF00"/>
                </a:highlight>
              </a:rPr>
              <a:t>(TBC)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it-IT" altLang="en-US" dirty="0"/>
              <a:t>14-19 July 2019 Austria Center Vienna, Vienna, Austria</a:t>
            </a:r>
            <a:r>
              <a:rPr lang="en-GB" dirty="0"/>
              <a:t>:</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is 2 July 2019</a:t>
            </a:r>
            <a:br>
              <a:rPr lang="en-US" i="1" dirty="0"/>
            </a:br>
            <a:r>
              <a:rPr lang="en-US" i="1" dirty="0"/>
              <a:t>				</a:t>
            </a:r>
            <a:r>
              <a:rPr lang="en-US" i="1" dirty="0">
                <a:highlight>
                  <a:srgbClr val="FFFF00"/>
                </a:highlight>
              </a:rPr>
              <a:t>this meeting was the final AANI F2F meeting before the deadline</a:t>
            </a:r>
          </a:p>
          <a:p>
            <a:pPr marL="400050" lvl="1" indent="0"/>
            <a:endParaRPr lang="en-US" altLang="en-US" sz="700" i="1" dirty="0"/>
          </a:p>
          <a:p>
            <a:pPr marL="400050" lvl="1" indent="0"/>
            <a:r>
              <a:rPr lang="en-US" altLang="en-US" dirty="0"/>
              <a:t>Meeting time requested: 1 sessions – Thursday AM1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7238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endParaRPr lang="en-US" altLang="en-US" dirty="0"/>
          </a:p>
          <a:p>
            <a:pPr algn="ctr"/>
            <a:r>
              <a:rPr lang="en-US" altLang="en-US" dirty="0"/>
              <a:t>May 2019</a:t>
            </a:r>
          </a:p>
          <a:p>
            <a:pPr algn="ctr"/>
            <a:endParaRPr lang="en-US" altLang="en-US" dirty="0"/>
          </a:p>
          <a:p>
            <a:pPr algn="ctr"/>
            <a:r>
              <a:rPr lang="en-GB" dirty="0"/>
              <a:t>Grand Hyatt Atlanta in Buckhead, Atlanta, Georgia, USA</a:t>
            </a:r>
          </a:p>
          <a:p>
            <a:pPr algn="ctr"/>
            <a:endParaRPr lang="en-GB"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4846"/>
            <a:ext cx="10978036" cy="5256214"/>
          </a:xfrm>
        </p:spPr>
        <p:txBody>
          <a:bodyPr/>
          <a:lstStyle/>
          <a:p>
            <a:pPr marL="0" indent="0">
              <a:spcBef>
                <a:spcPts val="200"/>
              </a:spcBef>
              <a:defRPr/>
            </a:pPr>
            <a:r>
              <a:rPr lang="en-US" altLang="en-US" dirty="0"/>
              <a:t>Monday – PM2</a:t>
            </a:r>
          </a:p>
          <a:p>
            <a:pPr marL="457200" indent="-457200">
              <a:spcBef>
                <a:spcPts val="200"/>
              </a:spcBef>
              <a:buFont typeface="+mj-lt"/>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 </a:t>
            </a:r>
          </a:p>
          <a:p>
            <a:pPr marL="457200" indent="-457200">
              <a:spcBef>
                <a:spcPts val="200"/>
              </a:spcBef>
              <a:buFont typeface="Times New Roman" panose="02020603050405020304" pitchFamily="18" charset="0"/>
              <a:buAutoNum type="arabicPeriod"/>
              <a:defRPr/>
            </a:pPr>
            <a:r>
              <a:rPr lang="en-US" sz="2000" dirty="0"/>
              <a:t>Nendica – Update – Roger Marks </a:t>
            </a:r>
            <a:r>
              <a:rPr lang="en-US" sz="2000" dirty="0">
                <a:highlight>
                  <a:srgbClr val="FFFF00"/>
                </a:highlight>
              </a:rPr>
              <a:t>(TBC)</a:t>
            </a:r>
          </a:p>
          <a:p>
            <a:pPr marL="457200" indent="-457200">
              <a:spcBef>
                <a:spcPts val="200"/>
              </a:spcBef>
              <a:buFont typeface="Times New Roman" panose="02020603050405020304" pitchFamily="18" charset="0"/>
              <a:buAutoNum type="arabicPeriod"/>
              <a:defRPr/>
            </a:pPr>
            <a:r>
              <a:rPr lang="en-US" sz="2000" dirty="0"/>
              <a:t>Discussion / Contributions</a:t>
            </a:r>
          </a:p>
          <a:p>
            <a:pPr marL="971550" lvl="1" indent="-457200">
              <a:buFont typeface="+mj-lt"/>
              <a:buAutoNum type="arabicPeriod"/>
            </a:pPr>
            <a:r>
              <a:rPr lang="en-US" altLang="en-US" dirty="0"/>
              <a:t>IMT-2020 Status – update </a:t>
            </a:r>
            <a:r>
              <a:rPr lang="en-US" altLang="en-US" dirty="0">
                <a:highlight>
                  <a:srgbClr val="FFFF00"/>
                </a:highlight>
              </a:rPr>
              <a:t>(TBC)</a:t>
            </a:r>
          </a:p>
          <a:p>
            <a:pPr marL="971550" lvl="1" indent="-457200">
              <a:buFont typeface="+mj-lt"/>
              <a:buAutoNum type="arabicPeriod"/>
            </a:pPr>
            <a:r>
              <a:rPr lang="en-US" altLang="en-US" dirty="0"/>
              <a:t>Nufront IMT-2020 proposal/collaboration </a:t>
            </a:r>
          </a:p>
          <a:p>
            <a:pPr marL="1371600" lvl="2" indent="-457200">
              <a:buFont typeface="+mj-lt"/>
              <a:buAutoNum type="alphaLcPeriod"/>
            </a:pPr>
            <a:r>
              <a:rPr lang="en-US" altLang="en-US" dirty="0"/>
              <a:t>Summary of discussion to date</a:t>
            </a:r>
          </a:p>
          <a:p>
            <a:pPr marL="1371600" lvl="2" indent="-457200">
              <a:buFont typeface="+mj-lt"/>
              <a:buAutoNum type="alphaLcPeriod"/>
            </a:pPr>
            <a:r>
              <a:rPr lang="en-US" altLang="en-US" dirty="0"/>
              <a:t>Contributions</a:t>
            </a:r>
          </a:p>
          <a:p>
            <a:pPr marL="1828800" lvl="3" indent="-457200">
              <a:buFont typeface="+mj-lt"/>
              <a:buAutoNum type="alphaLcPeriod"/>
            </a:pPr>
            <a:r>
              <a:rPr lang="en-US" altLang="en-US" dirty="0">
                <a:highlight>
                  <a:srgbClr val="FFFF00"/>
                </a:highlight>
              </a:rPr>
              <a:t>(TBC)</a:t>
            </a:r>
            <a:r>
              <a:rPr lang="en-US" altLang="en-US" dirty="0"/>
              <a:t> </a:t>
            </a:r>
          </a:p>
          <a:p>
            <a:pPr marL="971550" lvl="1" indent="-457200">
              <a:buFont typeface="+mj-lt"/>
              <a:buAutoNum type="arabicPeriod"/>
            </a:pPr>
            <a:r>
              <a:rPr lang="en-US" altLang="en-US" dirty="0"/>
              <a:t>Discussion of 802.11ax performance relative to the IMT-2020 EMBB requirements</a:t>
            </a:r>
          </a:p>
          <a:p>
            <a:pPr marL="0" indent="0"/>
            <a:r>
              <a:rPr lang="en-US" dirty="0"/>
              <a:t>Thursday – PM2</a:t>
            </a:r>
          </a:p>
          <a:p>
            <a:pPr>
              <a:spcBef>
                <a:spcPts val="200"/>
              </a:spcBef>
              <a:buFont typeface="+mj-lt"/>
              <a:buAutoNum type="arabicPeriod"/>
              <a:defRPr/>
            </a:pPr>
            <a:r>
              <a:rPr lang="en-US" altLang="en-US" sz="2000" dirty="0"/>
              <a:t>Continue: Discussion / Contributions from Monday</a:t>
            </a:r>
          </a:p>
          <a:p>
            <a:pPr>
              <a:spcBef>
                <a:spcPts val="200"/>
              </a:spcBef>
              <a:buFont typeface="+mj-lt"/>
              <a:buAutoNum type="arabicPeriod"/>
              <a:defRPr/>
            </a:pPr>
            <a:r>
              <a:rPr lang="en-US" altLang="en-US" sz="2000" dirty="0"/>
              <a:t>Future Sessions Planning</a:t>
            </a: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May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a:t>
            </a:r>
            <a:r>
              <a:rPr lang="en-US" dirty="0"/>
              <a:t>March 2019 Meeting in Vancouver, BC, Canada</a:t>
            </a:r>
            <a:r>
              <a:rPr lang="en-US" altLang="en-US" dirty="0"/>
              <a:t>:</a:t>
            </a:r>
            <a:br>
              <a:rPr lang="en-US" altLang="en-US" dirty="0"/>
            </a:br>
            <a:r>
              <a:rPr lang="en-US" altLang="en-US" dirty="0">
                <a:hlinkClick r:id="rId2"/>
              </a:rPr>
              <a:t>11-19/0519r0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 (</a:t>
            </a:r>
            <a:r>
              <a:rPr lang="en-US" altLang="en-US" dirty="0">
                <a:highlight>
                  <a:srgbClr val="FFFF00"/>
                </a:highlight>
              </a:rPr>
              <a:t>8 April, 16 April, </a:t>
            </a:r>
            <a:r>
              <a:rPr lang="en-US" altLang="en-US" dirty="0"/>
              <a:t>):</a:t>
            </a:r>
          </a:p>
          <a:p>
            <a:r>
              <a:rPr lang="en-US" altLang="en-US" dirty="0"/>
              <a:t>	</a:t>
            </a:r>
            <a:r>
              <a:rPr lang="en-US" altLang="en-US" dirty="0">
                <a:highlight>
                  <a:srgbClr val="FFFF00"/>
                </a:highlight>
                <a:hlinkClick r:id="rId2"/>
              </a:rPr>
              <a:t>11-19/0xxxr0</a:t>
            </a:r>
            <a:endParaRPr lang="en-US" altLang="en-US" dirty="0">
              <a:highlight>
                <a:srgbClr val="FFFF00"/>
              </a:highlight>
            </a:endParaRPr>
          </a:p>
          <a:p>
            <a:r>
              <a:rPr lang="en-US" altLang="en-US" dirty="0"/>
              <a:t> 	Comments?</a:t>
            </a:r>
          </a:p>
          <a:p>
            <a:r>
              <a:rPr lang="en-US" altLang="en-US" dirty="0"/>
              <a:t> 	Objections to approving the minutes? </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6" y="150813"/>
            <a:ext cx="10361084" cy="428624"/>
          </a:xfrm>
        </p:spPr>
        <p:txBody>
          <a:bodyPr/>
          <a:lstStyle/>
          <a:p>
            <a:r>
              <a:rPr lang="en-US" altLang="en-US" dirty="0"/>
              <a:t>AANI SC Background 1/3</a:t>
            </a:r>
          </a:p>
        </p:txBody>
      </p:sp>
      <p:sp>
        <p:nvSpPr>
          <p:cNvPr id="20483" name="Content Placeholder 2"/>
          <p:cNvSpPr>
            <a:spLocks noGrp="1"/>
          </p:cNvSpPr>
          <p:nvPr>
            <p:ph idx="1"/>
          </p:nvPr>
        </p:nvSpPr>
        <p:spPr>
          <a:xfrm>
            <a:off x="878238" y="782663"/>
            <a:ext cx="10475383"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a:buFont typeface="Arial" panose="020B0604020202020204" pitchFamily="34" charset="0"/>
              <a:buChar char="•"/>
            </a:pPr>
            <a:r>
              <a:rPr lang="en-US" altLang="en-US" sz="2000" dirty="0"/>
              <a:t>802.11 sent an LS (</a:t>
            </a:r>
            <a:r>
              <a:rPr lang="en-US" altLang="en-US" sz="2000" dirty="0">
                <a:hlinkClick r:id="rId11"/>
              </a:rPr>
              <a:t>11-18/1340r9</a:t>
            </a:r>
            <a:r>
              <a:rPr lang="en-US" altLang="en-US" sz="2000" dirty="0"/>
              <a:t>) to 3GPP SA (11/18)</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2"/>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3"/>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4"/>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5"/>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20793</TotalTime>
  <Words>1509</Words>
  <Application>Microsoft Office PowerPoint</Application>
  <PresentationFormat>Widescreen</PresentationFormat>
  <Paragraphs>234</Paragraphs>
  <Slides>16</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 1/3</vt:lpstr>
      <vt:lpstr>AANI SC Background 2/3</vt:lpstr>
      <vt:lpstr>AANI SC Background 3/3</vt:lpstr>
      <vt:lpstr>Nendica Status</vt:lpstr>
      <vt:lpstr>Discussion / Contributions</vt:lpstr>
      <vt:lpstr>Topics for Contribution</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11-19-0618-00-AANI-aani-sc-agenda-may-2019</dc:title>
  <dc:creator>Levy, Joseph</dc:creator>
  <cp:lastModifiedBy>Joseph Levy</cp:lastModifiedBy>
  <cp:revision>299</cp:revision>
  <cp:lastPrinted>1601-01-01T00:00:00Z</cp:lastPrinted>
  <dcterms:created xsi:type="dcterms:W3CDTF">2017-06-02T20:57:23Z</dcterms:created>
  <dcterms:modified xsi:type="dcterms:W3CDTF">2019-04-05T20:43:00Z</dcterms:modified>
</cp:coreProperties>
</file>