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50" r:id="rId26"/>
    <p:sldId id="851" r:id="rId27"/>
    <p:sldId id="852" r:id="rId28"/>
    <p:sldId id="853" r:id="rId29"/>
    <p:sldId id="854" r:id="rId30"/>
    <p:sldId id="855" r:id="rId31"/>
    <p:sldId id="856" r:id="rId32"/>
    <p:sldId id="858" r:id="rId33"/>
    <p:sldId id="859" r:id="rId34"/>
    <p:sldId id="860" r:id="rId35"/>
    <p:sldId id="861" r:id="rId36"/>
    <p:sldId id="857" r:id="rId37"/>
    <p:sldId id="848" r:id="rId38"/>
    <p:sldId id="800" r:id="rId39"/>
    <p:sldId id="694" r:id="rId40"/>
    <p:sldId id="695" r:id="rId41"/>
    <p:sldId id="740" r:id="rId42"/>
    <p:sldId id="741" r:id="rId43"/>
    <p:sldId id="825"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t>[Moved by &lt;name&gt; on behalf of &lt;group&gt;</a:t>
            </a:r>
          </a:p>
          <a:p>
            <a:pPr marL="0" indent="0">
              <a:buNone/>
            </a:pPr>
            <a:r>
              <a:rPr lang="en-US" sz="1200" dirty="0" err="1" smtClean="0"/>
              <a:t>TGba</a:t>
            </a:r>
            <a:r>
              <a:rPr lang="en-US" sz="1200" dirty="0" smtClean="0"/>
              <a:t> vote:] </a:t>
            </a:r>
          </a:p>
          <a:p>
            <a:endParaRPr lang="en-US" dirty="0"/>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37</a:t>
            </a:fld>
            <a:endParaRPr lang="en-US" altLang="en-US"/>
          </a:p>
        </p:txBody>
      </p:sp>
    </p:spTree>
    <p:extLst>
      <p:ext uri="{BB962C8B-B14F-4D97-AF65-F5344CB8AC3E}">
        <p14:creationId xmlns:p14="http://schemas.microsoft.com/office/powerpoint/2010/main" val="1142645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38</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802.11-19/0617r11</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928"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1281098782"/>
              </p:ext>
            </p:extLst>
          </p:nvPr>
        </p:nvGraphicFramePr>
        <p:xfrm>
          <a:off x="1447800" y="2758191"/>
          <a:ext cx="9203568" cy="3295650"/>
        </p:xfrm>
        <a:graphic>
          <a:graphicData uri="http://schemas.openxmlformats.org/drawingml/2006/table">
            <a:tbl>
              <a:tblPr/>
              <a:tblGrid>
                <a:gridCol w="1092731"/>
                <a:gridCol w="4555613"/>
                <a:gridCol w="2077728"/>
                <a:gridCol w="738748"/>
                <a:gridCol w="738748"/>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11-19/903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19</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82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82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3844227809"/>
              </p:ext>
            </p:extLst>
          </p:nvPr>
        </p:nvGraphicFramePr>
        <p:xfrm>
          <a:off x="965794" y="1834896"/>
          <a:ext cx="10134599" cy="4613910"/>
        </p:xfrm>
        <a:graphic>
          <a:graphicData uri="http://schemas.openxmlformats.org/drawingml/2006/table">
            <a:tbl>
              <a:tblPr/>
              <a:tblGrid>
                <a:gridCol w="1203272"/>
                <a:gridCol w="5016457"/>
                <a:gridCol w="2287912"/>
                <a:gridCol w="813479"/>
                <a:gridCol w="813479"/>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Po-Kai </a:t>
                      </a:r>
                      <a:r>
                        <a:rPr lang="en-US" sz="1400" b="0" i="0" u="none" strike="noStrike" dirty="0">
                          <a:solidFill>
                            <a:srgbClr val="000000"/>
                          </a:solidFill>
                          <a:effectLst/>
                          <a:latin typeface="Calibri" panose="020F0502020204030204" pitchFamily="34" charset="0"/>
                        </a:rPr>
                        <a:t>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Yunsong</a:t>
                      </a:r>
                      <a:r>
                        <a:rPr lang="en-US" sz="1400" b="0" i="0" u="none" strike="noStrike" dirty="0">
                          <a:solidFill>
                            <a:srgbClr val="000000"/>
                          </a:solidFill>
                          <a:effectLst/>
                          <a:latin typeface="Calibri" panose="020F0502020204030204" pitchFamily="34" charset="0"/>
                        </a:rPr>
                        <a:t>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comment resolution for </a:t>
                      </a:r>
                      <a:r>
                        <a:rPr lang="en-US" sz="1400" b="0" i="0" u="none" strike="noStrike" dirty="0" err="1">
                          <a:solidFill>
                            <a:srgbClr val="000000"/>
                          </a:solidFill>
                          <a:effectLst/>
                          <a:latin typeface="Calibri" panose="020F0502020204030204" pitchFamily="34" charset="0"/>
                        </a:rPr>
                        <a:t>subclause</a:t>
                      </a:r>
                      <a:r>
                        <a:rPr lang="en-US" sz="1400" b="0" i="0" u="none" strike="noStrike" dirty="0">
                          <a:solidFill>
                            <a:srgbClr val="000000"/>
                          </a:solidFill>
                          <a:effectLst/>
                          <a:latin typeface="Calibri" panose="020F0502020204030204" pitchFamily="34" charset="0"/>
                        </a:rPr>
                        <a:t>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Gaurav </a:t>
                      </a:r>
                      <a:r>
                        <a:rPr lang="en-US" sz="1400" b="0" i="0" u="none" strike="noStrike" dirty="0" err="1">
                          <a:solidFill>
                            <a:srgbClr val="000000"/>
                          </a:solidFill>
                          <a:effectLst/>
                          <a:latin typeface="Calibri" panose="020F0502020204030204" pitchFamily="34" charset="0"/>
                        </a:rPr>
                        <a:t>Patwardhan</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207</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192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066799"/>
            <a:ext cx="5204883" cy="5414711"/>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a:t>Tuesday: AM1, PM2 (4 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endParaRPr lang="en-US" altLang="en-US" sz="1900" dirty="0"/>
          </a:p>
          <a:p>
            <a:pPr lvl="1">
              <a:spcBef>
                <a:spcPts val="100"/>
              </a:spcBef>
            </a:pPr>
            <a:endParaRPr lang="en-US" altLang="en-US" sz="15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500" dirty="0" smtClean="0"/>
              <a:t>Wednesday </a:t>
            </a:r>
            <a:r>
              <a:rPr lang="en-US" altLang="en-US" sz="1500" dirty="0"/>
              <a:t>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(2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a:t>
            </a:r>
            <a:r>
              <a:rPr lang="en-US" altLang="en-US" sz="1500" dirty="0" smtClean="0"/>
              <a:t>procedure</a:t>
            </a:r>
          </a:p>
          <a:p>
            <a:pPr lvl="1">
              <a:spcBef>
                <a:spcPts val="0"/>
              </a:spcBef>
            </a:pPr>
            <a:r>
              <a:rPr lang="en-US" altLang="en-US" sz="1500" dirty="0"/>
              <a:t>Presentations on comment </a:t>
            </a:r>
            <a:r>
              <a:rPr lang="en-US" altLang="en-US" sz="1500" dirty="0" smtClean="0"/>
              <a:t>resolutions (1.5 hour)</a:t>
            </a:r>
            <a:endParaRPr lang="en-US" altLang="en-US" sz="1500" dirty="0"/>
          </a:p>
          <a:p>
            <a:pPr lvl="1">
              <a:spcBef>
                <a:spcPts val="0"/>
              </a:spcBef>
            </a:pPr>
            <a:r>
              <a:rPr lang="en-US" altLang="en-US" sz="1500" b="1" dirty="0" smtClean="0"/>
              <a:t>Motions</a:t>
            </a:r>
            <a:r>
              <a:rPr lang="en-US" altLang="en-US" sz="1500" b="1" dirty="0"/>
              <a:t>: Comment </a:t>
            </a:r>
            <a:r>
              <a:rPr lang="en-US" altLang="en-US" sz="1500" b="1" dirty="0" smtClean="0"/>
              <a:t>resolutions</a:t>
            </a:r>
          </a:p>
          <a:p>
            <a:pPr lvl="1">
              <a:spcBef>
                <a:spcPts val="0"/>
              </a:spcBef>
            </a:pPr>
            <a:r>
              <a:rPr lang="en-US" altLang="en-US" sz="1500" dirty="0"/>
              <a:t>Presentations on comment resolutions, </a:t>
            </a:r>
            <a:r>
              <a:rPr lang="en-US" altLang="en-US" sz="1500" b="1" dirty="0"/>
              <a:t>motions on CR</a:t>
            </a:r>
          </a:p>
          <a:p>
            <a:pPr lvl="1">
              <a:spcBef>
                <a:spcPts val="0"/>
              </a:spcBef>
            </a:pPr>
            <a:r>
              <a:rPr lang="en-US" altLang="en-US" sz="1500" dirty="0" smtClean="0"/>
              <a:t>Recess</a:t>
            </a:r>
            <a:endParaRPr lang="en-US" altLang="en-US" sz="1500" dirty="0" smtClean="0"/>
          </a:p>
          <a:p>
            <a:pPr>
              <a:spcBef>
                <a:spcPts val="0"/>
              </a:spcBef>
            </a:pPr>
            <a:r>
              <a:rPr lang="en-US" altLang="en-US" sz="1500" dirty="0"/>
              <a:t>Thursday: </a:t>
            </a:r>
            <a:r>
              <a:rPr lang="en-US" altLang="en-US" sz="1500" dirty="0" smtClean="0"/>
              <a:t>PM1 (2 </a:t>
            </a:r>
            <a:r>
              <a:rPr lang="en-US" altLang="en-US" sz="1500" dirty="0"/>
              <a:t>hours)</a:t>
            </a:r>
            <a:endParaRPr lang="en-US" altLang="en-US" sz="1500" b="1" dirty="0" smtClean="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smtClean="0"/>
              <a:t>Presentations </a:t>
            </a:r>
            <a:r>
              <a:rPr lang="en-US" altLang="en-US" sz="1500" dirty="0"/>
              <a:t>on comment </a:t>
            </a:r>
            <a:r>
              <a:rPr lang="en-US" altLang="en-US" sz="1500" dirty="0" smtClean="0"/>
              <a:t>resolutions, </a:t>
            </a:r>
            <a:r>
              <a:rPr lang="en-US" altLang="en-US" sz="1500" b="1" dirty="0" smtClean="0"/>
              <a:t>motions on CR</a:t>
            </a:r>
            <a:endParaRPr lang="en-US" altLang="en-US" sz="1500" b="1" dirty="0"/>
          </a:p>
          <a:p>
            <a:pPr lvl="1">
              <a:spcBef>
                <a:spcPts val="0"/>
              </a:spcBef>
            </a:pPr>
            <a:r>
              <a:rPr lang="en-US" altLang="en-US" sz="1500" b="1" dirty="0" smtClean="0"/>
              <a:t>Motion</a:t>
            </a:r>
            <a:r>
              <a:rPr lang="en-US" altLang="en-US" sz="1500" b="1" dirty="0" smtClean="0"/>
              <a:t>: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smtClean="0"/>
              <a:t>Adjourn</a:t>
            </a:r>
            <a:endParaRPr lang="en-US" altLang="en-US" sz="15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Meeting, </a:t>
            </a:r>
            <a:r>
              <a:rPr lang="en-US" altLang="en-US" dirty="0"/>
              <a:t>A</a:t>
            </a:r>
            <a:r>
              <a:rPr lang="en-US" altLang="en-US" dirty="0" smtClean="0"/>
              <a:t>d-hoc Meeting 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held an </a:t>
            </a:r>
            <a:r>
              <a:rPr lang="en-US" altLang="en-US" dirty="0"/>
              <a:t>ad-hoc meeting at the Bay area on </a:t>
            </a:r>
            <a:r>
              <a:rPr lang="en-US" altLang="en-US" dirty="0" smtClean="0"/>
              <a:t>April 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and teleconference call [doc: IEEE 802.11-19/679r2]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Xiaofei Wang</a:t>
            </a:r>
          </a:p>
          <a:p>
            <a:pPr lvl="1"/>
            <a:r>
              <a:rPr lang="en-US" altLang="en-US" dirty="0" smtClean="0"/>
              <a:t>Result</a:t>
            </a:r>
            <a:r>
              <a:rPr lang="en-US" altLang="en-US" dirty="0"/>
              <a:t>: </a:t>
            </a:r>
            <a:r>
              <a:rPr lang="en-US" altLang="en-US" dirty="0" smtClean="0"/>
              <a:t> Passes unanimously</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#2017</a:t>
            </a:r>
            <a:endParaRPr lang="en-US" dirty="0"/>
          </a:p>
        </p:txBody>
      </p:sp>
      <p:sp>
        <p:nvSpPr>
          <p:cNvPr id="9" name="Content Placeholder 8"/>
          <p:cNvSpPr>
            <a:spLocks noGrp="1"/>
          </p:cNvSpPr>
          <p:nvPr>
            <p:ph idx="1"/>
          </p:nvPr>
        </p:nvSpPr>
        <p:spPr>
          <a:xfrm>
            <a:off x="914400" y="1296987"/>
            <a:ext cx="10744200" cy="5178425"/>
          </a:xfrm>
        </p:spPr>
        <p:txBody>
          <a:bodyPr/>
          <a:lstStyle/>
          <a:p>
            <a:pPr marL="0" indent="0">
              <a:buNone/>
            </a:pPr>
            <a:r>
              <a:rPr lang="en-US" sz="1800" dirty="0"/>
              <a:t>Move to accept the comment </a:t>
            </a:r>
            <a:r>
              <a:rPr lang="en-US" sz="1800" dirty="0" smtClean="0"/>
              <a:t>resolutions to the CIDs in the following documents:</a:t>
            </a:r>
          </a:p>
          <a:p>
            <a:pPr marL="457200" indent="-457200">
              <a:buFont typeface="+mj-lt"/>
              <a:buAutoNum type="arabicPeriod"/>
            </a:pPr>
            <a:r>
              <a:rPr lang="en-US" sz="1600" b="0" dirty="0" smtClean="0"/>
              <a:t>11-19/643r4, lb237-cr-for-miscellaneous-part-1 </a:t>
            </a:r>
            <a:r>
              <a:rPr lang="en-US" sz="1600" b="0" dirty="0"/>
              <a:t>(Minyoung, Intel)</a:t>
            </a:r>
            <a:br>
              <a:rPr lang="en-US" sz="1600" b="0" dirty="0"/>
            </a:br>
            <a:r>
              <a:rPr lang="en-US" sz="1600" b="0" dirty="0"/>
              <a:t>- CIDs: </a:t>
            </a:r>
            <a:r>
              <a:rPr lang="en-US" sz="1600" b="0" dirty="0" smtClean="0"/>
              <a:t>2010</a:t>
            </a:r>
            <a:r>
              <a:rPr lang="en-US" sz="1600" b="0" dirty="0"/>
              <a:t>, 2038, 2571, 2113, </a:t>
            </a:r>
            <a:r>
              <a:rPr lang="en-US" sz="1600" b="0" dirty="0" smtClean="0"/>
              <a:t>2198, 2228</a:t>
            </a:r>
            <a:r>
              <a:rPr lang="en-US" sz="1600" b="0" dirty="0"/>
              <a:t>,  2264, </a:t>
            </a:r>
            <a:r>
              <a:rPr lang="en-US" sz="1600" b="0" dirty="0" smtClean="0"/>
              <a:t>2374, 2392</a:t>
            </a:r>
            <a:r>
              <a:rPr lang="en-US" sz="1600" b="0" dirty="0"/>
              <a:t>, 2511, 2572, 2614, </a:t>
            </a:r>
            <a:r>
              <a:rPr lang="en-US" sz="1600" b="0" dirty="0" smtClean="0"/>
              <a:t>2615, 2616</a:t>
            </a:r>
            <a:r>
              <a:rPr lang="en-US" sz="1600" b="0" dirty="0"/>
              <a:t>, 2617, 2644, 2645, </a:t>
            </a:r>
            <a:r>
              <a:rPr lang="en-US" sz="1600" b="0" dirty="0" smtClean="0"/>
              <a:t>2653, 2778</a:t>
            </a:r>
            <a:r>
              <a:rPr lang="en-US" sz="1600" b="0" dirty="0"/>
              <a:t>, </a:t>
            </a:r>
            <a:r>
              <a:rPr lang="en-US" sz="1600" b="0" dirty="0" smtClean="0"/>
              <a:t>2798</a:t>
            </a:r>
            <a:endParaRPr lang="en-US" sz="1200" b="0" dirty="0" smtClean="0"/>
          </a:p>
          <a:p>
            <a:pPr marL="457200" indent="-457200">
              <a:buFont typeface="+mj-lt"/>
              <a:buAutoNum type="arabicPeriod"/>
            </a:pPr>
            <a:r>
              <a:rPr lang="en-US" sz="1600" b="0" dirty="0" smtClean="0"/>
              <a:t>11-19/642r2</a:t>
            </a:r>
            <a:r>
              <a:rPr lang="en-US" sz="1600" b="0" dirty="0"/>
              <a:t>, “CR on 4.9 GHz related comments”, Minyoung Park (Intel)</a:t>
            </a:r>
            <a:br>
              <a:rPr lang="en-US" sz="1600" b="0" dirty="0"/>
            </a:br>
            <a:r>
              <a:rPr lang="en-US" sz="1600" b="0" dirty="0"/>
              <a:t>- </a:t>
            </a:r>
            <a:r>
              <a:rPr lang="en-US" sz="1600" b="0" dirty="0" smtClean="0"/>
              <a:t>CIDs: 2006</a:t>
            </a:r>
            <a:r>
              <a:rPr lang="en-US" sz="1600" b="0" dirty="0"/>
              <a:t>, 2007, 2009, 2012, </a:t>
            </a:r>
            <a:r>
              <a:rPr lang="en-US" sz="1600" b="0" dirty="0" smtClean="0"/>
              <a:t>2013, 2015</a:t>
            </a:r>
            <a:r>
              <a:rPr lang="en-US" sz="1600" b="0" dirty="0"/>
              <a:t>, 2023, 2024, 2025, </a:t>
            </a:r>
            <a:r>
              <a:rPr lang="en-US" sz="1600" b="0" dirty="0" smtClean="0"/>
              <a:t>2026, 2027</a:t>
            </a:r>
            <a:r>
              <a:rPr lang="en-US" sz="1600" b="0" dirty="0"/>
              <a:t>, 2114, 2717, </a:t>
            </a:r>
            <a:r>
              <a:rPr lang="en-US" sz="1600" b="0" dirty="0" smtClean="0"/>
              <a:t>2767</a:t>
            </a:r>
          </a:p>
          <a:p>
            <a:pPr marL="457200" indent="-457200">
              <a:buFont typeface="+mj-lt"/>
              <a:buAutoNum type="arabicPeriod"/>
            </a:pPr>
            <a:r>
              <a:rPr lang="en-US" sz="1600" b="0" dirty="0" smtClean="0"/>
              <a:t>11-19/570r2</a:t>
            </a:r>
            <a:r>
              <a:rPr lang="en-US" sz="1600" b="0" dirty="0"/>
              <a:t>, “crs-for-phy-introduction-D2.0”, </a:t>
            </a:r>
            <a:r>
              <a:rPr lang="en-US" sz="1600" b="0" dirty="0" err="1"/>
              <a:t>Yonggang</a:t>
            </a:r>
            <a:r>
              <a:rPr lang="en-US" sz="1600" b="0" dirty="0"/>
              <a:t> Fang (ZTE)</a:t>
            </a:r>
            <a:br>
              <a:rPr lang="en-US" sz="1600" b="0" dirty="0"/>
            </a:br>
            <a:r>
              <a:rPr lang="en-US" sz="1600" b="0" dirty="0"/>
              <a:t>- CIDs:2621, 2574, 2780, 2590, 2591, 2068, 2495</a:t>
            </a:r>
            <a:endParaRPr lang="en-US" sz="1600" b="0" dirty="0" smtClean="0"/>
          </a:p>
          <a:p>
            <a:pPr marL="457200" indent="-457200">
              <a:buFont typeface="+mj-lt"/>
              <a:buAutoNum type="arabicPeriod"/>
            </a:pPr>
            <a:r>
              <a:rPr lang="en-US" sz="1600" b="0" dirty="0" smtClean="0"/>
              <a:t>11-19/398r3</a:t>
            </a:r>
            <a:r>
              <a:rPr lang="en-US" sz="1600" b="0" dirty="0"/>
              <a:t>, “PHY-CR-for-Clause-31”, Vinod Kristem (Intel)</a:t>
            </a:r>
            <a:br>
              <a:rPr lang="en-US" sz="1600" b="0" dirty="0"/>
            </a:br>
            <a:r>
              <a:rPr lang="en-US" sz="1600" b="0" dirty="0"/>
              <a:t>- CIDs: 2063, 2064, 2065, 2066, 2074, 2075, 2085, 2497, 2500, 2669, 2777, 2789, 2790, and 2826</a:t>
            </a:r>
            <a:endParaRPr lang="en-US" sz="1600" b="0" dirty="0" smtClean="0"/>
          </a:p>
          <a:p>
            <a:pPr marL="457200" indent="-457200">
              <a:buFont typeface="+mj-lt"/>
              <a:buAutoNum type="arabicPeriod"/>
            </a:pPr>
            <a:r>
              <a:rPr lang="en-US" sz="1600" b="0" dirty="0" smtClean="0"/>
              <a:t>11-19/0649r2, </a:t>
            </a:r>
            <a:r>
              <a:rPr lang="en-US" sz="1600" b="0" dirty="0"/>
              <a:t>“PHY Comment resolution for Clause 31.2.8”, Vinod Kristem (Intel)</a:t>
            </a:r>
            <a:br>
              <a:rPr lang="en-US" sz="1600" b="0" dirty="0"/>
            </a:br>
            <a:r>
              <a:rPr lang="en-US" sz="1600" b="0" dirty="0"/>
              <a:t>- CIDs: 2019, 2069, 2070, 2104, 2618, 2619, 2754, and 2825</a:t>
            </a:r>
            <a:endParaRPr lang="en-US" sz="1600" b="0" dirty="0" smtClean="0"/>
          </a:p>
          <a:p>
            <a:pPr marL="457200" indent="-457200">
              <a:buFont typeface="+mj-lt"/>
              <a:buAutoNum type="arabicPeriod"/>
            </a:pPr>
            <a:r>
              <a:rPr lang="en-US" sz="1600" b="0" dirty="0" smtClean="0"/>
              <a:t>11-19/0644r3 </a:t>
            </a:r>
            <a:r>
              <a:rPr lang="en-US" sz="1600" b="0" dirty="0"/>
              <a:t>“Comment resolutions for miscellaneous comments - part 2”, Minyoung Park (Intel)</a:t>
            </a:r>
            <a:br>
              <a:rPr lang="en-US" sz="1600" b="0" dirty="0"/>
            </a:br>
            <a:r>
              <a:rPr lang="en-US" sz="1600" b="0" dirty="0"/>
              <a:t>- CIDs: </a:t>
            </a:r>
            <a:r>
              <a:rPr lang="en-US" sz="1600" b="0" dirty="0" smtClean="0"/>
              <a:t>2270</a:t>
            </a:r>
            <a:r>
              <a:rPr lang="en-US" sz="1600" b="0" dirty="0"/>
              <a:t>, 2271, 2272, 2279, </a:t>
            </a:r>
            <a:r>
              <a:rPr lang="en-US" sz="1600" b="0" dirty="0" smtClean="0"/>
              <a:t>2280, 2281</a:t>
            </a:r>
            <a:r>
              <a:rPr lang="en-US" sz="1600" b="0" dirty="0"/>
              <a:t>, 2282, 2283, 2284, </a:t>
            </a:r>
            <a:r>
              <a:rPr lang="en-US" sz="1600" b="0" dirty="0" smtClean="0"/>
              <a:t>2285, 2286</a:t>
            </a:r>
            <a:r>
              <a:rPr lang="en-US" sz="1600" b="0" dirty="0"/>
              <a:t>, 2287, 2288, 2289, </a:t>
            </a:r>
            <a:r>
              <a:rPr lang="en-US" sz="1600" b="0" dirty="0" smtClean="0"/>
              <a:t>2291, 2292</a:t>
            </a:r>
            <a:r>
              <a:rPr lang="en-US" sz="1600" b="0" dirty="0"/>
              <a:t>, 2293, 2295, 2296, </a:t>
            </a:r>
            <a:r>
              <a:rPr lang="en-US" sz="1600" b="0" dirty="0" smtClean="0"/>
              <a:t>2297, 2298</a:t>
            </a:r>
            <a:r>
              <a:rPr lang="en-US" sz="1600" b="0" dirty="0"/>
              <a:t>, 2299, 2300, 2301, </a:t>
            </a:r>
            <a:r>
              <a:rPr lang="en-US" sz="1600" b="0" dirty="0" smtClean="0"/>
              <a:t>2307, 2308</a:t>
            </a:r>
            <a:r>
              <a:rPr lang="en-US" sz="1600" b="0" dirty="0"/>
              <a:t>, 2309,  2312, </a:t>
            </a:r>
            <a:r>
              <a:rPr lang="en-US" sz="1600" b="0" dirty="0" smtClean="0"/>
              <a:t>2340, 2343</a:t>
            </a:r>
            <a:r>
              <a:rPr lang="en-US" sz="1600" b="0" dirty="0"/>
              <a:t>, 2345, 2346, 2353, </a:t>
            </a:r>
            <a:r>
              <a:rPr lang="en-US" sz="1600" b="0" dirty="0" smtClean="0"/>
              <a:t>2355, 2357</a:t>
            </a:r>
            <a:r>
              <a:rPr lang="en-US" sz="1600" b="0" dirty="0"/>
              <a:t>, 2363, 2364, 2105, </a:t>
            </a:r>
            <a:r>
              <a:rPr lang="en-US" sz="1600" b="0" dirty="0" smtClean="0"/>
              <a:t>2366, 2368</a:t>
            </a:r>
            <a:r>
              <a:rPr lang="en-US" sz="1600" b="0" dirty="0"/>
              <a:t>, 2369, </a:t>
            </a:r>
            <a:r>
              <a:rPr lang="en-US" sz="1600" b="0" dirty="0" smtClean="0"/>
              <a:t>2395</a:t>
            </a:r>
          </a:p>
          <a:p>
            <a:pPr marL="457200" indent="-457200">
              <a:buFont typeface="+mj-lt"/>
              <a:buAutoNum type="arabicPeriod"/>
            </a:pPr>
            <a:r>
              <a:rPr lang="en-US" sz="1600" b="0" dirty="0" smtClean="0"/>
              <a:t>11-19/0682r1</a:t>
            </a:r>
            <a:r>
              <a:rPr lang="en-US" sz="1600" b="0" dirty="0"/>
              <a:t>, “PHY Comment resolution for Clause 31.2” Vinod Kristem (Intel)</a:t>
            </a:r>
            <a:br>
              <a:rPr lang="en-US" sz="1600" b="0" dirty="0"/>
            </a:br>
            <a:r>
              <a:rPr lang="en-US" sz="1600" b="0" dirty="0"/>
              <a:t>- CIDs: 2020, , 2501</a:t>
            </a:r>
            <a:r>
              <a:rPr lang="en-US" sz="1600" b="0" dirty="0" smtClean="0"/>
              <a:t>, </a:t>
            </a:r>
            <a:r>
              <a:rPr lang="en-US" sz="1600" b="0" dirty="0"/>
              <a:t>2630, and 2791</a:t>
            </a:r>
            <a:endParaRPr lang="en-US" sz="1600" b="0" dirty="0"/>
          </a:p>
          <a:p>
            <a:pPr marL="0" indent="0">
              <a:buNone/>
            </a:pPr>
            <a:r>
              <a:rPr lang="en-US" sz="1800" b="0" dirty="0"/>
              <a:t> </a:t>
            </a:r>
            <a:r>
              <a:rPr lang="en-US" sz="1600" dirty="0" smtClean="0"/>
              <a:t>Move: Po-Kai Huang, Second</a:t>
            </a:r>
            <a:r>
              <a:rPr lang="en-US" sz="1600" dirty="0"/>
              <a:t>: </a:t>
            </a:r>
            <a:r>
              <a:rPr lang="en-US" sz="1600" dirty="0" smtClean="0"/>
              <a:t>Lei Huang, Result: Passes Unanimously</a:t>
            </a:r>
            <a:endParaRPr lang="en-US" sz="1600" b="0" dirty="0"/>
          </a:p>
          <a:p>
            <a:pPr marL="457200" lvl="1" indent="0">
              <a:buNone/>
            </a:pPr>
            <a:endParaRPr lang="en-US" sz="1600"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2018</a:t>
            </a:r>
            <a:endParaRPr lang="en-US" dirty="0"/>
          </a:p>
        </p:txBody>
      </p:sp>
      <p:sp>
        <p:nvSpPr>
          <p:cNvPr id="9" name="Content Placeholder 8"/>
          <p:cNvSpPr>
            <a:spLocks noGrp="1"/>
          </p:cNvSpPr>
          <p:nvPr>
            <p:ph idx="1"/>
          </p:nvPr>
        </p:nvSpPr>
        <p:spPr>
          <a:xfrm>
            <a:off x="914400" y="1523999"/>
            <a:ext cx="10744200" cy="4951413"/>
          </a:xfrm>
        </p:spPr>
        <p:txBody>
          <a:bodyPr/>
          <a:lstStyle/>
          <a:p>
            <a:pPr marL="0" indent="0">
              <a:buNone/>
            </a:pPr>
            <a:r>
              <a:rPr lang="en-US" sz="1800" dirty="0"/>
              <a:t>Move to accept the comment </a:t>
            </a:r>
            <a:r>
              <a:rPr lang="en-US" sz="1800" dirty="0" smtClean="0"/>
              <a:t>resolutions </a:t>
            </a:r>
            <a:r>
              <a:rPr lang="en-US" sz="1800" dirty="0" smtClean="0"/>
              <a:t>to the CIDs in the following documents:</a:t>
            </a:r>
          </a:p>
          <a:p>
            <a:pPr marL="457200" indent="-457200">
              <a:buFont typeface="+mj-lt"/>
              <a:buAutoNum type="arabicPeriod"/>
            </a:pPr>
            <a:r>
              <a:rPr lang="en-US" sz="1600" b="0" dirty="0" smtClean="0"/>
              <a:t>11-19/590r1</a:t>
            </a:r>
            <a:r>
              <a:rPr lang="en-US" sz="1600" b="0" dirty="0"/>
              <a:t>, “CR for WUR Duty Cycle Part I” Po-Kai Huang (Intel Corporation)</a:t>
            </a:r>
            <a:br>
              <a:rPr lang="en-US" sz="1600" b="0" dirty="0"/>
            </a:br>
            <a:r>
              <a:rPr lang="en-US" sz="1600" b="0" dirty="0"/>
              <a:t>-CIDs:  2045, 2046, 2123, 2356, 2213, 2214, 2263, 2417, 2433, 2434, 2435, 2450, 2470, 2606, 2607, 2608, 2729</a:t>
            </a:r>
          </a:p>
          <a:p>
            <a:pPr marL="457200" indent="-457200">
              <a:buFont typeface="+mj-lt"/>
              <a:buAutoNum type="arabicPeriod"/>
            </a:pPr>
            <a:r>
              <a:rPr lang="en-US" sz="1600" b="0" dirty="0" smtClean="0"/>
              <a:t>11-19/599r2, </a:t>
            </a:r>
            <a:r>
              <a:rPr lang="en-US" sz="1600" b="0" dirty="0" err="1" smtClean="0"/>
              <a:t>cr</a:t>
            </a:r>
            <a:r>
              <a:rPr lang="en-US" sz="1600" b="0" dirty="0" smtClean="0"/>
              <a:t>-for-miscellaneous-</a:t>
            </a:r>
            <a:r>
              <a:rPr lang="en-US" sz="1600" b="0" dirty="0" err="1" smtClean="0"/>
              <a:t>cids</a:t>
            </a:r>
            <a:r>
              <a:rPr lang="en-US" sz="1600" b="0" dirty="0" smtClean="0"/>
              <a:t> </a:t>
            </a:r>
            <a:r>
              <a:rPr lang="en-US" sz="1600" b="0" dirty="0"/>
              <a:t>(Po-kai, Intel)</a:t>
            </a:r>
            <a:br>
              <a:rPr lang="en-US" sz="1600" b="0" dirty="0"/>
            </a:br>
            <a:r>
              <a:rPr lang="en-US" sz="1600" b="0" dirty="0"/>
              <a:t>- CIDs: 2211, 2262, 2691</a:t>
            </a:r>
          </a:p>
          <a:p>
            <a:pPr marL="457200" indent="-457200">
              <a:buFont typeface="+mj-lt"/>
              <a:buAutoNum type="arabicPeriod"/>
            </a:pPr>
            <a:r>
              <a:rPr lang="en-US" sz="1600" b="0" dirty="0" smtClean="0"/>
              <a:t>11-19/591r3, </a:t>
            </a:r>
            <a:r>
              <a:rPr lang="en-US" sz="1600" b="0" dirty="0" err="1" smtClean="0"/>
              <a:t>cr</a:t>
            </a:r>
            <a:r>
              <a:rPr lang="en-US" sz="1600" b="0" dirty="0" smtClean="0"/>
              <a:t>-for-</a:t>
            </a:r>
            <a:r>
              <a:rPr lang="en-US" sz="1600" b="0" dirty="0" err="1" smtClean="0"/>
              <a:t>wur</a:t>
            </a:r>
            <a:r>
              <a:rPr lang="en-US" sz="1600" b="0" dirty="0" smtClean="0"/>
              <a:t>-power-management-and-negotiation-part-I </a:t>
            </a:r>
            <a:r>
              <a:rPr lang="en-US" sz="1600" b="0" dirty="0"/>
              <a:t>(Po-kai, Intel</a:t>
            </a:r>
            <a:r>
              <a:rPr lang="en-US" sz="1600" b="0" dirty="0" smtClean="0"/>
              <a:t>)</a:t>
            </a:r>
            <a:br>
              <a:rPr lang="en-US" sz="1600" b="0" dirty="0" smtClean="0"/>
            </a:br>
            <a:r>
              <a:rPr lang="en-US" sz="1600" b="0" dirty="0" smtClean="0"/>
              <a:t>-CIDs: </a:t>
            </a:r>
            <a:r>
              <a:rPr lang="en-GB" altLang="ko-KR" sz="1600" b="0" dirty="0">
                <a:latin typeface="Times New Roman" panose="02020603050405020304" pitchFamily="18" charset="0"/>
                <a:ea typeface="Malgun Gothic" panose="020B0503020000020004" pitchFamily="34" charset="-127"/>
                <a:cs typeface="Times New Roman" panose="02020603050405020304" pitchFamily="18" charset="0"/>
              </a:rPr>
              <a:t>2029, 2034, 2036, 2053, 2097, 2130, 2150, 2151, 2152, 2175</a:t>
            </a:r>
            <a:r>
              <a:rPr lang="en-GB" altLang="ko-KR" sz="16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1600" b="0" dirty="0">
                <a:latin typeface="Times New Roman" panose="02020603050405020304" pitchFamily="18" charset="0"/>
                <a:ea typeface="Malgun Gothic" panose="020B0503020000020004" pitchFamily="34" charset="-127"/>
                <a:cs typeface="Times New Roman" panose="02020603050405020304" pitchFamily="18" charset="0"/>
              </a:rPr>
              <a:t>2215</a:t>
            </a:r>
            <a:r>
              <a:rPr lang="en-GB" altLang="ko-KR" sz="16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1600" b="0" dirty="0">
                <a:latin typeface="Times New Roman" panose="02020603050405020304" pitchFamily="18" charset="0"/>
                <a:ea typeface="Malgun Gothic" panose="020B0503020000020004" pitchFamily="34" charset="-127"/>
                <a:cs typeface="Times New Roman" panose="02020603050405020304" pitchFamily="18" charset="0"/>
              </a:rPr>
              <a:t>2218</a:t>
            </a:r>
            <a:r>
              <a:rPr lang="en-GB" altLang="ko-KR" sz="16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1600" b="0" dirty="0">
                <a:latin typeface="Times New Roman" panose="02020603050405020304" pitchFamily="18" charset="0"/>
                <a:ea typeface="Malgun Gothic" panose="020B0503020000020004" pitchFamily="34" charset="-127"/>
                <a:cs typeface="Times New Roman" panose="02020603050405020304" pitchFamily="18" charset="0"/>
              </a:rPr>
              <a:t>2223</a:t>
            </a:r>
            <a:r>
              <a:rPr lang="en-GB" altLang="ko-KR" sz="16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1600" b="0" dirty="0">
                <a:latin typeface="Times New Roman" panose="02020603050405020304" pitchFamily="18" charset="0"/>
                <a:ea typeface="Malgun Gothic" panose="020B0503020000020004" pitchFamily="34" charset="-127"/>
                <a:cs typeface="Times New Roman" panose="02020603050405020304" pitchFamily="18" charset="0"/>
              </a:rPr>
              <a:t>2225, 2238, 2243, 2396, 2399, 2436, 2437, 2438, 2439, 2505, 2508, 2610, 2657</a:t>
            </a:r>
            <a:r>
              <a:rPr lang="en-GB" altLang="ko-KR" sz="16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1600" b="0" dirty="0">
                <a:latin typeface="Times New Roman" panose="02020603050405020304" pitchFamily="18" charset="0"/>
                <a:ea typeface="Malgun Gothic" panose="020B0503020000020004" pitchFamily="34" charset="-127"/>
                <a:cs typeface="Times New Roman" panose="02020603050405020304" pitchFamily="18" charset="0"/>
              </a:rPr>
              <a:t>2693</a:t>
            </a:r>
            <a:r>
              <a:rPr lang="en-GB" altLang="ko-KR" sz="16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1600" b="0" dirty="0">
                <a:latin typeface="Times New Roman" panose="02020603050405020304" pitchFamily="18" charset="0"/>
                <a:ea typeface="Malgun Gothic" panose="020B0503020000020004" pitchFamily="34" charset="-127"/>
                <a:cs typeface="Times New Roman" panose="02020603050405020304" pitchFamily="18" charset="0"/>
              </a:rPr>
              <a:t>2700, 2756,  2775</a:t>
            </a:r>
            <a:r>
              <a:rPr lang="en-GB" altLang="ko-KR" sz="1600" b="0" dirty="0" smtClean="0">
                <a:latin typeface="Times New Roman" panose="02020603050405020304" pitchFamily="18" charset="0"/>
                <a:ea typeface="Malgun Gothic" panose="020B0503020000020004" pitchFamily="34" charset="-127"/>
                <a:cs typeface="Times New Roman" panose="02020603050405020304" pitchFamily="18" charset="0"/>
              </a:rPr>
              <a:t>,</a:t>
            </a:r>
            <a:r>
              <a:rPr lang="en-GB" altLang="ko-KR" sz="1600" b="0" dirty="0" smtClean="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a:t>
            </a:r>
            <a:r>
              <a:rPr lang="en-GB" altLang="ko-KR" sz="16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1600" b="0" dirty="0">
                <a:latin typeface="Times New Roman" panose="02020603050405020304" pitchFamily="18" charset="0"/>
                <a:ea typeface="Malgun Gothic" panose="020B0503020000020004" pitchFamily="34" charset="-127"/>
                <a:cs typeface="Times New Roman" panose="02020603050405020304" pitchFamily="18" charset="0"/>
              </a:rPr>
              <a:t>2799,  </a:t>
            </a:r>
            <a:r>
              <a:rPr lang="en-GB" altLang="ko-KR" sz="1600" b="0" dirty="0" smtClean="0">
                <a:latin typeface="Times New Roman" panose="02020603050405020304" pitchFamily="18" charset="0"/>
                <a:ea typeface="Malgun Gothic" panose="020B0503020000020004" pitchFamily="34" charset="-127"/>
                <a:cs typeface="Times New Roman" panose="02020603050405020304" pitchFamily="18" charset="0"/>
              </a:rPr>
              <a:t>2807</a:t>
            </a:r>
            <a:endParaRPr lang="en-US" sz="1600" b="0" dirty="0"/>
          </a:p>
          <a:p>
            <a:pPr marL="457200" indent="-457200">
              <a:buFont typeface="+mj-lt"/>
              <a:buAutoNum type="arabicPeriod"/>
            </a:pPr>
            <a:r>
              <a:rPr lang="en-US" sz="1600" b="0" dirty="0" smtClean="0"/>
              <a:t>11-19/580r4, mac-</a:t>
            </a:r>
            <a:r>
              <a:rPr lang="en-US" sz="1600" b="0" dirty="0" err="1" smtClean="0"/>
              <a:t>cr</a:t>
            </a:r>
            <a:r>
              <a:rPr lang="en-US" sz="1600" b="0" dirty="0" smtClean="0"/>
              <a:t>-miscellaneous </a:t>
            </a:r>
            <a:r>
              <a:rPr lang="en-US" sz="1600" b="0" dirty="0"/>
              <a:t>(Alfred, Qualcomm)</a:t>
            </a:r>
            <a:br>
              <a:rPr lang="en-US" sz="1600" b="0" dirty="0"/>
            </a:br>
            <a:r>
              <a:rPr lang="en-US" sz="1600" b="0" dirty="0"/>
              <a:t>--	2141, 2142, 2181, 2506, 2814, 2101, 2402, 2770, 2338, 2577</a:t>
            </a:r>
          </a:p>
          <a:p>
            <a:pPr marL="457200" indent="-457200">
              <a:buFont typeface="+mj-lt"/>
              <a:buAutoNum type="arabicPeriod"/>
            </a:pPr>
            <a:r>
              <a:rPr lang="en-US" sz="1600" b="0" dirty="0" smtClean="0"/>
              <a:t>11-19/582r2, mac-</a:t>
            </a:r>
            <a:r>
              <a:rPr lang="en-US" sz="1600" b="0" dirty="0" err="1" smtClean="0"/>
              <a:t>cr</a:t>
            </a:r>
            <a:r>
              <a:rPr lang="en-US" sz="1600" b="0" dirty="0" smtClean="0"/>
              <a:t>-transmitter-id </a:t>
            </a:r>
            <a:r>
              <a:rPr lang="en-US" sz="1600" b="0" dirty="0"/>
              <a:t>(Alfred, Qualcomm</a:t>
            </a:r>
            <a:r>
              <a:rPr lang="en-US" sz="1600" b="0" dirty="0" smtClean="0"/>
              <a:t>)</a:t>
            </a:r>
            <a:br>
              <a:rPr lang="en-US" sz="1600" b="0" dirty="0" smtClean="0"/>
            </a:br>
            <a:r>
              <a:rPr lang="en-US" sz="1600" b="0" dirty="0" smtClean="0"/>
              <a:t>- </a:t>
            </a:r>
            <a:r>
              <a:rPr lang="en-GB" sz="1600" dirty="0"/>
              <a:t>2043, 2139, 2204, 2207, 2403, 2405, 2429, 2683, 2816, 2817</a:t>
            </a:r>
            <a:endParaRPr lang="en-US" sz="1600" dirty="0"/>
          </a:p>
          <a:p>
            <a:pPr marL="457200" indent="-457200">
              <a:buFont typeface="+mj-lt"/>
              <a:buAutoNum type="arabicPeriod"/>
            </a:pPr>
            <a:r>
              <a:rPr lang="en-US" sz="1600" b="0" dirty="0" smtClean="0"/>
              <a:t>11-19/583r2, mac-</a:t>
            </a:r>
            <a:r>
              <a:rPr lang="en-US" sz="1600" b="0" dirty="0" err="1" smtClean="0"/>
              <a:t>cr</a:t>
            </a:r>
            <a:r>
              <a:rPr lang="en-US" sz="1600" b="0" dirty="0" smtClean="0"/>
              <a:t>-</a:t>
            </a:r>
            <a:r>
              <a:rPr lang="en-US" sz="1600" b="0" dirty="0" err="1" smtClean="0"/>
              <a:t>wur</a:t>
            </a:r>
            <a:r>
              <a:rPr lang="en-US" sz="1600" b="0" dirty="0" smtClean="0"/>
              <a:t>-frame-format </a:t>
            </a:r>
            <a:r>
              <a:rPr lang="en-US" sz="1600" b="0" dirty="0"/>
              <a:t>(Alfred, Qualcomm)</a:t>
            </a:r>
            <a:br>
              <a:rPr lang="en-US" sz="1600" b="0" dirty="0"/>
            </a:br>
            <a:r>
              <a:rPr lang="en-US" sz="1600" b="0" dirty="0"/>
              <a:t>- -	2033, 2144, 2145, 2167, 2385, 2386, 2401, 2414, 2509, 2726, </a:t>
            </a:r>
            <a:r>
              <a:rPr lang="en-US" sz="1600" b="0" dirty="0" smtClean="0"/>
              <a:t>2733</a:t>
            </a:r>
            <a:r>
              <a:rPr lang="en-US" sz="1600" b="0" dirty="0"/>
              <a:t>, 2734, </a:t>
            </a:r>
            <a:r>
              <a:rPr lang="en-US" sz="1600" b="0" dirty="0" smtClean="0"/>
              <a:t>2808</a:t>
            </a:r>
            <a:endParaRPr lang="en-US" sz="1600" b="0" dirty="0"/>
          </a:p>
          <a:p>
            <a:pPr marL="457200" indent="-457200">
              <a:buFont typeface="+mj-lt"/>
              <a:buAutoNum type="arabicPeriod"/>
            </a:pPr>
            <a:r>
              <a:rPr lang="en-US" sz="1600" b="0" dirty="0" smtClean="0"/>
              <a:t>11-19/584r2, mac-</a:t>
            </a:r>
            <a:r>
              <a:rPr lang="en-US" sz="1600" b="0" dirty="0" err="1" smtClean="0"/>
              <a:t>cr</a:t>
            </a:r>
            <a:r>
              <a:rPr lang="en-US" sz="1600" b="0" dirty="0" smtClean="0"/>
              <a:t>-</a:t>
            </a:r>
            <a:r>
              <a:rPr lang="en-US" sz="1600" b="0" dirty="0" err="1" smtClean="0"/>
              <a:t>wur</a:t>
            </a:r>
            <a:r>
              <a:rPr lang="en-US" sz="1600" b="0" dirty="0" smtClean="0"/>
              <a:t>-discovery-frame </a:t>
            </a:r>
            <a:r>
              <a:rPr lang="en-US" sz="1600" b="0" dirty="0"/>
              <a:t>(Alfred, Qualcomm)</a:t>
            </a:r>
            <a:br>
              <a:rPr lang="en-US" sz="1600" b="0" dirty="0"/>
            </a:br>
            <a:r>
              <a:rPr lang="en-US" sz="1600" b="0" dirty="0"/>
              <a:t>- 2128, 2146, 2388, 2510, 2600, 2648, 2810, </a:t>
            </a:r>
            <a:r>
              <a:rPr lang="en-US" sz="1600" b="0" dirty="0" smtClean="0"/>
              <a:t>2811</a:t>
            </a:r>
            <a:r>
              <a:rPr lang="en-US" sz="1800" b="0" dirty="0"/>
              <a:t> </a:t>
            </a:r>
          </a:p>
          <a:p>
            <a:pPr marL="0" indent="0">
              <a:buNone/>
            </a:pPr>
            <a:r>
              <a:rPr lang="en-US" sz="1600" dirty="0" err="1" smtClean="0"/>
              <a:t>Move:Vinod</a:t>
            </a:r>
            <a:r>
              <a:rPr lang="en-US" sz="1600" dirty="0" smtClean="0"/>
              <a:t> Kristem, </a:t>
            </a:r>
            <a:r>
              <a:rPr lang="en-US" sz="1600" dirty="0" err="1" smtClean="0"/>
              <a:t>Second:Po-Kai</a:t>
            </a:r>
            <a:r>
              <a:rPr lang="en-US" sz="1600" dirty="0" smtClean="0"/>
              <a:t> Huang</a:t>
            </a:r>
            <a:r>
              <a:rPr lang="en-US" sz="1600" dirty="0"/>
              <a:t> </a:t>
            </a:r>
            <a:r>
              <a:rPr lang="en-US" sz="1600" dirty="0" smtClean="0"/>
              <a:t>, </a:t>
            </a:r>
            <a:r>
              <a:rPr lang="en-US" sz="1600" dirty="0" err="1" smtClean="0"/>
              <a:t>Result:passes</a:t>
            </a:r>
            <a:r>
              <a:rPr lang="en-US" sz="1600" dirty="0" smtClean="0"/>
              <a:t> unanimously</a:t>
            </a:r>
            <a:endParaRPr lang="en-US" sz="1600" b="0" dirty="0"/>
          </a:p>
          <a:p>
            <a:pPr marL="457200" lvl="1" indent="0">
              <a:buNone/>
            </a:pPr>
            <a:endParaRPr lang="en-US" sz="1600"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25</a:t>
            </a:fld>
            <a:endParaRPr lang="en-US" altLang="en-US"/>
          </a:p>
        </p:txBody>
      </p:sp>
    </p:spTree>
    <p:extLst>
      <p:ext uri="{BB962C8B-B14F-4D97-AF65-F5344CB8AC3E}">
        <p14:creationId xmlns:p14="http://schemas.microsoft.com/office/powerpoint/2010/main" val="229582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2019</a:t>
            </a:r>
            <a:endParaRPr lang="en-US" dirty="0"/>
          </a:p>
        </p:txBody>
      </p:sp>
      <p:sp>
        <p:nvSpPr>
          <p:cNvPr id="9" name="Content Placeholder 8"/>
          <p:cNvSpPr>
            <a:spLocks noGrp="1"/>
          </p:cNvSpPr>
          <p:nvPr>
            <p:ph idx="1"/>
          </p:nvPr>
        </p:nvSpPr>
        <p:spPr>
          <a:xfrm>
            <a:off x="914400" y="1523999"/>
            <a:ext cx="11201400" cy="4951413"/>
          </a:xfrm>
        </p:spPr>
        <p:txBody>
          <a:bodyPr/>
          <a:lstStyle/>
          <a:p>
            <a:pPr marL="0" indent="0">
              <a:buNone/>
            </a:pPr>
            <a:r>
              <a:rPr lang="en-US" sz="1800" dirty="0"/>
              <a:t>Move to accept the comment </a:t>
            </a:r>
            <a:r>
              <a:rPr lang="en-US" sz="1800" dirty="0" smtClean="0"/>
              <a:t>resolutions to the CIDs </a:t>
            </a:r>
            <a:r>
              <a:rPr lang="en-US" sz="1800" dirty="0"/>
              <a:t>in </a:t>
            </a:r>
            <a:r>
              <a:rPr lang="en-US" sz="1800" dirty="0" smtClean="0"/>
              <a:t>the following documents:</a:t>
            </a:r>
          </a:p>
          <a:p>
            <a:pPr marL="457200" indent="-457200">
              <a:buFont typeface="+mj-lt"/>
              <a:buAutoNum type="arabicPeriod"/>
            </a:pPr>
            <a:r>
              <a:rPr lang="en-US" sz="1600" b="0" dirty="0" smtClean="0"/>
              <a:t>11-19/424r2</a:t>
            </a:r>
            <a:r>
              <a:rPr lang="en-US" sz="1600" b="0" dirty="0"/>
              <a:t>, "Comment Resolutions on BPSK-Mark Comments” Steve </a:t>
            </a:r>
            <a:r>
              <a:rPr lang="en-US" sz="1600" b="0" dirty="0" smtClean="0"/>
              <a:t>Shellhammer (</a:t>
            </a:r>
            <a:r>
              <a:rPr lang="en-US" sz="1600" b="0" dirty="0"/>
              <a:t>Qualcomm)</a:t>
            </a:r>
            <a:br>
              <a:rPr lang="en-US" sz="1600" b="0" dirty="0"/>
            </a:br>
            <a:r>
              <a:rPr lang="en-US" sz="1600" b="0" dirty="0"/>
              <a:t>- CIDs:  2110, 2563, 2652, 2660, 2792</a:t>
            </a:r>
          </a:p>
          <a:p>
            <a:pPr marL="457200" indent="-457200">
              <a:buFont typeface="+mj-lt"/>
              <a:buAutoNum type="arabicPeriod"/>
            </a:pPr>
            <a:r>
              <a:rPr lang="en-US" sz="1600" b="0" dirty="0"/>
              <a:t>11-19/651r2, "Comment Resolutions on Sync Field </a:t>
            </a:r>
            <a:r>
              <a:rPr lang="en-US" sz="1600" b="0" dirty="0" smtClean="0"/>
              <a:t>Comments” </a:t>
            </a:r>
            <a:r>
              <a:rPr lang="en-US" sz="1600" b="0" dirty="0"/>
              <a:t>Steve Shellhammer (Qualcomm</a:t>
            </a:r>
            <a:r>
              <a:rPr lang="en-US" sz="1600" b="0" dirty="0" smtClean="0"/>
              <a:t>)</a:t>
            </a:r>
            <a:br>
              <a:rPr lang="en-US" sz="1600" b="0" dirty="0" smtClean="0"/>
            </a:br>
            <a:r>
              <a:rPr lang="en-US" sz="1600" b="0" dirty="0" smtClean="0"/>
              <a:t>- CID: 2776</a:t>
            </a:r>
          </a:p>
          <a:p>
            <a:pPr marL="457200" indent="-457200">
              <a:buFont typeface="+mj-lt"/>
              <a:buAutoNum type="arabicPeriod"/>
            </a:pPr>
            <a:r>
              <a:rPr lang="en-US" sz="1600" b="0" dirty="0" smtClean="0"/>
              <a:t>11-19/738r0</a:t>
            </a:r>
            <a:r>
              <a:rPr lang="en-US" sz="1600" b="0" dirty="0"/>
              <a:t>, "Comment Resolutions for Off WG </a:t>
            </a:r>
            <a:r>
              <a:rPr lang="en-US" sz="1600" b="0" dirty="0" smtClean="0"/>
              <a:t>Comments” </a:t>
            </a:r>
            <a:r>
              <a:rPr lang="en-US" sz="1600" b="0" dirty="0"/>
              <a:t>Steve Shellhammer (Qualcomm)</a:t>
            </a:r>
            <a:br>
              <a:rPr lang="en-US" sz="1600" b="0" dirty="0"/>
            </a:br>
            <a:r>
              <a:rPr lang="en-US" sz="1600" b="0" dirty="0"/>
              <a:t>- CIDs: 2628, 2629, 2678, 2679</a:t>
            </a:r>
          </a:p>
          <a:p>
            <a:pPr marL="457200" indent="-457200">
              <a:buFont typeface="+mj-lt"/>
              <a:buAutoNum type="arabicPeriod"/>
            </a:pPr>
            <a:r>
              <a:rPr lang="en-US" sz="1600" b="0" dirty="0" smtClean="0"/>
              <a:t>11-19/782r2, </a:t>
            </a:r>
            <a:r>
              <a:rPr lang="en-US" sz="1600" b="0" dirty="0" err="1"/>
              <a:t>Tx</a:t>
            </a:r>
            <a:r>
              <a:rPr lang="en-US" sz="1600" b="0" dirty="0"/>
              <a:t> LO comment (Richard van Nee, Qualcomm</a:t>
            </a:r>
            <a:r>
              <a:rPr lang="en-US" sz="1600" b="0" dirty="0" smtClean="0"/>
              <a:t>)</a:t>
            </a:r>
            <a:br>
              <a:rPr lang="en-US" sz="1600" b="0" dirty="0" smtClean="0"/>
            </a:br>
            <a:r>
              <a:rPr lang="en-US" sz="1600" b="0" dirty="0" smtClean="0"/>
              <a:t>- CID: 2111</a:t>
            </a:r>
            <a:endParaRPr lang="en-US" sz="1600" b="0" dirty="0">
              <a:solidFill>
                <a:srgbClr val="FF3300"/>
              </a:solidFill>
            </a:endParaRPr>
          </a:p>
          <a:p>
            <a:pPr marL="457200" indent="-457200">
              <a:buFont typeface="+mj-lt"/>
              <a:buAutoNum type="arabicPeriod"/>
            </a:pPr>
            <a:r>
              <a:rPr lang="en-US" sz="1600" b="0" dirty="0"/>
              <a:t>11-19/786r1, CR for </a:t>
            </a:r>
            <a:r>
              <a:rPr lang="en-US" sz="1600" b="0" dirty="0" err="1"/>
              <a:t>Tx</a:t>
            </a:r>
            <a:r>
              <a:rPr lang="en-US" sz="1600" b="0" dirty="0"/>
              <a:t> mask for WUR-Sync and WUR-Data (Minyoung Park, </a:t>
            </a:r>
            <a:r>
              <a:rPr lang="en-US" sz="1600" b="0" dirty="0" smtClean="0"/>
              <a:t>Intel)</a:t>
            </a:r>
            <a:br>
              <a:rPr lang="en-US" sz="1600" b="0" dirty="0" smtClean="0"/>
            </a:br>
            <a:r>
              <a:rPr lang="en-US" sz="1600" b="0" dirty="0" smtClean="0"/>
              <a:t>- CID: 2062</a:t>
            </a:r>
            <a:endParaRPr lang="en-US" sz="1600" b="0" dirty="0"/>
          </a:p>
          <a:p>
            <a:pPr marL="457200" indent="-457200">
              <a:buFont typeface="+mj-lt"/>
              <a:buAutoNum type="arabicPeriod"/>
            </a:pPr>
            <a:r>
              <a:rPr lang="en-US" sz="1600" b="0" dirty="0"/>
              <a:t>11-19/711r1, CR for misc. part 3 (Minyoung Park, Intel)</a:t>
            </a:r>
            <a:br>
              <a:rPr lang="en-US" sz="1600" b="0" dirty="0"/>
            </a:br>
            <a:r>
              <a:rPr lang="en-US" sz="1600" b="0" dirty="0"/>
              <a:t>- </a:t>
            </a:r>
            <a:r>
              <a:rPr lang="en-US" sz="1600" b="0" dirty="0" smtClean="0"/>
              <a:t>CIDs: 2008</a:t>
            </a:r>
            <a:r>
              <a:rPr lang="en-US" sz="1600" b="0" dirty="0"/>
              <a:t>, 2028, 2058, 2083, 2131, 2133, 2241, 2265, 2266, 2310, </a:t>
            </a:r>
            <a:r>
              <a:rPr lang="en-US" sz="1600" b="0" dirty="0" smtClean="0"/>
              <a:t>2477</a:t>
            </a:r>
            <a:r>
              <a:rPr lang="en-US" sz="1600" b="0" dirty="0"/>
              <a:t>, 2536, 2613, </a:t>
            </a:r>
            <a:r>
              <a:rPr lang="en-US" sz="1600" b="0" dirty="0" smtClean="0"/>
              <a:t>2654</a:t>
            </a:r>
            <a:endParaRPr lang="en-US" sz="1600" b="0" dirty="0"/>
          </a:p>
          <a:p>
            <a:pPr marL="457200" indent="-457200">
              <a:buFont typeface="+mj-lt"/>
              <a:buAutoNum type="arabicPeriod"/>
            </a:pPr>
            <a:r>
              <a:rPr lang="en-US" sz="1600" b="0" dirty="0"/>
              <a:t>11-19/645r2, CR for HDR LDR (Minyoung Park, Intel)</a:t>
            </a:r>
            <a:br>
              <a:rPr lang="en-US" sz="1600" b="0" dirty="0"/>
            </a:br>
            <a:r>
              <a:rPr lang="en-US" sz="1600" b="0" dirty="0"/>
              <a:t>- CIDs: </a:t>
            </a:r>
            <a:r>
              <a:rPr lang="en-US" sz="1600" b="0" dirty="0" smtClean="0"/>
              <a:t>2059</a:t>
            </a:r>
            <a:r>
              <a:rPr lang="en-US" sz="1600" b="0" dirty="0"/>
              <a:t>, 2071, 2072, 2476, 2442, 	2527, 2303, 2304, 2305, 2306, </a:t>
            </a:r>
            <a:r>
              <a:rPr lang="en-US" sz="1600" b="0" dirty="0" smtClean="0"/>
              <a:t>2348</a:t>
            </a:r>
            <a:r>
              <a:rPr lang="en-US" sz="1600" b="0" dirty="0"/>
              <a:t>, 2349, 2358, 2360, 2361, </a:t>
            </a:r>
            <a:r>
              <a:rPr lang="en-US" sz="1600" b="0" dirty="0" smtClean="0"/>
              <a:t>2362</a:t>
            </a:r>
            <a:r>
              <a:rPr lang="en-US" sz="1800" b="0" dirty="0"/>
              <a:t> </a:t>
            </a:r>
          </a:p>
          <a:p>
            <a:pPr marL="0" indent="0">
              <a:buNone/>
            </a:pPr>
            <a:r>
              <a:rPr lang="en-US" sz="1600" dirty="0"/>
              <a:t>Move</a:t>
            </a:r>
            <a:r>
              <a:rPr lang="en-US" sz="1600" dirty="0" smtClean="0"/>
              <a:t>: Steve Shellhammer</a:t>
            </a:r>
            <a:endParaRPr lang="en-US" sz="1600" b="0" dirty="0"/>
          </a:p>
          <a:p>
            <a:pPr marL="0" indent="0">
              <a:buNone/>
            </a:pPr>
            <a:r>
              <a:rPr lang="en-US" sz="1600" dirty="0"/>
              <a:t>Second: </a:t>
            </a:r>
            <a:r>
              <a:rPr lang="en-US" sz="1600" dirty="0" err="1" smtClean="0"/>
              <a:t>Eunsung</a:t>
            </a:r>
            <a:r>
              <a:rPr lang="en-US" sz="1600" dirty="0" smtClean="0"/>
              <a:t> Park</a:t>
            </a:r>
            <a:endParaRPr lang="en-US" sz="1600" b="0" dirty="0"/>
          </a:p>
          <a:p>
            <a:pPr marL="0" indent="0">
              <a:buNone/>
            </a:pPr>
            <a:r>
              <a:rPr lang="en-US" sz="1600" dirty="0"/>
              <a:t>Result</a:t>
            </a:r>
            <a:r>
              <a:rPr lang="en-US" sz="1600" dirty="0" smtClean="0"/>
              <a:t>: passes unanimously</a:t>
            </a:r>
            <a:endParaRPr lang="en-US" sz="1600" b="0" dirty="0"/>
          </a:p>
          <a:p>
            <a:pPr marL="457200" lvl="1" indent="0">
              <a:buNone/>
            </a:pPr>
            <a:endParaRPr lang="en-US" sz="1600"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845778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2020</a:t>
            </a:r>
            <a:endParaRPr lang="en-US" dirty="0"/>
          </a:p>
        </p:txBody>
      </p:sp>
      <p:sp>
        <p:nvSpPr>
          <p:cNvPr id="9" name="Content Placeholder 8"/>
          <p:cNvSpPr>
            <a:spLocks noGrp="1"/>
          </p:cNvSpPr>
          <p:nvPr>
            <p:ph idx="1"/>
          </p:nvPr>
        </p:nvSpPr>
        <p:spPr>
          <a:xfrm>
            <a:off x="914400" y="1220787"/>
            <a:ext cx="11201400" cy="5254625"/>
          </a:xfrm>
        </p:spPr>
        <p:txBody>
          <a:bodyPr/>
          <a:lstStyle/>
          <a:p>
            <a:pPr marL="0" indent="0">
              <a:buNone/>
            </a:pPr>
            <a:r>
              <a:rPr lang="en-US" sz="2000" dirty="0"/>
              <a:t>Move to accept the comment </a:t>
            </a:r>
            <a:r>
              <a:rPr lang="en-US" sz="2000" dirty="0" smtClean="0"/>
              <a:t>resolutions </a:t>
            </a:r>
            <a:r>
              <a:rPr lang="en-US" sz="2000" dirty="0"/>
              <a:t>in </a:t>
            </a:r>
            <a:r>
              <a:rPr lang="en-US" sz="2000" dirty="0" smtClean="0"/>
              <a:t>the following documents:</a:t>
            </a:r>
          </a:p>
          <a:p>
            <a:pPr marL="457200" indent="-457200">
              <a:buFont typeface="+mj-lt"/>
              <a:buAutoNum type="arabicPeriod"/>
            </a:pPr>
            <a:r>
              <a:rPr lang="en-US" sz="1600" b="0" dirty="0"/>
              <a:t>11-19/576r3, "LB237 CR WUR FDMA” Yongho </a:t>
            </a:r>
            <a:r>
              <a:rPr lang="en-US" sz="1600" b="0" dirty="0" smtClean="0"/>
              <a:t>Seok (</a:t>
            </a:r>
            <a:r>
              <a:rPr lang="en-US" sz="1600" b="0" dirty="0" err="1" smtClean="0"/>
              <a:t>MediaTek</a:t>
            </a:r>
            <a:r>
              <a:rPr lang="en-US" sz="1600" b="0" dirty="0" smtClean="0"/>
              <a:t>) </a:t>
            </a:r>
            <a:br>
              <a:rPr lang="en-US" sz="1600" b="0" dirty="0" smtClean="0"/>
            </a:br>
            <a:r>
              <a:rPr lang="en-US" sz="1600" b="0" dirty="0" smtClean="0"/>
              <a:t>- CIDs:</a:t>
            </a:r>
            <a:r>
              <a:rPr lang="pt-BR" sz="1600" b="0" dirty="0"/>
              <a:t>2702, 2705, 2440, 2703, 2704, 2757, 2706, 2449, 2519, 2634, 2804, 2451, 2050, 2472, 2049, 2051, 2048, 2659, 2159, 2290, 2294, </a:t>
            </a:r>
            <a:r>
              <a:rPr lang="pt-BR" sz="1600" b="0" dirty="0" smtClean="0"/>
              <a:t>2302</a:t>
            </a:r>
            <a:endParaRPr lang="en-US" sz="1600" b="0" dirty="0"/>
          </a:p>
          <a:p>
            <a:pPr marL="457200" indent="-457200">
              <a:buFont typeface="+mj-lt"/>
              <a:buAutoNum type="arabicPeriod"/>
            </a:pPr>
            <a:r>
              <a:rPr lang="en-US" sz="1600" b="0" dirty="0"/>
              <a:t>11-19/744r1, "MAC CR on Channel Access” Ming </a:t>
            </a:r>
            <a:r>
              <a:rPr lang="en-US" sz="1600" b="0" dirty="0" err="1" smtClean="0"/>
              <a:t>Gan</a:t>
            </a:r>
            <a:r>
              <a:rPr lang="en-US" sz="1600" b="0" dirty="0" smtClean="0"/>
              <a:t> (</a:t>
            </a:r>
            <a:r>
              <a:rPr lang="en-US" sz="1600" b="0" dirty="0"/>
              <a:t>Huawei)</a:t>
            </a:r>
            <a:br>
              <a:rPr lang="en-US" sz="1600" b="0" dirty="0"/>
            </a:br>
            <a:r>
              <a:rPr lang="en-US" sz="1600" b="0" dirty="0"/>
              <a:t>- CIDs: </a:t>
            </a:r>
            <a:r>
              <a:rPr lang="en-US" sz="1600" b="0" dirty="0" smtClean="0"/>
              <a:t>2039 </a:t>
            </a:r>
            <a:r>
              <a:rPr lang="en-US" sz="1600" b="0" dirty="0"/>
              <a:t>2040 2135 2147 2149 2200 2232 2267 2428 2684 2739 2788 </a:t>
            </a:r>
            <a:endParaRPr lang="en-US" sz="1600" b="0" dirty="0" smtClean="0"/>
          </a:p>
          <a:p>
            <a:pPr marL="457200" indent="-457200">
              <a:buFont typeface="+mj-lt"/>
              <a:buAutoNum type="arabicPeriod"/>
            </a:pPr>
            <a:r>
              <a:rPr lang="en-US" sz="1600" b="0" dirty="0"/>
              <a:t>11-19/741r4, "CR on Capabilities element ” Suhwook </a:t>
            </a:r>
            <a:r>
              <a:rPr lang="en-US" sz="1600" b="0" dirty="0" smtClean="0"/>
              <a:t>Kim  (</a:t>
            </a:r>
            <a:r>
              <a:rPr lang="en-US" sz="1600" b="0" dirty="0"/>
              <a:t>LGE)</a:t>
            </a:r>
            <a:br>
              <a:rPr lang="en-US" sz="1600" b="0" dirty="0"/>
            </a:br>
            <a:r>
              <a:rPr lang="en-US" sz="1600" b="0" dirty="0"/>
              <a:t>- CIDs: 2115, 2138, 2157, 2165, 2259, 2443, 2444, 2507, 2596, 2658, 2718, 2719, 2720, 2721, 2787, 2800</a:t>
            </a:r>
          </a:p>
          <a:p>
            <a:pPr marL="457200" indent="-457200">
              <a:buFont typeface="+mj-lt"/>
              <a:buAutoNum type="arabicPeriod"/>
            </a:pPr>
            <a:r>
              <a:rPr lang="en-US" sz="1600" b="0" dirty="0" smtClean="0"/>
              <a:t>11-19/742r2</a:t>
            </a:r>
            <a:r>
              <a:rPr lang="en-US" sz="1600" b="0" dirty="0"/>
              <a:t>, </a:t>
            </a:r>
            <a:r>
              <a:rPr lang="en-US" sz="1600" b="0" dirty="0" smtClean="0"/>
              <a:t>“CR </a:t>
            </a:r>
            <a:r>
              <a:rPr lang="en-US" sz="1600" b="0" dirty="0"/>
              <a:t>on Power </a:t>
            </a:r>
            <a:r>
              <a:rPr lang="en-US" sz="1600" b="0" dirty="0" smtClean="0"/>
              <a:t>Management” </a:t>
            </a:r>
            <a:r>
              <a:rPr lang="en-US" sz="1600" b="0" dirty="0"/>
              <a:t>Suhwook Kim  (LGE)</a:t>
            </a:r>
            <a:br>
              <a:rPr lang="en-US" sz="1600" b="0" dirty="0"/>
            </a:br>
            <a:r>
              <a:rPr lang="en-US" sz="1600" b="0" dirty="0"/>
              <a:t>- CIDs; 2022, 2052, 2121, 2122, 2219, 2220, 2260, 2426, 2453, 2609, 2680, 2731, 2732, 2745, 2768, 2769, 2773, 2774, 2802, 2803, 2805</a:t>
            </a:r>
          </a:p>
          <a:p>
            <a:pPr marL="457200" indent="-457200">
              <a:buFont typeface="+mj-lt"/>
              <a:buAutoNum type="arabicPeriod"/>
            </a:pPr>
            <a:r>
              <a:rPr lang="en-US" sz="1600" b="0" dirty="0" smtClean="0"/>
              <a:t>11-19/0729r4, </a:t>
            </a:r>
            <a:r>
              <a:rPr lang="en-US" sz="1600" b="0" dirty="0"/>
              <a:t>CRs for clause 30.9.2 and 30.9.3 Protected WUR frames - Part2, </a:t>
            </a:r>
            <a:r>
              <a:rPr lang="en-US" sz="1600" b="0" dirty="0" err="1"/>
              <a:t>Rojan</a:t>
            </a:r>
            <a:r>
              <a:rPr lang="en-US" sz="1600" b="0" dirty="0"/>
              <a:t> </a:t>
            </a:r>
            <a:r>
              <a:rPr lang="en-US" sz="1600" b="0" dirty="0" err="1"/>
              <a:t>Chitrakar</a:t>
            </a:r>
            <a:r>
              <a:rPr lang="en-US" sz="1600" b="0" dirty="0"/>
              <a:t> (Panasonic)</a:t>
            </a:r>
            <a:br>
              <a:rPr lang="en-US" sz="1600" b="0" dirty="0"/>
            </a:br>
            <a:r>
              <a:rPr lang="en-US" sz="1600" b="0" dirty="0"/>
              <a:t>- CIDs: </a:t>
            </a:r>
            <a:r>
              <a:rPr lang="en-US" sz="1600" b="0" dirty="0" smtClean="0"/>
              <a:t>2314</a:t>
            </a:r>
            <a:r>
              <a:rPr lang="en-US" sz="1600" b="0" dirty="0"/>
              <a:t>, 2315, 2316, </a:t>
            </a:r>
            <a:r>
              <a:rPr lang="en-US" sz="1600" b="0" dirty="0" smtClean="0"/>
              <a:t>2319</a:t>
            </a:r>
            <a:r>
              <a:rPr lang="en-US" sz="1600" b="0" dirty="0"/>
              <a:t>, 2320, 2323, </a:t>
            </a:r>
            <a:r>
              <a:rPr lang="en-US" sz="1600" b="0" dirty="0" smtClean="0"/>
              <a:t>2324</a:t>
            </a:r>
            <a:r>
              <a:rPr lang="en-US" sz="1600" b="0" dirty="0"/>
              <a:t>, 2325, 2326, </a:t>
            </a:r>
            <a:r>
              <a:rPr lang="en-US" sz="1600" b="0" dirty="0" smtClean="0"/>
              <a:t>2327, 2559</a:t>
            </a:r>
            <a:r>
              <a:rPr lang="en-US" sz="1600" b="0" dirty="0"/>
              <a:t>, 2582, 2583, 2587, 2588, 2589 </a:t>
            </a:r>
            <a:endParaRPr lang="en-US" sz="1600" b="0" dirty="0" smtClean="0"/>
          </a:p>
          <a:p>
            <a:pPr marL="457200" indent="-457200">
              <a:buFont typeface="+mj-lt"/>
              <a:buAutoNum type="arabicPeriod"/>
            </a:pPr>
            <a:r>
              <a:rPr lang="en-US" sz="1600" b="0" dirty="0"/>
              <a:t>11-19/789r0, CR for CID 2347 and 2699, Xiaofei </a:t>
            </a:r>
            <a:r>
              <a:rPr lang="en-US" sz="1600" b="0" dirty="0" smtClean="0"/>
              <a:t>Wang (</a:t>
            </a:r>
            <a:r>
              <a:rPr lang="en-US" sz="1600" b="0" dirty="0" err="1" smtClean="0"/>
              <a:t>InterDigital</a:t>
            </a:r>
            <a:r>
              <a:rPr lang="en-US" sz="1600" b="0" dirty="0"/>
              <a:t>)</a:t>
            </a:r>
            <a:br>
              <a:rPr lang="en-US" sz="1600" b="0" dirty="0"/>
            </a:br>
            <a:r>
              <a:rPr lang="en-US" sz="1600" b="0" dirty="0"/>
              <a:t>- CIDs: 2347, 2699</a:t>
            </a:r>
            <a:endParaRPr lang="en-US" sz="1600" b="0" dirty="0" smtClean="0"/>
          </a:p>
          <a:p>
            <a:pPr marL="457200" indent="-457200">
              <a:buFont typeface="+mj-lt"/>
              <a:buAutoNum type="arabicPeriod"/>
            </a:pPr>
            <a:r>
              <a:rPr lang="en-US" sz="1600" b="0" dirty="0"/>
              <a:t>11-19/790r0, CR for </a:t>
            </a:r>
            <a:r>
              <a:rPr lang="en-US" sz="1600" b="0" dirty="0" err="1"/>
              <a:t>Misc</a:t>
            </a:r>
            <a:r>
              <a:rPr lang="en-US" sz="1600" b="0" dirty="0"/>
              <a:t> MAC </a:t>
            </a:r>
            <a:r>
              <a:rPr lang="en-US" sz="1600" b="0" dirty="0" smtClean="0"/>
              <a:t>CIDs</a:t>
            </a:r>
            <a:r>
              <a:rPr lang="en-US" sz="1600" b="0" dirty="0"/>
              <a:t>, Xiaofei Wang (</a:t>
            </a:r>
            <a:r>
              <a:rPr lang="en-US" sz="1600" b="0" dirty="0" err="1"/>
              <a:t>InterDigital</a:t>
            </a:r>
            <a:r>
              <a:rPr lang="en-US" sz="1600" b="0" dirty="0"/>
              <a:t>)</a:t>
            </a:r>
            <a:br>
              <a:rPr lang="en-US" sz="1600" b="0" dirty="0"/>
            </a:br>
            <a:r>
              <a:rPr lang="en-US" sz="1600" b="0" dirty="0"/>
              <a:t>- CIDs: 2313, 2342, 2352, 2359 and </a:t>
            </a:r>
            <a:r>
              <a:rPr lang="en-US" sz="1600" b="0" dirty="0" smtClean="0"/>
              <a:t>2351</a:t>
            </a:r>
            <a:r>
              <a:rPr lang="en-US" sz="2000" b="0" dirty="0"/>
              <a:t> </a:t>
            </a:r>
          </a:p>
          <a:p>
            <a:pPr marL="0" indent="0">
              <a:buNone/>
            </a:pPr>
            <a:r>
              <a:rPr lang="en-US" sz="1800" dirty="0"/>
              <a:t>Move</a:t>
            </a:r>
            <a:r>
              <a:rPr lang="en-US" sz="1800" dirty="0" smtClean="0"/>
              <a:t>: Suhwook Kim, Second</a:t>
            </a:r>
            <a:r>
              <a:rPr lang="en-US" sz="1800" dirty="0"/>
              <a:t>: </a:t>
            </a:r>
            <a:r>
              <a:rPr lang="en-US" sz="1800" dirty="0" smtClean="0"/>
              <a:t>Vinod Kristem, </a:t>
            </a:r>
            <a:r>
              <a:rPr lang="en-US" sz="1800" dirty="0" err="1" smtClean="0"/>
              <a:t>Result:Passes</a:t>
            </a:r>
            <a:r>
              <a:rPr lang="en-US" sz="1800" dirty="0" smtClean="0"/>
              <a:t> with </a:t>
            </a:r>
            <a:r>
              <a:rPr lang="en-US" sz="1800" dirty="0" err="1" smtClean="0"/>
              <a:t>unanimsous</a:t>
            </a:r>
            <a:r>
              <a:rPr lang="en-US" sz="1800" dirty="0" smtClean="0"/>
              <a:t> consent</a:t>
            </a:r>
            <a:endParaRPr lang="en-US" sz="1800" b="0" dirty="0"/>
          </a:p>
          <a:p>
            <a:pPr marL="457200" lvl="1" indent="0">
              <a:buNone/>
            </a:pPr>
            <a:endParaRPr lang="en-US" sz="1800"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7012686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2021</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28</a:t>
            </a:fld>
            <a:endParaRPr lang="en-US" altLang="en-US"/>
          </a:p>
        </p:txBody>
      </p:sp>
      <p:sp>
        <p:nvSpPr>
          <p:cNvPr id="10" name="Content Placeholder 8"/>
          <p:cNvSpPr txBox="1">
            <a:spLocks/>
          </p:cNvSpPr>
          <p:nvPr/>
        </p:nvSpPr>
        <p:spPr bwMode="auto">
          <a:xfrm>
            <a:off x="1143000" y="1107281"/>
            <a:ext cx="11201400" cy="517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pPr>
            <a:r>
              <a:rPr lang="en-US" sz="1600" kern="0" dirty="0" smtClean="0"/>
              <a:t>Move to accept the comment resolutions to the CIDs in the following documents:</a:t>
            </a:r>
          </a:p>
          <a:p>
            <a:pPr marL="0" indent="0">
              <a:buFontTx/>
              <a:buNone/>
            </a:pPr>
            <a:r>
              <a:rPr lang="en-US" sz="1400" b="0" kern="0" dirty="0" smtClean="0"/>
              <a:t>1) 11-19/482r4,  WUR Short Wake-up frame, Menzo Wentink (Qualcomm)</a:t>
            </a:r>
          </a:p>
          <a:p>
            <a:pPr marL="0" indent="0">
              <a:buFontTx/>
              <a:buNone/>
            </a:pPr>
            <a:r>
              <a:rPr lang="en-US" sz="1400" b="0" kern="0" dirty="0" smtClean="0"/>
              <a:t>	</a:t>
            </a:r>
            <a:r>
              <a:rPr lang="en-US" sz="1200" b="0" kern="0" dirty="0" smtClean="0"/>
              <a:t>- </a:t>
            </a:r>
            <a:r>
              <a:rPr lang="en-US" sz="1400" b="0" kern="0" dirty="0" smtClean="0"/>
              <a:t>CIDs: 2416, 2462, 2367</a:t>
            </a:r>
          </a:p>
          <a:p>
            <a:pPr marL="0" indent="0">
              <a:buFontTx/>
              <a:buNone/>
            </a:pPr>
            <a:r>
              <a:rPr lang="en-US" sz="1400" b="0" kern="0" dirty="0" smtClean="0"/>
              <a:t>2) 11-19/761r2, Resolutions to CIDs related to Protected WUR frames, </a:t>
            </a:r>
            <a:r>
              <a:rPr lang="en-US" sz="1400" b="0" kern="0" dirty="0" err="1" smtClean="0"/>
              <a:t>Yunsong</a:t>
            </a:r>
            <a:r>
              <a:rPr lang="en-US" sz="1400" b="0" kern="0" dirty="0" smtClean="0"/>
              <a:t> Yang (Huawei)</a:t>
            </a:r>
          </a:p>
          <a:p>
            <a:pPr marL="0" indent="0">
              <a:buFontTx/>
              <a:buNone/>
            </a:pPr>
            <a:r>
              <a:rPr lang="en-US" sz="1400" b="0" kern="0" dirty="0" smtClean="0"/>
              <a:t>	</a:t>
            </a:r>
            <a:r>
              <a:rPr lang="en-US" sz="1100" b="0" kern="0" dirty="0" smtClean="0"/>
              <a:t>- </a:t>
            </a:r>
            <a:r>
              <a:rPr lang="en-US" sz="1400" b="0" kern="0" dirty="0" smtClean="0"/>
              <a:t>CIDs: -	2318, 2333, 2334, 2335, 2336, 2337, 2341, 2350, 2418, 2419, 2421, 2522, 2555, 2576, 2578, 2579, 2823, 2824</a:t>
            </a:r>
          </a:p>
          <a:p>
            <a:pPr marL="0" indent="0">
              <a:buFontTx/>
              <a:buNone/>
            </a:pPr>
            <a:r>
              <a:rPr lang="en-US" sz="1400" b="0" kern="0" dirty="0" smtClean="0"/>
              <a:t>3) 11-19/399r4, comment resolution for </a:t>
            </a:r>
            <a:r>
              <a:rPr lang="en-US" sz="1400" b="0" kern="0" dirty="0" err="1" smtClean="0"/>
              <a:t>subclause</a:t>
            </a:r>
            <a:r>
              <a:rPr lang="en-US" sz="1400" b="0" kern="0" dirty="0" smtClean="0"/>
              <a:t> 9-10-3-2, </a:t>
            </a:r>
            <a:r>
              <a:rPr lang="en-US" sz="1400" b="0" kern="0" dirty="0" err="1" smtClean="0"/>
              <a:t>Kaiying</a:t>
            </a:r>
            <a:r>
              <a:rPr lang="en-US" sz="1400" b="0" kern="0" dirty="0" smtClean="0"/>
              <a:t> Lu (Self)</a:t>
            </a:r>
          </a:p>
          <a:p>
            <a:pPr marL="0" indent="0">
              <a:buFontTx/>
              <a:buNone/>
            </a:pPr>
            <a:r>
              <a:rPr lang="en-US" sz="1600" b="0" kern="0" dirty="0" smtClean="0"/>
              <a:t>	</a:t>
            </a:r>
            <a:r>
              <a:rPr lang="en-US" sz="1400" b="0" kern="0" dirty="0" smtClean="0"/>
              <a:t>- CIDs: 2127, 2168, 2169, 2182, 2387, 2389, 2390, 2391, 2427, 2460, 2461, 2520, 2521, 2597, 2598, 2681, 2162, 2685</a:t>
            </a:r>
          </a:p>
          <a:p>
            <a:pPr marL="0" indent="0">
              <a:buFontTx/>
              <a:buNone/>
            </a:pPr>
            <a:r>
              <a:rPr lang="en-US" sz="1400" b="0" kern="0" dirty="0" smtClean="0"/>
              <a:t>4) 11-19/834r2, comment resolution for </a:t>
            </a:r>
            <a:r>
              <a:rPr lang="en-US" sz="1400" b="0" kern="0" dirty="0" err="1" smtClean="0"/>
              <a:t>subclause</a:t>
            </a:r>
            <a:r>
              <a:rPr lang="en-US" sz="1400" b="0" kern="0" dirty="0" smtClean="0"/>
              <a:t> 9-10-3-4, </a:t>
            </a:r>
            <a:r>
              <a:rPr lang="en-US" sz="1400" b="0" kern="0" dirty="0" err="1" smtClean="0"/>
              <a:t>Kaiying</a:t>
            </a:r>
            <a:r>
              <a:rPr lang="en-US" sz="1400" b="0" kern="0" dirty="0" smtClean="0"/>
              <a:t> Lu (Self)</a:t>
            </a:r>
          </a:p>
          <a:p>
            <a:pPr marL="0" indent="0">
              <a:buFontTx/>
              <a:buNone/>
            </a:pPr>
            <a:r>
              <a:rPr lang="en-US" sz="1400" b="0" kern="0" dirty="0" smtClean="0"/>
              <a:t>	- CIDs: 2384, 2601, 2649, 2735, 2736, 2812, 2813</a:t>
            </a:r>
            <a:endParaRPr lang="en-US" sz="1600" b="0" kern="0" dirty="0" smtClean="0"/>
          </a:p>
          <a:p>
            <a:pPr marL="0" indent="0">
              <a:buFontTx/>
              <a:buNone/>
            </a:pPr>
            <a:r>
              <a:rPr lang="en-US" sz="1400" b="0" kern="0" dirty="0" smtClean="0"/>
              <a:t>5) 11-19/802r2, CR for 30.3, Woojin Ahn, (WILUS)</a:t>
            </a:r>
          </a:p>
          <a:p>
            <a:pPr marL="0" indent="0">
              <a:buFontTx/>
              <a:buNone/>
            </a:pPr>
            <a:r>
              <a:rPr lang="en-US" sz="1600" b="0" kern="0" dirty="0" smtClean="0"/>
              <a:t>	</a:t>
            </a:r>
            <a:r>
              <a:rPr lang="en-US" sz="1400" b="0" kern="0" dirty="0" smtClean="0"/>
              <a:t>- CIDs: 2041, 2042, 2170, 2171, 2201, 2393, 2400, 2463, 2512, 2570, 2687, 2688, 2690, 2740, 2781, 2782, 2815</a:t>
            </a:r>
          </a:p>
          <a:p>
            <a:pPr marL="0" indent="0">
              <a:buFontTx/>
              <a:buNone/>
            </a:pPr>
            <a:r>
              <a:rPr lang="en-US" sz="1400" b="0" kern="0" dirty="0" smtClean="0"/>
              <a:t>6) 11-19/803r1, CR for 30.4.4, Woojin Ahn, (WILUS)</a:t>
            </a:r>
          </a:p>
          <a:p>
            <a:pPr marL="0" indent="0">
              <a:buFontTx/>
              <a:buNone/>
            </a:pPr>
            <a:r>
              <a:rPr lang="en-US" sz="1400" b="0" kern="0" dirty="0" smtClean="0"/>
              <a:t>	- CIDs: -	2164, 2206, 2430, 2524, 2526</a:t>
            </a:r>
          </a:p>
          <a:p>
            <a:pPr marL="0" indent="0">
              <a:buFontTx/>
              <a:buNone/>
            </a:pPr>
            <a:r>
              <a:rPr lang="en-US" sz="1400" b="0" kern="0" dirty="0" smtClean="0"/>
              <a:t>7) 11-19/581r</a:t>
            </a:r>
            <a:r>
              <a:rPr lang="en-US" sz="1400" b="0" kern="0" dirty="0" smtClean="0">
                <a:solidFill>
                  <a:srgbClr val="FF0000"/>
                </a:solidFill>
              </a:rPr>
              <a:t>3</a:t>
            </a:r>
            <a:r>
              <a:rPr lang="en-US" sz="1400" b="0" kern="0" dirty="0" smtClean="0"/>
              <a:t>, mac-</a:t>
            </a:r>
            <a:r>
              <a:rPr lang="en-US" sz="1400" b="0" kern="0" dirty="0" err="1" smtClean="0"/>
              <a:t>cr</a:t>
            </a:r>
            <a:r>
              <a:rPr lang="en-US" sz="1400" b="0" kern="0" dirty="0" smtClean="0"/>
              <a:t>-identifiers-of-</a:t>
            </a:r>
            <a:r>
              <a:rPr lang="en-US" sz="1400" b="0" kern="0" dirty="0" err="1" smtClean="0"/>
              <a:t>wur</a:t>
            </a:r>
            <a:r>
              <a:rPr lang="en-US" sz="1400" b="0" kern="0" dirty="0" smtClean="0"/>
              <a:t>-frames, Alfred Asterjadhi (Qualcomm)</a:t>
            </a:r>
          </a:p>
          <a:p>
            <a:pPr marL="0" indent="0">
              <a:buFontTx/>
              <a:buNone/>
            </a:pPr>
            <a:r>
              <a:rPr lang="en-US" sz="1400" b="0" kern="0" dirty="0" smtClean="0"/>
              <a:t>	- CIDs: -	2154, 2156, 2202, 2203, 2406, 2464, 2525, 2741</a:t>
            </a:r>
          </a:p>
          <a:p>
            <a:pPr marL="0" indent="0">
              <a:buFontTx/>
              <a:buNone/>
            </a:pPr>
            <a:r>
              <a:rPr lang="en-US" sz="1400" b="0" kern="0" dirty="0" smtClean="0"/>
              <a:t>8) 11-19/585r</a:t>
            </a:r>
            <a:r>
              <a:rPr lang="en-US" sz="1400" b="0" kern="0" dirty="0" smtClean="0">
                <a:solidFill>
                  <a:srgbClr val="FF0000"/>
                </a:solidFill>
              </a:rPr>
              <a:t>1</a:t>
            </a:r>
            <a:r>
              <a:rPr lang="en-US" sz="1400" b="0" kern="0" dirty="0" smtClean="0"/>
              <a:t>, mac-cr-protected-wur-frames-part1, Alfred Asterjadhi (Qualcomm)</a:t>
            </a:r>
            <a:br>
              <a:rPr lang="en-US" sz="1400" b="0" kern="0" dirty="0" smtClean="0"/>
            </a:br>
            <a:r>
              <a:rPr lang="en-US" sz="1400" b="0" kern="0" dirty="0" smtClean="0"/>
              <a:t>	CIDs: -	2057, 2067, 2118, 2420, 2518, 2557, 2560, 2580, 2581, 2820, 2821, 2822, 2329, 2331, 2339, 2321, 2322, 2328</a:t>
            </a:r>
            <a:endParaRPr lang="en-US" sz="1800" kern="0" dirty="0" smtClean="0"/>
          </a:p>
          <a:p>
            <a:pPr marL="0" indent="0">
              <a:buFontTx/>
              <a:buNone/>
            </a:pPr>
            <a:r>
              <a:rPr lang="en-US" sz="1600" kern="0" dirty="0" smtClean="0"/>
              <a:t>Move: Alfred Asterjadhi</a:t>
            </a:r>
          </a:p>
          <a:p>
            <a:pPr marL="0" indent="0">
              <a:buFontTx/>
              <a:buNone/>
            </a:pPr>
            <a:r>
              <a:rPr lang="en-US" sz="1600" kern="0" dirty="0" smtClean="0"/>
              <a:t>Second: Po-Kai Huang</a:t>
            </a:r>
          </a:p>
          <a:p>
            <a:pPr marL="0" indent="0">
              <a:buFontTx/>
              <a:buNone/>
            </a:pPr>
            <a:r>
              <a:rPr lang="en-US" sz="1600" kern="0" dirty="0" smtClean="0"/>
              <a:t>Result: passes unanimously</a:t>
            </a:r>
            <a:endParaRPr lang="en-US" sz="1600" b="0" kern="0" dirty="0" smtClean="0"/>
          </a:p>
          <a:p>
            <a:pPr marL="457200" lvl="1" indent="0">
              <a:buFontTx/>
              <a:buNone/>
            </a:pPr>
            <a:endParaRPr lang="en-US" sz="1600" kern="0" dirty="0"/>
          </a:p>
        </p:txBody>
      </p:sp>
    </p:spTree>
    <p:extLst>
      <p:ext uri="{BB962C8B-B14F-4D97-AF65-F5344CB8AC3E}">
        <p14:creationId xmlns:p14="http://schemas.microsoft.com/office/powerpoint/2010/main" val="12364422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2022 (</a:t>
            </a:r>
            <a:r>
              <a:rPr lang="en-US" dirty="0" err="1" smtClean="0"/>
              <a:t>Yunsong</a:t>
            </a:r>
            <a:r>
              <a:rPr lang="en-US" dirty="0" smtClean="0"/>
              <a:t> Yang)</a:t>
            </a:r>
            <a:endParaRPr lang="en-US" dirty="0"/>
          </a:p>
        </p:txBody>
      </p:sp>
      <p:sp>
        <p:nvSpPr>
          <p:cNvPr id="3" name="Content Placeholder 2"/>
          <p:cNvSpPr>
            <a:spLocks noGrp="1"/>
          </p:cNvSpPr>
          <p:nvPr>
            <p:ph idx="1"/>
          </p:nvPr>
        </p:nvSpPr>
        <p:spPr>
          <a:xfrm>
            <a:off x="914400" y="1828799"/>
            <a:ext cx="10363200" cy="4646613"/>
          </a:xfrm>
        </p:spPr>
        <p:txBody>
          <a:bodyPr/>
          <a:lstStyle/>
          <a:p>
            <a:pPr marL="0" indent="0">
              <a:buNone/>
            </a:pPr>
            <a:r>
              <a:rPr lang="en-US" sz="1800" dirty="0"/>
              <a:t>Move to replace the resolution to CID 2592 with the following:</a:t>
            </a:r>
          </a:p>
          <a:p>
            <a:pPr marL="0" indent="0">
              <a:buNone/>
            </a:pPr>
            <a:r>
              <a:rPr lang="en-US" sz="1800" b="0" dirty="0" smtClean="0"/>
              <a:t>“</a:t>
            </a:r>
            <a:r>
              <a:rPr lang="en-US" sz="1800" b="0" dirty="0"/>
              <a:t>Revised. Agree in principle with the commenter. MLME SAPs related to WUR Scanning are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2592</a:t>
            </a:r>
            <a:r>
              <a:rPr lang="en-US" sz="1800" b="0" dirty="0" smtClean="0"/>
              <a:t>.”</a:t>
            </a:r>
          </a:p>
          <a:p>
            <a:pPr marL="0" indent="0">
              <a:buNone/>
            </a:pPr>
            <a:endParaRPr lang="en-US" sz="1800" b="0" dirty="0"/>
          </a:p>
          <a:p>
            <a:pPr marL="0" indent="0">
              <a:buNone/>
            </a:pPr>
            <a:r>
              <a:rPr lang="en-US" sz="1800" dirty="0" smtClean="0"/>
              <a:t>replace </a:t>
            </a:r>
            <a:r>
              <a:rPr lang="en-US" sz="1800" dirty="0"/>
              <a:t>the resolution to CID 2694 with the following:</a:t>
            </a:r>
          </a:p>
          <a:p>
            <a:pPr marL="0" indent="0">
              <a:buNone/>
            </a:pPr>
            <a:r>
              <a:rPr lang="en-US" sz="1800" b="0" dirty="0" smtClean="0"/>
              <a:t>“</a:t>
            </a:r>
            <a:r>
              <a:rPr lang="en-US" sz="1800" b="0" dirty="0"/>
              <a:t>Revised. Agree in principle with the commenter. MLME SAPs related to WUR Scanning are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2694</a:t>
            </a:r>
            <a:r>
              <a:rPr lang="en-US" sz="1800" b="0" dirty="0" smtClean="0"/>
              <a:t>.”</a:t>
            </a:r>
          </a:p>
          <a:p>
            <a:pPr marL="0" indent="0">
              <a:buNone/>
            </a:pPr>
            <a:endParaRPr lang="en-US" sz="1800" b="0" dirty="0"/>
          </a:p>
          <a:p>
            <a:pPr marL="0" indent="0">
              <a:buNone/>
            </a:pPr>
            <a:r>
              <a:rPr lang="en-US" sz="1800" dirty="0" smtClean="0"/>
              <a:t>and </a:t>
            </a:r>
            <a:r>
              <a:rPr lang="en-US" sz="1800" dirty="0"/>
              <a:t>replace the resolution to CID 2513 with the following:</a:t>
            </a:r>
          </a:p>
          <a:p>
            <a:pPr marL="0" indent="0">
              <a:buNone/>
            </a:pPr>
            <a:r>
              <a:rPr lang="en-US" sz="1800" b="0" dirty="0" smtClean="0"/>
              <a:t>“</a:t>
            </a:r>
            <a:r>
              <a:rPr lang="en-US" sz="1800" b="0" dirty="0"/>
              <a:t>Revised. Agree in principle with the commenter. WUR non-AP STA behavior related to receipt of WUR Discovery frame is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2513</a:t>
            </a:r>
            <a:r>
              <a:rPr lang="en-US" sz="1800" b="0" dirty="0" smtClean="0"/>
              <a:t>.”</a:t>
            </a:r>
          </a:p>
          <a:p>
            <a:pPr marL="0" indent="0">
              <a:buNone/>
            </a:pPr>
            <a:endParaRPr lang="en-US" sz="1800" b="0" dirty="0"/>
          </a:p>
          <a:p>
            <a:pPr marL="0" indent="0">
              <a:buNone/>
            </a:pPr>
            <a:r>
              <a:rPr lang="en-US" sz="1800" dirty="0" smtClean="0"/>
              <a:t>Move:	</a:t>
            </a:r>
            <a:r>
              <a:rPr lang="en-US" sz="1800" dirty="0" err="1" smtClean="0"/>
              <a:t>Yunsong</a:t>
            </a:r>
            <a:r>
              <a:rPr lang="en-US" sz="1800" dirty="0" smtClean="0"/>
              <a:t> Yang	Second:	Po-Kai Huang	Result: Passes unanimously</a:t>
            </a:r>
            <a:endParaRPr lang="en-US" sz="1800"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1719539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#2023</a:t>
            </a:r>
            <a:endParaRPr lang="en-US" dirty="0"/>
          </a:p>
        </p:txBody>
      </p:sp>
      <p:sp>
        <p:nvSpPr>
          <p:cNvPr id="3" name="Content Placeholder 2"/>
          <p:cNvSpPr>
            <a:spLocks noGrp="1"/>
          </p:cNvSpPr>
          <p:nvPr>
            <p:ph idx="1"/>
          </p:nvPr>
        </p:nvSpPr>
        <p:spPr/>
        <p:txBody>
          <a:bodyPr/>
          <a:lstStyle/>
          <a:p>
            <a:r>
              <a:rPr lang="en-US" dirty="0"/>
              <a:t>Move to accept the comment resolutions to the </a:t>
            </a:r>
            <a:r>
              <a:rPr lang="en-US" dirty="0" smtClean="0"/>
              <a:t>following CIDs </a:t>
            </a:r>
            <a:r>
              <a:rPr lang="en-US" dirty="0"/>
              <a:t>in the </a:t>
            </a:r>
            <a:r>
              <a:rPr lang="en-US" dirty="0" smtClean="0"/>
              <a:t>document 11-19/749r2:</a:t>
            </a:r>
          </a:p>
          <a:p>
            <a:r>
              <a:rPr lang="en-US" dirty="0" smtClean="0"/>
              <a:t>CID: </a:t>
            </a:r>
            <a:r>
              <a:rPr lang="en-GB" dirty="0"/>
              <a:t>2784, 2785, 2055, 2037, 2176, 2216, 2217, 2221, 2222, 2224, 2682, 2695, </a:t>
            </a:r>
            <a:r>
              <a:rPr lang="en-GB" dirty="0" smtClean="0"/>
              <a:t>2199</a:t>
            </a:r>
          </a:p>
          <a:p>
            <a:endParaRPr lang="en-GB" dirty="0"/>
          </a:p>
          <a:p>
            <a:r>
              <a:rPr lang="en-GB" dirty="0" smtClean="0"/>
              <a:t>Move: Po-Kai Huang</a:t>
            </a:r>
          </a:p>
          <a:p>
            <a:r>
              <a:rPr lang="en-GB" dirty="0" smtClean="0"/>
              <a:t>Second: </a:t>
            </a:r>
            <a:r>
              <a:rPr lang="en-GB" dirty="0" err="1" smtClean="0"/>
              <a:t>Yunsong</a:t>
            </a:r>
            <a:r>
              <a:rPr lang="en-GB" dirty="0" smtClean="0"/>
              <a:t> Yang</a:t>
            </a:r>
          </a:p>
          <a:p>
            <a:r>
              <a:rPr lang="en-GB" dirty="0" smtClean="0"/>
              <a:t>Result: 21/4/0 (passes)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429064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#2024</a:t>
            </a:r>
            <a:endParaRPr lang="en-US" dirty="0"/>
          </a:p>
        </p:txBody>
      </p:sp>
      <p:sp>
        <p:nvSpPr>
          <p:cNvPr id="3" name="Content Placeholder 2"/>
          <p:cNvSpPr>
            <a:spLocks noGrp="1"/>
          </p:cNvSpPr>
          <p:nvPr>
            <p:ph idx="1"/>
          </p:nvPr>
        </p:nvSpPr>
        <p:spPr/>
        <p:txBody>
          <a:bodyPr/>
          <a:lstStyle/>
          <a:p>
            <a:r>
              <a:rPr lang="en-US" dirty="0"/>
              <a:t>Move to accept the comment resolutions to the </a:t>
            </a:r>
            <a:r>
              <a:rPr lang="en-US" dirty="0" smtClean="0"/>
              <a:t>following CIDs </a:t>
            </a:r>
            <a:r>
              <a:rPr lang="en-US" dirty="0"/>
              <a:t>in the </a:t>
            </a:r>
            <a:r>
              <a:rPr lang="en-US" dirty="0" smtClean="0"/>
              <a:t>document 11-19/903r1:</a:t>
            </a:r>
          </a:p>
          <a:p>
            <a:r>
              <a:rPr lang="en-US" dirty="0" smtClean="0"/>
              <a:t>CID: </a:t>
            </a:r>
            <a:r>
              <a:rPr lang="en-GB" dirty="0" smtClean="0"/>
              <a:t>2112, 2095, 2633</a:t>
            </a:r>
          </a:p>
          <a:p>
            <a:endParaRPr lang="en-GB" dirty="0"/>
          </a:p>
          <a:p>
            <a:r>
              <a:rPr lang="en-GB" dirty="0" smtClean="0"/>
              <a:t>Move: Rui Yang</a:t>
            </a:r>
          </a:p>
          <a:p>
            <a:r>
              <a:rPr lang="en-GB" dirty="0" smtClean="0"/>
              <a:t>Second: Xiaofei Wang</a:t>
            </a:r>
          </a:p>
          <a:p>
            <a:r>
              <a:rPr lang="en-GB" dirty="0" smtClean="0"/>
              <a:t>Result: passes unanimously</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22145537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#2025</a:t>
            </a:r>
            <a:endParaRPr lang="en-US" dirty="0"/>
          </a:p>
        </p:txBody>
      </p:sp>
      <p:sp>
        <p:nvSpPr>
          <p:cNvPr id="3" name="Content Placeholder 2"/>
          <p:cNvSpPr>
            <a:spLocks noGrp="1"/>
          </p:cNvSpPr>
          <p:nvPr>
            <p:ph idx="1"/>
          </p:nvPr>
        </p:nvSpPr>
        <p:spPr/>
        <p:txBody>
          <a:bodyPr/>
          <a:lstStyle/>
          <a:p>
            <a:r>
              <a:rPr lang="en-US" sz="2000" dirty="0"/>
              <a:t>Move to accept the comment resolutions to the </a:t>
            </a:r>
            <a:r>
              <a:rPr lang="en-US" sz="2000" dirty="0" smtClean="0"/>
              <a:t>following CIDs </a:t>
            </a:r>
            <a:r>
              <a:rPr lang="en-US" sz="2000" dirty="0"/>
              <a:t>in the </a:t>
            </a:r>
            <a:r>
              <a:rPr lang="en-US" sz="2000" dirty="0" smtClean="0"/>
              <a:t>following documents:</a:t>
            </a:r>
          </a:p>
          <a:p>
            <a:r>
              <a:rPr lang="en-US" sz="2000" dirty="0"/>
              <a:t>11-19/861r2: CIDs 2108, 2274, 2275, 2489, and </a:t>
            </a:r>
            <a:r>
              <a:rPr lang="en-US" sz="2000" dirty="0" smtClean="0"/>
              <a:t>2631</a:t>
            </a:r>
          </a:p>
          <a:p>
            <a:r>
              <a:rPr lang="en-US" sz="2000" dirty="0"/>
              <a:t>11-19/687r2: CIDs 2482, 2483, 2484, 2485, 2486, 2487, 2089, 2090, 2091, 2092, 2093, 2094, 2623, 2624, 2625, 2626, 2627, 2277, and 2278</a:t>
            </a:r>
            <a:r>
              <a:rPr lang="en-US" sz="2000" dirty="0" smtClean="0"/>
              <a:t>.</a:t>
            </a:r>
          </a:p>
          <a:p>
            <a:r>
              <a:rPr lang="en-US" sz="2000" dirty="0"/>
              <a:t>11-19/710r4: CIDs: 2662, 2475, 2661, 2273, 2276, 2311, 2076, 2077, 2078, 2079, 2620, and 2692</a:t>
            </a:r>
            <a:endParaRPr lang="en-GB" sz="2000" dirty="0" smtClean="0"/>
          </a:p>
          <a:p>
            <a:endParaRPr lang="en-GB" sz="2000" dirty="0"/>
          </a:p>
          <a:p>
            <a:r>
              <a:rPr lang="en-GB" sz="2000" dirty="0" smtClean="0"/>
              <a:t>Move: Vinod Kristem</a:t>
            </a:r>
          </a:p>
          <a:p>
            <a:r>
              <a:rPr lang="en-GB" sz="2000" dirty="0" smtClean="0"/>
              <a:t>Second: Po-Kai Huang</a:t>
            </a:r>
          </a:p>
          <a:p>
            <a:r>
              <a:rPr lang="en-GB" sz="2000" dirty="0" smtClean="0"/>
              <a:t>Result: Y/N/A=17-3-2 motion passes</a:t>
            </a:r>
            <a:endParaRPr lang="en-US" sz="2000" dirty="0"/>
          </a:p>
          <a:p>
            <a:endParaRPr lang="en-US" sz="2000"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22284388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#2026</a:t>
            </a:r>
            <a:endParaRPr lang="en-US" dirty="0"/>
          </a:p>
        </p:txBody>
      </p:sp>
      <p:sp>
        <p:nvSpPr>
          <p:cNvPr id="3" name="Content Placeholder 2"/>
          <p:cNvSpPr>
            <a:spLocks noGrp="1"/>
          </p:cNvSpPr>
          <p:nvPr>
            <p:ph idx="1"/>
          </p:nvPr>
        </p:nvSpPr>
        <p:spPr/>
        <p:txBody>
          <a:bodyPr/>
          <a:lstStyle/>
          <a:p>
            <a:r>
              <a:rPr lang="en-US" sz="2000" dirty="0"/>
              <a:t>Move to accept the comment resolutions to the </a:t>
            </a:r>
            <a:r>
              <a:rPr lang="en-US" sz="2000" dirty="0" smtClean="0"/>
              <a:t>following CIDs </a:t>
            </a:r>
            <a:r>
              <a:rPr lang="en-US" sz="2000" dirty="0"/>
              <a:t>in the </a:t>
            </a:r>
            <a:r>
              <a:rPr lang="en-US" sz="2000" dirty="0" smtClean="0"/>
              <a:t>following documents:</a:t>
            </a:r>
          </a:p>
          <a:p>
            <a:r>
              <a:rPr lang="en-US" sz="2000" dirty="0" smtClean="0"/>
              <a:t>11-19/755r5: CIDs 2424, 2491</a:t>
            </a:r>
          </a:p>
          <a:p>
            <a:endParaRPr lang="en-GB" sz="2000" dirty="0" smtClean="0"/>
          </a:p>
          <a:p>
            <a:endParaRPr lang="en-GB" sz="2000" dirty="0"/>
          </a:p>
          <a:p>
            <a:r>
              <a:rPr lang="en-GB" sz="2000" dirty="0" smtClean="0"/>
              <a:t>Move: </a:t>
            </a:r>
            <a:r>
              <a:rPr lang="en-GB" sz="2000" dirty="0" err="1" smtClean="0"/>
              <a:t>Eunsung</a:t>
            </a:r>
            <a:r>
              <a:rPr lang="en-GB" sz="2000" dirty="0" smtClean="0"/>
              <a:t> Park</a:t>
            </a:r>
          </a:p>
          <a:p>
            <a:r>
              <a:rPr lang="en-GB" sz="2000" dirty="0" smtClean="0"/>
              <a:t>Second: Vinod Kristem</a:t>
            </a:r>
          </a:p>
          <a:p>
            <a:r>
              <a:rPr lang="en-GB" sz="2000" dirty="0" smtClean="0"/>
              <a:t>Result: passes unanimously</a:t>
            </a:r>
            <a:endParaRPr lang="en-US" sz="2000" dirty="0"/>
          </a:p>
          <a:p>
            <a:endParaRPr lang="en-US" sz="2000"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21575223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#2027</a:t>
            </a:r>
            <a:endParaRPr lang="en-US" dirty="0"/>
          </a:p>
        </p:txBody>
      </p:sp>
      <p:sp>
        <p:nvSpPr>
          <p:cNvPr id="3" name="Content Placeholder 2"/>
          <p:cNvSpPr>
            <a:spLocks noGrp="1"/>
          </p:cNvSpPr>
          <p:nvPr>
            <p:ph idx="1"/>
          </p:nvPr>
        </p:nvSpPr>
        <p:spPr/>
        <p:txBody>
          <a:bodyPr/>
          <a:lstStyle/>
          <a:p>
            <a:r>
              <a:rPr lang="en-US" sz="2000" dirty="0"/>
              <a:t>Move to accept the comment resolutions to the </a:t>
            </a:r>
            <a:r>
              <a:rPr lang="en-US" sz="2000" dirty="0" smtClean="0"/>
              <a:t>following CIDs </a:t>
            </a:r>
            <a:r>
              <a:rPr lang="en-US" sz="2000" dirty="0"/>
              <a:t>in the </a:t>
            </a:r>
            <a:r>
              <a:rPr lang="en-US" sz="2000" dirty="0" smtClean="0"/>
              <a:t>following documents:</a:t>
            </a:r>
          </a:p>
          <a:p>
            <a:r>
              <a:rPr lang="en-US" sz="2000" dirty="0" smtClean="0"/>
              <a:t>11-19/794r1: CIDs 2016</a:t>
            </a:r>
          </a:p>
          <a:p>
            <a:endParaRPr lang="en-GB" sz="2000" dirty="0" smtClean="0"/>
          </a:p>
          <a:p>
            <a:endParaRPr lang="en-GB" sz="2000" dirty="0"/>
          </a:p>
          <a:p>
            <a:r>
              <a:rPr lang="en-GB" sz="2000" dirty="0" smtClean="0"/>
              <a:t>Move: Vinod Kristem</a:t>
            </a:r>
          </a:p>
          <a:p>
            <a:r>
              <a:rPr lang="en-GB" sz="2000" dirty="0" smtClean="0"/>
              <a:t>Second: Po-Kai Huang</a:t>
            </a:r>
          </a:p>
          <a:p>
            <a:r>
              <a:rPr lang="en-GB" sz="2000" dirty="0" smtClean="0"/>
              <a:t>Result: passes unanimously</a:t>
            </a:r>
            <a:endParaRPr lang="en-US" sz="2000" dirty="0"/>
          </a:p>
          <a:p>
            <a:endParaRPr lang="en-US" sz="2000"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28043065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#2028</a:t>
            </a:r>
            <a:endParaRPr lang="en-US" dirty="0"/>
          </a:p>
        </p:txBody>
      </p:sp>
      <p:sp>
        <p:nvSpPr>
          <p:cNvPr id="3" name="Content Placeholder 2"/>
          <p:cNvSpPr>
            <a:spLocks noGrp="1"/>
          </p:cNvSpPr>
          <p:nvPr>
            <p:ph idx="1"/>
          </p:nvPr>
        </p:nvSpPr>
        <p:spPr/>
        <p:txBody>
          <a:bodyPr/>
          <a:lstStyle/>
          <a:p>
            <a:r>
              <a:rPr lang="en-US" sz="2000" dirty="0"/>
              <a:t>Move to accept the comment resolutions to the </a:t>
            </a:r>
            <a:r>
              <a:rPr lang="en-US" sz="2000" dirty="0" smtClean="0"/>
              <a:t>following CIDs </a:t>
            </a:r>
            <a:r>
              <a:rPr lang="en-US" sz="2000" dirty="0"/>
              <a:t>in the </a:t>
            </a:r>
            <a:r>
              <a:rPr lang="en-US" sz="2000" dirty="0" smtClean="0"/>
              <a:t>following document:</a:t>
            </a:r>
          </a:p>
          <a:p>
            <a:r>
              <a:rPr lang="en-US" sz="2000" dirty="0" smtClean="0"/>
              <a:t>11-19/932r1: </a:t>
            </a:r>
          </a:p>
          <a:p>
            <a:r>
              <a:rPr lang="en-GB" sz="2000" dirty="0" smtClean="0"/>
              <a:t>CIDs: 2056, 2109, 2132, 2140, 2162, 2229, 2317, 2330, 2332, 2344, 2354, 2365, 2698, 2753, 2779, 2809</a:t>
            </a:r>
            <a:endParaRPr lang="en-GB" sz="2000" dirty="0"/>
          </a:p>
          <a:p>
            <a:endParaRPr lang="en-GB" sz="2000" dirty="0" smtClean="0"/>
          </a:p>
          <a:p>
            <a:endParaRPr lang="en-GB" sz="2000" dirty="0"/>
          </a:p>
          <a:p>
            <a:r>
              <a:rPr lang="en-GB" sz="2000" dirty="0" smtClean="0"/>
              <a:t>Move: Po-Kai Huang</a:t>
            </a:r>
          </a:p>
          <a:p>
            <a:r>
              <a:rPr lang="en-GB" sz="2000" dirty="0" smtClean="0"/>
              <a:t>Second: </a:t>
            </a:r>
            <a:r>
              <a:rPr lang="en-GB" sz="2000" dirty="0" err="1" smtClean="0"/>
              <a:t>Rojan</a:t>
            </a:r>
            <a:r>
              <a:rPr lang="en-GB" sz="2000" dirty="0" smtClean="0"/>
              <a:t> </a:t>
            </a:r>
            <a:r>
              <a:rPr lang="en-GB" sz="2000" dirty="0" err="1" smtClean="0"/>
              <a:t>Chitrakar</a:t>
            </a:r>
            <a:endParaRPr lang="en-GB" sz="2000" dirty="0" smtClean="0"/>
          </a:p>
          <a:p>
            <a:r>
              <a:rPr lang="en-GB" sz="2000" dirty="0" smtClean="0"/>
              <a:t>Result: passes unanimously</a:t>
            </a:r>
            <a:endParaRPr lang="en-US" sz="2000" dirty="0"/>
          </a:p>
          <a:p>
            <a:endParaRPr lang="en-US" sz="2000"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2479655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smtClean="0"/>
              <a:t>[</a:t>
            </a:r>
            <a:r>
              <a:rPr lang="en-US" sz="2000" dirty="0"/>
              <a:t>Moved</a:t>
            </a:r>
            <a:r>
              <a:rPr lang="en-US" sz="2000" dirty="0" smtClean="0"/>
              <a:t>: Peter </a:t>
            </a:r>
            <a:r>
              <a:rPr lang="en-US" sz="2000" dirty="0" err="1" smtClean="0"/>
              <a:t>Loc</a:t>
            </a:r>
            <a:r>
              <a:rPr lang="en-US" sz="2000" dirty="0" smtClean="0"/>
              <a:t> </a:t>
            </a:r>
            <a:r>
              <a:rPr lang="en-US" sz="2000" dirty="0" smtClean="0"/>
              <a:t>,  </a:t>
            </a:r>
            <a:r>
              <a:rPr lang="en-US" sz="2000" dirty="0"/>
              <a:t>Seconded</a:t>
            </a:r>
            <a:r>
              <a:rPr lang="en-US" sz="2000" dirty="0" smtClean="0"/>
              <a:t>: Po-Kai Huang, </a:t>
            </a:r>
            <a:r>
              <a:rPr lang="en-US" sz="2000" dirty="0"/>
              <a:t>Result: </a:t>
            </a:r>
            <a:r>
              <a:rPr lang="en-US" sz="2000" dirty="0" smtClean="0"/>
              <a:t>Y-N-A=22-0-3]</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17539611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38</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July </a:t>
            </a:r>
            <a:r>
              <a:rPr lang="en-US" altLang="en-US" dirty="0" smtClean="0"/>
              <a:t>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Comment assignment</a:t>
            </a:r>
          </a:p>
          <a:p>
            <a:pPr>
              <a:defRPr/>
            </a:pPr>
            <a:r>
              <a:rPr lang="en-US" altLang="en-US" dirty="0" smtClean="0"/>
              <a:t>Comment resolution on D3.0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39</a:t>
            </a:fld>
            <a:endParaRPr lang="en-US" altLang="en-US" sz="1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Monday, </a:t>
            </a:r>
            <a:r>
              <a:rPr lang="en-US" altLang="en-US" sz="2800" b="1" dirty="0"/>
              <a:t>1.5 </a:t>
            </a:r>
            <a:r>
              <a:rPr lang="en-US" altLang="en-US" sz="2800" b="1" dirty="0" smtClean="0"/>
              <a:t>hour):</a:t>
            </a:r>
            <a:endParaRPr lang="en-US" altLang="en-US" sz="2800" b="1" dirty="0"/>
          </a:p>
          <a:p>
            <a:pPr marL="685800" lvl="2" indent="-342900">
              <a:defRPr/>
            </a:pPr>
            <a:r>
              <a:rPr lang="en-US" altLang="en-US" sz="2400" b="1" dirty="0" smtClean="0"/>
              <a:t>June 17, </a:t>
            </a:r>
            <a:r>
              <a:rPr lang="en-US" altLang="en-US" sz="2400" b="1" dirty="0"/>
              <a:t>10:00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40</a:t>
            </a:fld>
            <a:endParaRPr lang="en-US" altLang="en-US" sz="1200" b="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41</a:t>
            </a:fld>
            <a:endParaRPr lang="en-US" altLang="en-US" sz="1200" b="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42</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43</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May 6: </a:t>
            </a:r>
          </a:p>
          <a:p>
            <a:pPr lvl="1">
              <a:defRPr/>
            </a:pPr>
            <a:r>
              <a:rPr lang="en-US" b="0" dirty="0" smtClean="0"/>
              <a:t>Received </a:t>
            </a:r>
            <a:r>
              <a:rPr lang="en-US" dirty="0" smtClean="0"/>
              <a:t>34 s</a:t>
            </a:r>
            <a:r>
              <a:rPr lang="en-US" b="0" dirty="0" smtClean="0"/>
              <a:t>ubmissions (updated on </a:t>
            </a:r>
            <a:r>
              <a:rPr lang="en-US" dirty="0" smtClean="0"/>
              <a:t>May 12</a:t>
            </a:r>
            <a:r>
              <a:rPr lang="en-US" b="0" dirty="0" smtClean="0"/>
              <a:t>)</a:t>
            </a:r>
          </a:p>
          <a:p>
            <a:pPr>
              <a:defRPr/>
            </a:pPr>
            <a:endParaRPr lang="en-US" dirty="0" smtClean="0"/>
          </a:p>
          <a:p>
            <a:pPr>
              <a:defRPr/>
            </a:pPr>
            <a:r>
              <a:rPr lang="en-US" dirty="0" smtClean="0"/>
              <a:t>Grouped submissions by topics</a:t>
            </a:r>
          </a:p>
          <a:p>
            <a:pPr lvl="1">
              <a:defRPr/>
            </a:pPr>
            <a:r>
              <a:rPr lang="en-US" dirty="0" smtClean="0"/>
              <a:t>PHY (~70 CIDs)</a:t>
            </a:r>
          </a:p>
          <a:p>
            <a:pPr lvl="1">
              <a:defRPr/>
            </a:pPr>
            <a:r>
              <a:rPr lang="en-US" dirty="0" smtClean="0"/>
              <a:t>MAC (~210 CIDs)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145051</TotalTime>
  <Words>3172</Words>
  <Application>Microsoft Office PowerPoint</Application>
  <PresentationFormat>Widescreen</PresentationFormat>
  <Paragraphs>842</Paragraphs>
  <Slides>43</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3" baseType="lpstr">
      <vt:lpstr>Malgun Gothic</vt: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#2018</vt:lpstr>
      <vt:lpstr>Motion #2019</vt:lpstr>
      <vt:lpstr>Motion #2020</vt:lpstr>
      <vt:lpstr>Motion #2021</vt:lpstr>
      <vt:lpstr>Motion #2022 (Yunsong Yang)</vt:lpstr>
      <vt:lpstr>Motion #2023</vt:lpstr>
      <vt:lpstr>Motion #2024</vt:lpstr>
      <vt:lpstr>Motion #2025</vt:lpstr>
      <vt:lpstr>Motion #2026</vt:lpstr>
      <vt:lpstr>Motion #2027</vt:lpstr>
      <vt:lpstr>Motion #2028</vt:lpstr>
      <vt:lpstr>Motion #</vt:lpstr>
      <vt:lpstr>Motion - WG Recirculation Ballot</vt:lpstr>
      <vt:lpstr>TGba Timeline </vt:lpstr>
      <vt:lpstr>Goal for July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5362</cp:revision>
  <cp:lastPrinted>2014-11-04T15:04:57Z</cp:lastPrinted>
  <dcterms:created xsi:type="dcterms:W3CDTF">2007-04-17T18:10:23Z</dcterms:created>
  <dcterms:modified xsi:type="dcterms:W3CDTF">2019-05-16T19:23:37Z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2019-05-16 19:23:37Z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