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708" r:id="rId2"/>
    <p:sldId id="678" r:id="rId3"/>
    <p:sldId id="679" r:id="rId4"/>
    <p:sldId id="656" r:id="rId5"/>
    <p:sldId id="665" r:id="rId6"/>
    <p:sldId id="666" r:id="rId7"/>
    <p:sldId id="710" r:id="rId8"/>
    <p:sldId id="711" r:id="rId9"/>
    <p:sldId id="715" r:id="rId10"/>
    <p:sldId id="762" r:id="rId11"/>
    <p:sldId id="799" r:id="rId12"/>
    <p:sldId id="750" r:id="rId13"/>
    <p:sldId id="778" r:id="rId14"/>
    <p:sldId id="779" r:id="rId15"/>
    <p:sldId id="780" r:id="rId16"/>
    <p:sldId id="781" r:id="rId17"/>
    <p:sldId id="782" r:id="rId18"/>
    <p:sldId id="727" r:id="rId19"/>
    <p:sldId id="704" r:id="rId20"/>
    <p:sldId id="705" r:id="rId21"/>
    <p:sldId id="707" r:id="rId22"/>
    <p:sldId id="809" r:id="rId23"/>
    <p:sldId id="721" r:id="rId24"/>
    <p:sldId id="847" r:id="rId25"/>
    <p:sldId id="850" r:id="rId26"/>
    <p:sldId id="851" r:id="rId27"/>
    <p:sldId id="852" r:id="rId28"/>
    <p:sldId id="853" r:id="rId29"/>
    <p:sldId id="854" r:id="rId30"/>
    <p:sldId id="855" r:id="rId31"/>
    <p:sldId id="856" r:id="rId32"/>
    <p:sldId id="848" r:id="rId33"/>
    <p:sldId id="800" r:id="rId34"/>
    <p:sldId id="694" r:id="rId35"/>
    <p:sldId id="695" r:id="rId36"/>
    <p:sldId id="740" r:id="rId37"/>
    <p:sldId id="741" r:id="rId38"/>
    <p:sldId id="825" r:id="rId3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16" autoAdjust="0"/>
    <p:restoredTop sz="92169" autoAdjust="0"/>
  </p:normalViewPr>
  <p:slideViewPr>
    <p:cSldViewPr>
      <p:cViewPr varScale="1">
        <p:scale>
          <a:sx n="70" d="100"/>
          <a:sy n="70" d="100"/>
        </p:scale>
        <p:origin x="784" y="32"/>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2916"/>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22</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smtClean="0"/>
              <a:t>[Moved by &lt;name&gt; on behalf of &lt;group&gt;</a:t>
            </a:r>
          </a:p>
          <a:p>
            <a:pPr marL="0" indent="0">
              <a:buNone/>
            </a:pPr>
            <a:r>
              <a:rPr lang="en-US" sz="1200" dirty="0" err="1" smtClean="0"/>
              <a:t>TGba</a:t>
            </a:r>
            <a:r>
              <a:rPr lang="en-US" sz="1200" dirty="0" smtClean="0"/>
              <a:t> vote:] </a:t>
            </a:r>
          </a:p>
          <a:p>
            <a:endParaRPr lang="en-US" dirty="0"/>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32</a:t>
            </a:fld>
            <a:endParaRPr lang="en-US" altLang="en-US"/>
          </a:p>
        </p:txBody>
      </p:sp>
    </p:spTree>
    <p:extLst>
      <p:ext uri="{BB962C8B-B14F-4D97-AF65-F5344CB8AC3E}">
        <p14:creationId xmlns:p14="http://schemas.microsoft.com/office/powerpoint/2010/main" val="11426459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33</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35</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13</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14</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17</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May 2019</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786036"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802.11-19/0617r10</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smtClean="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5908" name="Document" r:id="rId4" imgW="8261588" imgH="3047832" progId="Word.Document.8">
                  <p:embed/>
                </p:oleObj>
              </mc:Choice>
              <mc:Fallback>
                <p:oleObj name="Document" r:id="rId4" imgW="8261588" imgH="3047832"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smtClean="0"/>
              <a:t>May 2019 </a:t>
            </a:r>
            <a:br>
              <a:rPr lang="en-US" altLang="en-US" smtClean="0"/>
            </a:br>
            <a:r>
              <a:rPr lang="en-US" altLang="en-US" smtClean="0"/>
              <a:t>TGba Agenda</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a:t>
            </a:r>
            <a:r>
              <a:rPr lang="en-GB" sz="2000" b="0" kern="0" dirty="0" smtClean="0"/>
              <a:t>2019-5-13</a:t>
            </a:r>
            <a:endParaRPr lang="en-GB" sz="2000" b="0" kern="0" dirty="0"/>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CR </a:t>
            </a:r>
          </a:p>
        </p:txBody>
      </p:sp>
      <p:sp>
        <p:nvSpPr>
          <p:cNvPr id="4" name="Date Placeholder 3"/>
          <p:cNvSpPr>
            <a:spLocks noGrp="1"/>
          </p:cNvSpPr>
          <p:nvPr>
            <p:ph type="dt" sz="quarter"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10</a:t>
            </a:fld>
            <a:endParaRPr lang="en-US" altLang="en-US" sz="1200" b="0" dirty="0"/>
          </a:p>
        </p:txBody>
      </p:sp>
      <p:sp>
        <p:nvSpPr>
          <p:cNvPr id="8" name="TextBox 7"/>
          <p:cNvSpPr txBox="1"/>
          <p:nvPr/>
        </p:nvSpPr>
        <p:spPr>
          <a:xfrm>
            <a:off x="9147431" y="685801"/>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SP 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a:p>
            <a:pPr marL="228600" indent="-228600">
              <a:buFont typeface="+mj-lt"/>
              <a:buAutoNum type="arabicPeriod"/>
              <a:defRPr/>
            </a:pPr>
            <a:r>
              <a:rPr lang="en-US" dirty="0">
                <a:solidFill>
                  <a:schemeClr val="accent2"/>
                </a:solidFill>
              </a:rPr>
              <a:t>Pending docs</a:t>
            </a:r>
          </a:p>
        </p:txBody>
      </p:sp>
      <p:graphicFrame>
        <p:nvGraphicFramePr>
          <p:cNvPr id="3" name="Table 2"/>
          <p:cNvGraphicFramePr>
            <a:graphicFrameLocks noGrp="1"/>
          </p:cNvGraphicFramePr>
          <p:nvPr>
            <p:extLst>
              <p:ext uri="{D42A27DB-BD31-4B8C-83A1-F6EECF244321}">
                <p14:modId xmlns:p14="http://schemas.microsoft.com/office/powerpoint/2010/main" val="2710430138"/>
              </p:ext>
            </p:extLst>
          </p:nvPr>
        </p:nvGraphicFramePr>
        <p:xfrm>
          <a:off x="1447800" y="2758191"/>
          <a:ext cx="9203568" cy="3295650"/>
        </p:xfrm>
        <a:graphic>
          <a:graphicData uri="http://schemas.openxmlformats.org/drawingml/2006/table">
            <a:tbl>
              <a:tblPr/>
              <a:tblGrid>
                <a:gridCol w="1092731"/>
                <a:gridCol w="4555613"/>
                <a:gridCol w="2077728"/>
                <a:gridCol w="738748"/>
                <a:gridCol w="738748"/>
              </a:tblGrid>
              <a:tr h="184150">
                <a:tc>
                  <a:txBody>
                    <a:bodyPr/>
                    <a:lstStyle/>
                    <a:p>
                      <a:pPr algn="l" fontAlgn="b"/>
                      <a:r>
                        <a:rPr lang="en-US" sz="1400" b="1" i="0" u="none" strike="noStrike" dirty="0">
                          <a:solidFill>
                            <a:srgbClr val="FFFFFF"/>
                          </a:solidFill>
                          <a:effectLst/>
                          <a:latin typeface="Calibri" panose="020F0502020204030204" pitchFamily="34" charset="0"/>
                        </a:rPr>
                        <a:t>DCN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Title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Presenter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dirty="0">
                          <a:solidFill>
                            <a:srgbClr val="FFFFFF"/>
                          </a:solidFill>
                          <a:effectLst/>
                          <a:latin typeface="Calibri" panose="020F0502020204030204" pitchFamily="34" charset="0"/>
                        </a:rPr>
                        <a:t>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dirty="0" smtClean="0">
                          <a:solidFill>
                            <a:srgbClr val="FFFFFF"/>
                          </a:solidFill>
                          <a:effectLst/>
                          <a:latin typeface="Calibri" panose="020F0502020204030204" pitchFamily="34" charset="0"/>
                        </a:rPr>
                        <a:t>Resolved</a:t>
                      </a:r>
                      <a:endParaRPr lang="en-US" sz="1400" b="1" i="0" u="none" strike="noStrike" dirty="0">
                        <a:solidFill>
                          <a:srgbClr val="FFFFFF"/>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184150">
                <a:tc>
                  <a:txBody>
                    <a:bodyPr/>
                    <a:lstStyle/>
                    <a:p>
                      <a:pPr algn="l" fontAlgn="b"/>
                      <a:r>
                        <a:rPr lang="en-US" sz="1400" b="0" i="0" u="none" strike="noStrike" dirty="0">
                          <a:solidFill>
                            <a:srgbClr val="000000"/>
                          </a:solidFill>
                          <a:effectLst/>
                          <a:latin typeface="Calibri" panose="020F0502020204030204" pitchFamily="34" charset="0"/>
                        </a:rPr>
                        <a:t>802.11-19/424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 "Comment Resolutions on BPSK-Mark Comments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 Steve Shellhammer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802.11-19/651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"Comment Resolutions on Sync Field Comments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Steve Shellhammer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802.11-19/738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"Comment Resolutions for Off WG Comments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Steve Shellhammer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4</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19/0755r0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 for CIDs 2424 and 2491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Eunsung Park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11/19-0794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“Comment Resolutions for FDMA Transmit Spectrum Mask”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Sudhir Srinivasa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11/19-782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Tx LO comment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 </a:t>
                      </a:r>
                      <a:r>
                        <a:rPr lang="en-US" sz="1400" b="0" i="0" u="none" strike="noStrike" dirty="0" smtClean="0">
                          <a:solidFill>
                            <a:srgbClr val="000000"/>
                          </a:solidFill>
                          <a:effectLst/>
                          <a:latin typeface="Calibri" panose="020F0502020204030204" pitchFamily="34" charset="0"/>
                        </a:rPr>
                        <a:t>Richard </a:t>
                      </a:r>
                      <a:r>
                        <a:rPr lang="en-US" sz="1400" b="0" i="0" u="none" strike="noStrike" dirty="0">
                          <a:solidFill>
                            <a:srgbClr val="000000"/>
                          </a:solidFill>
                          <a:effectLst/>
                          <a:latin typeface="Calibri" panose="020F0502020204030204" pitchFamily="34" charset="0"/>
                        </a:rPr>
                        <a:t>van Nee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11-19/786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CR for Tx mask for WUR-Sync and WUR-Data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Minyoung Park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11-19/711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 CR for misc. part 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Minyoung Park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14</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11-19/645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 CR for HDR LDR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Minyoung Park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16</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dirty="0" smtClean="0">
                          <a:solidFill>
                            <a:srgbClr val="000000"/>
                          </a:solidFill>
                          <a:effectLst/>
                          <a:latin typeface="Calibri" panose="020F0502020204030204" pitchFamily="34" charset="0"/>
                        </a:rPr>
                        <a:t>11-19/903</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EVM specification for OOK waveform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Rui Yang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3</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dirty="0">
                          <a:solidFill>
                            <a:srgbClr val="000000"/>
                          </a:solidFill>
                          <a:effectLst/>
                          <a:latin typeface="Calibri" panose="020F0502020204030204" pitchFamily="34" charset="0"/>
                        </a:rPr>
                        <a:t>11-19/687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PHY Comment resolution for Clause 31.2.4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Vinod Kristem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19</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dirty="0" smtClean="0">
                          <a:solidFill>
                            <a:srgbClr val="000000"/>
                          </a:solidFill>
                          <a:effectLst/>
                          <a:latin typeface="Calibri" panose="020F0502020204030204" pitchFamily="34" charset="0"/>
                        </a:rPr>
                        <a:t>11-19/710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Calibri" panose="020F0502020204030204" pitchFamily="34" charset="0"/>
                        </a:rPr>
                        <a:t>PHY-CR-for-MC-OOK</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Vinod Kristem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12</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12</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dirty="0" smtClean="0">
                          <a:solidFill>
                            <a:srgbClr val="000000"/>
                          </a:solidFill>
                          <a:effectLst/>
                          <a:latin typeface="Calibri" panose="020F0502020204030204" pitchFamily="34" charset="0"/>
                        </a:rPr>
                        <a:t>11-19/861</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Calibri" panose="020F0502020204030204" pitchFamily="34" charset="0"/>
                        </a:rPr>
                        <a:t>CR for CIDs on Clause 31.2.8</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Calibri" panose="020F0502020204030204" pitchFamily="34" charset="0"/>
                        </a:rPr>
                        <a:t>Vinod Kristem</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400" b="1" i="0" u="none" strike="noStrike" kern="1200" dirty="0" smtClean="0">
                          <a:solidFill>
                            <a:srgbClr val="FFFFFF"/>
                          </a:solidFill>
                          <a:effectLst/>
                          <a:latin typeface="Calibri" panose="020F0502020204030204" pitchFamily="34" charset="0"/>
                          <a:ea typeface="+mn-ea"/>
                          <a:cs typeface="+mn-cs"/>
                        </a:rPr>
                        <a:t>Total</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r" fontAlgn="b"/>
                      <a:r>
                        <a:rPr lang="en-US" sz="1400" b="1" i="0" u="none" strike="noStrike" kern="1200" dirty="0" smtClean="0">
                          <a:solidFill>
                            <a:srgbClr val="FFFFFF"/>
                          </a:solidFill>
                          <a:effectLst/>
                          <a:latin typeface="Calibri" panose="020F0502020204030204" pitchFamily="34" charset="0"/>
                          <a:ea typeface="+mn-ea"/>
                          <a:cs typeface="+mn-cs"/>
                        </a:rPr>
                        <a:t>82</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r" fontAlgn="b"/>
                      <a:r>
                        <a:rPr lang="en-US" sz="1400" b="1" i="0" u="none" strike="noStrike" kern="1200" dirty="0" smtClean="0">
                          <a:solidFill>
                            <a:srgbClr val="FFFFFF"/>
                          </a:solidFill>
                          <a:effectLst/>
                          <a:latin typeface="Calibri" panose="020F0502020204030204" pitchFamily="34" charset="0"/>
                          <a:ea typeface="+mn-ea"/>
                          <a:cs typeface="+mn-cs"/>
                        </a:rPr>
                        <a:t>78</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CR</a:t>
            </a:r>
            <a:endParaRPr lang="en-US" dirty="0"/>
          </a:p>
        </p:txBody>
      </p:sp>
      <p:sp>
        <p:nvSpPr>
          <p:cNvPr id="3" name="Date Placeholder 2"/>
          <p:cNvSpPr>
            <a:spLocks noGrp="1"/>
          </p:cNvSpPr>
          <p:nvPr>
            <p:ph type="dt" sz="half" idx="10"/>
          </p:nvPr>
        </p:nvSpPr>
        <p:spPr/>
        <p:txBody>
          <a:bodyPr/>
          <a:lstStyle/>
          <a:p>
            <a:pPr>
              <a:defRPr/>
            </a:pPr>
            <a:r>
              <a:rPr lang="en-US" smtClean="0"/>
              <a:t>May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4777" y="6475413"/>
            <a:ext cx="504049" cy="184666"/>
          </a:xfrm>
        </p:spPr>
        <p:txBody>
          <a:bodyPr/>
          <a:lstStyle/>
          <a:p>
            <a:pPr>
              <a:defRPr/>
            </a:pPr>
            <a:r>
              <a:rPr lang="en-US" altLang="en-US" smtClean="0"/>
              <a:t>Slide </a:t>
            </a:r>
            <a:fld id="{A2D159C0-1697-4662-BECF-0324D4AA669F}" type="slidenum">
              <a:rPr lang="en-US" altLang="en-US" smtClean="0"/>
              <a:pPr>
                <a:defRPr/>
              </a:pPr>
              <a:t>11</a:t>
            </a:fld>
            <a:endParaRPr lang="en-US" altLang="en-US"/>
          </a:p>
        </p:txBody>
      </p:sp>
      <p:sp>
        <p:nvSpPr>
          <p:cNvPr id="7" name="TextBox 6"/>
          <p:cNvSpPr txBox="1"/>
          <p:nvPr/>
        </p:nvSpPr>
        <p:spPr>
          <a:xfrm>
            <a:off x="9147431" y="685801"/>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SP 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a:p>
            <a:pPr marL="228600" indent="-228600">
              <a:buFont typeface="+mj-lt"/>
              <a:buAutoNum type="arabicPeriod"/>
              <a:defRPr/>
            </a:pPr>
            <a:r>
              <a:rPr lang="en-US" dirty="0">
                <a:solidFill>
                  <a:schemeClr val="accent2"/>
                </a:solidFill>
              </a:rPr>
              <a:t>Pending docs</a:t>
            </a:r>
          </a:p>
        </p:txBody>
      </p:sp>
      <p:graphicFrame>
        <p:nvGraphicFramePr>
          <p:cNvPr id="9" name="Table 8"/>
          <p:cNvGraphicFramePr>
            <a:graphicFrameLocks noGrp="1"/>
          </p:cNvGraphicFramePr>
          <p:nvPr>
            <p:extLst>
              <p:ext uri="{D42A27DB-BD31-4B8C-83A1-F6EECF244321}">
                <p14:modId xmlns:p14="http://schemas.microsoft.com/office/powerpoint/2010/main" val="1639636178"/>
              </p:ext>
            </p:extLst>
          </p:nvPr>
        </p:nvGraphicFramePr>
        <p:xfrm>
          <a:off x="965794" y="1834896"/>
          <a:ext cx="10134599" cy="4613910"/>
        </p:xfrm>
        <a:graphic>
          <a:graphicData uri="http://schemas.openxmlformats.org/drawingml/2006/table">
            <a:tbl>
              <a:tblPr/>
              <a:tblGrid>
                <a:gridCol w="1203272"/>
                <a:gridCol w="5016457"/>
                <a:gridCol w="2287912"/>
                <a:gridCol w="813479"/>
                <a:gridCol w="813479"/>
              </a:tblGrid>
              <a:tr h="184150">
                <a:tc>
                  <a:txBody>
                    <a:bodyPr/>
                    <a:lstStyle/>
                    <a:p>
                      <a:pPr algn="l" fontAlgn="b"/>
                      <a:r>
                        <a:rPr lang="en-US" sz="1400" b="1" i="0" u="none" strike="noStrike" dirty="0">
                          <a:solidFill>
                            <a:srgbClr val="FFFFFF"/>
                          </a:solidFill>
                          <a:effectLst/>
                          <a:latin typeface="Calibri" panose="020F0502020204030204" pitchFamily="34" charset="0"/>
                        </a:rPr>
                        <a:t>DCN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Title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Presenter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dirty="0" smtClean="0">
                          <a:solidFill>
                            <a:srgbClr val="FFFFFF"/>
                          </a:solidFill>
                          <a:effectLst/>
                          <a:latin typeface="Calibri" panose="020F0502020204030204" pitchFamily="34" charset="0"/>
                        </a:rPr>
                        <a:t>Resolved</a:t>
                      </a:r>
                      <a:endParaRPr lang="en-US" sz="1400" b="1" i="0" u="none" strike="noStrike" dirty="0">
                        <a:solidFill>
                          <a:srgbClr val="FFFFFF"/>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184150">
                <a:tc>
                  <a:txBody>
                    <a:bodyPr/>
                    <a:lstStyle/>
                    <a:p>
                      <a:pPr algn="l" fontAlgn="b"/>
                      <a:r>
                        <a:rPr lang="en-US" sz="1400" b="0" i="0" u="none" strike="noStrike">
                          <a:solidFill>
                            <a:srgbClr val="000000"/>
                          </a:solidFill>
                          <a:effectLst/>
                          <a:latin typeface="Calibri" panose="020F0502020204030204" pitchFamily="34" charset="0"/>
                        </a:rPr>
                        <a:t> 19/443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 on WUR Wake-up frame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Jeongki Kim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11-19/576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LB237 CR WUR FDMA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Yongho Seok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22</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22</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11-19/0744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MAC CR on Channel Access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Ming Gan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12</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741r0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CR on Capabilities element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Suhwook Kim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16</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742r0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CR on Power Management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Suhwook Kim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21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21</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19/0749r0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CR for miscellaneous CIDs Part II</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 </a:t>
                      </a:r>
                      <a:r>
                        <a:rPr lang="en-US" sz="1400" b="0" i="0" u="none" strike="noStrike" dirty="0" smtClean="0">
                          <a:solidFill>
                            <a:srgbClr val="000000"/>
                          </a:solidFill>
                          <a:effectLst/>
                          <a:latin typeface="Calibri" panose="020F0502020204030204" pitchFamily="34" charset="0"/>
                        </a:rPr>
                        <a:t>Po-Kai </a:t>
                      </a:r>
                      <a:r>
                        <a:rPr lang="en-US" sz="1400" b="0" i="0" u="none" strike="noStrike" dirty="0">
                          <a:solidFill>
                            <a:srgbClr val="000000"/>
                          </a:solidFill>
                          <a:effectLst/>
                          <a:latin typeface="Calibri" panose="020F0502020204030204" pitchFamily="34" charset="0"/>
                        </a:rPr>
                        <a:t>Huang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19/0729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CRs for clause 30.9.2 and 30.9.3 Protected WUR frames - Part2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Rojan Chitrakar (Panasonic)</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17</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16</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11-19/789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CR for CID 2347 and 2699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Xiaofei Wang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2</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11-19/790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CR for Misc MAC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Xiaofei Wang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11-19/820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 for CID 2354 2698 and 2753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Xiaofei Wang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11-19/482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WUR Short Wake-up frame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 Menzo Wentink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3</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dirty="0">
                          <a:solidFill>
                            <a:srgbClr val="000000"/>
                          </a:solidFill>
                          <a:effectLst/>
                          <a:latin typeface="Calibri" panose="020F0502020204030204" pitchFamily="34" charset="0"/>
                        </a:rPr>
                        <a:t>11-19-761r0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Resolutions to CIDs related to Protected WUR frames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err="1">
                          <a:solidFill>
                            <a:srgbClr val="000000"/>
                          </a:solidFill>
                          <a:effectLst/>
                          <a:latin typeface="Calibri" panose="020F0502020204030204" pitchFamily="34" charset="0"/>
                        </a:rPr>
                        <a:t>Yunsong</a:t>
                      </a:r>
                      <a:r>
                        <a:rPr lang="en-US" sz="1400" b="0" i="0" u="none" strike="noStrike" dirty="0">
                          <a:solidFill>
                            <a:srgbClr val="000000"/>
                          </a:solidFill>
                          <a:effectLst/>
                          <a:latin typeface="Calibri" panose="020F0502020204030204" pitchFamily="34" charset="0"/>
                        </a:rPr>
                        <a:t> Yang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18</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dirty="0">
                          <a:solidFill>
                            <a:srgbClr val="000000"/>
                          </a:solidFill>
                          <a:effectLst/>
                          <a:latin typeface="Calibri" panose="020F0502020204030204" pitchFamily="34" charset="0"/>
                        </a:rPr>
                        <a:t>11-19/399r2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comment resolution for subclause 9-10-3-2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Kaiying Lu</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18</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18</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11-19/834r0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comment resolution for </a:t>
                      </a:r>
                      <a:r>
                        <a:rPr lang="en-US" sz="1400" b="0" i="0" u="none" strike="noStrike" dirty="0" err="1">
                          <a:solidFill>
                            <a:srgbClr val="000000"/>
                          </a:solidFill>
                          <a:effectLst/>
                          <a:latin typeface="Calibri" panose="020F0502020204030204" pitchFamily="34" charset="0"/>
                        </a:rPr>
                        <a:t>subclause</a:t>
                      </a:r>
                      <a:r>
                        <a:rPr lang="en-US" sz="1400" b="0" i="0" u="none" strike="noStrike" dirty="0">
                          <a:solidFill>
                            <a:srgbClr val="000000"/>
                          </a:solidFill>
                          <a:effectLst/>
                          <a:latin typeface="Calibri" panose="020F0502020204030204" pitchFamily="34" charset="0"/>
                        </a:rPr>
                        <a:t> 9-10-3-4,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err="1">
                          <a:solidFill>
                            <a:srgbClr val="000000"/>
                          </a:solidFill>
                          <a:effectLst/>
                          <a:latin typeface="Calibri" panose="020F0502020204030204" pitchFamily="34" charset="0"/>
                        </a:rPr>
                        <a:t>Kaiying</a:t>
                      </a:r>
                      <a:r>
                        <a:rPr lang="en-US" sz="1400" b="0" i="0" u="none" strike="noStrike" dirty="0">
                          <a:solidFill>
                            <a:srgbClr val="000000"/>
                          </a:solidFill>
                          <a:effectLst/>
                          <a:latin typeface="Calibri" panose="020F0502020204030204" pitchFamily="34" charset="0"/>
                        </a:rPr>
                        <a:t> Lu</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7</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11-18-1836-08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l" fontAlgn="b"/>
                      <a:r>
                        <a:rPr lang="en-US" sz="1400" b="0" i="0" u="none" strike="noStrike">
                          <a:solidFill>
                            <a:srgbClr val="000000"/>
                          </a:solidFill>
                          <a:effectLst/>
                          <a:latin typeface="Calibri" panose="020F0502020204030204" pitchFamily="34" charset="0"/>
                        </a:rPr>
                        <a:t>mac-cr-cid-296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l" fontAlgn="b"/>
                      <a:r>
                        <a:rPr lang="en-US" sz="1400" b="0" i="0" u="none" strike="noStrike" dirty="0">
                          <a:solidFill>
                            <a:srgbClr val="000000"/>
                          </a:solidFill>
                          <a:effectLst/>
                          <a:latin typeface="Calibri" panose="020F0502020204030204" pitchFamily="34" charset="0"/>
                        </a:rPr>
                        <a:t>Gaurav </a:t>
                      </a:r>
                      <a:r>
                        <a:rPr lang="en-US" sz="1400" b="0" i="0" u="none" strike="noStrike" dirty="0" err="1">
                          <a:solidFill>
                            <a:srgbClr val="000000"/>
                          </a:solidFill>
                          <a:effectLst/>
                          <a:latin typeface="Calibri" panose="020F0502020204030204" pitchFamily="34" charset="0"/>
                        </a:rPr>
                        <a:t>Patwardhan</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b"/>
                      <a:r>
                        <a:rPr lang="en-US" sz="1400" b="0" i="0" u="none" strike="noStrike" dirty="0">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r>
              <a:tr h="184150">
                <a:tc>
                  <a:txBody>
                    <a:bodyPr/>
                    <a:lstStyle/>
                    <a:p>
                      <a:pPr algn="l" fontAlgn="b"/>
                      <a:r>
                        <a:rPr lang="en-US" sz="1400" b="0" i="0" u="none" strike="noStrike">
                          <a:solidFill>
                            <a:srgbClr val="000000"/>
                          </a:solidFill>
                          <a:effectLst/>
                          <a:latin typeface="Calibri" panose="020F0502020204030204" pitchFamily="34" charset="0"/>
                        </a:rPr>
                        <a:t>11-19/802r0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CR for 30.3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Woojin Ahn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17</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11-19/803r0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CR for 30.4.4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Woojin Ahn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dirty="0" smtClean="0">
                          <a:solidFill>
                            <a:srgbClr val="000000"/>
                          </a:solidFill>
                          <a:effectLst/>
                          <a:latin typeface="Calibri" panose="020F0502020204030204" pitchFamily="34" charset="0"/>
                        </a:rPr>
                        <a:t>11-19/585r0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Calibri" panose="020F0502020204030204" pitchFamily="34" charset="0"/>
                        </a:rPr>
                        <a:t>mac-cr-protected-wur-frames-part1</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Alfred Asterjadhi</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 </a:t>
                      </a:r>
                      <a:r>
                        <a:rPr lang="en-US" sz="1400" b="0" i="0" u="none" strike="noStrike" dirty="0" smtClean="0">
                          <a:solidFill>
                            <a:srgbClr val="000000"/>
                          </a:solidFill>
                          <a:effectLst/>
                          <a:latin typeface="Calibri" panose="020F0502020204030204" pitchFamily="34" charset="0"/>
                        </a:rPr>
                        <a:t>18</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18</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dirty="0" smtClean="0">
                          <a:solidFill>
                            <a:srgbClr val="000000"/>
                          </a:solidFill>
                          <a:effectLst/>
                          <a:latin typeface="Calibri" panose="020F0502020204030204" pitchFamily="34" charset="0"/>
                        </a:rPr>
                        <a:t>11-19/581r0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Calibri" panose="020F0502020204030204" pitchFamily="34" charset="0"/>
                        </a:rPr>
                        <a:t>mac-</a:t>
                      </a:r>
                      <a:r>
                        <a:rPr lang="en-US" sz="1400" b="0" i="0" u="none" strike="noStrike" dirty="0" err="1" smtClean="0">
                          <a:solidFill>
                            <a:srgbClr val="000000"/>
                          </a:solidFill>
                          <a:effectLst/>
                          <a:latin typeface="Calibri" panose="020F0502020204030204" pitchFamily="34" charset="0"/>
                        </a:rPr>
                        <a:t>cr</a:t>
                      </a:r>
                      <a:r>
                        <a:rPr lang="en-US" sz="1400" b="0" i="0" u="none" strike="noStrike" dirty="0" smtClean="0">
                          <a:solidFill>
                            <a:srgbClr val="000000"/>
                          </a:solidFill>
                          <a:effectLst/>
                          <a:latin typeface="Calibri" panose="020F0502020204030204" pitchFamily="34" charset="0"/>
                        </a:rPr>
                        <a:t>-identifiers-of-</a:t>
                      </a:r>
                      <a:r>
                        <a:rPr lang="en-US" sz="1400" b="0" i="0" u="none" strike="noStrike" dirty="0" err="1" smtClean="0">
                          <a:solidFill>
                            <a:srgbClr val="000000"/>
                          </a:solidFill>
                          <a:effectLst/>
                          <a:latin typeface="Calibri" panose="020F0502020204030204" pitchFamily="34" charset="0"/>
                        </a:rPr>
                        <a:t>wur</a:t>
                      </a:r>
                      <a:r>
                        <a:rPr lang="en-US" sz="1400" b="0" i="0" u="none" strike="noStrike" dirty="0" smtClean="0">
                          <a:solidFill>
                            <a:srgbClr val="000000"/>
                          </a:solidFill>
                          <a:effectLst/>
                          <a:latin typeface="Calibri" panose="020F0502020204030204" pitchFamily="34" charset="0"/>
                        </a:rPr>
                        <a:t>-frames</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Calibri" panose="020F0502020204030204" pitchFamily="34" charset="0"/>
                        </a:rPr>
                        <a:t>Alfred Asterjadhi</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8</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8</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400" b="1" i="0" u="none" strike="noStrike" kern="1200" dirty="0" smtClean="0">
                          <a:solidFill>
                            <a:srgbClr val="FFFFFF"/>
                          </a:solidFill>
                          <a:effectLst/>
                          <a:latin typeface="Calibri" panose="020F0502020204030204" pitchFamily="34" charset="0"/>
                          <a:ea typeface="+mn-ea"/>
                          <a:cs typeface="+mn-cs"/>
                        </a:rPr>
                        <a:t>Total</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400" b="1" i="0" u="none" strike="noStrike" kern="1200" dirty="0" smtClean="0">
                          <a:solidFill>
                            <a:srgbClr val="FFFFFF"/>
                          </a:solidFill>
                          <a:effectLst/>
                          <a:latin typeface="Calibri" panose="020F0502020204030204" pitchFamily="34" charset="0"/>
                          <a:ea typeface="+mn-ea"/>
                          <a:cs typeface="+mn-cs"/>
                        </a:rPr>
                        <a:t>207</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400" b="1" i="0" u="none" strike="noStrike" kern="1200" dirty="0" smtClean="0">
                          <a:solidFill>
                            <a:srgbClr val="FFFFFF"/>
                          </a:solidFill>
                          <a:effectLst/>
                          <a:latin typeface="Calibri" panose="020F0502020204030204" pitchFamily="34" charset="0"/>
                          <a:ea typeface="+mn-ea"/>
                          <a:cs typeface="+mn-cs"/>
                        </a:rPr>
                        <a:t>192</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bl>
          </a:graphicData>
        </a:graphic>
      </p:graphicFrame>
      <p:sp>
        <p:nvSpPr>
          <p:cNvPr id="10" name="TextBox 9"/>
          <p:cNvSpPr txBox="1"/>
          <p:nvPr/>
        </p:nvSpPr>
        <p:spPr>
          <a:xfrm>
            <a:off x="11122051" y="3114695"/>
            <a:ext cx="950901" cy="276999"/>
          </a:xfrm>
          <a:prstGeom prst="rect">
            <a:avLst/>
          </a:prstGeom>
          <a:noFill/>
        </p:spPr>
        <p:txBody>
          <a:bodyPr wrap="none" rtlCol="0">
            <a:spAutoFit/>
          </a:bodyPr>
          <a:lstStyle/>
          <a:p>
            <a:r>
              <a:rPr lang="en-US" dirty="0" smtClean="0"/>
              <a:t>Not finished</a:t>
            </a:r>
            <a:endParaRPr lang="en-US" dirty="0"/>
          </a:p>
        </p:txBody>
      </p:sp>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929218" y="1066799"/>
            <a:ext cx="5204883" cy="5414711"/>
          </a:xfrm>
        </p:spPr>
        <p:txBody>
          <a:bodyPr/>
          <a:lstStyle/>
          <a:p>
            <a:pPr>
              <a:spcBef>
                <a:spcPts val="100"/>
              </a:spcBef>
            </a:pPr>
            <a:r>
              <a:rPr lang="en-US" altLang="en-US" sz="1500" dirty="0"/>
              <a:t>Monday: </a:t>
            </a:r>
            <a:r>
              <a:rPr lang="en-US" altLang="en-US" sz="1500" dirty="0" smtClean="0"/>
              <a:t>AM2 </a:t>
            </a:r>
            <a:r>
              <a:rPr lang="en-US" altLang="en-US" sz="1500" dirty="0"/>
              <a:t>(2 hours</a:t>
            </a:r>
            <a:r>
              <a:rPr lang="en-US" altLang="en-US" sz="1500" dirty="0" smtClean="0"/>
              <a:t>)</a:t>
            </a:r>
            <a:endParaRPr lang="en-US" altLang="en-US" sz="1500" dirty="0"/>
          </a:p>
          <a:p>
            <a:pPr lvl="1">
              <a:spcBef>
                <a:spcPts val="100"/>
              </a:spcBef>
            </a:pPr>
            <a:r>
              <a:rPr lang="en-US" altLang="en-US" sz="1500" dirty="0"/>
              <a:t>Call meeting to order</a:t>
            </a:r>
          </a:p>
          <a:p>
            <a:pPr lvl="1">
              <a:spcBef>
                <a:spcPts val="100"/>
              </a:spcBef>
            </a:pPr>
            <a:r>
              <a:rPr lang="en-US" altLang="en-US" sz="1500" dirty="0"/>
              <a:t>Call for submissions</a:t>
            </a:r>
          </a:p>
          <a:p>
            <a:pPr lvl="1">
              <a:spcBef>
                <a:spcPts val="100"/>
              </a:spcBef>
            </a:pPr>
            <a:r>
              <a:rPr lang="en-US" altLang="en-US" sz="1500" dirty="0"/>
              <a:t>Review agenda and approval</a:t>
            </a:r>
          </a:p>
          <a:p>
            <a:pPr lvl="1">
              <a:spcBef>
                <a:spcPts val="100"/>
              </a:spcBef>
            </a:pPr>
            <a:r>
              <a:rPr lang="en-US" altLang="en-US" sz="1500" dirty="0"/>
              <a:t>IEEE 802 and 802.11 IPR Policy and procedure</a:t>
            </a:r>
          </a:p>
          <a:p>
            <a:pPr lvl="1">
              <a:spcBef>
                <a:spcPts val="100"/>
              </a:spcBef>
            </a:pPr>
            <a:r>
              <a:rPr lang="en-US" altLang="en-US" sz="1500" dirty="0"/>
              <a:t>Participation in IEEE 802 Meetings </a:t>
            </a:r>
          </a:p>
          <a:p>
            <a:pPr lvl="1">
              <a:spcBef>
                <a:spcPts val="100"/>
              </a:spcBef>
            </a:pPr>
            <a:r>
              <a:rPr lang="en-US" altLang="en-US" sz="1500" b="1" dirty="0"/>
              <a:t>Motion</a:t>
            </a:r>
            <a:r>
              <a:rPr lang="en-US" altLang="en-US" sz="1500" dirty="0"/>
              <a:t>: </a:t>
            </a:r>
            <a:r>
              <a:rPr lang="en-US" altLang="en-US" sz="1500" dirty="0" smtClean="0"/>
              <a:t>March 2019 </a:t>
            </a:r>
            <a:r>
              <a:rPr lang="en-US" altLang="en-US" sz="1500" dirty="0"/>
              <a:t>meeting </a:t>
            </a:r>
            <a:r>
              <a:rPr lang="en-US" altLang="en-US" sz="1500" dirty="0" smtClean="0"/>
              <a:t>(doc: IEEE 802.11-19/557r0),  ad-hoc </a:t>
            </a:r>
            <a:r>
              <a:rPr lang="en-US" altLang="en-US" sz="1500" dirty="0"/>
              <a:t>meeting (doc: IEEE </a:t>
            </a:r>
            <a:r>
              <a:rPr lang="en-US" altLang="en-US" sz="1500" dirty="0" smtClean="0"/>
              <a:t>802.11-19/674r0) and </a:t>
            </a:r>
            <a:r>
              <a:rPr lang="en-US" altLang="en-US" sz="1500" dirty="0"/>
              <a:t>teleconference minutes (doc: IEEE </a:t>
            </a:r>
            <a:r>
              <a:rPr lang="en-US" altLang="en-US" sz="1500" dirty="0" smtClean="0"/>
              <a:t>802.11-19/679r1) </a:t>
            </a:r>
            <a:r>
              <a:rPr lang="en-US" altLang="en-US" sz="1500" dirty="0"/>
              <a:t>approval</a:t>
            </a:r>
          </a:p>
          <a:p>
            <a:pPr lvl="1">
              <a:spcBef>
                <a:spcPts val="100"/>
              </a:spcBef>
            </a:pPr>
            <a:r>
              <a:rPr lang="en-US" altLang="en-US" sz="1500" dirty="0"/>
              <a:t>Summary from </a:t>
            </a:r>
            <a:r>
              <a:rPr lang="en-US" altLang="en-US" sz="1500" dirty="0" smtClean="0"/>
              <a:t>March 2019 </a:t>
            </a:r>
            <a:r>
              <a:rPr lang="en-US" altLang="en-US" sz="1500" dirty="0"/>
              <a:t>Meeting</a:t>
            </a:r>
          </a:p>
          <a:p>
            <a:pPr lvl="1">
              <a:spcBef>
                <a:spcPts val="100"/>
              </a:spcBef>
            </a:pPr>
            <a:r>
              <a:rPr lang="en-US" altLang="en-US" sz="1500" dirty="0" smtClean="0"/>
              <a:t>Presentations </a:t>
            </a:r>
            <a:r>
              <a:rPr lang="en-US" altLang="en-US" sz="1500" dirty="0"/>
              <a:t>on comment resolution</a:t>
            </a:r>
          </a:p>
          <a:p>
            <a:pPr lvl="1">
              <a:spcBef>
                <a:spcPts val="100"/>
              </a:spcBef>
            </a:pPr>
            <a:r>
              <a:rPr lang="en-US" altLang="en-US" sz="1500" dirty="0"/>
              <a:t>Recess</a:t>
            </a:r>
          </a:p>
          <a:p>
            <a:pPr>
              <a:spcBef>
                <a:spcPts val="100"/>
              </a:spcBef>
            </a:pPr>
            <a:r>
              <a:rPr lang="en-US" altLang="en-US" sz="1500" dirty="0"/>
              <a:t>Monday: </a:t>
            </a:r>
            <a:r>
              <a:rPr lang="en-US" altLang="en-US" sz="1500" dirty="0" smtClean="0"/>
              <a:t>EVE </a:t>
            </a:r>
            <a:r>
              <a:rPr lang="en-US" altLang="en-US" sz="1500" dirty="0"/>
              <a:t>(2 hours</a:t>
            </a:r>
            <a:r>
              <a:rPr lang="en-US" altLang="en-US" sz="1500" dirty="0" smtClean="0"/>
              <a:t>)</a:t>
            </a:r>
            <a:endParaRPr lang="en-US" altLang="en-US" sz="1500" dirty="0"/>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resolutions</a:t>
            </a:r>
          </a:p>
          <a:p>
            <a:pPr lvl="1">
              <a:spcBef>
                <a:spcPts val="0"/>
              </a:spcBef>
            </a:pPr>
            <a:r>
              <a:rPr lang="en-US" altLang="en-US" sz="1500" dirty="0" smtClean="0"/>
              <a:t>Recess</a:t>
            </a:r>
          </a:p>
          <a:p>
            <a:pPr>
              <a:spcBef>
                <a:spcPts val="100"/>
              </a:spcBef>
            </a:pPr>
            <a:r>
              <a:rPr lang="en-US" altLang="en-US" sz="1500" dirty="0"/>
              <a:t>Tuesday: AM1, PM2 (4 hours)</a:t>
            </a:r>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resolutions</a:t>
            </a:r>
          </a:p>
          <a:p>
            <a:pPr lvl="1">
              <a:spcBef>
                <a:spcPts val="0"/>
              </a:spcBef>
            </a:pPr>
            <a:r>
              <a:rPr lang="en-US" altLang="en-US" sz="1500" dirty="0"/>
              <a:t>Recess</a:t>
            </a:r>
          </a:p>
          <a:p>
            <a:pPr>
              <a:spcBef>
                <a:spcPts val="0"/>
              </a:spcBef>
            </a:pPr>
            <a:endParaRPr lang="en-US" altLang="en-US" sz="1900" dirty="0"/>
          </a:p>
          <a:p>
            <a:pPr lvl="1">
              <a:spcBef>
                <a:spcPts val="100"/>
              </a:spcBef>
            </a:pPr>
            <a:endParaRPr lang="en-US" altLang="en-US" sz="1500" dirty="0"/>
          </a:p>
        </p:txBody>
      </p:sp>
      <p:sp>
        <p:nvSpPr>
          <p:cNvPr id="21508" name="Content Placeholder 7"/>
          <p:cNvSpPr>
            <a:spLocks noGrp="1"/>
          </p:cNvSpPr>
          <p:nvPr>
            <p:ph sz="half" idx="2"/>
          </p:nvPr>
        </p:nvSpPr>
        <p:spPr>
          <a:xfrm>
            <a:off x="6022848" y="1600200"/>
            <a:ext cx="5178552" cy="4875214"/>
          </a:xfrm>
        </p:spPr>
        <p:txBody>
          <a:bodyPr/>
          <a:lstStyle/>
          <a:p>
            <a:pPr>
              <a:spcBef>
                <a:spcPts val="100"/>
              </a:spcBef>
            </a:pPr>
            <a:r>
              <a:rPr lang="en-US" altLang="en-US" sz="1500" dirty="0" smtClean="0"/>
              <a:t>Wednesday </a:t>
            </a:r>
            <a:r>
              <a:rPr lang="en-US" altLang="en-US" sz="1500" dirty="0"/>
              <a:t>AM1, PM1 (4 hours</a:t>
            </a:r>
            <a:r>
              <a:rPr lang="en-US" altLang="en-US" sz="1500" dirty="0" smtClean="0"/>
              <a:t>)</a:t>
            </a:r>
            <a:endParaRPr lang="en-US" altLang="en-US" sz="1500" dirty="0"/>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resolutions</a:t>
            </a:r>
          </a:p>
          <a:p>
            <a:pPr lvl="1">
              <a:spcBef>
                <a:spcPts val="0"/>
              </a:spcBef>
            </a:pPr>
            <a:r>
              <a:rPr lang="en-US" altLang="en-US" sz="1500" dirty="0"/>
              <a:t>Recess</a:t>
            </a:r>
          </a:p>
          <a:p>
            <a:pPr>
              <a:spcBef>
                <a:spcPts val="0"/>
              </a:spcBef>
            </a:pPr>
            <a:r>
              <a:rPr lang="en-US" altLang="en-US" sz="1500" dirty="0"/>
              <a:t>Thursday: </a:t>
            </a:r>
            <a:r>
              <a:rPr lang="en-US" altLang="en-US" sz="1500" dirty="0" smtClean="0"/>
              <a:t>AM2 (2 </a:t>
            </a:r>
            <a:r>
              <a:rPr lang="en-US" altLang="en-US" sz="1500" dirty="0"/>
              <a:t>hours)</a:t>
            </a:r>
          </a:p>
          <a:p>
            <a:pPr lvl="1">
              <a:spcBef>
                <a:spcPts val="0"/>
              </a:spcBef>
            </a:pPr>
            <a:r>
              <a:rPr lang="en-US" altLang="en-US" sz="1500" dirty="0"/>
              <a:t>Call meeting to order</a:t>
            </a:r>
          </a:p>
          <a:p>
            <a:pPr lvl="1">
              <a:spcBef>
                <a:spcPts val="0"/>
              </a:spcBef>
            </a:pPr>
            <a:r>
              <a:rPr lang="en-US" altLang="en-US" sz="1500" dirty="0"/>
              <a:t>IEEE 802 and 802.11 IPR Policy and </a:t>
            </a:r>
            <a:r>
              <a:rPr lang="en-US" altLang="en-US" sz="1500" dirty="0" smtClean="0"/>
              <a:t>procedure</a:t>
            </a:r>
          </a:p>
          <a:p>
            <a:pPr lvl="1">
              <a:spcBef>
                <a:spcPts val="0"/>
              </a:spcBef>
            </a:pPr>
            <a:r>
              <a:rPr lang="en-US" altLang="en-US" sz="1500" dirty="0"/>
              <a:t>Presentations on comment </a:t>
            </a:r>
            <a:r>
              <a:rPr lang="en-US" altLang="en-US" sz="1500" dirty="0" smtClean="0"/>
              <a:t>resolutions (1.5 hour)</a:t>
            </a:r>
            <a:endParaRPr lang="en-US" altLang="en-US" sz="1500" dirty="0"/>
          </a:p>
          <a:p>
            <a:pPr lvl="1">
              <a:spcBef>
                <a:spcPts val="0"/>
              </a:spcBef>
            </a:pPr>
            <a:r>
              <a:rPr lang="en-US" altLang="en-US" sz="1500" b="1" dirty="0" smtClean="0"/>
              <a:t>Motions</a:t>
            </a:r>
            <a:r>
              <a:rPr lang="en-US" altLang="en-US" sz="1500" b="1" dirty="0"/>
              <a:t>: Comment </a:t>
            </a:r>
            <a:r>
              <a:rPr lang="en-US" altLang="en-US" sz="1500" b="1" dirty="0" smtClean="0"/>
              <a:t>resolutions</a:t>
            </a:r>
          </a:p>
          <a:p>
            <a:pPr lvl="1">
              <a:spcBef>
                <a:spcPts val="0"/>
              </a:spcBef>
            </a:pPr>
            <a:r>
              <a:rPr lang="en-US" altLang="en-US" sz="1500" dirty="0"/>
              <a:t>Presentations on comment resolutions, </a:t>
            </a:r>
            <a:r>
              <a:rPr lang="en-US" altLang="en-US" sz="1500" b="1" dirty="0"/>
              <a:t>motions on CR</a:t>
            </a:r>
          </a:p>
          <a:p>
            <a:pPr lvl="1">
              <a:spcBef>
                <a:spcPts val="0"/>
              </a:spcBef>
            </a:pPr>
            <a:r>
              <a:rPr lang="en-US" altLang="en-US" sz="1500" dirty="0" smtClean="0"/>
              <a:t>Recess</a:t>
            </a:r>
            <a:endParaRPr lang="en-US" altLang="en-US" sz="1500" dirty="0" smtClean="0"/>
          </a:p>
          <a:p>
            <a:pPr>
              <a:spcBef>
                <a:spcPts val="0"/>
              </a:spcBef>
            </a:pPr>
            <a:r>
              <a:rPr lang="en-US" altLang="en-US" sz="1500" dirty="0"/>
              <a:t>Thursday: </a:t>
            </a:r>
            <a:r>
              <a:rPr lang="en-US" altLang="en-US" sz="1500" dirty="0" smtClean="0"/>
              <a:t>PM1 (2 </a:t>
            </a:r>
            <a:r>
              <a:rPr lang="en-US" altLang="en-US" sz="1500" dirty="0"/>
              <a:t>hours)</a:t>
            </a:r>
            <a:endParaRPr lang="en-US" altLang="en-US" sz="1500" b="1" dirty="0" smtClean="0"/>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smtClean="0"/>
              <a:t>Presentations </a:t>
            </a:r>
            <a:r>
              <a:rPr lang="en-US" altLang="en-US" sz="1500" dirty="0"/>
              <a:t>on comment </a:t>
            </a:r>
            <a:r>
              <a:rPr lang="en-US" altLang="en-US" sz="1500" dirty="0" smtClean="0"/>
              <a:t>resolutions, </a:t>
            </a:r>
            <a:r>
              <a:rPr lang="en-US" altLang="en-US" sz="1500" b="1" dirty="0" smtClean="0"/>
              <a:t>motions on CR</a:t>
            </a:r>
            <a:endParaRPr lang="en-US" altLang="en-US" sz="1500" b="1" dirty="0"/>
          </a:p>
          <a:p>
            <a:pPr lvl="1">
              <a:spcBef>
                <a:spcPts val="0"/>
              </a:spcBef>
            </a:pPr>
            <a:r>
              <a:rPr lang="en-US" altLang="en-US" sz="1500" b="1" dirty="0" smtClean="0"/>
              <a:t>Motion</a:t>
            </a:r>
            <a:r>
              <a:rPr lang="en-US" altLang="en-US" sz="1500" b="1" dirty="0" smtClean="0"/>
              <a:t>: WG recirculation letter ballot</a:t>
            </a:r>
            <a:endParaRPr lang="en-US" altLang="en-US" sz="1500" b="1" dirty="0"/>
          </a:p>
          <a:p>
            <a:pPr lvl="1">
              <a:spcBef>
                <a:spcPts val="0"/>
              </a:spcBef>
            </a:pPr>
            <a:r>
              <a:rPr lang="en-US" altLang="en-US" sz="1500" dirty="0" smtClean="0"/>
              <a:t>TG </a:t>
            </a:r>
            <a:r>
              <a:rPr lang="en-US" altLang="en-US" sz="1500" dirty="0"/>
              <a:t>timeline discussion</a:t>
            </a:r>
          </a:p>
          <a:p>
            <a:pPr lvl="1">
              <a:spcBef>
                <a:spcPts val="0"/>
              </a:spcBef>
            </a:pPr>
            <a:r>
              <a:rPr lang="en-US" altLang="en-US" sz="1500" dirty="0"/>
              <a:t>Goal for </a:t>
            </a:r>
            <a:r>
              <a:rPr lang="en-US" altLang="en-US" sz="1500" dirty="0" smtClean="0"/>
              <a:t>July </a:t>
            </a:r>
            <a:r>
              <a:rPr lang="en-US" altLang="en-US" sz="1500" dirty="0"/>
              <a:t>2019 F2F meeting</a:t>
            </a:r>
          </a:p>
          <a:p>
            <a:pPr lvl="1">
              <a:spcBef>
                <a:spcPts val="0"/>
              </a:spcBef>
            </a:pPr>
            <a:r>
              <a:rPr lang="en-US" altLang="en-US" sz="1500" dirty="0"/>
              <a:t>Teleconference call schedule</a:t>
            </a:r>
          </a:p>
          <a:p>
            <a:pPr lvl="1">
              <a:spcBef>
                <a:spcPts val="0"/>
              </a:spcBef>
            </a:pPr>
            <a:r>
              <a:rPr lang="en-US" altLang="en-US" sz="1500" dirty="0" smtClean="0"/>
              <a:t>Adjourn</a:t>
            </a:r>
            <a:endParaRPr lang="en-US" altLang="en-US" sz="1500"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12</a:t>
            </a:fld>
            <a:endParaRPr lang="en-US" altLang="en-US" sz="1200" b="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13</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14</a:t>
            </a:fld>
            <a:endParaRPr lang="en-US" altLang="en-US"/>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May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929218" y="1600201"/>
            <a:ext cx="10348382" cy="4875213"/>
          </a:xfrm>
        </p:spPr>
        <p:txBody>
          <a:bodyPr/>
          <a:lstStyle/>
          <a:p>
            <a:pPr marL="0" indent="0" defTabSz="457200" eaLnBrk="1" hangingPunct="1">
              <a:spcBef>
                <a:spcPts val="600"/>
              </a:spcBef>
              <a:buSzPct val="100000"/>
              <a:buNone/>
              <a:defRPr/>
            </a:pPr>
            <a:r>
              <a:rPr lang="en-US" altLang="en-US" sz="1600" kern="1200" dirty="0">
                <a:ea typeface="MS Gothic" panose="020B0609070205080204" pitchFamily="49" charset="-128"/>
                <a:cs typeface="+mn-cs"/>
              </a:rPr>
              <a:t>Participation in any IEEE 802 meeting (Sponsor, Sponsor Subgroup, Working Group, Working Group Subgroup, etc.) </a:t>
            </a:r>
            <a:r>
              <a:rPr lang="en-GB" altLang="en-US" sz="1600" kern="1200" dirty="0">
                <a:ea typeface="MS Gothic" panose="020B0609070205080204" pitchFamily="49" charset="-128"/>
                <a:cs typeface="+mn-cs"/>
              </a:rPr>
              <a:t>is 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None/>
              <a:defRPr/>
            </a:pPr>
            <a:r>
              <a:rPr lang="en-GB" altLang="en-US" sz="1200" b="0" kern="1200" dirty="0">
                <a:ea typeface="MS Gothic" panose="020B0609070205080204" pitchFamily="49" charset="-128"/>
                <a:cs typeface="+mn-cs"/>
              </a:rPr>
              <a:t>(Latest revision of IEEE 802 LMSC Working Group Policies and Procedures: </a:t>
            </a:r>
            <a:r>
              <a:rPr lang="en-GB" altLang="en-US" sz="1200" b="0" kern="1200" dirty="0">
                <a:ea typeface="MS Gothic" panose="020B0609070205080204" pitchFamily="49" charset="-128"/>
                <a:cs typeface="+mn-cs"/>
                <a:hlinkClick r:id="rId4"/>
              </a:rPr>
              <a:t>http://www.ieee802.org/devdocs.shtml</a:t>
            </a:r>
            <a:r>
              <a:rPr lang="en-GB" altLang="en-US" sz="1200" b="0" kern="1200" dirty="0">
                <a:ea typeface="MS Gothic" panose="020B0609070205080204" pitchFamily="49" charset="-128"/>
                <a:cs typeface="+mn-cs"/>
              </a:rPr>
              <a:t>)</a:t>
            </a:r>
          </a:p>
          <a:p>
            <a:pPr marL="0" indent="0" defTabSz="457200" eaLnBrk="1" hangingPunct="1">
              <a:spcBef>
                <a:spcPts val="600"/>
              </a:spcBef>
              <a:buSzPct val="100000"/>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xfrm>
            <a:off x="5841122" y="648838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412B227-2146-4F8F-B087-2992DD2D4ECD}" type="slidenum">
              <a:rPr lang="en-US" altLang="en-US" sz="1200" b="0"/>
              <a:pPr>
                <a:spcBef>
                  <a:spcPct val="0"/>
                </a:spcBef>
                <a:buFontTx/>
                <a:buNone/>
              </a:pPr>
              <a:t>18</a:t>
            </a:fld>
            <a:endParaRPr lang="en-US" altLang="en-US" sz="1200" b="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a:t>IEEE Code of Ethics</a:t>
            </a:r>
          </a:p>
          <a:p>
            <a:pPr lvl="1"/>
            <a:r>
              <a:rPr lang="en-US" altLang="en-US" sz="1600">
                <a:hlinkClick r:id="rId2"/>
              </a:rPr>
              <a:t>http://www.ieee.org/about/corporate/governance/p7-8.html</a:t>
            </a:r>
            <a:r>
              <a:rPr lang="en-US" altLang="en-US" sz="1600"/>
              <a:t> </a:t>
            </a:r>
          </a:p>
          <a:p>
            <a:r>
              <a:rPr lang="en-US" altLang="en-US" sz="1800"/>
              <a:t>IEEE Standards Association (IEEE-SA) Affiliation FAQ</a:t>
            </a:r>
          </a:p>
          <a:p>
            <a:pPr lvl="1"/>
            <a:r>
              <a:rPr lang="en-US" altLang="en-US" sz="1600">
                <a:hlinkClick r:id="rId3"/>
              </a:rPr>
              <a:t>http://standards.ieee.org/faqs/affiliation.html</a:t>
            </a:r>
            <a:r>
              <a:rPr lang="en-US" altLang="en-US" sz="1600"/>
              <a:t> </a:t>
            </a:r>
          </a:p>
          <a:p>
            <a:r>
              <a:rPr lang="en-US" altLang="en-US" sz="1800"/>
              <a:t>Antitrust and Competition Policy</a:t>
            </a:r>
          </a:p>
          <a:p>
            <a:pPr lvl="1"/>
            <a:r>
              <a:rPr lang="en-US" altLang="en-US" sz="1600">
                <a:hlinkClick r:id="rId4"/>
              </a:rPr>
              <a:t>http://standards.ieee.org/resources/antitrust-guidelines.pdf</a:t>
            </a:r>
            <a:r>
              <a:rPr lang="en-US" altLang="en-US" sz="1600"/>
              <a:t>  </a:t>
            </a:r>
            <a:endParaRPr lang="en-US" altLang="en-US" sz="1600">
              <a:hlinkClick r:id="rId5"/>
            </a:endParaRPr>
          </a:p>
          <a:p>
            <a:r>
              <a:rPr lang="en-US" altLang="en-US" sz="1800"/>
              <a:t>Letter of Assurance Form</a:t>
            </a:r>
          </a:p>
          <a:p>
            <a:pPr lvl="1"/>
            <a:r>
              <a:rPr lang="en-US" altLang="en-US" sz="1600">
                <a:hlinkClick r:id="rId6"/>
              </a:rPr>
              <a:t>http://standards.ieee.org/develop/policies/bylaws/sect6-7.html#loa</a:t>
            </a:r>
            <a:r>
              <a:rPr lang="en-US" altLang="en-US" sz="1600"/>
              <a:t> </a:t>
            </a:r>
          </a:p>
          <a:p>
            <a:pPr lvl="1"/>
            <a:r>
              <a:rPr lang="en-US" altLang="en-US" sz="1600">
                <a:hlinkClick r:id="rId5"/>
              </a:rPr>
              <a:t>https://development.standards.ieee.org/myproject/Public//mytools/mob/loa.pdf</a:t>
            </a:r>
          </a:p>
          <a:p>
            <a:r>
              <a:rPr lang="en-US" altLang="en-US" sz="1800"/>
              <a:t>IEEE-SA Patent Committee FAQ &amp; Patent slides</a:t>
            </a:r>
          </a:p>
          <a:p>
            <a:pPr lvl="1"/>
            <a:r>
              <a:rPr lang="en-US" altLang="en-US" sz="1600">
                <a:hlinkClick r:id="rId7"/>
              </a:rPr>
              <a:t>http://standards.ieee.org/board/pat/faq.pdf</a:t>
            </a:r>
            <a:r>
              <a:rPr lang="en-US" altLang="en-US" sz="1600"/>
              <a:t> and </a:t>
            </a:r>
            <a:r>
              <a:rPr lang="en-US" altLang="en-US" sz="1600">
                <a:hlinkClick r:id="rId5"/>
              </a:rPr>
              <a:t>http://standards.ieee.org/board/pat/pat-slideset.ppt</a:t>
            </a:r>
            <a:r>
              <a:rPr lang="en-US" altLang="en-US" sz="1600"/>
              <a:t> </a:t>
            </a:r>
          </a:p>
          <a:p>
            <a:endParaRPr lang="en-GB" altLang="en-US" sz="1800"/>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111C748-BB34-4569-AA97-01C58406E0B3}" type="slidenum">
              <a:rPr lang="en-US" altLang="en-US" sz="1200" b="0"/>
              <a:pPr>
                <a:spcBef>
                  <a:spcPct val="0"/>
                </a:spcBef>
                <a:buFontTx/>
                <a:buNone/>
              </a:pPr>
              <a:t>19</a:t>
            </a:fld>
            <a:endParaRPr lang="en-US" altLang="en-US" sz="1200" b="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rgbClr val="0000FF"/>
                </a:solidFill>
                <a:cs typeface="Times New Roman" panose="02020603050405020304" pitchFamily="18" charset="0"/>
              </a:rPr>
              <a:t>IEEE 802.11 </a:t>
            </a:r>
            <a:r>
              <a:rPr lang="en-US" altLang="en-US" sz="3600" dirty="0" err="1">
                <a:solidFill>
                  <a:srgbClr val="0000FF"/>
                </a:solidFill>
                <a:cs typeface="Times New Roman" panose="02020603050405020304" pitchFamily="18" charset="0"/>
              </a:rPr>
              <a:t>TGba</a:t>
            </a:r>
            <a:r>
              <a:rPr lang="en-US" altLang="en-US" sz="3600" dirty="0">
                <a:solidFill>
                  <a:srgbClr val="0000FF"/>
                </a:solidFill>
                <a:cs typeface="Times New Roman" panose="02020603050405020304" pitchFamily="18" charset="0"/>
              </a:rPr>
              <a:t>:</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Wake-up Radio Operation</a:t>
            </a:r>
            <a:endParaRPr lang="en-US" altLang="en-US" sz="3600" dirty="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Buckhead, Atlanta, Georgia, USA</a:t>
            </a:r>
          </a:p>
          <a:p>
            <a:pPr algn="ctr">
              <a:lnSpc>
                <a:spcPct val="90000"/>
              </a:lnSpc>
              <a:buFontTx/>
              <a:buNone/>
            </a:pPr>
            <a:r>
              <a:rPr lang="en-US" altLang="en-US" sz="3200" dirty="0">
                <a:cs typeface="Times New Roman" panose="02020603050405020304" pitchFamily="18" charset="0"/>
              </a:rPr>
              <a:t>May 12-17, 2019</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(Huawei), 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a:t>The current version of the IEEE-SA Standards Board Bylaws is available at: </a:t>
            </a:r>
          </a:p>
          <a:p>
            <a:pPr lvl="1"/>
            <a:r>
              <a:rPr lang="en-US" altLang="en-US" sz="1600">
                <a:hlinkClick r:id="rId2"/>
              </a:rPr>
              <a:t>http://standards.ieee.org/develop/policies/bylaws/index.html</a:t>
            </a:r>
            <a:r>
              <a:rPr lang="en-US" altLang="en-US" sz="1600"/>
              <a:t> (HTML version) </a:t>
            </a:r>
          </a:p>
          <a:p>
            <a:pPr lvl="1"/>
            <a:r>
              <a:rPr lang="en-US" altLang="en-US" sz="1600">
                <a:hlinkClick r:id="rId3"/>
              </a:rPr>
              <a:t>http://standards.ieee.org/develop/policies/bylaws/sb_bylaws.pdf</a:t>
            </a:r>
            <a:r>
              <a:rPr lang="en-US" altLang="en-US" sz="1600"/>
              <a:t> (PDF version) </a:t>
            </a:r>
          </a:p>
          <a:p>
            <a:endParaRPr lang="en-US" altLang="en-US" sz="1800"/>
          </a:p>
          <a:p>
            <a:r>
              <a:rPr lang="en-US" altLang="en-US" sz="1800"/>
              <a:t>The current version of the IEEE-SA Standards Board Operations Manual is available at: </a:t>
            </a:r>
          </a:p>
          <a:p>
            <a:pPr lvl="1"/>
            <a:r>
              <a:rPr lang="en-US" altLang="en-US" sz="1600">
                <a:hlinkClick r:id="rId4"/>
              </a:rPr>
              <a:t>http://standards.ieee.org/develop/policies/opman/index.html</a:t>
            </a:r>
            <a:r>
              <a:rPr lang="en-US" altLang="en-US" sz="1600"/>
              <a:t> (HTML version) </a:t>
            </a:r>
          </a:p>
          <a:p>
            <a:pPr lvl="1"/>
            <a:r>
              <a:rPr lang="en-US" altLang="en-US" sz="1600">
                <a:hlinkClick r:id="rId5"/>
              </a:rPr>
              <a:t>http://standards.ieee.org/develop/policies/opman/sb_om.pdf</a:t>
            </a:r>
            <a:r>
              <a:rPr lang="en-US" altLang="en-US" sz="160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C615E78-C1C0-4857-B435-017C609339BB}" type="slidenum">
              <a:rPr lang="en-US" altLang="en-US" sz="1200" b="0"/>
              <a:pPr>
                <a:spcBef>
                  <a:spcPct val="0"/>
                </a:spcBef>
                <a:buFontTx/>
                <a:buNone/>
              </a:pPr>
              <a:t>20</a:t>
            </a:fld>
            <a:endParaRPr lang="en-US" altLang="en-US" sz="1200" b="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p:txBody>
          <a:bodyPr/>
          <a:lstStyle/>
          <a:p>
            <a:r>
              <a:rPr lang="en-US" altLang="en-US" sz="1800" dirty="0" smtClean="0"/>
              <a:t>IEEE 802 Policies &amp; Procedures </a:t>
            </a:r>
          </a:p>
          <a:p>
            <a:pPr lvl="1"/>
            <a:r>
              <a:rPr lang="en-US" altLang="en-US" sz="1600" dirty="0" smtClean="0"/>
              <a:t>(link to </a:t>
            </a:r>
            <a:r>
              <a:rPr lang="en-US" altLang="en-US" sz="1600" dirty="0" err="1" smtClean="0"/>
              <a:t>AudCom</a:t>
            </a:r>
            <a:r>
              <a:rPr lang="en-US" altLang="en-US" sz="1600" dirty="0" smtClean="0"/>
              <a:t>, approved by IEEE-SA Standards Board June 2014) </a:t>
            </a:r>
          </a:p>
          <a:p>
            <a:pPr lvl="1"/>
            <a:r>
              <a:rPr lang="en-US" altLang="en-US" sz="1600" dirty="0" smtClean="0">
                <a:hlinkClick r:id="rId2"/>
              </a:rPr>
              <a:t>http://standards.ieee.org/board/aud/LMSC.pdf</a:t>
            </a:r>
            <a:endParaRPr lang="en-US" altLang="en-US" sz="1600" dirty="0" smtClean="0"/>
          </a:p>
          <a:p>
            <a:r>
              <a:rPr lang="en-US" altLang="en-US" sz="1800" dirty="0" smtClean="0"/>
              <a:t>IEEE 802 Operations Manual (13 Nov 2015)</a:t>
            </a:r>
          </a:p>
          <a:p>
            <a:pPr lvl="1"/>
            <a:r>
              <a:rPr lang="en-US" altLang="en-US" sz="1600" dirty="0" smtClean="0">
                <a:hlinkClick r:id="rId3"/>
              </a:rPr>
              <a:t>http://www.ieee802.org/PNP/approved/IEEE_802_OM_v18.pdf</a:t>
            </a:r>
            <a:endParaRPr lang="en-US" altLang="en-US" sz="1600" dirty="0" smtClean="0"/>
          </a:p>
          <a:p>
            <a:r>
              <a:rPr lang="en-US" altLang="en-US" sz="1800" dirty="0" smtClean="0"/>
              <a:t>IEEE 802 Working Group Policies &amp;Procedures (13 Nov 2015) </a:t>
            </a:r>
          </a:p>
          <a:p>
            <a:pPr lvl="1"/>
            <a:r>
              <a:rPr lang="en-US" altLang="en-US" sz="1600" dirty="0" smtClean="0">
                <a:hlinkClick r:id="rId4"/>
              </a:rPr>
              <a:t>http://www.ieee802.org/PNP/approved/IEEE_802_WG_PandP_v18.1.pdf</a:t>
            </a:r>
            <a:r>
              <a:rPr lang="en-US" altLang="en-US" sz="1600" dirty="0" smtClean="0"/>
              <a:t> (editor update)</a:t>
            </a:r>
          </a:p>
          <a:p>
            <a:r>
              <a:rPr lang="en-US" altLang="en-US" sz="1800" dirty="0" smtClean="0"/>
              <a:t>IEEE 802 LMSC Chair's Guidelines (18 Mar 2016)</a:t>
            </a:r>
            <a:endParaRPr lang="en-US" altLang="en-US" sz="1800" dirty="0" smtClean="0">
              <a:hlinkClick r:id="rId5"/>
            </a:endParaRPr>
          </a:p>
          <a:p>
            <a:pPr lvl="1"/>
            <a:r>
              <a:rPr lang="en-US" altLang="en-US" sz="1600" dirty="0" smtClean="0">
                <a:hlinkClick r:id="rId6"/>
              </a:rPr>
              <a:t>http://www.ieee802.org/PNP/approved/IEEE_802_Chairs_guidelines_v23.pdf</a:t>
            </a:r>
          </a:p>
          <a:p>
            <a:r>
              <a:rPr lang="en-US" altLang="en-US" sz="1800" dirty="0" smtClean="0"/>
              <a:t>IEEE 802.11 WG OM: (13 Nov 2015)</a:t>
            </a:r>
          </a:p>
          <a:p>
            <a:pPr lvl="1"/>
            <a:r>
              <a:rPr lang="en-US" altLang="en-US" sz="1600" dirty="0" smtClean="0">
                <a:hlinkClick r:id="rId7"/>
              </a:rPr>
              <a:t>https://mentor.ieee.org/802.11/dcn/14/11-14-0629-14-0000-802-11-operations-manual.docx</a:t>
            </a:r>
            <a:r>
              <a:rPr lang="en-US" altLang="en-US" sz="1600" dirty="0" smtClean="0"/>
              <a:t>   </a:t>
            </a:r>
          </a:p>
          <a:p>
            <a:r>
              <a:rPr lang="en-US" altLang="en-US" sz="1800" dirty="0" smtClean="0"/>
              <a:t>Policies and Procedures hierarchy</a:t>
            </a:r>
          </a:p>
          <a:p>
            <a:pPr lvl="1"/>
            <a:r>
              <a:rPr lang="en-US" altLang="en-US" sz="1600" dirty="0" smtClean="0">
                <a:hlinkClick r:id="rId8"/>
              </a:rPr>
              <a:t>http://www.ieee802.org/11/Rules/rules.shtml</a:t>
            </a:r>
            <a:endParaRPr lang="en-US" altLang="en-US" sz="1600" dirty="0" smtClean="0"/>
          </a:p>
          <a:p>
            <a:pPr lvl="1"/>
            <a:r>
              <a:rPr lang="en-US" altLang="en-US" sz="1600" dirty="0" smtClean="0"/>
              <a:t>IEEE 802 Procedural document website: </a:t>
            </a:r>
            <a:r>
              <a:rPr lang="en-US" altLang="en-US" sz="1600" dirty="0" smtClean="0">
                <a:hlinkClick r:id="rId9"/>
              </a:rPr>
              <a:t>http://www.ieee802.org/devdocs.shtml</a:t>
            </a:r>
            <a:r>
              <a:rPr lang="en-US" altLang="en-US" sz="1600" dirty="0" smtClean="0"/>
              <a:t> </a:t>
            </a:r>
          </a:p>
          <a:p>
            <a:endParaRPr lang="en-US" altLang="en-US" sz="1800" dirty="0" smtClean="0"/>
          </a:p>
        </p:txBody>
      </p:sp>
      <p:sp>
        <p:nvSpPr>
          <p:cNvPr id="4" name="Date Placeholder 3"/>
          <p:cNvSpPr>
            <a:spLocks noGrp="1"/>
          </p:cNvSpPr>
          <p:nvPr>
            <p:ph type="dt" sz="quarter" idx="10"/>
          </p:nvPr>
        </p:nvSpPr>
        <p:spPr/>
        <p:txBody>
          <a:bodyPr/>
          <a:lstStyle/>
          <a:p>
            <a:r>
              <a:rPr lang="en-US" smtClean="0"/>
              <a:t>May 2019</a:t>
            </a:r>
            <a:endParaRPr lang="en-US"/>
          </a:p>
        </p:txBody>
      </p:sp>
      <p:sp>
        <p:nvSpPr>
          <p:cNvPr id="5" name="Footer Placeholder 4"/>
          <p:cNvSpPr>
            <a:spLocks noGrp="1"/>
          </p:cNvSpPr>
          <p:nvPr>
            <p:ph type="ftr" sz="quarter" idx="11"/>
          </p:nvPr>
        </p:nvSpPr>
        <p:spPr/>
        <p:txBody>
          <a:bodyPr/>
          <a:lstStyle/>
          <a:p>
            <a:r>
              <a:rPr lang="en-US" smtClean="0"/>
              <a:t>Minyoung Park (Intel Corp.)</a:t>
            </a:r>
            <a:endParaRPr lang="en-US"/>
          </a:p>
        </p:txBody>
      </p:sp>
      <p:sp>
        <p:nvSpPr>
          <p:cNvPr id="30726" name="Slide Number Placeholder 5"/>
          <p:cNvSpPr>
            <a:spLocks noGrp="1"/>
          </p:cNvSpPr>
          <p:nvPr>
            <p:ph type="sldNum" sz="quarter" idx="12"/>
          </p:nvPr>
        </p:nvSpPr>
        <p:spPr>
          <a:xfrm>
            <a:off x="5887915" y="6475413"/>
            <a:ext cx="517770" cy="184666"/>
          </a:xfrm>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None/>
            </a:pPr>
            <a:r>
              <a:rPr lang="en-US" altLang="en-US" sz="1200" b="0" dirty="0" smtClean="0"/>
              <a:t>Slide </a:t>
            </a:r>
            <a:fld id="{5429E2FB-F1B8-4C35-AA3D-F2B419234142}" type="slidenum">
              <a:rPr lang="en-US" altLang="en-US" sz="1200" b="0" smtClean="0"/>
              <a:pPr>
                <a:buNone/>
              </a:pPr>
              <a:t>21</a:t>
            </a:fld>
            <a:endParaRPr lang="en-US" altLang="en-US" sz="1200" b="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March 2019 Meeting, </a:t>
            </a:r>
            <a:r>
              <a:rPr lang="en-US" altLang="en-US" dirty="0"/>
              <a:t>A</a:t>
            </a:r>
            <a:r>
              <a:rPr lang="en-US" altLang="en-US" dirty="0" smtClean="0"/>
              <a:t>d-hoc Meeting and Teleconference Calls</a:t>
            </a:r>
          </a:p>
        </p:txBody>
      </p:sp>
      <p:sp>
        <p:nvSpPr>
          <p:cNvPr id="31747" name="Content Placeholder 2"/>
          <p:cNvSpPr>
            <a:spLocks noGrp="1"/>
          </p:cNvSpPr>
          <p:nvPr>
            <p:ph idx="1"/>
          </p:nvPr>
        </p:nvSpPr>
        <p:spPr>
          <a:xfrm>
            <a:off x="76200" y="1981200"/>
            <a:ext cx="8458200" cy="4425605"/>
          </a:xfrm>
        </p:spPr>
        <p:txBody>
          <a:bodyPr/>
          <a:lstStyle/>
          <a:p>
            <a:r>
              <a:rPr lang="en-US" altLang="en-US" dirty="0" smtClean="0"/>
              <a:t>March meeting: </a:t>
            </a:r>
            <a:r>
              <a:rPr lang="en-US" altLang="en-US" dirty="0" err="1" smtClean="0"/>
              <a:t>TGba</a:t>
            </a:r>
            <a:r>
              <a:rPr lang="en-US" altLang="en-US" dirty="0" smtClean="0"/>
              <a:t> </a:t>
            </a:r>
            <a:r>
              <a:rPr lang="en-US" altLang="en-US" dirty="0"/>
              <a:t>worked on the comment resolution on D2.0</a:t>
            </a:r>
          </a:p>
          <a:p>
            <a:pPr lvl="1"/>
            <a:r>
              <a:rPr lang="en-US" altLang="en-US" dirty="0"/>
              <a:t>40% completed (327 comments resolved out of 827</a:t>
            </a:r>
            <a:r>
              <a:rPr lang="en-US" altLang="en-US" dirty="0" smtClean="0"/>
              <a:t>)</a:t>
            </a:r>
          </a:p>
          <a:p>
            <a:pPr lvl="1"/>
            <a:r>
              <a:rPr lang="en-US" altLang="en-US" dirty="0"/>
              <a:t>Reviewed TG timeline</a:t>
            </a:r>
          </a:p>
          <a:p>
            <a:r>
              <a:rPr lang="en-US" altLang="en-US" dirty="0" err="1" smtClean="0"/>
              <a:t>TGba</a:t>
            </a:r>
            <a:r>
              <a:rPr lang="en-US" altLang="en-US" dirty="0" smtClean="0"/>
              <a:t> held an </a:t>
            </a:r>
            <a:r>
              <a:rPr lang="en-US" altLang="en-US" dirty="0"/>
              <a:t>ad-hoc meeting at the Bay area on </a:t>
            </a:r>
            <a:r>
              <a:rPr lang="en-US" altLang="en-US" dirty="0" smtClean="0"/>
              <a:t>April 17-18</a:t>
            </a:r>
          </a:p>
          <a:p>
            <a:pPr lvl="1"/>
            <a:r>
              <a:rPr lang="en-US" altLang="en-US" dirty="0" smtClean="0"/>
              <a:t>~150 CIDs ready for motion</a:t>
            </a:r>
          </a:p>
          <a:p>
            <a:r>
              <a:rPr lang="en-US" altLang="en-US" dirty="0" smtClean="0"/>
              <a:t>Three teleconference calls</a:t>
            </a:r>
          </a:p>
          <a:p>
            <a:pPr lvl="1"/>
            <a:r>
              <a:rPr lang="en-US" altLang="en-US" dirty="0" smtClean="0"/>
              <a:t>67 CIDs ready for motion</a:t>
            </a:r>
          </a:p>
          <a:p>
            <a:r>
              <a:rPr lang="en-US" altLang="en-US" dirty="0" smtClean="0"/>
              <a:t>66% comment resolution complete</a:t>
            </a:r>
          </a:p>
          <a:p>
            <a:pPr lvl="1"/>
            <a:r>
              <a:rPr lang="en-US" altLang="en-US" b="1" dirty="0" smtClean="0"/>
              <a:t>283 unresolved CIDs</a:t>
            </a:r>
            <a:endParaRPr lang="en-US" altLang="en-US" b="1" dirty="0"/>
          </a:p>
          <a:p>
            <a:r>
              <a:rPr lang="en-US" altLang="en-US" dirty="0" smtClean="0"/>
              <a:t>Agenda</a:t>
            </a:r>
            <a:r>
              <a:rPr lang="en-US" altLang="en-US" dirty="0"/>
              <a:t>: </a:t>
            </a:r>
            <a:r>
              <a:rPr lang="en-US" altLang="en-US" dirty="0" smtClean="0"/>
              <a:t>doc:11-19/242r8</a:t>
            </a:r>
            <a:endParaRPr lang="en-US" altLang="en-US" dirty="0"/>
          </a:p>
          <a:p>
            <a:endParaRPr lang="en-US" altLang="en-US"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22</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2698759149"/>
              </p:ext>
            </p:extLst>
          </p:nvPr>
        </p:nvGraphicFramePr>
        <p:xfrm>
          <a:off x="8632584" y="1641536"/>
          <a:ext cx="3276600" cy="4833620"/>
        </p:xfrm>
        <a:graphic>
          <a:graphicData uri="http://schemas.openxmlformats.org/drawingml/2006/table">
            <a:tbl>
              <a:tblPr/>
              <a:tblGrid>
                <a:gridCol w="1468087"/>
                <a:gridCol w="1808513"/>
              </a:tblGrid>
              <a:tr h="158750">
                <a:tc>
                  <a:txBody>
                    <a:bodyPr/>
                    <a:lstStyle/>
                    <a:p>
                      <a:pPr algn="ctr" fontAlgn="b"/>
                      <a:r>
                        <a:rPr lang="en-US" sz="1400" b="1" i="0" u="none" strike="noStrike" dirty="0" smtClean="0">
                          <a:solidFill>
                            <a:schemeClr val="bg1"/>
                          </a:solidFill>
                          <a:effectLst/>
                          <a:latin typeface="Arial" panose="020B0604020202020204" pitchFamily="34" charset="0"/>
                        </a:rPr>
                        <a:t>Assignee</a:t>
                      </a:r>
                      <a:endParaRPr lang="en-US" sz="1400" b="1" i="0" u="none" strike="noStrike" dirty="0">
                        <a:solidFill>
                          <a:schemeClr val="bg1"/>
                        </a:solidFill>
                        <a:effectLst/>
                        <a:latin typeface="Arial" panose="020B0604020202020204" pitchFamily="34" charset="0"/>
                      </a:endParaRP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tx1"/>
                    </a:solidFill>
                  </a:tcPr>
                </a:tc>
                <a:tc>
                  <a:txBody>
                    <a:bodyPr/>
                    <a:lstStyle/>
                    <a:p>
                      <a:pPr algn="ctr" fontAlgn="b"/>
                      <a:r>
                        <a:rPr lang="en-US" sz="1400" b="1" i="0" u="none" strike="noStrike" dirty="0" smtClean="0">
                          <a:solidFill>
                            <a:schemeClr val="bg1"/>
                          </a:solidFill>
                          <a:effectLst/>
                          <a:latin typeface="Arial" panose="020B0604020202020204" pitchFamily="34" charset="0"/>
                        </a:rPr>
                        <a:t>Num</a:t>
                      </a:r>
                      <a:r>
                        <a:rPr lang="en-US" sz="1400" b="1" i="0" u="none" strike="noStrike" baseline="0" dirty="0" smtClean="0">
                          <a:solidFill>
                            <a:schemeClr val="bg1"/>
                          </a:solidFill>
                          <a:effectLst/>
                          <a:latin typeface="Arial" panose="020B0604020202020204" pitchFamily="34" charset="0"/>
                        </a:rPr>
                        <a:t>ber of CIDs</a:t>
                      </a:r>
                      <a:endParaRPr lang="en-US" sz="1400" b="1" i="0" u="none" strike="noStrike" dirty="0">
                        <a:solidFill>
                          <a:schemeClr val="bg1"/>
                        </a:solidFill>
                        <a:effectLst/>
                        <a:latin typeface="Arial" panose="020B0604020202020204" pitchFamily="34" charset="0"/>
                      </a:endParaRP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tx1"/>
                    </a:solidFill>
                  </a:tcPr>
                </a:tc>
              </a:tr>
              <a:tr h="158750">
                <a:tc>
                  <a:txBody>
                    <a:bodyPr/>
                    <a:lstStyle/>
                    <a:p>
                      <a:pPr algn="l" fontAlgn="b"/>
                      <a:r>
                        <a:rPr lang="en-US" sz="1400" b="0" i="0" u="none" strike="noStrike">
                          <a:effectLst/>
                          <a:latin typeface="Arial" panose="020B0604020202020204" pitchFamily="34" charset="0"/>
                        </a:rPr>
                        <a:t>Po-Kai</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a:noFill/>
                    </a:lnB>
                  </a:tcPr>
                </a:tc>
                <a:tc>
                  <a:txBody>
                    <a:bodyPr/>
                    <a:lstStyle/>
                    <a:p>
                      <a:pPr algn="r" fontAlgn="b"/>
                      <a:r>
                        <a:rPr lang="en-US" sz="1400" b="0" i="0" u="none" strike="noStrike">
                          <a:effectLst/>
                          <a:latin typeface="Arial" panose="020B0604020202020204" pitchFamily="34" charset="0"/>
                        </a:rPr>
                        <a:t>278</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a:noFill/>
                    </a:lnB>
                  </a:tcPr>
                </a:tc>
              </a:tr>
              <a:tr h="158750">
                <a:tc>
                  <a:txBody>
                    <a:bodyPr/>
                    <a:lstStyle/>
                    <a:p>
                      <a:pPr algn="l" fontAlgn="b"/>
                      <a:r>
                        <a:rPr lang="en-US" sz="1400" b="0" i="0" u="none" strike="noStrike">
                          <a:effectLst/>
                          <a:latin typeface="Arial" panose="020B0604020202020204" pitchFamily="34" charset="0"/>
                        </a:rPr>
                        <a:t>Minyoung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147</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Alfred</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71</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Rojan</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65</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Vinod</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61</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Suhwook</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39</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kaiying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26</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Yongho</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23</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Woojin</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22</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yunsong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17</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Ming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12</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Xiaofei</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12</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Leif</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11</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Eunsung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10</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Steve</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10</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Sun Bo</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8</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Lei Huang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7</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Menzo</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3</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Rui Cao</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3</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Gaurav</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w="6350" cap="flat" cmpd="sng" algn="ctr">
                      <a:solidFill>
                        <a:srgbClr val="ABABAB"/>
                      </a:solidFill>
                      <a:prstDash val="solid"/>
                      <a:round/>
                      <a:headEnd type="none" w="med" len="med"/>
                      <a:tailEnd type="none" w="med" len="med"/>
                    </a:lnB>
                  </a:tcPr>
                </a:tc>
                <a:tc>
                  <a:txBody>
                    <a:bodyPr/>
                    <a:lstStyle/>
                    <a:p>
                      <a:pPr algn="r" fontAlgn="b"/>
                      <a:r>
                        <a:rPr lang="en-US" sz="1400" b="0" i="0" u="none" strike="noStrike">
                          <a:effectLst/>
                          <a:latin typeface="Arial" panose="020B0604020202020204" pitchFamily="34" charset="0"/>
                        </a:rPr>
                        <a:t>2</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w="6350" cap="flat" cmpd="sng" algn="ctr">
                      <a:solidFill>
                        <a:srgbClr val="ABABAB"/>
                      </a:solidFill>
                      <a:prstDash val="solid"/>
                      <a:round/>
                      <a:headEnd type="none" w="med" len="med"/>
                      <a:tailEnd type="none" w="med" len="med"/>
                    </a:lnB>
                  </a:tcPr>
                </a:tc>
              </a:tr>
              <a:tr h="158750">
                <a:tc>
                  <a:txBody>
                    <a:bodyPr/>
                    <a:lstStyle/>
                    <a:p>
                      <a:pPr algn="l" fontAlgn="b"/>
                      <a:r>
                        <a:rPr lang="en-US" sz="1400" b="0" i="0" u="none" strike="noStrike" dirty="0">
                          <a:solidFill>
                            <a:schemeClr val="bg1"/>
                          </a:solidFill>
                          <a:effectLst/>
                          <a:latin typeface="Arial" panose="020B0604020202020204" pitchFamily="34" charset="0"/>
                        </a:rPr>
                        <a:t>Grand Total</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tx1"/>
                    </a:solidFill>
                  </a:tcPr>
                </a:tc>
                <a:tc>
                  <a:txBody>
                    <a:bodyPr/>
                    <a:lstStyle/>
                    <a:p>
                      <a:pPr algn="r" fontAlgn="b"/>
                      <a:r>
                        <a:rPr lang="en-US" sz="1400" b="0" i="0" u="none" strike="noStrike" dirty="0">
                          <a:solidFill>
                            <a:schemeClr val="bg1"/>
                          </a:solidFill>
                          <a:effectLst/>
                          <a:latin typeface="Arial" panose="020B0604020202020204" pitchFamily="34" charset="0"/>
                        </a:rPr>
                        <a:t>827</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tx1"/>
                    </a:solidFill>
                  </a:tcPr>
                </a:tc>
              </a:tr>
            </a:tbl>
          </a:graphicData>
        </a:graphic>
      </p:graphicFrame>
      <p:sp>
        <p:nvSpPr>
          <p:cNvPr id="3" name="TextBox 2"/>
          <p:cNvSpPr txBox="1"/>
          <p:nvPr/>
        </p:nvSpPr>
        <p:spPr>
          <a:xfrm>
            <a:off x="8534400" y="1376472"/>
            <a:ext cx="2237857" cy="307777"/>
          </a:xfrm>
          <a:prstGeom prst="rect">
            <a:avLst/>
          </a:prstGeom>
          <a:noFill/>
        </p:spPr>
        <p:txBody>
          <a:bodyPr wrap="none" rtlCol="0">
            <a:spAutoFit/>
          </a:bodyPr>
          <a:lstStyle/>
          <a:p>
            <a:r>
              <a:rPr lang="en-US" sz="1400" b="1" dirty="0" smtClean="0"/>
              <a:t>Comment DB: 11-19/312r9</a:t>
            </a:r>
            <a:endParaRPr lang="en-US" sz="1400" b="1" dirty="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March 2019 meeting [doc: IEEE 802.11-19/557r0</a:t>
            </a:r>
            <a:r>
              <a:rPr lang="en-US" altLang="en-US" dirty="0"/>
              <a:t>], ad-hoc meeting </a:t>
            </a:r>
            <a:r>
              <a:rPr lang="en-US" altLang="en-US" dirty="0" smtClean="0"/>
              <a:t>[doc</a:t>
            </a:r>
            <a:r>
              <a:rPr lang="en-US" altLang="en-US" dirty="0"/>
              <a:t>: IEEE </a:t>
            </a:r>
            <a:r>
              <a:rPr lang="en-US" altLang="en-US" dirty="0" smtClean="0"/>
              <a:t>802.11-19/674r0] and teleconference call [doc: IEEE 802.11-19/679r2]</a:t>
            </a:r>
          </a:p>
          <a:p>
            <a:endParaRPr lang="en-US" altLang="en-US" dirty="0" smtClean="0"/>
          </a:p>
          <a:p>
            <a:pPr lvl="1"/>
            <a:r>
              <a:rPr lang="en-US" altLang="en-US" dirty="0" smtClean="0"/>
              <a:t>Move: </a:t>
            </a:r>
            <a:r>
              <a:rPr lang="en-US" altLang="en-US" dirty="0" err="1" smtClean="0"/>
              <a:t>Yunsong</a:t>
            </a:r>
            <a:r>
              <a:rPr lang="en-US" altLang="en-US" dirty="0" smtClean="0"/>
              <a:t> Yang</a:t>
            </a:r>
          </a:p>
          <a:p>
            <a:pPr lvl="1"/>
            <a:r>
              <a:rPr lang="en-US" altLang="en-US" dirty="0" smtClean="0"/>
              <a:t>Second: Xiaofei Wang</a:t>
            </a:r>
          </a:p>
          <a:p>
            <a:pPr lvl="1"/>
            <a:r>
              <a:rPr lang="en-US" altLang="en-US" dirty="0" smtClean="0"/>
              <a:t>Result</a:t>
            </a:r>
            <a:r>
              <a:rPr lang="en-US" altLang="en-US" dirty="0"/>
              <a:t>: </a:t>
            </a:r>
            <a:r>
              <a:rPr lang="en-US" altLang="en-US" dirty="0" smtClean="0"/>
              <a:t> Passes unanimously</a:t>
            </a:r>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23</a:t>
            </a:fld>
            <a:endParaRPr lang="en-US" altLang="en-US" sz="1200" b="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914400" y="685800"/>
            <a:ext cx="10363200" cy="534987"/>
          </a:xfrm>
        </p:spPr>
        <p:txBody>
          <a:bodyPr/>
          <a:lstStyle/>
          <a:p>
            <a:r>
              <a:rPr lang="en-US" dirty="0" smtClean="0"/>
              <a:t>Motion #2017</a:t>
            </a:r>
            <a:endParaRPr lang="en-US" dirty="0"/>
          </a:p>
        </p:txBody>
      </p:sp>
      <p:sp>
        <p:nvSpPr>
          <p:cNvPr id="9" name="Content Placeholder 8"/>
          <p:cNvSpPr>
            <a:spLocks noGrp="1"/>
          </p:cNvSpPr>
          <p:nvPr>
            <p:ph idx="1"/>
          </p:nvPr>
        </p:nvSpPr>
        <p:spPr>
          <a:xfrm>
            <a:off x="914400" y="1296987"/>
            <a:ext cx="10744200" cy="5178425"/>
          </a:xfrm>
        </p:spPr>
        <p:txBody>
          <a:bodyPr/>
          <a:lstStyle/>
          <a:p>
            <a:pPr marL="0" indent="0">
              <a:buNone/>
            </a:pPr>
            <a:r>
              <a:rPr lang="en-US" sz="1800" dirty="0"/>
              <a:t>Move to accept the comment </a:t>
            </a:r>
            <a:r>
              <a:rPr lang="en-US" sz="1800" dirty="0" smtClean="0"/>
              <a:t>resolutions to the CIDs in the following documents:</a:t>
            </a:r>
          </a:p>
          <a:p>
            <a:pPr marL="457200" indent="-457200">
              <a:buFont typeface="+mj-lt"/>
              <a:buAutoNum type="arabicPeriod"/>
            </a:pPr>
            <a:r>
              <a:rPr lang="en-US" sz="1600" b="0" dirty="0" smtClean="0"/>
              <a:t>11-19/643r4, lb237-cr-for-miscellaneous-part-1 </a:t>
            </a:r>
            <a:r>
              <a:rPr lang="en-US" sz="1600" b="0" dirty="0"/>
              <a:t>(Minyoung, Intel)</a:t>
            </a:r>
            <a:br>
              <a:rPr lang="en-US" sz="1600" b="0" dirty="0"/>
            </a:br>
            <a:r>
              <a:rPr lang="en-US" sz="1600" b="0" dirty="0"/>
              <a:t>- CIDs: </a:t>
            </a:r>
            <a:r>
              <a:rPr lang="en-US" sz="1600" b="0" dirty="0" smtClean="0"/>
              <a:t>2010</a:t>
            </a:r>
            <a:r>
              <a:rPr lang="en-US" sz="1600" b="0" dirty="0"/>
              <a:t>, 2038, 2571, 2113, </a:t>
            </a:r>
            <a:r>
              <a:rPr lang="en-US" sz="1600" b="0" dirty="0" smtClean="0"/>
              <a:t>2198, 2228</a:t>
            </a:r>
            <a:r>
              <a:rPr lang="en-US" sz="1600" b="0" dirty="0"/>
              <a:t>,  2264, </a:t>
            </a:r>
            <a:r>
              <a:rPr lang="en-US" sz="1600" b="0" dirty="0" smtClean="0"/>
              <a:t>2374, 2392</a:t>
            </a:r>
            <a:r>
              <a:rPr lang="en-US" sz="1600" b="0" dirty="0"/>
              <a:t>, 2511, 2572, 2614, </a:t>
            </a:r>
            <a:r>
              <a:rPr lang="en-US" sz="1600" b="0" dirty="0" smtClean="0"/>
              <a:t>2615, 2616</a:t>
            </a:r>
            <a:r>
              <a:rPr lang="en-US" sz="1600" b="0" dirty="0"/>
              <a:t>, 2617, 2644, 2645, </a:t>
            </a:r>
            <a:r>
              <a:rPr lang="en-US" sz="1600" b="0" dirty="0" smtClean="0"/>
              <a:t>2653, 2778</a:t>
            </a:r>
            <a:r>
              <a:rPr lang="en-US" sz="1600" b="0" dirty="0"/>
              <a:t>, </a:t>
            </a:r>
            <a:r>
              <a:rPr lang="en-US" sz="1600" b="0" dirty="0" smtClean="0"/>
              <a:t>2798</a:t>
            </a:r>
            <a:endParaRPr lang="en-US" sz="1200" b="0" dirty="0" smtClean="0"/>
          </a:p>
          <a:p>
            <a:pPr marL="457200" indent="-457200">
              <a:buFont typeface="+mj-lt"/>
              <a:buAutoNum type="arabicPeriod"/>
            </a:pPr>
            <a:r>
              <a:rPr lang="en-US" sz="1600" b="0" dirty="0" smtClean="0"/>
              <a:t>11-19/642r2</a:t>
            </a:r>
            <a:r>
              <a:rPr lang="en-US" sz="1600" b="0" dirty="0"/>
              <a:t>, “CR on 4.9 GHz related comments”, Minyoung Park (Intel)</a:t>
            </a:r>
            <a:br>
              <a:rPr lang="en-US" sz="1600" b="0" dirty="0"/>
            </a:br>
            <a:r>
              <a:rPr lang="en-US" sz="1600" b="0" dirty="0"/>
              <a:t>- </a:t>
            </a:r>
            <a:r>
              <a:rPr lang="en-US" sz="1600" b="0" dirty="0" smtClean="0"/>
              <a:t>CIDs: 2006</a:t>
            </a:r>
            <a:r>
              <a:rPr lang="en-US" sz="1600" b="0" dirty="0"/>
              <a:t>, 2007, 2009, 2012, </a:t>
            </a:r>
            <a:r>
              <a:rPr lang="en-US" sz="1600" b="0" dirty="0" smtClean="0"/>
              <a:t>2013, 2015</a:t>
            </a:r>
            <a:r>
              <a:rPr lang="en-US" sz="1600" b="0" dirty="0"/>
              <a:t>, 2023, 2024, 2025, </a:t>
            </a:r>
            <a:r>
              <a:rPr lang="en-US" sz="1600" b="0" dirty="0" smtClean="0"/>
              <a:t>2026, 2027</a:t>
            </a:r>
            <a:r>
              <a:rPr lang="en-US" sz="1600" b="0" dirty="0"/>
              <a:t>, 2114, 2717, </a:t>
            </a:r>
            <a:r>
              <a:rPr lang="en-US" sz="1600" b="0" dirty="0" smtClean="0"/>
              <a:t>2767</a:t>
            </a:r>
          </a:p>
          <a:p>
            <a:pPr marL="457200" indent="-457200">
              <a:buFont typeface="+mj-lt"/>
              <a:buAutoNum type="arabicPeriod"/>
            </a:pPr>
            <a:r>
              <a:rPr lang="en-US" sz="1600" b="0" dirty="0" smtClean="0"/>
              <a:t>11-19/570r2</a:t>
            </a:r>
            <a:r>
              <a:rPr lang="en-US" sz="1600" b="0" dirty="0"/>
              <a:t>, “crs-for-phy-introduction-D2.0”, </a:t>
            </a:r>
            <a:r>
              <a:rPr lang="en-US" sz="1600" b="0" dirty="0" err="1"/>
              <a:t>Yonggang</a:t>
            </a:r>
            <a:r>
              <a:rPr lang="en-US" sz="1600" b="0" dirty="0"/>
              <a:t> Fang (ZTE)</a:t>
            </a:r>
            <a:br>
              <a:rPr lang="en-US" sz="1600" b="0" dirty="0"/>
            </a:br>
            <a:r>
              <a:rPr lang="en-US" sz="1600" b="0" dirty="0"/>
              <a:t>- CIDs:2621, 2574, 2780, 2590, 2591, 2068, 2495</a:t>
            </a:r>
            <a:endParaRPr lang="en-US" sz="1600" b="0" dirty="0" smtClean="0"/>
          </a:p>
          <a:p>
            <a:pPr marL="457200" indent="-457200">
              <a:buFont typeface="+mj-lt"/>
              <a:buAutoNum type="arabicPeriod"/>
            </a:pPr>
            <a:r>
              <a:rPr lang="en-US" sz="1600" b="0" dirty="0" smtClean="0"/>
              <a:t>11-19/398r3</a:t>
            </a:r>
            <a:r>
              <a:rPr lang="en-US" sz="1600" b="0" dirty="0"/>
              <a:t>, “PHY-CR-for-Clause-31”, Vinod Kristem (Intel)</a:t>
            </a:r>
            <a:br>
              <a:rPr lang="en-US" sz="1600" b="0" dirty="0"/>
            </a:br>
            <a:r>
              <a:rPr lang="en-US" sz="1600" b="0" dirty="0"/>
              <a:t>- CIDs: 2063, 2064, 2065, 2066, 2074, 2075, 2085, 2497, 2500, 2669, 2777, 2789, 2790, and 2826</a:t>
            </a:r>
            <a:endParaRPr lang="en-US" sz="1600" b="0" dirty="0" smtClean="0"/>
          </a:p>
          <a:p>
            <a:pPr marL="457200" indent="-457200">
              <a:buFont typeface="+mj-lt"/>
              <a:buAutoNum type="arabicPeriod"/>
            </a:pPr>
            <a:r>
              <a:rPr lang="en-US" sz="1600" b="0" dirty="0" smtClean="0"/>
              <a:t>11-19/0649r2, </a:t>
            </a:r>
            <a:r>
              <a:rPr lang="en-US" sz="1600" b="0" dirty="0"/>
              <a:t>“PHY Comment resolution for Clause 31.2.8”, Vinod Kristem (Intel)</a:t>
            </a:r>
            <a:br>
              <a:rPr lang="en-US" sz="1600" b="0" dirty="0"/>
            </a:br>
            <a:r>
              <a:rPr lang="en-US" sz="1600" b="0" dirty="0"/>
              <a:t>- CIDs: 2019, 2069, 2070, 2104, 2618, 2619, 2754, and 2825</a:t>
            </a:r>
            <a:endParaRPr lang="en-US" sz="1600" b="0" dirty="0" smtClean="0"/>
          </a:p>
          <a:p>
            <a:pPr marL="457200" indent="-457200">
              <a:buFont typeface="+mj-lt"/>
              <a:buAutoNum type="arabicPeriod"/>
            </a:pPr>
            <a:r>
              <a:rPr lang="en-US" sz="1600" b="0" dirty="0" smtClean="0"/>
              <a:t>11-19/0644r3 </a:t>
            </a:r>
            <a:r>
              <a:rPr lang="en-US" sz="1600" b="0" dirty="0"/>
              <a:t>“Comment resolutions for miscellaneous comments - part 2”, Minyoung Park (Intel)</a:t>
            </a:r>
            <a:br>
              <a:rPr lang="en-US" sz="1600" b="0" dirty="0"/>
            </a:br>
            <a:r>
              <a:rPr lang="en-US" sz="1600" b="0" dirty="0"/>
              <a:t>- CIDs: </a:t>
            </a:r>
            <a:r>
              <a:rPr lang="en-US" sz="1600" b="0" dirty="0" smtClean="0"/>
              <a:t>2270</a:t>
            </a:r>
            <a:r>
              <a:rPr lang="en-US" sz="1600" b="0" dirty="0"/>
              <a:t>, 2271, 2272, 2279, </a:t>
            </a:r>
            <a:r>
              <a:rPr lang="en-US" sz="1600" b="0" dirty="0" smtClean="0"/>
              <a:t>2280, 2281</a:t>
            </a:r>
            <a:r>
              <a:rPr lang="en-US" sz="1600" b="0" dirty="0"/>
              <a:t>, 2282, 2283, 2284, </a:t>
            </a:r>
            <a:r>
              <a:rPr lang="en-US" sz="1600" b="0" dirty="0" smtClean="0"/>
              <a:t>2285, 2286</a:t>
            </a:r>
            <a:r>
              <a:rPr lang="en-US" sz="1600" b="0" dirty="0"/>
              <a:t>, 2287, 2288, 2289, </a:t>
            </a:r>
            <a:r>
              <a:rPr lang="en-US" sz="1600" b="0" dirty="0" smtClean="0"/>
              <a:t>2291, 2292</a:t>
            </a:r>
            <a:r>
              <a:rPr lang="en-US" sz="1600" b="0" dirty="0"/>
              <a:t>, 2293, 2295, 2296, </a:t>
            </a:r>
            <a:r>
              <a:rPr lang="en-US" sz="1600" b="0" dirty="0" smtClean="0"/>
              <a:t>2297, 2298</a:t>
            </a:r>
            <a:r>
              <a:rPr lang="en-US" sz="1600" b="0" dirty="0"/>
              <a:t>, 2299, 2300, 2301, </a:t>
            </a:r>
            <a:r>
              <a:rPr lang="en-US" sz="1600" b="0" dirty="0" smtClean="0"/>
              <a:t>2307, 2308</a:t>
            </a:r>
            <a:r>
              <a:rPr lang="en-US" sz="1600" b="0" dirty="0"/>
              <a:t>, 2309,  2312, </a:t>
            </a:r>
            <a:r>
              <a:rPr lang="en-US" sz="1600" b="0" dirty="0" smtClean="0"/>
              <a:t>2340, 2343</a:t>
            </a:r>
            <a:r>
              <a:rPr lang="en-US" sz="1600" b="0" dirty="0"/>
              <a:t>, 2345, 2346, 2353, </a:t>
            </a:r>
            <a:r>
              <a:rPr lang="en-US" sz="1600" b="0" dirty="0" smtClean="0"/>
              <a:t>2355, 2357</a:t>
            </a:r>
            <a:r>
              <a:rPr lang="en-US" sz="1600" b="0" dirty="0"/>
              <a:t>, 2363, 2364, 2105, </a:t>
            </a:r>
            <a:r>
              <a:rPr lang="en-US" sz="1600" b="0" dirty="0" smtClean="0"/>
              <a:t>2366, 2368</a:t>
            </a:r>
            <a:r>
              <a:rPr lang="en-US" sz="1600" b="0" dirty="0"/>
              <a:t>, 2369, </a:t>
            </a:r>
            <a:r>
              <a:rPr lang="en-US" sz="1600" b="0" dirty="0" smtClean="0"/>
              <a:t>2395</a:t>
            </a:r>
          </a:p>
          <a:p>
            <a:pPr marL="457200" indent="-457200">
              <a:buFont typeface="+mj-lt"/>
              <a:buAutoNum type="arabicPeriod"/>
            </a:pPr>
            <a:r>
              <a:rPr lang="en-US" sz="1600" b="0" dirty="0" smtClean="0"/>
              <a:t>11-19/0682r1</a:t>
            </a:r>
            <a:r>
              <a:rPr lang="en-US" sz="1600" b="0" dirty="0"/>
              <a:t>, “PHY Comment resolution for Clause 31.2” Vinod Kristem (Intel)</a:t>
            </a:r>
            <a:br>
              <a:rPr lang="en-US" sz="1600" b="0" dirty="0"/>
            </a:br>
            <a:r>
              <a:rPr lang="en-US" sz="1600" b="0" dirty="0"/>
              <a:t>- CIDs: 2020, , 2501</a:t>
            </a:r>
            <a:r>
              <a:rPr lang="en-US" sz="1600" b="0" dirty="0" smtClean="0"/>
              <a:t>, </a:t>
            </a:r>
            <a:r>
              <a:rPr lang="en-US" sz="1600" b="0" dirty="0"/>
              <a:t>2630, and 2791</a:t>
            </a:r>
            <a:endParaRPr lang="en-US" sz="1600" b="0" dirty="0"/>
          </a:p>
          <a:p>
            <a:pPr marL="0" indent="0">
              <a:buNone/>
            </a:pPr>
            <a:r>
              <a:rPr lang="en-US" sz="1800" b="0" dirty="0"/>
              <a:t> </a:t>
            </a:r>
            <a:r>
              <a:rPr lang="en-US" sz="1600" dirty="0" smtClean="0"/>
              <a:t>Move: , Second</a:t>
            </a:r>
            <a:r>
              <a:rPr lang="en-US" sz="1600" dirty="0"/>
              <a:t>: </a:t>
            </a:r>
            <a:r>
              <a:rPr lang="en-US" sz="1600" dirty="0" smtClean="0"/>
              <a:t>, Result</a:t>
            </a:r>
            <a:r>
              <a:rPr lang="en-US" sz="1600" dirty="0" smtClean="0"/>
              <a:t>:</a:t>
            </a:r>
            <a:endParaRPr lang="en-US" sz="1600" b="0" dirty="0"/>
          </a:p>
          <a:p>
            <a:pPr marL="457200" lvl="1" indent="0">
              <a:buNone/>
            </a:pPr>
            <a:endParaRPr lang="en-US" sz="1600" dirty="0"/>
          </a:p>
        </p:txBody>
      </p:sp>
      <p:sp>
        <p:nvSpPr>
          <p:cNvPr id="5" name="Date Placeholder 4"/>
          <p:cNvSpPr>
            <a:spLocks noGrp="1"/>
          </p:cNvSpPr>
          <p:nvPr>
            <p:ph type="dt" sz="half" idx="10"/>
          </p:nvPr>
        </p:nvSpPr>
        <p:spPr/>
        <p:txBody>
          <a:bodyPr/>
          <a:lstStyle/>
          <a:p>
            <a:pPr>
              <a:defRPr/>
            </a:pPr>
            <a:r>
              <a:rPr lang="en-US" smtClean="0"/>
              <a:t>May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91924" y="6475413"/>
            <a:ext cx="509755" cy="184666"/>
          </a:xfrm>
        </p:spPr>
        <p:txBody>
          <a:bodyPr/>
          <a:lstStyle/>
          <a:p>
            <a:pPr>
              <a:defRPr/>
            </a:pPr>
            <a:r>
              <a:rPr lang="en-US" altLang="en-US" smtClean="0"/>
              <a:t>Slide </a:t>
            </a:r>
            <a:fld id="{B3AADB1E-8AB1-401D-93B7-30E1984F35A9}" type="slidenum">
              <a:rPr lang="en-US" altLang="en-US" smtClean="0"/>
              <a:pPr>
                <a:defRPr/>
              </a:pPr>
              <a:t>24</a:t>
            </a:fld>
            <a:endParaRPr lang="en-US" altLang="en-US"/>
          </a:p>
        </p:txBody>
      </p:sp>
    </p:spTree>
    <p:extLst>
      <p:ext uri="{BB962C8B-B14F-4D97-AF65-F5344CB8AC3E}">
        <p14:creationId xmlns:p14="http://schemas.microsoft.com/office/powerpoint/2010/main" val="15944220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914400" y="685800"/>
            <a:ext cx="10363200" cy="534987"/>
          </a:xfrm>
        </p:spPr>
        <p:txBody>
          <a:bodyPr/>
          <a:lstStyle/>
          <a:p>
            <a:r>
              <a:rPr lang="en-US" dirty="0" smtClean="0"/>
              <a:t>Motion #</a:t>
            </a:r>
            <a:r>
              <a:rPr lang="en-US" dirty="0" smtClean="0"/>
              <a:t>2018</a:t>
            </a:r>
            <a:endParaRPr lang="en-US" dirty="0"/>
          </a:p>
        </p:txBody>
      </p:sp>
      <p:sp>
        <p:nvSpPr>
          <p:cNvPr id="9" name="Content Placeholder 8"/>
          <p:cNvSpPr>
            <a:spLocks noGrp="1"/>
          </p:cNvSpPr>
          <p:nvPr>
            <p:ph idx="1"/>
          </p:nvPr>
        </p:nvSpPr>
        <p:spPr>
          <a:xfrm>
            <a:off x="914400" y="1523999"/>
            <a:ext cx="10744200" cy="4951413"/>
          </a:xfrm>
        </p:spPr>
        <p:txBody>
          <a:bodyPr/>
          <a:lstStyle/>
          <a:p>
            <a:pPr marL="0" indent="0">
              <a:buNone/>
            </a:pPr>
            <a:r>
              <a:rPr lang="en-US" dirty="0"/>
              <a:t>Move to accept the comment </a:t>
            </a:r>
            <a:r>
              <a:rPr lang="en-US" dirty="0" smtClean="0"/>
              <a:t>resolutions </a:t>
            </a:r>
            <a:r>
              <a:rPr lang="en-US" dirty="0"/>
              <a:t>in </a:t>
            </a:r>
            <a:r>
              <a:rPr lang="en-US" dirty="0" smtClean="0"/>
              <a:t>the following documents:</a:t>
            </a:r>
          </a:p>
          <a:p>
            <a:pPr marL="457200" indent="-457200">
              <a:buFont typeface="+mj-lt"/>
              <a:buAutoNum type="arabicPeriod"/>
            </a:pPr>
            <a:r>
              <a:rPr lang="en-US" sz="2000" b="0" dirty="0" smtClean="0"/>
              <a:t>11-19/590r1</a:t>
            </a:r>
            <a:r>
              <a:rPr lang="en-US" sz="2000" b="0" dirty="0"/>
              <a:t>, “CR for WUR Duty Cycle Part I” Po-Kai Huang (Intel Corporation)</a:t>
            </a:r>
            <a:br>
              <a:rPr lang="en-US" sz="2000" b="0" dirty="0"/>
            </a:br>
            <a:r>
              <a:rPr lang="en-US" sz="2000" b="0" dirty="0"/>
              <a:t>-CIDs:  2045, 2046, 2123, 2356, 2213, 2214, 2263, 2417, 2433, 2434, 2435, 2450, 2470, 2606, 2607, 2608, 2729</a:t>
            </a:r>
          </a:p>
          <a:p>
            <a:pPr marL="457200" indent="-457200">
              <a:buFont typeface="+mj-lt"/>
              <a:buAutoNum type="arabicPeriod"/>
            </a:pPr>
            <a:r>
              <a:rPr lang="en-US" sz="2000" b="0" dirty="0" smtClean="0"/>
              <a:t>11-19/599r2, </a:t>
            </a:r>
            <a:r>
              <a:rPr lang="en-US" sz="2000" b="0" dirty="0" err="1" smtClean="0"/>
              <a:t>cr</a:t>
            </a:r>
            <a:r>
              <a:rPr lang="en-US" sz="2000" b="0" dirty="0" smtClean="0"/>
              <a:t>-for-miscellaneous-</a:t>
            </a:r>
            <a:r>
              <a:rPr lang="en-US" sz="2000" b="0" dirty="0" err="1" smtClean="0"/>
              <a:t>cids</a:t>
            </a:r>
            <a:r>
              <a:rPr lang="en-US" sz="2000" b="0" dirty="0" smtClean="0"/>
              <a:t> </a:t>
            </a:r>
            <a:r>
              <a:rPr lang="en-US" sz="2000" b="0" dirty="0"/>
              <a:t>(Po-kai, Intel)</a:t>
            </a:r>
            <a:br>
              <a:rPr lang="en-US" sz="2000" b="0" dirty="0"/>
            </a:br>
            <a:r>
              <a:rPr lang="en-US" sz="2000" b="0" dirty="0"/>
              <a:t>- CIDs: 2211, 2262, 2691</a:t>
            </a:r>
          </a:p>
          <a:p>
            <a:pPr marL="457200" indent="-457200">
              <a:buFont typeface="+mj-lt"/>
              <a:buAutoNum type="arabicPeriod"/>
            </a:pPr>
            <a:r>
              <a:rPr lang="en-US" sz="2000" b="0" dirty="0" smtClean="0"/>
              <a:t>11-19/591r3, </a:t>
            </a:r>
            <a:r>
              <a:rPr lang="en-US" sz="2000" b="0" dirty="0" err="1" smtClean="0"/>
              <a:t>cr</a:t>
            </a:r>
            <a:r>
              <a:rPr lang="en-US" sz="2000" b="0" dirty="0" smtClean="0"/>
              <a:t>-for-</a:t>
            </a:r>
            <a:r>
              <a:rPr lang="en-US" sz="2000" b="0" dirty="0" err="1" smtClean="0"/>
              <a:t>wur</a:t>
            </a:r>
            <a:r>
              <a:rPr lang="en-US" sz="2000" b="0" dirty="0" smtClean="0"/>
              <a:t>-power-management-and-negotiation-part-I </a:t>
            </a:r>
            <a:r>
              <a:rPr lang="en-US" sz="2000" b="0" dirty="0"/>
              <a:t>(Po-kai, Intel</a:t>
            </a:r>
            <a:r>
              <a:rPr lang="en-US" sz="2000" b="0" dirty="0" smtClean="0"/>
              <a:t>)</a:t>
            </a:r>
            <a:br>
              <a:rPr lang="en-US" sz="2000" b="0" dirty="0" smtClean="0"/>
            </a:br>
            <a:r>
              <a:rPr lang="en-US" sz="2000" b="0" dirty="0" smtClean="0"/>
              <a:t>-CIDs: </a:t>
            </a:r>
            <a:r>
              <a:rPr lang="en-GB" altLang="ko-KR" sz="2000" b="0" dirty="0">
                <a:latin typeface="Times New Roman" panose="02020603050405020304" pitchFamily="18" charset="0"/>
                <a:ea typeface="Malgun Gothic" panose="020B0503020000020004" pitchFamily="34" charset="-127"/>
                <a:cs typeface="Times New Roman" panose="02020603050405020304" pitchFamily="18" charset="0"/>
              </a:rPr>
              <a:t>2029, 2034, 2036, 2053, 2097, 2130, 2150, 2151, 2152, 2175</a:t>
            </a:r>
            <a:r>
              <a:rPr lang="en-GB" altLang="ko-KR" sz="2000" b="0" dirty="0" smtClean="0">
                <a:latin typeface="Times New Roman" panose="02020603050405020304" pitchFamily="18" charset="0"/>
                <a:ea typeface="Malgun Gothic" panose="020B0503020000020004" pitchFamily="34" charset="-127"/>
                <a:cs typeface="Times New Roman" panose="02020603050405020304" pitchFamily="18" charset="0"/>
              </a:rPr>
              <a:t>, </a:t>
            </a:r>
            <a:r>
              <a:rPr lang="en-GB" altLang="ko-KR" sz="2000" b="0" dirty="0">
                <a:latin typeface="Times New Roman" panose="02020603050405020304" pitchFamily="18" charset="0"/>
                <a:ea typeface="Malgun Gothic" panose="020B0503020000020004" pitchFamily="34" charset="-127"/>
                <a:cs typeface="Times New Roman" panose="02020603050405020304" pitchFamily="18" charset="0"/>
              </a:rPr>
              <a:t>2215</a:t>
            </a:r>
            <a:r>
              <a:rPr lang="en-GB" altLang="ko-KR" sz="2000" b="0" dirty="0" smtClean="0">
                <a:latin typeface="Times New Roman" panose="02020603050405020304" pitchFamily="18" charset="0"/>
                <a:ea typeface="Malgun Gothic" panose="020B0503020000020004" pitchFamily="34" charset="-127"/>
                <a:cs typeface="Times New Roman" panose="02020603050405020304" pitchFamily="18" charset="0"/>
              </a:rPr>
              <a:t>, </a:t>
            </a:r>
            <a:r>
              <a:rPr lang="en-GB" altLang="ko-KR" sz="2000" b="0" dirty="0">
                <a:latin typeface="Times New Roman" panose="02020603050405020304" pitchFamily="18" charset="0"/>
                <a:ea typeface="Malgun Gothic" panose="020B0503020000020004" pitchFamily="34" charset="-127"/>
                <a:cs typeface="Times New Roman" panose="02020603050405020304" pitchFamily="18" charset="0"/>
              </a:rPr>
              <a:t>2218</a:t>
            </a:r>
            <a:r>
              <a:rPr lang="en-GB" altLang="ko-KR" sz="2000" b="0" dirty="0" smtClean="0">
                <a:latin typeface="Times New Roman" panose="02020603050405020304" pitchFamily="18" charset="0"/>
                <a:ea typeface="Malgun Gothic" panose="020B0503020000020004" pitchFamily="34" charset="-127"/>
                <a:cs typeface="Times New Roman" panose="02020603050405020304" pitchFamily="18" charset="0"/>
              </a:rPr>
              <a:t>, </a:t>
            </a:r>
            <a:r>
              <a:rPr lang="en-GB" altLang="ko-KR" sz="2000" b="0" dirty="0">
                <a:latin typeface="Times New Roman" panose="02020603050405020304" pitchFamily="18" charset="0"/>
                <a:ea typeface="Malgun Gothic" panose="020B0503020000020004" pitchFamily="34" charset="-127"/>
                <a:cs typeface="Times New Roman" panose="02020603050405020304" pitchFamily="18" charset="0"/>
              </a:rPr>
              <a:t>2223</a:t>
            </a:r>
            <a:r>
              <a:rPr lang="en-GB" altLang="ko-KR" sz="2000" b="0" dirty="0" smtClean="0">
                <a:latin typeface="Times New Roman" panose="02020603050405020304" pitchFamily="18" charset="0"/>
                <a:ea typeface="Malgun Gothic" panose="020B0503020000020004" pitchFamily="34" charset="-127"/>
                <a:cs typeface="Times New Roman" panose="02020603050405020304" pitchFamily="18" charset="0"/>
              </a:rPr>
              <a:t>,, </a:t>
            </a:r>
            <a:r>
              <a:rPr lang="en-GB" altLang="ko-KR" sz="2000" b="0" dirty="0">
                <a:latin typeface="Times New Roman" panose="02020603050405020304" pitchFamily="18" charset="0"/>
                <a:ea typeface="Malgun Gothic" panose="020B0503020000020004" pitchFamily="34" charset="-127"/>
                <a:cs typeface="Times New Roman" panose="02020603050405020304" pitchFamily="18" charset="0"/>
              </a:rPr>
              <a:t>2225, 2238, 2243, 2396, 2399, 2436, 2437, 2438, 2439, 2505, 2508, 2610, 2657</a:t>
            </a:r>
            <a:r>
              <a:rPr lang="en-GB" altLang="ko-KR" sz="2000" b="0" dirty="0" smtClean="0">
                <a:latin typeface="Times New Roman" panose="02020603050405020304" pitchFamily="18" charset="0"/>
                <a:ea typeface="Malgun Gothic" panose="020B0503020000020004" pitchFamily="34" charset="-127"/>
                <a:cs typeface="Times New Roman" panose="02020603050405020304" pitchFamily="18" charset="0"/>
              </a:rPr>
              <a:t>,, </a:t>
            </a:r>
            <a:r>
              <a:rPr lang="en-GB" altLang="ko-KR" sz="2000" b="0" dirty="0">
                <a:latin typeface="Times New Roman" panose="02020603050405020304" pitchFamily="18" charset="0"/>
                <a:ea typeface="Malgun Gothic" panose="020B0503020000020004" pitchFamily="34" charset="-127"/>
                <a:cs typeface="Times New Roman" panose="02020603050405020304" pitchFamily="18" charset="0"/>
              </a:rPr>
              <a:t>2693</a:t>
            </a:r>
            <a:r>
              <a:rPr lang="en-GB" altLang="ko-KR" sz="2000" b="0" dirty="0" smtClean="0">
                <a:latin typeface="Times New Roman" panose="02020603050405020304" pitchFamily="18" charset="0"/>
                <a:ea typeface="Malgun Gothic" panose="020B0503020000020004" pitchFamily="34" charset="-127"/>
                <a:cs typeface="Times New Roman" panose="02020603050405020304" pitchFamily="18" charset="0"/>
              </a:rPr>
              <a:t>,, </a:t>
            </a:r>
            <a:r>
              <a:rPr lang="en-GB" altLang="ko-KR" sz="2000" b="0" dirty="0">
                <a:latin typeface="Times New Roman" panose="02020603050405020304" pitchFamily="18" charset="0"/>
                <a:ea typeface="Malgun Gothic" panose="020B0503020000020004" pitchFamily="34" charset="-127"/>
                <a:cs typeface="Times New Roman" panose="02020603050405020304" pitchFamily="18" charset="0"/>
              </a:rPr>
              <a:t>2700, 2756,  2775</a:t>
            </a:r>
            <a:r>
              <a:rPr lang="en-GB" altLang="ko-KR" sz="2000" b="0" dirty="0" smtClean="0">
                <a:latin typeface="Times New Roman" panose="02020603050405020304" pitchFamily="18" charset="0"/>
                <a:ea typeface="Malgun Gothic" panose="020B0503020000020004" pitchFamily="34" charset="-127"/>
                <a:cs typeface="Times New Roman" panose="02020603050405020304" pitchFamily="18" charset="0"/>
              </a:rPr>
              <a:t>,</a:t>
            </a:r>
            <a:r>
              <a:rPr lang="en-GB" altLang="ko-KR" sz="2000" b="0" dirty="0" smtClean="0">
                <a:solidFill>
                  <a:srgbClr val="FF0000"/>
                </a:solidFill>
                <a:latin typeface="Times New Roman" panose="02020603050405020304" pitchFamily="18" charset="0"/>
                <a:ea typeface="Malgun Gothic" panose="020B0503020000020004" pitchFamily="34" charset="-127"/>
                <a:cs typeface="Times New Roman" panose="02020603050405020304" pitchFamily="18" charset="0"/>
              </a:rPr>
              <a:t>,</a:t>
            </a:r>
            <a:r>
              <a:rPr lang="en-GB" altLang="ko-KR" sz="2000" b="0" dirty="0" smtClean="0">
                <a:latin typeface="Times New Roman" panose="02020603050405020304" pitchFamily="18" charset="0"/>
                <a:ea typeface="Malgun Gothic" panose="020B0503020000020004" pitchFamily="34" charset="-127"/>
                <a:cs typeface="Times New Roman" panose="02020603050405020304" pitchFamily="18" charset="0"/>
              </a:rPr>
              <a:t>, </a:t>
            </a:r>
            <a:r>
              <a:rPr lang="en-GB" altLang="ko-KR" sz="2000" b="0" dirty="0">
                <a:latin typeface="Times New Roman" panose="02020603050405020304" pitchFamily="18" charset="0"/>
                <a:ea typeface="Malgun Gothic" panose="020B0503020000020004" pitchFamily="34" charset="-127"/>
                <a:cs typeface="Times New Roman" panose="02020603050405020304" pitchFamily="18" charset="0"/>
              </a:rPr>
              <a:t>2799,  </a:t>
            </a:r>
            <a:r>
              <a:rPr lang="en-GB" altLang="ko-KR" sz="2000" b="0" dirty="0" smtClean="0">
                <a:latin typeface="Times New Roman" panose="02020603050405020304" pitchFamily="18" charset="0"/>
                <a:ea typeface="Malgun Gothic" panose="020B0503020000020004" pitchFamily="34" charset="-127"/>
                <a:cs typeface="Times New Roman" panose="02020603050405020304" pitchFamily="18" charset="0"/>
              </a:rPr>
              <a:t>2807</a:t>
            </a:r>
            <a:endParaRPr lang="en-US" sz="2000" b="0" dirty="0"/>
          </a:p>
          <a:p>
            <a:pPr marL="457200" indent="-457200">
              <a:buFont typeface="+mj-lt"/>
              <a:buAutoNum type="arabicPeriod"/>
            </a:pPr>
            <a:r>
              <a:rPr lang="en-US" sz="2000" b="0" dirty="0" smtClean="0"/>
              <a:t>11-19/580r4, mac-</a:t>
            </a:r>
            <a:r>
              <a:rPr lang="en-US" sz="2000" b="0" dirty="0" err="1" smtClean="0"/>
              <a:t>cr</a:t>
            </a:r>
            <a:r>
              <a:rPr lang="en-US" sz="2000" b="0" dirty="0" smtClean="0"/>
              <a:t>-miscellaneous </a:t>
            </a:r>
            <a:r>
              <a:rPr lang="en-US" sz="2000" b="0" dirty="0"/>
              <a:t>(Alfred, Qualcomm)</a:t>
            </a:r>
          </a:p>
          <a:p>
            <a:pPr marL="457200" indent="-457200">
              <a:buFont typeface="+mj-lt"/>
              <a:buAutoNum type="arabicPeriod"/>
            </a:pPr>
            <a:r>
              <a:rPr lang="en-US" sz="2000" b="0" dirty="0" smtClean="0"/>
              <a:t>11-19/582r2, mac-</a:t>
            </a:r>
            <a:r>
              <a:rPr lang="en-US" sz="2000" b="0" dirty="0" err="1" smtClean="0"/>
              <a:t>cr</a:t>
            </a:r>
            <a:r>
              <a:rPr lang="en-US" sz="2000" b="0" dirty="0" smtClean="0"/>
              <a:t>-transmitter-id </a:t>
            </a:r>
            <a:r>
              <a:rPr lang="en-US" sz="2000" b="0" dirty="0"/>
              <a:t>(Alfred, Qualcomm)</a:t>
            </a:r>
          </a:p>
          <a:p>
            <a:pPr marL="457200" indent="-457200">
              <a:buFont typeface="+mj-lt"/>
              <a:buAutoNum type="arabicPeriod"/>
            </a:pPr>
            <a:r>
              <a:rPr lang="en-US" sz="2000" b="0" dirty="0" smtClean="0"/>
              <a:t>11-19/583r2, mac-</a:t>
            </a:r>
            <a:r>
              <a:rPr lang="en-US" sz="2000" b="0" dirty="0" err="1" smtClean="0"/>
              <a:t>cr</a:t>
            </a:r>
            <a:r>
              <a:rPr lang="en-US" sz="2000" b="0" dirty="0" smtClean="0"/>
              <a:t>-</a:t>
            </a:r>
            <a:r>
              <a:rPr lang="en-US" sz="2000" b="0" dirty="0" err="1" smtClean="0"/>
              <a:t>wur</a:t>
            </a:r>
            <a:r>
              <a:rPr lang="en-US" sz="2000" b="0" dirty="0" smtClean="0"/>
              <a:t>-frame-format </a:t>
            </a:r>
            <a:r>
              <a:rPr lang="en-US" sz="2000" b="0" dirty="0"/>
              <a:t>(Alfred, Qualcomm)</a:t>
            </a:r>
          </a:p>
          <a:p>
            <a:pPr marL="457200" indent="-457200">
              <a:buFont typeface="+mj-lt"/>
              <a:buAutoNum type="arabicPeriod"/>
            </a:pPr>
            <a:r>
              <a:rPr lang="en-US" sz="2000" b="0" dirty="0" smtClean="0"/>
              <a:t>11-19/584r2, mac-</a:t>
            </a:r>
            <a:r>
              <a:rPr lang="en-US" sz="2000" b="0" dirty="0" err="1" smtClean="0"/>
              <a:t>cr</a:t>
            </a:r>
            <a:r>
              <a:rPr lang="en-US" sz="2000" b="0" dirty="0" smtClean="0"/>
              <a:t>-</a:t>
            </a:r>
            <a:r>
              <a:rPr lang="en-US" sz="2000" b="0" dirty="0" err="1" smtClean="0"/>
              <a:t>wur</a:t>
            </a:r>
            <a:r>
              <a:rPr lang="en-US" sz="2000" b="0" dirty="0" smtClean="0"/>
              <a:t>-discovery-frame </a:t>
            </a:r>
            <a:r>
              <a:rPr lang="en-US" sz="2000" b="0" dirty="0"/>
              <a:t>(Alfred, Qualcomm)</a:t>
            </a:r>
          </a:p>
          <a:p>
            <a:pPr marL="0" indent="0">
              <a:buNone/>
            </a:pPr>
            <a:endParaRPr lang="en-US" b="0" dirty="0" smtClean="0"/>
          </a:p>
          <a:p>
            <a:pPr marL="0" indent="0">
              <a:buNone/>
            </a:pPr>
            <a:r>
              <a:rPr lang="en-US" b="0" dirty="0"/>
              <a:t> </a:t>
            </a:r>
          </a:p>
          <a:p>
            <a:pPr marL="0" indent="0">
              <a:buNone/>
            </a:pPr>
            <a:r>
              <a:rPr lang="en-US" sz="2000" dirty="0"/>
              <a:t>Move</a:t>
            </a:r>
            <a:r>
              <a:rPr lang="en-US" sz="2000" dirty="0" smtClean="0"/>
              <a:t>:</a:t>
            </a:r>
            <a:endParaRPr lang="en-US" sz="2000" b="0" dirty="0"/>
          </a:p>
          <a:p>
            <a:pPr marL="0" indent="0">
              <a:buNone/>
            </a:pPr>
            <a:r>
              <a:rPr lang="en-US" sz="2000" dirty="0"/>
              <a:t>Second: </a:t>
            </a:r>
            <a:endParaRPr lang="en-US" sz="2000" b="0" dirty="0"/>
          </a:p>
          <a:p>
            <a:pPr marL="0" indent="0">
              <a:buNone/>
            </a:pPr>
            <a:r>
              <a:rPr lang="en-US" sz="2000" dirty="0"/>
              <a:t>Result</a:t>
            </a:r>
            <a:r>
              <a:rPr lang="en-US" sz="2000" dirty="0" smtClean="0"/>
              <a:t>:</a:t>
            </a:r>
            <a:endParaRPr lang="en-US" sz="2000" b="0" dirty="0"/>
          </a:p>
          <a:p>
            <a:pPr marL="457200" lvl="1" indent="0">
              <a:buNone/>
            </a:pPr>
            <a:endParaRPr lang="en-US" dirty="0"/>
          </a:p>
        </p:txBody>
      </p:sp>
      <p:sp>
        <p:nvSpPr>
          <p:cNvPr id="5" name="Date Placeholder 4"/>
          <p:cNvSpPr>
            <a:spLocks noGrp="1"/>
          </p:cNvSpPr>
          <p:nvPr>
            <p:ph type="dt" sz="half" idx="10"/>
          </p:nvPr>
        </p:nvSpPr>
        <p:spPr/>
        <p:txBody>
          <a:bodyPr/>
          <a:lstStyle/>
          <a:p>
            <a:pPr>
              <a:defRPr/>
            </a:pPr>
            <a:r>
              <a:rPr lang="en-US" smtClean="0"/>
              <a:t>May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91924" y="6475413"/>
            <a:ext cx="509755" cy="184666"/>
          </a:xfrm>
        </p:spPr>
        <p:txBody>
          <a:bodyPr/>
          <a:lstStyle/>
          <a:p>
            <a:pPr>
              <a:defRPr/>
            </a:pPr>
            <a:r>
              <a:rPr lang="en-US" altLang="en-US" smtClean="0"/>
              <a:t>Slide </a:t>
            </a:r>
            <a:fld id="{B3AADB1E-8AB1-401D-93B7-30E1984F35A9}" type="slidenum">
              <a:rPr lang="en-US" altLang="en-US" smtClean="0"/>
              <a:pPr>
                <a:defRPr/>
              </a:pPr>
              <a:t>25</a:t>
            </a:fld>
            <a:endParaRPr lang="en-US" altLang="en-US"/>
          </a:p>
        </p:txBody>
      </p:sp>
    </p:spTree>
    <p:extLst>
      <p:ext uri="{BB962C8B-B14F-4D97-AF65-F5344CB8AC3E}">
        <p14:creationId xmlns:p14="http://schemas.microsoft.com/office/powerpoint/2010/main" val="2295827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914400" y="685800"/>
            <a:ext cx="10363200" cy="534987"/>
          </a:xfrm>
        </p:spPr>
        <p:txBody>
          <a:bodyPr/>
          <a:lstStyle/>
          <a:p>
            <a:r>
              <a:rPr lang="en-US" dirty="0" smtClean="0"/>
              <a:t>Motion #</a:t>
            </a:r>
            <a:r>
              <a:rPr lang="en-US" dirty="0" smtClean="0"/>
              <a:t>2019</a:t>
            </a:r>
            <a:endParaRPr lang="en-US" dirty="0"/>
          </a:p>
        </p:txBody>
      </p:sp>
      <p:sp>
        <p:nvSpPr>
          <p:cNvPr id="9" name="Content Placeholder 8"/>
          <p:cNvSpPr>
            <a:spLocks noGrp="1"/>
          </p:cNvSpPr>
          <p:nvPr>
            <p:ph idx="1"/>
          </p:nvPr>
        </p:nvSpPr>
        <p:spPr>
          <a:xfrm>
            <a:off x="914400" y="1523999"/>
            <a:ext cx="11201400" cy="4951413"/>
          </a:xfrm>
        </p:spPr>
        <p:txBody>
          <a:bodyPr/>
          <a:lstStyle/>
          <a:p>
            <a:pPr marL="0" indent="0">
              <a:buNone/>
            </a:pPr>
            <a:r>
              <a:rPr lang="en-US" dirty="0"/>
              <a:t>Move to accept the comment </a:t>
            </a:r>
            <a:r>
              <a:rPr lang="en-US" dirty="0" smtClean="0"/>
              <a:t>resolutions </a:t>
            </a:r>
            <a:r>
              <a:rPr lang="en-US" dirty="0"/>
              <a:t>in </a:t>
            </a:r>
            <a:r>
              <a:rPr lang="en-US" dirty="0" smtClean="0"/>
              <a:t>the following documents:</a:t>
            </a:r>
          </a:p>
          <a:p>
            <a:pPr marL="457200" indent="-457200">
              <a:buFont typeface="+mj-lt"/>
              <a:buAutoNum type="arabicPeriod"/>
            </a:pPr>
            <a:r>
              <a:rPr lang="en-US" sz="2000" b="0" dirty="0" smtClean="0"/>
              <a:t>11-19/424r2</a:t>
            </a:r>
            <a:r>
              <a:rPr lang="en-US" sz="2000" b="0" dirty="0"/>
              <a:t>, "Comment Resolutions on BPSK-Mark Comments” Steve </a:t>
            </a:r>
            <a:r>
              <a:rPr lang="en-US" sz="2000" b="0" dirty="0" smtClean="0"/>
              <a:t>Shellhammer (Qualcomm) </a:t>
            </a:r>
            <a:endParaRPr lang="en-US" sz="2000" b="0" dirty="0"/>
          </a:p>
          <a:p>
            <a:pPr marL="457200" indent="-457200">
              <a:buFont typeface="+mj-lt"/>
              <a:buAutoNum type="arabicPeriod"/>
            </a:pPr>
            <a:r>
              <a:rPr lang="en-US" sz="2000" b="0" dirty="0"/>
              <a:t>11-19/651r2, "Comment Resolutions on Sync Field </a:t>
            </a:r>
            <a:r>
              <a:rPr lang="en-US" sz="2000" b="0" dirty="0" smtClean="0"/>
              <a:t>Comments” </a:t>
            </a:r>
            <a:r>
              <a:rPr lang="en-US" sz="2000" b="0" dirty="0"/>
              <a:t>Steve Shellhammer (Qualcomm</a:t>
            </a:r>
            <a:r>
              <a:rPr lang="en-US" sz="2000" b="0" dirty="0" smtClean="0"/>
              <a:t>)</a:t>
            </a:r>
          </a:p>
          <a:p>
            <a:pPr marL="457200" indent="-457200">
              <a:buFont typeface="+mj-lt"/>
              <a:buAutoNum type="arabicPeriod"/>
            </a:pPr>
            <a:r>
              <a:rPr lang="en-US" sz="2000" b="0" dirty="0" smtClean="0"/>
              <a:t>11-19/738r0</a:t>
            </a:r>
            <a:r>
              <a:rPr lang="en-US" sz="2000" b="0" dirty="0"/>
              <a:t>, "Comment Resolutions for Off WG </a:t>
            </a:r>
            <a:r>
              <a:rPr lang="en-US" sz="2000" b="0" dirty="0" smtClean="0"/>
              <a:t>Comments” </a:t>
            </a:r>
            <a:r>
              <a:rPr lang="en-US" sz="2000" b="0" dirty="0"/>
              <a:t>Steve Shellhammer (Qualcomm)</a:t>
            </a:r>
          </a:p>
          <a:p>
            <a:pPr marL="457200" indent="-457200">
              <a:buFont typeface="+mj-lt"/>
              <a:buAutoNum type="arabicPeriod"/>
            </a:pPr>
            <a:r>
              <a:rPr lang="en-US" sz="2000" b="0" dirty="0" smtClean="0"/>
              <a:t>11-19/782r2, </a:t>
            </a:r>
            <a:r>
              <a:rPr lang="en-US" sz="2000" b="0" dirty="0" err="1"/>
              <a:t>Tx</a:t>
            </a:r>
            <a:r>
              <a:rPr lang="en-US" sz="2000" b="0" dirty="0"/>
              <a:t> LO comment (Richard van Nee, Qualcomm</a:t>
            </a:r>
            <a:r>
              <a:rPr lang="en-US" sz="2000" b="0" dirty="0" smtClean="0"/>
              <a:t>)</a:t>
            </a:r>
            <a:endParaRPr lang="en-US" sz="2000" b="0" dirty="0">
              <a:solidFill>
                <a:srgbClr val="FF3300"/>
              </a:solidFill>
            </a:endParaRPr>
          </a:p>
          <a:p>
            <a:pPr marL="457200" indent="-457200">
              <a:buFont typeface="+mj-lt"/>
              <a:buAutoNum type="arabicPeriod"/>
            </a:pPr>
            <a:r>
              <a:rPr lang="en-US" sz="2000" b="0" dirty="0"/>
              <a:t>11-19/786r1, CR for </a:t>
            </a:r>
            <a:r>
              <a:rPr lang="en-US" sz="2000" b="0" dirty="0" err="1"/>
              <a:t>Tx</a:t>
            </a:r>
            <a:r>
              <a:rPr lang="en-US" sz="2000" b="0" dirty="0"/>
              <a:t> mask for WUR-Sync and WUR-Data (Minyoung Park, </a:t>
            </a:r>
            <a:r>
              <a:rPr lang="en-US" sz="2000" b="0" dirty="0" smtClean="0"/>
              <a:t>Intel)</a:t>
            </a:r>
            <a:endParaRPr lang="en-US" sz="2000" b="0" dirty="0"/>
          </a:p>
          <a:p>
            <a:pPr marL="457200" indent="-457200">
              <a:buFont typeface="+mj-lt"/>
              <a:buAutoNum type="arabicPeriod"/>
            </a:pPr>
            <a:r>
              <a:rPr lang="en-US" sz="2000" b="0" dirty="0"/>
              <a:t>11-19/711r1, CR for misc. part 3 (Minyoung Park, Intel)</a:t>
            </a:r>
          </a:p>
          <a:p>
            <a:pPr marL="457200" indent="-457200">
              <a:buFont typeface="+mj-lt"/>
              <a:buAutoNum type="arabicPeriod"/>
            </a:pPr>
            <a:r>
              <a:rPr lang="en-US" sz="2000" b="0" dirty="0"/>
              <a:t>11-19/645r2, CR for HDR LDR (Minyoung Park, Intel)</a:t>
            </a:r>
          </a:p>
          <a:p>
            <a:pPr marL="0" indent="0">
              <a:buNone/>
            </a:pPr>
            <a:r>
              <a:rPr lang="en-US" b="0" dirty="0"/>
              <a:t> </a:t>
            </a:r>
          </a:p>
          <a:p>
            <a:pPr marL="0" indent="0">
              <a:buNone/>
            </a:pPr>
            <a:r>
              <a:rPr lang="en-US" sz="2000" dirty="0"/>
              <a:t>Move</a:t>
            </a:r>
            <a:r>
              <a:rPr lang="en-US" sz="2000" dirty="0" smtClean="0"/>
              <a:t>:</a:t>
            </a:r>
            <a:endParaRPr lang="en-US" sz="2000" b="0" dirty="0"/>
          </a:p>
          <a:p>
            <a:pPr marL="0" indent="0">
              <a:buNone/>
            </a:pPr>
            <a:r>
              <a:rPr lang="en-US" sz="2000" dirty="0"/>
              <a:t>Second: </a:t>
            </a:r>
            <a:endParaRPr lang="en-US" sz="2000" b="0" dirty="0"/>
          </a:p>
          <a:p>
            <a:pPr marL="0" indent="0">
              <a:buNone/>
            </a:pPr>
            <a:r>
              <a:rPr lang="en-US" sz="2000" dirty="0"/>
              <a:t>Result</a:t>
            </a:r>
            <a:r>
              <a:rPr lang="en-US" sz="2000" dirty="0" smtClean="0"/>
              <a:t>:</a:t>
            </a:r>
            <a:endParaRPr lang="en-US" sz="2000" b="0" dirty="0"/>
          </a:p>
          <a:p>
            <a:pPr marL="457200" lvl="1" indent="0">
              <a:buNone/>
            </a:pPr>
            <a:endParaRPr lang="en-US" dirty="0"/>
          </a:p>
        </p:txBody>
      </p:sp>
      <p:sp>
        <p:nvSpPr>
          <p:cNvPr id="5" name="Date Placeholder 4"/>
          <p:cNvSpPr>
            <a:spLocks noGrp="1"/>
          </p:cNvSpPr>
          <p:nvPr>
            <p:ph type="dt" sz="half" idx="10"/>
          </p:nvPr>
        </p:nvSpPr>
        <p:spPr/>
        <p:txBody>
          <a:bodyPr/>
          <a:lstStyle/>
          <a:p>
            <a:pPr>
              <a:defRPr/>
            </a:pPr>
            <a:r>
              <a:rPr lang="en-US" smtClean="0"/>
              <a:t>May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91924" y="6475413"/>
            <a:ext cx="509755" cy="184666"/>
          </a:xfrm>
        </p:spPr>
        <p:txBody>
          <a:bodyPr/>
          <a:lstStyle/>
          <a:p>
            <a:pPr>
              <a:defRPr/>
            </a:pPr>
            <a:r>
              <a:rPr lang="en-US" altLang="en-US" smtClean="0"/>
              <a:t>Slide </a:t>
            </a:r>
            <a:fld id="{B3AADB1E-8AB1-401D-93B7-30E1984F35A9}" type="slidenum">
              <a:rPr lang="en-US" altLang="en-US" smtClean="0"/>
              <a:pPr>
                <a:defRPr/>
              </a:pPr>
              <a:t>26</a:t>
            </a:fld>
            <a:endParaRPr lang="en-US" altLang="en-US"/>
          </a:p>
        </p:txBody>
      </p:sp>
    </p:spTree>
    <p:extLst>
      <p:ext uri="{BB962C8B-B14F-4D97-AF65-F5344CB8AC3E}">
        <p14:creationId xmlns:p14="http://schemas.microsoft.com/office/powerpoint/2010/main" val="8457786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914400" y="685800"/>
            <a:ext cx="10363200" cy="534987"/>
          </a:xfrm>
        </p:spPr>
        <p:txBody>
          <a:bodyPr/>
          <a:lstStyle/>
          <a:p>
            <a:r>
              <a:rPr lang="en-US" dirty="0" smtClean="0"/>
              <a:t>Motion #</a:t>
            </a:r>
            <a:r>
              <a:rPr lang="en-US" dirty="0" smtClean="0"/>
              <a:t>2020</a:t>
            </a:r>
            <a:endParaRPr lang="en-US" dirty="0"/>
          </a:p>
        </p:txBody>
      </p:sp>
      <p:sp>
        <p:nvSpPr>
          <p:cNvPr id="9" name="Content Placeholder 8"/>
          <p:cNvSpPr>
            <a:spLocks noGrp="1"/>
          </p:cNvSpPr>
          <p:nvPr>
            <p:ph idx="1"/>
          </p:nvPr>
        </p:nvSpPr>
        <p:spPr>
          <a:xfrm>
            <a:off x="914400" y="1523999"/>
            <a:ext cx="11201400" cy="4951413"/>
          </a:xfrm>
        </p:spPr>
        <p:txBody>
          <a:bodyPr/>
          <a:lstStyle/>
          <a:p>
            <a:pPr marL="0" indent="0">
              <a:buNone/>
            </a:pPr>
            <a:r>
              <a:rPr lang="en-US" dirty="0"/>
              <a:t>Move to accept the comment </a:t>
            </a:r>
            <a:r>
              <a:rPr lang="en-US" dirty="0" smtClean="0"/>
              <a:t>resolutions </a:t>
            </a:r>
            <a:r>
              <a:rPr lang="en-US" dirty="0"/>
              <a:t>in </a:t>
            </a:r>
            <a:r>
              <a:rPr lang="en-US" dirty="0" smtClean="0"/>
              <a:t>the following documents:</a:t>
            </a:r>
          </a:p>
          <a:p>
            <a:pPr marL="457200" indent="-457200">
              <a:buFont typeface="+mj-lt"/>
              <a:buAutoNum type="arabicPeriod"/>
            </a:pPr>
            <a:r>
              <a:rPr lang="en-US" sz="1800" b="0" dirty="0"/>
              <a:t>11-19/576r3, "LB237 CR WUR FDMA” Yongho </a:t>
            </a:r>
            <a:r>
              <a:rPr lang="en-US" sz="1800" b="0" dirty="0" smtClean="0"/>
              <a:t>Seok (</a:t>
            </a:r>
            <a:r>
              <a:rPr lang="en-US" sz="1800" b="0" dirty="0" err="1" smtClean="0"/>
              <a:t>MediaTek</a:t>
            </a:r>
            <a:r>
              <a:rPr lang="en-US" sz="1800" b="0" dirty="0" smtClean="0"/>
              <a:t>) </a:t>
            </a:r>
            <a:endParaRPr lang="en-US" sz="1800" b="0" dirty="0"/>
          </a:p>
          <a:p>
            <a:pPr marL="457200" indent="-457200">
              <a:buFont typeface="+mj-lt"/>
              <a:buAutoNum type="arabicPeriod"/>
            </a:pPr>
            <a:r>
              <a:rPr lang="en-US" sz="1800" b="0" dirty="0"/>
              <a:t>11-19/744r1, "MAC CR on Channel Access” Ming </a:t>
            </a:r>
            <a:r>
              <a:rPr lang="en-US" sz="1800" b="0" dirty="0" err="1" smtClean="0"/>
              <a:t>Gan</a:t>
            </a:r>
            <a:r>
              <a:rPr lang="en-US" sz="1800" b="0" dirty="0" smtClean="0"/>
              <a:t> (Huawei)</a:t>
            </a:r>
          </a:p>
          <a:p>
            <a:pPr marL="457200" indent="-457200">
              <a:buFont typeface="+mj-lt"/>
              <a:buAutoNum type="arabicPeriod"/>
            </a:pPr>
            <a:r>
              <a:rPr lang="en-US" sz="1800" b="0" dirty="0"/>
              <a:t>11-19/741r4, "CR on Capabilities element ” Suhwook </a:t>
            </a:r>
            <a:r>
              <a:rPr lang="en-US" sz="1800" b="0" dirty="0" smtClean="0"/>
              <a:t>Kim  (LGE)</a:t>
            </a:r>
            <a:endParaRPr lang="en-US" sz="1800" b="0" dirty="0"/>
          </a:p>
          <a:p>
            <a:pPr marL="457200" indent="-457200">
              <a:buFont typeface="+mj-lt"/>
              <a:buAutoNum type="arabicPeriod"/>
            </a:pPr>
            <a:r>
              <a:rPr lang="en-US" sz="1800" b="0" dirty="0" smtClean="0"/>
              <a:t>11-19/742r2</a:t>
            </a:r>
            <a:r>
              <a:rPr lang="en-US" sz="1800" b="0" dirty="0"/>
              <a:t>, </a:t>
            </a:r>
            <a:r>
              <a:rPr lang="en-US" sz="1800" b="0" dirty="0" smtClean="0"/>
              <a:t>“CR </a:t>
            </a:r>
            <a:r>
              <a:rPr lang="en-US" sz="1800" b="0" dirty="0"/>
              <a:t>on Power </a:t>
            </a:r>
            <a:r>
              <a:rPr lang="en-US" sz="1800" b="0" dirty="0" smtClean="0"/>
              <a:t>Management” </a:t>
            </a:r>
            <a:r>
              <a:rPr lang="en-US" sz="1800" b="0" dirty="0"/>
              <a:t>Suhwook Kim  (LGE)</a:t>
            </a:r>
          </a:p>
          <a:p>
            <a:pPr marL="457200" indent="-457200">
              <a:buFont typeface="+mj-lt"/>
              <a:buAutoNum type="arabicPeriod"/>
            </a:pPr>
            <a:r>
              <a:rPr lang="en-US" sz="1800" b="0" dirty="0" smtClean="0"/>
              <a:t>11-19/749r1, “CR </a:t>
            </a:r>
            <a:r>
              <a:rPr lang="en-US" sz="1800" b="0" dirty="0"/>
              <a:t>for miscellaneous CIDs Part </a:t>
            </a:r>
            <a:r>
              <a:rPr lang="en-US" sz="1800" b="0" dirty="0" smtClean="0"/>
              <a:t>II” (Po-Kai Huang, Intel), </a:t>
            </a:r>
            <a:endParaRPr lang="en-US" sz="1800" b="0" dirty="0"/>
          </a:p>
          <a:p>
            <a:pPr marL="457200" indent="-457200">
              <a:buFont typeface="+mj-lt"/>
              <a:buAutoNum type="arabicPeriod"/>
            </a:pPr>
            <a:r>
              <a:rPr lang="en-US" sz="1800" b="0" dirty="0" smtClean="0"/>
              <a:t>11-19/0729r4, </a:t>
            </a:r>
            <a:r>
              <a:rPr lang="en-US" sz="1800" b="0" dirty="0"/>
              <a:t>CRs for clause 30.9.2 and 30.9.3 Protected WUR frames - Part2, </a:t>
            </a:r>
            <a:r>
              <a:rPr lang="en-US" sz="1800" b="0" dirty="0" err="1"/>
              <a:t>Rojan</a:t>
            </a:r>
            <a:r>
              <a:rPr lang="en-US" sz="1800" b="0" dirty="0"/>
              <a:t> </a:t>
            </a:r>
            <a:r>
              <a:rPr lang="en-US" sz="1800" b="0" dirty="0" err="1"/>
              <a:t>Chitrakar</a:t>
            </a:r>
            <a:r>
              <a:rPr lang="en-US" sz="1800" b="0" dirty="0"/>
              <a:t> (Panasonic</a:t>
            </a:r>
            <a:r>
              <a:rPr lang="en-US" sz="1800" b="0" dirty="0" smtClean="0"/>
              <a:t>)</a:t>
            </a:r>
          </a:p>
          <a:p>
            <a:pPr marL="457200" indent="-457200">
              <a:buFont typeface="+mj-lt"/>
              <a:buAutoNum type="arabicPeriod"/>
            </a:pPr>
            <a:r>
              <a:rPr lang="en-US" sz="1800" b="0" dirty="0"/>
              <a:t>11-19/789r0, CR for CID 2347 and 2699, Xiaofei </a:t>
            </a:r>
            <a:r>
              <a:rPr lang="en-US" sz="1800" b="0" dirty="0" smtClean="0"/>
              <a:t>Wang (</a:t>
            </a:r>
            <a:r>
              <a:rPr lang="en-US" sz="1800" b="0" dirty="0" err="1" smtClean="0"/>
              <a:t>InterDigital</a:t>
            </a:r>
            <a:r>
              <a:rPr lang="en-US" sz="1800" b="0" dirty="0" smtClean="0"/>
              <a:t>)</a:t>
            </a:r>
          </a:p>
          <a:p>
            <a:pPr marL="457200" indent="-457200">
              <a:buFont typeface="+mj-lt"/>
              <a:buAutoNum type="arabicPeriod"/>
            </a:pPr>
            <a:r>
              <a:rPr lang="en-US" sz="1800" b="0" dirty="0"/>
              <a:t>11-19/790r0, CR for </a:t>
            </a:r>
            <a:r>
              <a:rPr lang="en-US" sz="1800" b="0" dirty="0" err="1"/>
              <a:t>Misc</a:t>
            </a:r>
            <a:r>
              <a:rPr lang="en-US" sz="1800" b="0" dirty="0"/>
              <a:t> MAC </a:t>
            </a:r>
            <a:r>
              <a:rPr lang="en-US" sz="1800" b="0" dirty="0" smtClean="0"/>
              <a:t>CIDs</a:t>
            </a:r>
            <a:r>
              <a:rPr lang="en-US" sz="1800" b="0" dirty="0"/>
              <a:t>, Xiaofei Wang (</a:t>
            </a:r>
            <a:r>
              <a:rPr lang="en-US" sz="1800" b="0" dirty="0" err="1"/>
              <a:t>InterDigital</a:t>
            </a:r>
            <a:r>
              <a:rPr lang="en-US" sz="1800" b="0" dirty="0" smtClean="0"/>
              <a:t>)</a:t>
            </a:r>
          </a:p>
          <a:p>
            <a:pPr marL="0" indent="0">
              <a:buNone/>
            </a:pPr>
            <a:r>
              <a:rPr lang="en-US" b="0" dirty="0"/>
              <a:t> </a:t>
            </a:r>
          </a:p>
          <a:p>
            <a:pPr marL="0" indent="0">
              <a:buNone/>
            </a:pPr>
            <a:r>
              <a:rPr lang="en-US" sz="2000" dirty="0"/>
              <a:t>Move</a:t>
            </a:r>
            <a:r>
              <a:rPr lang="en-US" sz="2000" dirty="0" smtClean="0"/>
              <a:t>:</a:t>
            </a:r>
            <a:endParaRPr lang="en-US" sz="2000" b="0" dirty="0"/>
          </a:p>
          <a:p>
            <a:pPr marL="0" indent="0">
              <a:buNone/>
            </a:pPr>
            <a:r>
              <a:rPr lang="en-US" sz="2000" dirty="0"/>
              <a:t>Second: </a:t>
            </a:r>
            <a:endParaRPr lang="en-US" sz="2000" b="0" dirty="0"/>
          </a:p>
          <a:p>
            <a:pPr marL="0" indent="0">
              <a:buNone/>
            </a:pPr>
            <a:r>
              <a:rPr lang="en-US" sz="2000" dirty="0"/>
              <a:t>Result</a:t>
            </a:r>
            <a:r>
              <a:rPr lang="en-US" sz="2000" dirty="0" smtClean="0"/>
              <a:t>:</a:t>
            </a:r>
            <a:endParaRPr lang="en-US" sz="2000" b="0" dirty="0"/>
          </a:p>
          <a:p>
            <a:pPr marL="457200" lvl="1" indent="0">
              <a:buNone/>
            </a:pPr>
            <a:endParaRPr lang="en-US" dirty="0"/>
          </a:p>
        </p:txBody>
      </p:sp>
      <p:sp>
        <p:nvSpPr>
          <p:cNvPr id="5" name="Date Placeholder 4"/>
          <p:cNvSpPr>
            <a:spLocks noGrp="1"/>
          </p:cNvSpPr>
          <p:nvPr>
            <p:ph type="dt" sz="half" idx="10"/>
          </p:nvPr>
        </p:nvSpPr>
        <p:spPr/>
        <p:txBody>
          <a:bodyPr/>
          <a:lstStyle/>
          <a:p>
            <a:pPr>
              <a:defRPr/>
            </a:pPr>
            <a:r>
              <a:rPr lang="en-US" smtClean="0"/>
              <a:t>May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91924" y="6475413"/>
            <a:ext cx="509755" cy="184666"/>
          </a:xfrm>
        </p:spPr>
        <p:txBody>
          <a:bodyPr/>
          <a:lstStyle/>
          <a:p>
            <a:pPr>
              <a:defRPr/>
            </a:pPr>
            <a:r>
              <a:rPr lang="en-US" altLang="en-US" smtClean="0"/>
              <a:t>Slide </a:t>
            </a:r>
            <a:fld id="{B3AADB1E-8AB1-401D-93B7-30E1984F35A9}" type="slidenum">
              <a:rPr lang="en-US" altLang="en-US" smtClean="0"/>
              <a:pPr>
                <a:defRPr/>
              </a:pPr>
              <a:t>27</a:t>
            </a:fld>
            <a:endParaRPr lang="en-US" altLang="en-US"/>
          </a:p>
        </p:txBody>
      </p:sp>
    </p:spTree>
    <p:extLst>
      <p:ext uri="{BB962C8B-B14F-4D97-AF65-F5344CB8AC3E}">
        <p14:creationId xmlns:p14="http://schemas.microsoft.com/office/powerpoint/2010/main" val="70126869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914400" y="685800"/>
            <a:ext cx="10363200" cy="534987"/>
          </a:xfrm>
        </p:spPr>
        <p:txBody>
          <a:bodyPr/>
          <a:lstStyle/>
          <a:p>
            <a:r>
              <a:rPr lang="en-US" dirty="0" smtClean="0"/>
              <a:t>Motion #</a:t>
            </a:r>
            <a:r>
              <a:rPr lang="en-US" dirty="0" smtClean="0"/>
              <a:t>2021</a:t>
            </a:r>
            <a:endParaRPr lang="en-US" dirty="0"/>
          </a:p>
        </p:txBody>
      </p:sp>
      <p:sp>
        <p:nvSpPr>
          <p:cNvPr id="9" name="Content Placeholder 8"/>
          <p:cNvSpPr>
            <a:spLocks noGrp="1"/>
          </p:cNvSpPr>
          <p:nvPr>
            <p:ph idx="1"/>
          </p:nvPr>
        </p:nvSpPr>
        <p:spPr>
          <a:xfrm>
            <a:off x="929218" y="1296987"/>
            <a:ext cx="11201400" cy="5178426"/>
          </a:xfrm>
        </p:spPr>
        <p:txBody>
          <a:bodyPr/>
          <a:lstStyle/>
          <a:p>
            <a:pPr marL="0" indent="0">
              <a:buNone/>
            </a:pPr>
            <a:r>
              <a:rPr lang="en-US" dirty="0"/>
              <a:t>Move to accept the comment </a:t>
            </a:r>
            <a:r>
              <a:rPr lang="en-US" dirty="0" smtClean="0"/>
              <a:t>resolutions to the CIDs </a:t>
            </a:r>
            <a:r>
              <a:rPr lang="en-US" dirty="0"/>
              <a:t>in </a:t>
            </a:r>
            <a:r>
              <a:rPr lang="en-US" dirty="0" smtClean="0"/>
              <a:t>the following documents:</a:t>
            </a:r>
          </a:p>
          <a:p>
            <a:pPr marL="457200" indent="-457200">
              <a:buFont typeface="+mj-lt"/>
              <a:buAutoNum type="arabicPeriod"/>
            </a:pPr>
            <a:r>
              <a:rPr lang="en-US" sz="2000" b="0" dirty="0" smtClean="0"/>
              <a:t>11-19/482r4, </a:t>
            </a:r>
            <a:r>
              <a:rPr lang="en-US" sz="2000" b="0" dirty="0"/>
              <a:t> </a:t>
            </a:r>
            <a:r>
              <a:rPr lang="en-US" sz="2000" b="0" dirty="0"/>
              <a:t>WUR Short Wake-up frame, Menzo </a:t>
            </a:r>
            <a:r>
              <a:rPr lang="en-US" sz="2000" b="0" dirty="0" smtClean="0"/>
              <a:t>Wentink (Qualcomm)</a:t>
            </a:r>
          </a:p>
          <a:p>
            <a:pPr marL="457200" indent="-457200">
              <a:buFont typeface="+mj-lt"/>
              <a:buAutoNum type="arabicPeriod"/>
            </a:pPr>
            <a:r>
              <a:rPr lang="en-US" sz="2000" b="0" dirty="0"/>
              <a:t>11-19/761r2, Resolutions to CIDs related to Protected WUR </a:t>
            </a:r>
            <a:r>
              <a:rPr lang="en-US" sz="2000" b="0" dirty="0" smtClean="0"/>
              <a:t>frames, </a:t>
            </a:r>
            <a:r>
              <a:rPr lang="en-US" sz="2000" b="0" dirty="0" err="1" smtClean="0"/>
              <a:t>Yunsong</a:t>
            </a:r>
            <a:r>
              <a:rPr lang="en-US" sz="2000" b="0" dirty="0" smtClean="0"/>
              <a:t> Yang (Huawei)</a:t>
            </a:r>
          </a:p>
          <a:p>
            <a:pPr marL="457200" indent="-457200">
              <a:buFont typeface="+mj-lt"/>
              <a:buAutoNum type="arabicPeriod"/>
            </a:pPr>
            <a:r>
              <a:rPr lang="en-US" sz="2000" b="0" dirty="0"/>
              <a:t>11-19/399r4, comment resolution for </a:t>
            </a:r>
            <a:r>
              <a:rPr lang="en-US" sz="2000" b="0" dirty="0" err="1"/>
              <a:t>subclause</a:t>
            </a:r>
            <a:r>
              <a:rPr lang="en-US" sz="2000" b="0" dirty="0"/>
              <a:t> </a:t>
            </a:r>
            <a:r>
              <a:rPr lang="en-US" sz="2000" b="0" dirty="0" smtClean="0"/>
              <a:t>9-10-3-2, </a:t>
            </a:r>
            <a:r>
              <a:rPr lang="en-US" sz="2000" b="0" dirty="0" err="1" smtClean="0"/>
              <a:t>Kaiying</a:t>
            </a:r>
            <a:r>
              <a:rPr lang="en-US" sz="2000" b="0" dirty="0" smtClean="0"/>
              <a:t> Lu (Self)</a:t>
            </a:r>
          </a:p>
          <a:p>
            <a:pPr marL="457200" indent="-457200">
              <a:buFont typeface="+mj-lt"/>
              <a:buAutoNum type="arabicPeriod"/>
            </a:pPr>
            <a:r>
              <a:rPr lang="en-US" sz="2000" b="0" dirty="0"/>
              <a:t>11-19/834r2, comment resolution for </a:t>
            </a:r>
            <a:r>
              <a:rPr lang="en-US" sz="2000" b="0" dirty="0" err="1"/>
              <a:t>subclause</a:t>
            </a:r>
            <a:r>
              <a:rPr lang="en-US" sz="2000" b="0" dirty="0"/>
              <a:t> 9-10-3-4</a:t>
            </a:r>
            <a:r>
              <a:rPr lang="en-US" sz="2000" b="0" dirty="0" smtClean="0"/>
              <a:t>, </a:t>
            </a:r>
            <a:r>
              <a:rPr lang="en-US" sz="2000" b="0" dirty="0" err="1" smtClean="0"/>
              <a:t>Kaiying</a:t>
            </a:r>
            <a:r>
              <a:rPr lang="en-US" sz="2000" b="0" dirty="0" smtClean="0"/>
              <a:t> Lu (Self)</a:t>
            </a:r>
          </a:p>
          <a:p>
            <a:pPr marL="457200" indent="-457200">
              <a:buFont typeface="+mj-lt"/>
              <a:buAutoNum type="arabicPeriod"/>
            </a:pPr>
            <a:r>
              <a:rPr lang="en-US" sz="2000" b="0" dirty="0"/>
              <a:t>11-19/802r2, CR for </a:t>
            </a:r>
            <a:r>
              <a:rPr lang="en-US" sz="2000" b="0" dirty="0" smtClean="0"/>
              <a:t>30.3, Woojin Ahn, (WILUS)</a:t>
            </a:r>
          </a:p>
          <a:p>
            <a:pPr marL="457200" indent="-457200">
              <a:buFont typeface="+mj-lt"/>
              <a:buAutoNum type="arabicPeriod"/>
            </a:pPr>
            <a:r>
              <a:rPr lang="en-US" sz="2000" b="0" dirty="0"/>
              <a:t>11-19/803r1, CR for </a:t>
            </a:r>
            <a:r>
              <a:rPr lang="en-US" sz="2000" b="0" dirty="0" smtClean="0"/>
              <a:t>30.4.4, </a:t>
            </a:r>
            <a:r>
              <a:rPr lang="en-US" sz="2000" b="0" dirty="0"/>
              <a:t>Woojin Ahn, (WILUS)</a:t>
            </a:r>
          </a:p>
          <a:p>
            <a:pPr marL="457200" indent="-457200">
              <a:buFont typeface="+mj-lt"/>
              <a:buAutoNum type="arabicPeriod"/>
            </a:pPr>
            <a:r>
              <a:rPr lang="en-US" sz="2000" b="0" dirty="0"/>
              <a:t>11-19/581r1, </a:t>
            </a:r>
            <a:r>
              <a:rPr lang="en-US" sz="2000" b="0" dirty="0" smtClean="0"/>
              <a:t>mac-</a:t>
            </a:r>
            <a:r>
              <a:rPr lang="en-US" sz="2000" b="0" dirty="0" err="1" smtClean="0"/>
              <a:t>cr</a:t>
            </a:r>
            <a:r>
              <a:rPr lang="en-US" sz="2000" b="0" dirty="0" smtClean="0"/>
              <a:t>-identifiers-of-</a:t>
            </a:r>
            <a:r>
              <a:rPr lang="en-US" sz="2000" b="0" dirty="0" err="1" smtClean="0"/>
              <a:t>wur</a:t>
            </a:r>
            <a:r>
              <a:rPr lang="en-US" sz="2000" b="0" dirty="0" smtClean="0"/>
              <a:t>-frames, Alfred Asterjadhi (Qualcomm)</a:t>
            </a:r>
          </a:p>
          <a:p>
            <a:pPr marL="457200" indent="-457200">
              <a:buFont typeface="+mj-lt"/>
              <a:buAutoNum type="arabicPeriod"/>
            </a:pPr>
            <a:r>
              <a:rPr lang="en-US" sz="2000" b="0" dirty="0"/>
              <a:t>11-19/585r0, </a:t>
            </a:r>
            <a:r>
              <a:rPr lang="en-US" sz="2000" b="0" dirty="0" smtClean="0"/>
              <a:t>mac-cr-protected-wur-frames-part1</a:t>
            </a:r>
            <a:r>
              <a:rPr lang="en-US" sz="2000" b="0" dirty="0"/>
              <a:t>, Alfred Asterjadhi (Qualcomm)</a:t>
            </a:r>
            <a:br>
              <a:rPr lang="en-US" sz="2000" b="0" dirty="0"/>
            </a:br>
            <a:r>
              <a:rPr lang="en-US" sz="2000" b="0" dirty="0" smtClean="0"/>
              <a:t>only CIDs</a:t>
            </a:r>
            <a:r>
              <a:rPr lang="en-US" sz="2000" b="0" dirty="0"/>
              <a:t>: </a:t>
            </a:r>
            <a:r>
              <a:rPr lang="en-US" sz="2000" b="0" dirty="0" smtClean="0"/>
              <a:t>2057, 2067,2118,2420,2518,2557,2580,2581,2820</a:t>
            </a:r>
            <a:endParaRPr lang="en-US" sz="2000" b="0" dirty="0" smtClean="0"/>
          </a:p>
          <a:p>
            <a:pPr marL="0" indent="0">
              <a:buNone/>
            </a:pPr>
            <a:endParaRPr lang="en-US" sz="2000" dirty="0" smtClean="0"/>
          </a:p>
          <a:p>
            <a:pPr marL="0" indent="0">
              <a:buNone/>
            </a:pPr>
            <a:r>
              <a:rPr lang="en-US" sz="2000" dirty="0" smtClean="0"/>
              <a:t>Move:</a:t>
            </a:r>
          </a:p>
          <a:p>
            <a:pPr marL="0" indent="0">
              <a:buNone/>
            </a:pPr>
            <a:r>
              <a:rPr lang="en-US" sz="2000" dirty="0" smtClean="0"/>
              <a:t>Second:</a:t>
            </a:r>
          </a:p>
          <a:p>
            <a:pPr marL="0" indent="0">
              <a:buNone/>
            </a:pPr>
            <a:r>
              <a:rPr lang="en-US" sz="2000" dirty="0" smtClean="0"/>
              <a:t>Result</a:t>
            </a:r>
            <a:r>
              <a:rPr lang="en-US" sz="2000" dirty="0" smtClean="0"/>
              <a:t>:</a:t>
            </a:r>
            <a:endParaRPr lang="en-US" sz="2000" b="0" dirty="0"/>
          </a:p>
          <a:p>
            <a:pPr marL="457200" lvl="1" indent="0">
              <a:buNone/>
            </a:pPr>
            <a:endParaRPr lang="en-US" dirty="0"/>
          </a:p>
        </p:txBody>
      </p:sp>
      <p:sp>
        <p:nvSpPr>
          <p:cNvPr id="5" name="Date Placeholder 4"/>
          <p:cNvSpPr>
            <a:spLocks noGrp="1"/>
          </p:cNvSpPr>
          <p:nvPr>
            <p:ph type="dt" sz="half" idx="10"/>
          </p:nvPr>
        </p:nvSpPr>
        <p:spPr/>
        <p:txBody>
          <a:bodyPr/>
          <a:lstStyle/>
          <a:p>
            <a:pPr>
              <a:defRPr/>
            </a:pPr>
            <a:r>
              <a:rPr lang="en-US" smtClean="0"/>
              <a:t>May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91924" y="6475413"/>
            <a:ext cx="509755" cy="184666"/>
          </a:xfrm>
        </p:spPr>
        <p:txBody>
          <a:bodyPr/>
          <a:lstStyle/>
          <a:p>
            <a:pPr>
              <a:defRPr/>
            </a:pPr>
            <a:r>
              <a:rPr lang="en-US" altLang="en-US" smtClean="0"/>
              <a:t>Slide </a:t>
            </a:r>
            <a:fld id="{B3AADB1E-8AB1-401D-93B7-30E1984F35A9}" type="slidenum">
              <a:rPr lang="en-US" altLang="en-US" smtClean="0"/>
              <a:pPr>
                <a:defRPr/>
              </a:pPr>
              <a:t>28</a:t>
            </a:fld>
            <a:endParaRPr lang="en-US" altLang="en-US"/>
          </a:p>
        </p:txBody>
      </p:sp>
    </p:spTree>
    <p:extLst>
      <p:ext uri="{BB962C8B-B14F-4D97-AF65-F5344CB8AC3E}">
        <p14:creationId xmlns:p14="http://schemas.microsoft.com/office/powerpoint/2010/main" val="123644224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a:t>
            </a:r>
            <a:r>
              <a:rPr lang="en-US" dirty="0" smtClean="0"/>
              <a:t>2022 (</a:t>
            </a:r>
            <a:r>
              <a:rPr lang="en-US" dirty="0" err="1" smtClean="0"/>
              <a:t>Yunsong</a:t>
            </a:r>
            <a:r>
              <a:rPr lang="en-US" dirty="0" smtClean="0"/>
              <a:t> Yang)</a:t>
            </a:r>
            <a:endParaRPr lang="en-US" dirty="0"/>
          </a:p>
        </p:txBody>
      </p:sp>
      <p:sp>
        <p:nvSpPr>
          <p:cNvPr id="3" name="Content Placeholder 2"/>
          <p:cNvSpPr>
            <a:spLocks noGrp="1"/>
          </p:cNvSpPr>
          <p:nvPr>
            <p:ph idx="1"/>
          </p:nvPr>
        </p:nvSpPr>
        <p:spPr>
          <a:xfrm>
            <a:off x="914400" y="1828799"/>
            <a:ext cx="10363200" cy="4646613"/>
          </a:xfrm>
        </p:spPr>
        <p:txBody>
          <a:bodyPr/>
          <a:lstStyle/>
          <a:p>
            <a:pPr marL="0" indent="0">
              <a:buNone/>
            </a:pPr>
            <a:r>
              <a:rPr lang="en-US" sz="1800" dirty="0"/>
              <a:t>Move to replace the resolution to CID 2592 with the following:</a:t>
            </a:r>
          </a:p>
          <a:p>
            <a:pPr marL="0" indent="0">
              <a:buNone/>
            </a:pPr>
            <a:r>
              <a:rPr lang="en-US" sz="1800" b="0" dirty="0" smtClean="0"/>
              <a:t>“</a:t>
            </a:r>
            <a:r>
              <a:rPr lang="en-US" sz="1800" b="0" dirty="0"/>
              <a:t>Revised. Agree in principle with the commenter. MLME SAPs related to WUR Scanning are added.</a:t>
            </a:r>
          </a:p>
          <a:p>
            <a:pPr marL="0" indent="0">
              <a:buNone/>
            </a:pPr>
            <a:r>
              <a:rPr lang="en-US" sz="1800" b="0" dirty="0" err="1" smtClean="0"/>
              <a:t>TGba</a:t>
            </a:r>
            <a:r>
              <a:rPr lang="en-US" sz="1800" b="0" dirty="0" smtClean="0"/>
              <a:t> </a:t>
            </a:r>
            <a:r>
              <a:rPr lang="en-US" sz="1800" b="0" dirty="0"/>
              <a:t>editor to incorporate the changes shown in 11-19/650r2 under all headings that include CID 2592</a:t>
            </a:r>
            <a:r>
              <a:rPr lang="en-US" sz="1800" b="0" dirty="0" smtClean="0"/>
              <a:t>.”</a:t>
            </a:r>
          </a:p>
          <a:p>
            <a:pPr marL="0" indent="0">
              <a:buNone/>
            </a:pPr>
            <a:endParaRPr lang="en-US" sz="1800" b="0" dirty="0"/>
          </a:p>
          <a:p>
            <a:pPr marL="0" indent="0">
              <a:buNone/>
            </a:pPr>
            <a:r>
              <a:rPr lang="en-US" sz="1800" dirty="0" smtClean="0"/>
              <a:t>replace </a:t>
            </a:r>
            <a:r>
              <a:rPr lang="en-US" sz="1800" dirty="0"/>
              <a:t>the resolution to CID 2694 with the following:</a:t>
            </a:r>
          </a:p>
          <a:p>
            <a:pPr marL="0" indent="0">
              <a:buNone/>
            </a:pPr>
            <a:r>
              <a:rPr lang="en-US" sz="1800" b="0" dirty="0" smtClean="0"/>
              <a:t>“</a:t>
            </a:r>
            <a:r>
              <a:rPr lang="en-US" sz="1800" b="0" dirty="0"/>
              <a:t>Revised. Agree in principle with the commenter. MLME SAPs related to WUR Scanning are added.</a:t>
            </a:r>
          </a:p>
          <a:p>
            <a:pPr marL="0" indent="0">
              <a:buNone/>
            </a:pPr>
            <a:r>
              <a:rPr lang="en-US" sz="1800" b="0" dirty="0" err="1" smtClean="0"/>
              <a:t>TGba</a:t>
            </a:r>
            <a:r>
              <a:rPr lang="en-US" sz="1800" b="0" dirty="0" smtClean="0"/>
              <a:t> </a:t>
            </a:r>
            <a:r>
              <a:rPr lang="en-US" sz="1800" b="0" dirty="0"/>
              <a:t>editor to incorporate the changes shown in 11-19/650r2 under all headings that include CID 2694</a:t>
            </a:r>
            <a:r>
              <a:rPr lang="en-US" sz="1800" b="0" dirty="0" smtClean="0"/>
              <a:t>.”</a:t>
            </a:r>
          </a:p>
          <a:p>
            <a:pPr marL="0" indent="0">
              <a:buNone/>
            </a:pPr>
            <a:endParaRPr lang="en-US" sz="1800" b="0" dirty="0"/>
          </a:p>
          <a:p>
            <a:pPr marL="0" indent="0">
              <a:buNone/>
            </a:pPr>
            <a:r>
              <a:rPr lang="en-US" sz="1800" dirty="0" smtClean="0"/>
              <a:t>and </a:t>
            </a:r>
            <a:r>
              <a:rPr lang="en-US" sz="1800" dirty="0"/>
              <a:t>replace the resolution to CID 2513 with the following:</a:t>
            </a:r>
          </a:p>
          <a:p>
            <a:pPr marL="0" indent="0">
              <a:buNone/>
            </a:pPr>
            <a:r>
              <a:rPr lang="en-US" sz="1800" b="0" dirty="0" smtClean="0"/>
              <a:t>“</a:t>
            </a:r>
            <a:r>
              <a:rPr lang="en-US" sz="1800" b="0" dirty="0"/>
              <a:t>Revised. Agree in principle with the commenter. WUR non-AP STA behavior related to receipt of WUR Discovery frame is added.</a:t>
            </a:r>
          </a:p>
          <a:p>
            <a:pPr marL="0" indent="0">
              <a:buNone/>
            </a:pPr>
            <a:r>
              <a:rPr lang="en-US" sz="1800" b="0" dirty="0" err="1" smtClean="0"/>
              <a:t>TGba</a:t>
            </a:r>
            <a:r>
              <a:rPr lang="en-US" sz="1800" b="0" dirty="0" smtClean="0"/>
              <a:t> </a:t>
            </a:r>
            <a:r>
              <a:rPr lang="en-US" sz="1800" b="0" dirty="0"/>
              <a:t>editor to incorporate the changes shown in 11-19/650r2 under all headings that include CID 2513</a:t>
            </a:r>
            <a:r>
              <a:rPr lang="en-US" sz="1800" b="0" dirty="0" smtClean="0"/>
              <a:t>.”</a:t>
            </a:r>
          </a:p>
          <a:p>
            <a:pPr marL="0" indent="0">
              <a:buNone/>
            </a:pPr>
            <a:endParaRPr lang="en-US" sz="1800" b="0" dirty="0"/>
          </a:p>
          <a:p>
            <a:pPr marL="0" indent="0">
              <a:buNone/>
            </a:pPr>
            <a:r>
              <a:rPr lang="en-US" sz="1800" dirty="0" smtClean="0"/>
              <a:t>Move:	</a:t>
            </a:r>
            <a:r>
              <a:rPr lang="en-US" sz="1800" dirty="0" err="1" smtClean="0"/>
              <a:t>Yunsong</a:t>
            </a:r>
            <a:r>
              <a:rPr lang="en-US" sz="1800" dirty="0" smtClean="0"/>
              <a:t> Yang	Second:	Po-Kai Huang	Result: Passes unanimously</a:t>
            </a:r>
            <a:endParaRPr lang="en-US" sz="1800" dirty="0"/>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29</a:t>
            </a:fld>
            <a:endParaRPr lang="en-US" altLang="en-US"/>
          </a:p>
        </p:txBody>
      </p:sp>
    </p:spTree>
    <p:extLst>
      <p:ext uri="{BB962C8B-B14F-4D97-AF65-F5344CB8AC3E}">
        <p14:creationId xmlns:p14="http://schemas.microsoft.com/office/powerpoint/2010/main" val="17195391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May 2019 session</a:t>
            </a:r>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#2023</a:t>
            </a:r>
            <a:endParaRPr lang="en-US" dirty="0"/>
          </a:p>
        </p:txBody>
      </p:sp>
      <p:sp>
        <p:nvSpPr>
          <p:cNvPr id="3" name="Content Placeholder 2"/>
          <p:cNvSpPr>
            <a:spLocks noGrp="1"/>
          </p:cNvSpPr>
          <p:nvPr>
            <p:ph idx="1"/>
          </p:nvPr>
        </p:nvSpPr>
        <p:spPr/>
        <p:txBody>
          <a:bodyPr/>
          <a:lstStyle/>
          <a:p>
            <a:r>
              <a:rPr lang="en-US" dirty="0"/>
              <a:t>Move to accept the comment resolutions to the </a:t>
            </a:r>
            <a:r>
              <a:rPr lang="en-US" dirty="0" smtClean="0"/>
              <a:t>following CIDs </a:t>
            </a:r>
            <a:r>
              <a:rPr lang="en-US" dirty="0"/>
              <a:t>in the </a:t>
            </a:r>
            <a:r>
              <a:rPr lang="en-US" dirty="0" smtClean="0"/>
              <a:t>document 11-19/749r2:</a:t>
            </a:r>
          </a:p>
          <a:p>
            <a:r>
              <a:rPr lang="en-US" dirty="0" smtClean="0"/>
              <a:t>CID: </a:t>
            </a:r>
            <a:r>
              <a:rPr lang="en-GB" dirty="0"/>
              <a:t>2784, 2785, 2055, 2037, 2176, 2216, 2217, 2221, 2222, 2224, 2682, 2695, </a:t>
            </a:r>
            <a:r>
              <a:rPr lang="en-GB" dirty="0" smtClean="0"/>
              <a:t>2199</a:t>
            </a:r>
          </a:p>
          <a:p>
            <a:endParaRPr lang="en-GB" dirty="0"/>
          </a:p>
          <a:p>
            <a:r>
              <a:rPr lang="en-GB" dirty="0" smtClean="0"/>
              <a:t>Move: Po-Kai Huang</a:t>
            </a:r>
          </a:p>
          <a:p>
            <a:r>
              <a:rPr lang="en-GB" dirty="0" smtClean="0"/>
              <a:t>Second: </a:t>
            </a:r>
            <a:r>
              <a:rPr lang="en-GB" dirty="0" err="1" smtClean="0"/>
              <a:t>Yunsong</a:t>
            </a:r>
            <a:r>
              <a:rPr lang="en-GB" dirty="0" smtClean="0"/>
              <a:t> Yang</a:t>
            </a:r>
          </a:p>
          <a:p>
            <a:r>
              <a:rPr lang="en-GB" dirty="0" smtClean="0"/>
              <a:t>Result: 21/4/0 (passes)</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30</a:t>
            </a:fld>
            <a:endParaRPr lang="en-US" altLang="en-US"/>
          </a:p>
        </p:txBody>
      </p:sp>
    </p:spTree>
    <p:extLst>
      <p:ext uri="{BB962C8B-B14F-4D97-AF65-F5344CB8AC3E}">
        <p14:creationId xmlns:p14="http://schemas.microsoft.com/office/powerpoint/2010/main" val="14290649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#2024</a:t>
            </a:r>
            <a:endParaRPr lang="en-US" dirty="0"/>
          </a:p>
        </p:txBody>
      </p:sp>
      <p:sp>
        <p:nvSpPr>
          <p:cNvPr id="3" name="Content Placeholder 2"/>
          <p:cNvSpPr>
            <a:spLocks noGrp="1"/>
          </p:cNvSpPr>
          <p:nvPr>
            <p:ph idx="1"/>
          </p:nvPr>
        </p:nvSpPr>
        <p:spPr/>
        <p:txBody>
          <a:bodyPr/>
          <a:lstStyle/>
          <a:p>
            <a:r>
              <a:rPr lang="en-US" dirty="0"/>
              <a:t>Move to accept the comment resolutions to the </a:t>
            </a:r>
            <a:r>
              <a:rPr lang="en-US" dirty="0" smtClean="0"/>
              <a:t>following CIDs </a:t>
            </a:r>
            <a:r>
              <a:rPr lang="en-US" dirty="0"/>
              <a:t>in the </a:t>
            </a:r>
            <a:r>
              <a:rPr lang="en-US" dirty="0" smtClean="0"/>
              <a:t>document 11-19/903r1:</a:t>
            </a:r>
          </a:p>
          <a:p>
            <a:r>
              <a:rPr lang="en-US" dirty="0" smtClean="0"/>
              <a:t>CID: </a:t>
            </a:r>
            <a:r>
              <a:rPr lang="en-GB" dirty="0" smtClean="0"/>
              <a:t>2112, 2095, 2633</a:t>
            </a:r>
          </a:p>
          <a:p>
            <a:endParaRPr lang="en-GB" dirty="0"/>
          </a:p>
          <a:p>
            <a:r>
              <a:rPr lang="en-GB" dirty="0" smtClean="0"/>
              <a:t>Move: Rui Yang</a:t>
            </a:r>
          </a:p>
          <a:p>
            <a:r>
              <a:rPr lang="en-GB" dirty="0" smtClean="0"/>
              <a:t>Second: Xiaofei Wang</a:t>
            </a:r>
          </a:p>
          <a:p>
            <a:r>
              <a:rPr lang="en-GB" dirty="0" smtClean="0"/>
              <a:t>Result: passes unanimously</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31</a:t>
            </a:fld>
            <a:endParaRPr lang="en-US" altLang="en-US"/>
          </a:p>
        </p:txBody>
      </p:sp>
    </p:spTree>
    <p:extLst>
      <p:ext uri="{BB962C8B-B14F-4D97-AF65-F5344CB8AC3E}">
        <p14:creationId xmlns:p14="http://schemas.microsoft.com/office/powerpoint/2010/main" val="22145537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WG Recirculation Ballot</a:t>
            </a:r>
          </a:p>
        </p:txBody>
      </p:sp>
      <p:sp>
        <p:nvSpPr>
          <p:cNvPr id="3" name="Content Placeholder 2"/>
          <p:cNvSpPr>
            <a:spLocks noGrp="1"/>
          </p:cNvSpPr>
          <p:nvPr>
            <p:ph idx="1"/>
          </p:nvPr>
        </p:nvSpPr>
        <p:spPr/>
        <p:txBody>
          <a:bodyPr/>
          <a:lstStyle/>
          <a:p>
            <a:r>
              <a:rPr lang="en-US" dirty="0"/>
              <a:t>Having approved comment resolutions for all of the comments received from LB </a:t>
            </a:r>
            <a:r>
              <a:rPr lang="en-US" dirty="0" smtClean="0"/>
              <a:t>237 </a:t>
            </a:r>
            <a:r>
              <a:rPr lang="en-US" dirty="0"/>
              <a:t>on </a:t>
            </a:r>
            <a:r>
              <a:rPr lang="en-US" dirty="0" smtClean="0"/>
              <a:t>P802.11ba D2.0</a:t>
            </a:r>
            <a:endParaRPr lang="en-US" dirty="0"/>
          </a:p>
          <a:p>
            <a:r>
              <a:rPr lang="en-US" dirty="0"/>
              <a:t>Instruct the editor to prepare </a:t>
            </a:r>
            <a:r>
              <a:rPr lang="en-US" dirty="0" smtClean="0"/>
              <a:t>P802.11ba D3.0 </a:t>
            </a:r>
            <a:r>
              <a:rPr lang="en-US" dirty="0"/>
              <a:t>incorporating these resolutions and,</a:t>
            </a:r>
          </a:p>
          <a:p>
            <a:r>
              <a:rPr lang="en-US" dirty="0"/>
              <a:t>Approve a 15 day Working Group Recirculation Ballot asking the question “Should </a:t>
            </a:r>
            <a:r>
              <a:rPr lang="en-US" dirty="0" smtClean="0"/>
              <a:t>P802.11ba D3.0 </a:t>
            </a:r>
            <a:r>
              <a:rPr lang="en-US" dirty="0"/>
              <a:t>be forwarded to Sponsor Ballot</a:t>
            </a:r>
            <a:r>
              <a:rPr lang="en-US" dirty="0" smtClean="0"/>
              <a:t>?”</a:t>
            </a:r>
          </a:p>
          <a:p>
            <a:endParaRPr lang="en-US" dirty="0"/>
          </a:p>
          <a:p>
            <a:pPr marL="0" indent="0">
              <a:buNone/>
            </a:pPr>
            <a:r>
              <a:rPr lang="en-US" sz="2000" dirty="0" smtClean="0"/>
              <a:t>[</a:t>
            </a:r>
            <a:r>
              <a:rPr lang="en-US" sz="2000" dirty="0"/>
              <a:t>Moved</a:t>
            </a:r>
            <a:r>
              <a:rPr lang="en-US" sz="2000" dirty="0" smtClean="0"/>
              <a:t>: ,  </a:t>
            </a:r>
            <a:r>
              <a:rPr lang="en-US" sz="2000" dirty="0"/>
              <a:t>Seconded</a:t>
            </a:r>
            <a:r>
              <a:rPr lang="en-US" sz="2000" dirty="0" smtClean="0"/>
              <a:t>:, </a:t>
            </a:r>
            <a:r>
              <a:rPr lang="en-US" sz="2000" dirty="0"/>
              <a:t>Result: </a:t>
            </a:r>
            <a:r>
              <a:rPr lang="en-US" sz="2000" dirty="0" smtClean="0"/>
              <a:t>Y-N-A]</a:t>
            </a:r>
            <a:endParaRPr lang="en-US" sz="2000" dirty="0"/>
          </a:p>
          <a:p>
            <a:pPr marL="0" indent="0">
              <a:buNone/>
            </a:pPr>
            <a:endParaRPr lang="en-US" sz="2000" dirty="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32</a:t>
            </a:fld>
            <a:endParaRPr lang="en-US" altLang="en-US"/>
          </a:p>
        </p:txBody>
      </p:sp>
    </p:spTree>
    <p:extLst>
      <p:ext uri="{BB962C8B-B14F-4D97-AF65-F5344CB8AC3E}">
        <p14:creationId xmlns:p14="http://schemas.microsoft.com/office/powerpoint/2010/main" val="175396119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7000" y="1295401"/>
            <a:ext cx="7239000" cy="4875213"/>
          </a:xfrm>
        </p:spPr>
        <p:txBody>
          <a:bodyPr/>
          <a:lstStyle/>
          <a:p>
            <a:r>
              <a:rPr lang="en-US" altLang="en-US" sz="1800" dirty="0"/>
              <a:t>2017</a:t>
            </a:r>
          </a:p>
          <a:p>
            <a:pPr lvl="1"/>
            <a:r>
              <a:rPr lang="en-US" altLang="en-US" sz="1800" b="1" dirty="0"/>
              <a:t>January</a:t>
            </a:r>
            <a:r>
              <a:rPr lang="en-US" altLang="en-US" sz="1800" dirty="0"/>
              <a:t>: </a:t>
            </a:r>
            <a:r>
              <a:rPr lang="en-US" altLang="en-US" sz="1800" dirty="0" err="1"/>
              <a:t>TGba</a:t>
            </a:r>
            <a:r>
              <a:rPr lang="en-US" altLang="en-US" sz="1800" dirty="0"/>
              <a:t> formation meeting</a:t>
            </a:r>
          </a:p>
          <a:p>
            <a:r>
              <a:rPr lang="en-US" altLang="en-US" sz="1800" dirty="0"/>
              <a:t>2018</a:t>
            </a:r>
          </a:p>
          <a:p>
            <a:pPr lvl="1"/>
            <a:r>
              <a:rPr lang="en-US" altLang="en-US" sz="1800" b="1" dirty="0"/>
              <a:t>January</a:t>
            </a:r>
            <a:r>
              <a:rPr lang="en-US" altLang="en-US" sz="1800" dirty="0"/>
              <a:t>: </a:t>
            </a:r>
            <a:r>
              <a:rPr lang="en-US" altLang="en-US" sz="1800" dirty="0" err="1"/>
              <a:t>TGba</a:t>
            </a:r>
            <a:r>
              <a:rPr lang="en-US" altLang="en-US" sz="1800" dirty="0"/>
              <a:t> Draft 0.1</a:t>
            </a:r>
            <a:endParaRPr lang="en-US" altLang="en-US" sz="1800" b="1" dirty="0"/>
          </a:p>
          <a:p>
            <a:pPr lvl="1"/>
            <a:r>
              <a:rPr lang="en-US" altLang="en-US" sz="1800" b="1" dirty="0"/>
              <a:t>September</a:t>
            </a:r>
            <a:r>
              <a:rPr lang="en-US" altLang="en-US" sz="1800" dirty="0"/>
              <a:t>: </a:t>
            </a:r>
            <a:r>
              <a:rPr lang="en-US" altLang="en-US" sz="1800" dirty="0" err="1"/>
              <a:t>TGba</a:t>
            </a:r>
            <a:r>
              <a:rPr lang="en-US" altLang="en-US" sz="1800" dirty="0"/>
              <a:t> Draft 1.0</a:t>
            </a:r>
          </a:p>
          <a:p>
            <a:pPr lvl="1"/>
            <a:r>
              <a:rPr lang="en-US" altLang="en-US" sz="1800" b="1" dirty="0"/>
              <a:t>November</a:t>
            </a:r>
            <a:r>
              <a:rPr lang="en-US" altLang="en-US" sz="1800" dirty="0"/>
              <a:t>: Comment resolution on </a:t>
            </a:r>
            <a:r>
              <a:rPr lang="en-US" altLang="en-US" sz="1800" dirty="0" err="1"/>
              <a:t>TGba</a:t>
            </a:r>
            <a:r>
              <a:rPr lang="en-US" altLang="en-US" sz="1800" dirty="0"/>
              <a:t> Draft1.0</a:t>
            </a:r>
          </a:p>
          <a:p>
            <a:r>
              <a:rPr lang="en-US" altLang="en-US" sz="1800" dirty="0"/>
              <a:t>2019:</a:t>
            </a:r>
          </a:p>
          <a:p>
            <a:pPr lvl="1"/>
            <a:r>
              <a:rPr lang="en-US" altLang="en-US" sz="1800" b="1" dirty="0"/>
              <a:t>January</a:t>
            </a:r>
            <a:r>
              <a:rPr lang="en-US" altLang="en-US" sz="1800" dirty="0"/>
              <a:t>: </a:t>
            </a:r>
            <a:r>
              <a:rPr lang="en-US" altLang="en-US" sz="1800" dirty="0" err="1"/>
              <a:t>TGba</a:t>
            </a:r>
            <a:r>
              <a:rPr lang="en-US" altLang="en-US" sz="1800" dirty="0"/>
              <a:t> Draft 2.0</a:t>
            </a:r>
          </a:p>
          <a:p>
            <a:pPr lvl="1"/>
            <a:r>
              <a:rPr lang="en-US" altLang="en-US" sz="1800" b="1" dirty="0"/>
              <a:t>March</a:t>
            </a:r>
            <a:r>
              <a:rPr lang="en-US" altLang="en-US" sz="1800" dirty="0"/>
              <a:t>: Comment resolution on D2.0</a:t>
            </a:r>
          </a:p>
          <a:p>
            <a:pPr lvl="1"/>
            <a:r>
              <a:rPr lang="en-US" altLang="en-US" sz="1800" b="1" dirty="0"/>
              <a:t>May</a:t>
            </a:r>
            <a:r>
              <a:rPr lang="en-US" altLang="en-US" sz="1800" dirty="0"/>
              <a:t>: </a:t>
            </a:r>
            <a:r>
              <a:rPr lang="en-US" altLang="en-US" sz="1800" dirty="0" err="1"/>
              <a:t>TGba</a:t>
            </a:r>
            <a:r>
              <a:rPr lang="en-US" altLang="en-US" sz="1800" dirty="0"/>
              <a:t> Draft 3.0 – WG Recirculation LB</a:t>
            </a:r>
          </a:p>
          <a:p>
            <a:pPr lvl="1"/>
            <a:r>
              <a:rPr lang="en-US" altLang="en-US" sz="1800" b="1" dirty="0"/>
              <a:t>July</a:t>
            </a:r>
            <a:r>
              <a:rPr lang="en-US" altLang="en-US" sz="1800" dirty="0"/>
              <a:t>: Comment resolution on D3.0, MDR/MEC done</a:t>
            </a:r>
          </a:p>
          <a:p>
            <a:pPr lvl="1"/>
            <a:r>
              <a:rPr lang="en-US" altLang="en-US" sz="1800" b="1" dirty="0"/>
              <a:t>September</a:t>
            </a:r>
            <a:r>
              <a:rPr lang="en-US" altLang="en-US" sz="1800" dirty="0"/>
              <a:t>: </a:t>
            </a:r>
            <a:r>
              <a:rPr lang="en-US" altLang="en-US" sz="1800" dirty="0" err="1"/>
              <a:t>TGba</a:t>
            </a:r>
            <a:r>
              <a:rPr lang="en-US" altLang="en-US" sz="1800" dirty="0"/>
              <a:t> Draft 4.0, Formation of sponsor ballot pool</a:t>
            </a:r>
          </a:p>
          <a:p>
            <a:pPr lvl="1"/>
            <a:r>
              <a:rPr lang="en-US" altLang="en-US" sz="1800" b="1" dirty="0"/>
              <a:t>November</a:t>
            </a:r>
            <a:r>
              <a:rPr lang="en-US" altLang="en-US" sz="1800" dirty="0"/>
              <a:t>: </a:t>
            </a:r>
            <a:r>
              <a:rPr lang="en-US" altLang="en-US" sz="1800" dirty="0" err="1"/>
              <a:t>TGba</a:t>
            </a:r>
            <a:r>
              <a:rPr lang="en-US" altLang="en-US" sz="1800" dirty="0"/>
              <a:t> Draft 5.0, Sponsor ballot</a:t>
            </a:r>
          </a:p>
          <a:p>
            <a:r>
              <a:rPr lang="en-US" altLang="en-US" sz="1800" dirty="0"/>
              <a:t>2020:</a:t>
            </a:r>
          </a:p>
          <a:p>
            <a:pPr lvl="1"/>
            <a:r>
              <a:rPr lang="en-US" altLang="en-US" sz="1800" b="1" dirty="0"/>
              <a:t>September</a:t>
            </a:r>
            <a:r>
              <a:rPr lang="en-US" altLang="en-US" sz="1800" dirty="0"/>
              <a:t>: </a:t>
            </a:r>
            <a:r>
              <a:rPr lang="en-US" altLang="en-US" sz="1800" dirty="0" err="1"/>
              <a:t>RevCom</a:t>
            </a:r>
            <a:endParaRPr lang="en-US" altLang="en-US" sz="1800" dirty="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33</a:t>
            </a:fld>
            <a:endParaRPr lang="en-US" altLang="en-US" sz="1200" b="0" dirty="0"/>
          </a:p>
        </p:txBody>
      </p:sp>
      <p:grpSp>
        <p:nvGrpSpPr>
          <p:cNvPr id="6" name="Group 5"/>
          <p:cNvGrpSpPr/>
          <p:nvPr/>
        </p:nvGrpSpPr>
        <p:grpSpPr>
          <a:xfrm>
            <a:off x="1752600" y="3962400"/>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a:t>We are here</a:t>
              </a:r>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a:t>
            </a:r>
            <a:r>
              <a:rPr lang="en-US" altLang="en-US" dirty="0" smtClean="0"/>
              <a:t>July </a:t>
            </a:r>
            <a:r>
              <a:rPr lang="en-US" altLang="en-US" dirty="0" smtClean="0"/>
              <a:t>2019</a:t>
            </a:r>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smtClean="0"/>
              <a:t>TBD</a:t>
            </a:r>
            <a:endParaRPr lang="en-US" altLang="en-US" dirty="0"/>
          </a:p>
          <a:p>
            <a:pPr>
              <a:defRPr/>
            </a:pPr>
            <a:endParaRPr lang="en-US" altLang="en-US" dirty="0" smtClean="0"/>
          </a:p>
          <a:p>
            <a:pPr>
              <a:defRPr/>
            </a:pPr>
            <a:endParaRPr lang="en-US" altLang="en-US" dirty="0" smtClean="0"/>
          </a:p>
          <a:p>
            <a:pPr marL="0" indent="0">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May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34</a:t>
            </a:fld>
            <a:endParaRPr lang="en-US" altLang="en-US" sz="1200" b="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2220912" y="1981200"/>
            <a:ext cx="7761288" cy="4114800"/>
          </a:xfrm>
        </p:spPr>
        <p:txBody>
          <a:bodyPr/>
          <a:lstStyle/>
          <a:p>
            <a:pPr marL="342900" lvl="1" indent="-342900">
              <a:buFontTx/>
              <a:buChar char="•"/>
              <a:defRPr/>
            </a:pPr>
            <a:r>
              <a:rPr lang="en-US" altLang="en-US" sz="2800" b="1" dirty="0"/>
              <a:t>Proposed schedule (</a:t>
            </a:r>
            <a:r>
              <a:rPr lang="en-US" altLang="en-US" sz="2800" b="1" dirty="0" smtClean="0"/>
              <a:t>Monday, </a:t>
            </a:r>
            <a:r>
              <a:rPr lang="en-US" altLang="en-US" sz="2800" b="1" dirty="0"/>
              <a:t>1.5 </a:t>
            </a:r>
            <a:r>
              <a:rPr lang="en-US" altLang="en-US" sz="2800" b="1" dirty="0" smtClean="0"/>
              <a:t>hour):</a:t>
            </a:r>
            <a:endParaRPr lang="en-US" altLang="en-US" sz="2800" b="1" dirty="0"/>
          </a:p>
          <a:p>
            <a:pPr marL="685800" lvl="2" indent="-342900">
              <a:defRPr/>
            </a:pPr>
            <a:r>
              <a:rPr lang="en-US" altLang="en-US" sz="2400" b="1" dirty="0" smtClean="0"/>
              <a:t>June 17, </a:t>
            </a:r>
            <a:r>
              <a:rPr lang="en-US" altLang="en-US" sz="2400" b="1" dirty="0"/>
              <a:t>10:00 ET</a:t>
            </a: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35</a:t>
            </a:fld>
            <a:endParaRPr lang="en-US" altLang="en-US" sz="1200" b="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36</a:t>
            </a:fld>
            <a:endParaRPr lang="en-US" altLang="en-US" sz="1200" b="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37</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May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smtClean="0"/>
              <a:t>Slide </a:t>
            </a:r>
            <a:fld id="{B3AADB1E-8AB1-401D-93B7-30E1984F35A9}" type="slidenum">
              <a:rPr lang="en-US" altLang="en-US" smtClean="0"/>
              <a:pPr>
                <a:defRPr/>
              </a:pPr>
              <a:t>38</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08582985"/>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gridCol w="1762760"/>
                <a:gridCol w="1762760"/>
                <a:gridCol w="1762760"/>
                <a:gridCol w="1554480"/>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smtClean="0"/>
              <a:t>Complete comment resolution on </a:t>
            </a:r>
            <a:r>
              <a:rPr lang="en-US" altLang="en-US" dirty="0" err="1" smtClean="0"/>
              <a:t>TGba</a:t>
            </a:r>
            <a:r>
              <a:rPr lang="en-US" altLang="en-US" dirty="0" smtClean="0"/>
              <a:t> D2.0 (LB237) and instruct the editor to generate P802.11ba D3.0</a:t>
            </a:r>
          </a:p>
          <a:p>
            <a:pPr>
              <a:defRPr/>
            </a:pPr>
            <a:endParaRPr lang="en-US" altLang="en-US" dirty="0" smtClean="0"/>
          </a:p>
          <a:p>
            <a:pPr>
              <a:defRPr/>
            </a:pPr>
            <a:r>
              <a:rPr lang="en-US" altLang="en-US" dirty="0" smtClean="0"/>
              <a:t>Approve WG </a:t>
            </a:r>
            <a:r>
              <a:rPr lang="en-US" altLang="en-US" dirty="0"/>
              <a:t>recirculation letter </a:t>
            </a:r>
            <a:r>
              <a:rPr lang="en-US" altLang="en-US" dirty="0" smtClean="0"/>
              <a:t>ballot</a:t>
            </a:r>
            <a:endParaRPr lang="en-US" altLang="en-US" dirty="0"/>
          </a:p>
          <a:p>
            <a:pPr>
              <a:defRPr/>
            </a:pPr>
            <a:endParaRPr lang="en-US" altLang="en-US" dirty="0" smtClean="0"/>
          </a:p>
          <a:p>
            <a:pPr>
              <a:defRPr/>
            </a:pPr>
            <a:r>
              <a:rPr lang="en-US" altLang="en-US" dirty="0" smtClean="0"/>
              <a:t>Review </a:t>
            </a:r>
            <a:r>
              <a:rPr lang="en-US" altLang="en-US" dirty="0"/>
              <a:t>TG timeline</a:t>
            </a:r>
            <a:endParaRPr lang="en-US" altLang="en-US" sz="2000" dirty="0"/>
          </a:p>
          <a:p>
            <a:endParaRPr lang="en-US" altLang="en-US" sz="2000"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09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929217" y="1524001"/>
            <a:ext cx="10462683" cy="4951413"/>
          </a:xfrm>
        </p:spPr>
        <p:txBody>
          <a:bodyPr/>
          <a:lstStyle/>
          <a:p>
            <a:pPr>
              <a:defRPr/>
            </a:pPr>
            <a:r>
              <a:rPr lang="en-US" dirty="0" smtClean="0"/>
              <a:t>Call for submissions sent out on May 6: </a:t>
            </a:r>
          </a:p>
          <a:p>
            <a:pPr lvl="1">
              <a:defRPr/>
            </a:pPr>
            <a:r>
              <a:rPr lang="en-US" b="0" dirty="0" smtClean="0"/>
              <a:t>Received </a:t>
            </a:r>
            <a:r>
              <a:rPr lang="en-US" dirty="0" smtClean="0"/>
              <a:t>34 s</a:t>
            </a:r>
            <a:r>
              <a:rPr lang="en-US" b="0" dirty="0" smtClean="0"/>
              <a:t>ubmissions (updated on </a:t>
            </a:r>
            <a:r>
              <a:rPr lang="en-US" dirty="0" smtClean="0"/>
              <a:t>May 12</a:t>
            </a:r>
            <a:r>
              <a:rPr lang="en-US" b="0" dirty="0" smtClean="0"/>
              <a:t>)</a:t>
            </a:r>
          </a:p>
          <a:p>
            <a:pPr>
              <a:defRPr/>
            </a:pPr>
            <a:endParaRPr lang="en-US" dirty="0" smtClean="0"/>
          </a:p>
          <a:p>
            <a:pPr>
              <a:defRPr/>
            </a:pPr>
            <a:r>
              <a:rPr lang="en-US" dirty="0" smtClean="0"/>
              <a:t>Grouped submissions by topics</a:t>
            </a:r>
          </a:p>
          <a:p>
            <a:pPr lvl="1">
              <a:defRPr/>
            </a:pPr>
            <a:r>
              <a:rPr lang="en-US" dirty="0" smtClean="0"/>
              <a:t>PHY (~70 CIDs)</a:t>
            </a:r>
          </a:p>
          <a:p>
            <a:pPr lvl="1">
              <a:defRPr/>
            </a:pPr>
            <a:r>
              <a:rPr lang="en-US" dirty="0" smtClean="0"/>
              <a:t>MAC (~210 CIDs)</a:t>
            </a:r>
          </a:p>
          <a:p>
            <a:pPr lvl="2">
              <a:defRPr/>
            </a:pPr>
            <a:endParaRPr lang="en-US"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xfrm>
            <a:off x="5944152" y="6488386"/>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F0D70E5-9AF7-4A30-B6FF-66C7C50BAA31}" type="slidenum">
              <a:rPr lang="en-US" altLang="en-US" sz="1200" b="0"/>
              <a:pPr>
                <a:spcBef>
                  <a:spcPct val="0"/>
                </a:spcBef>
                <a:buFontTx/>
                <a:buNone/>
              </a:pPr>
              <a:t>9</a:t>
            </a:fld>
            <a:endParaRPr lang="en-US" altLang="en-US" sz="1200" b="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144942</TotalTime>
  <Words>3036</Words>
  <Application>Microsoft Office PowerPoint</Application>
  <PresentationFormat>Widescreen</PresentationFormat>
  <Paragraphs>791</Paragraphs>
  <Slides>38</Slides>
  <Notes>13</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8" baseType="lpstr">
      <vt:lpstr>Malgun Gothic</vt:lpstr>
      <vt:lpstr>Monotype Sorts</vt:lpstr>
      <vt:lpstr>MS Gothic</vt:lpstr>
      <vt:lpstr>MS PGothic</vt:lpstr>
      <vt:lpstr>Arial</vt:lpstr>
      <vt:lpstr>Calibri</vt:lpstr>
      <vt:lpstr>Helvetica</vt:lpstr>
      <vt:lpstr>Times New Roman</vt:lpstr>
      <vt:lpstr>802-11-Submission</vt:lpstr>
      <vt:lpstr>Document</vt:lpstr>
      <vt:lpstr>May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 CR </vt:lpstr>
      <vt:lpstr>MAC - CR</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March 2019 Meeting, Ad-hoc Meeting and Teleconference Calls</vt:lpstr>
      <vt:lpstr>Motion - Minutes</vt:lpstr>
      <vt:lpstr>Motion #2017</vt:lpstr>
      <vt:lpstr>Motion #2018</vt:lpstr>
      <vt:lpstr>Motion #2019</vt:lpstr>
      <vt:lpstr>Motion #2020</vt:lpstr>
      <vt:lpstr>Motion #2021</vt:lpstr>
      <vt:lpstr>Motion #2022 (Yunsong Yang)</vt:lpstr>
      <vt:lpstr>Motion #2023</vt:lpstr>
      <vt:lpstr>Motion #2024</vt:lpstr>
      <vt:lpstr>Motion - WG Recirculation Ballot</vt:lpstr>
      <vt:lpstr>TGba Timeline </vt:lpstr>
      <vt:lpstr>Goal for July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5333</cp:revision>
  <cp:lastPrinted>2014-11-04T15:04:57Z</cp:lastPrinted>
  <dcterms:created xsi:type="dcterms:W3CDTF">2007-04-17T18:10:23Z</dcterms:created>
  <dcterms:modified xsi:type="dcterms:W3CDTF">2019-05-16T17:34:46Z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9de5a140-4d94-469a-9331-b0c82385dacb</vt:lpwstr>
  </property>
  <property fmtid="{D5CDD505-2E9C-101B-9397-08002B2CF9AE}" pid="32" name="CTP_TimeStamp">
    <vt:lpwstr>2019-05-16 17:34:46Z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