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15" r:id="rId10"/>
    <p:sldId id="762" r:id="rId11"/>
    <p:sldId id="799" r:id="rId12"/>
    <p:sldId id="750" r:id="rId13"/>
    <p:sldId id="778" r:id="rId14"/>
    <p:sldId id="779" r:id="rId15"/>
    <p:sldId id="780" r:id="rId16"/>
    <p:sldId id="781" r:id="rId17"/>
    <p:sldId id="782" r:id="rId18"/>
    <p:sldId id="727" r:id="rId19"/>
    <p:sldId id="704" r:id="rId20"/>
    <p:sldId id="705" r:id="rId21"/>
    <p:sldId id="707" r:id="rId22"/>
    <p:sldId id="809" r:id="rId23"/>
    <p:sldId id="721" r:id="rId24"/>
    <p:sldId id="847" r:id="rId25"/>
    <p:sldId id="850" r:id="rId26"/>
    <p:sldId id="851" r:id="rId27"/>
    <p:sldId id="852" r:id="rId28"/>
    <p:sldId id="853" r:id="rId29"/>
    <p:sldId id="854" r:id="rId30"/>
    <p:sldId id="848"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smtClean="0"/>
              <a:t>[Moved by &lt;name&gt; on behalf of &lt;group&gt;</a:t>
            </a:r>
          </a:p>
          <a:p>
            <a:pPr marL="0" indent="0">
              <a:buNone/>
            </a:pPr>
            <a:r>
              <a:rPr lang="en-US" sz="1200" dirty="0" err="1" smtClean="0"/>
              <a:t>TGba</a:t>
            </a:r>
            <a:r>
              <a:rPr lang="en-US" sz="1200" dirty="0" smtClean="0"/>
              <a:t> vote:] </a:t>
            </a:r>
          </a:p>
          <a:p>
            <a:endParaRPr lang="en-US" dirty="0"/>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30</a:t>
            </a:fld>
            <a:endParaRPr lang="en-US" altLang="en-US"/>
          </a:p>
        </p:txBody>
      </p:sp>
    </p:spTree>
    <p:extLst>
      <p:ext uri="{BB962C8B-B14F-4D97-AF65-F5344CB8AC3E}">
        <p14:creationId xmlns:p14="http://schemas.microsoft.com/office/powerpoint/2010/main" val="1142645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33</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May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802.11-19/0617r8</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92"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smtClean="0"/>
              <a:t>May 2019 </a:t>
            </a:r>
            <a:br>
              <a:rPr lang="en-US" altLang="en-US" smtClean="0"/>
            </a:br>
            <a:r>
              <a:rPr lang="en-US" altLang="en-US" smtClean="0"/>
              <a:t>TGba Agenda</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2019-5-13</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2243189644"/>
              </p:ext>
            </p:extLst>
          </p:nvPr>
        </p:nvGraphicFramePr>
        <p:xfrm>
          <a:off x="1447800" y="2758191"/>
          <a:ext cx="9203568" cy="3295650"/>
        </p:xfrm>
        <a:graphic>
          <a:graphicData uri="http://schemas.openxmlformats.org/drawingml/2006/table">
            <a:tbl>
              <a:tblPr/>
              <a:tblGrid>
                <a:gridCol w="1092731"/>
                <a:gridCol w="4555613"/>
                <a:gridCol w="2077728"/>
                <a:gridCol w="738748"/>
                <a:gridCol w="738748"/>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802.11-19/424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"Comment Resolutions on BPSK-Mark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802.11-19/651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on Sync Field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802.11-19/738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"Comment Resolutions for Off WG Comments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Steve Shellhammer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19/0755r0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CIDs 2424 and 2491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Eunsung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11/19-0794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“Comment Resolutions for FDMA Transmit Spectrum Mask”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Sudhir Srinivasa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11/19-782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Tx LO comment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Richard </a:t>
                      </a:r>
                      <a:r>
                        <a:rPr lang="en-US" sz="1400" b="0" i="0" u="none" strike="noStrike" dirty="0">
                          <a:solidFill>
                            <a:srgbClr val="000000"/>
                          </a:solidFill>
                          <a:effectLst/>
                          <a:latin typeface="Calibri" panose="020F0502020204030204" pitchFamily="34" charset="0"/>
                        </a:rPr>
                        <a:t>van Nee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Tx mask for WUR-Sync and WUR-Data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misc. part 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14</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11-19/645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CR for HDR LDR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Minyoung Park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11-19/903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EVM specification for OOK waveform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Rui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a:solidFill>
                            <a:srgbClr val="000000"/>
                          </a:solidFill>
                          <a:effectLst/>
                          <a:latin typeface="Calibri" panose="020F0502020204030204" pitchFamily="34" charset="0"/>
                        </a:rPr>
                        <a:t>11-19/687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PHY Comment resolution for Clause 31.2.4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11-19/710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smtClean="0">
                          <a:solidFill>
                            <a:srgbClr val="000000"/>
                          </a:solidFill>
                          <a:effectLst/>
                          <a:latin typeface="Calibri" panose="020F0502020204030204" pitchFamily="34" charset="0"/>
                        </a:rPr>
                        <a:t>PHY-CR-for-MC-OOK</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effectLst/>
                          <a:latin typeface="Calibri" panose="020F0502020204030204" pitchFamily="34" charset="0"/>
                        </a:rPr>
                        <a:t>Vinod Kristem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smtClean="0">
                          <a:solidFill>
                            <a:srgbClr val="000000"/>
                          </a:solidFill>
                          <a:effectLst/>
                          <a:latin typeface="Calibri" panose="020F0502020204030204" pitchFamily="34" charset="0"/>
                        </a:rPr>
                        <a:t>11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11-19/861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CR for CIDs on Clause 31.2.8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Vinod Kristem</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r" fontAlgn="b"/>
                      <a:r>
                        <a:rPr lang="en-US" sz="1400" b="1" i="0" u="none" strike="noStrike" kern="1200" dirty="0" smtClean="0">
                          <a:solidFill>
                            <a:srgbClr val="FFFFFF"/>
                          </a:solidFill>
                          <a:effectLst/>
                          <a:latin typeface="Calibri" panose="020F0502020204030204" pitchFamily="34" charset="0"/>
                          <a:ea typeface="+mn-ea"/>
                          <a:cs typeface="+mn-cs"/>
                        </a:rPr>
                        <a:t>42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2" name="TextBox 1"/>
          <p:cNvSpPr txBox="1"/>
          <p:nvPr/>
        </p:nvSpPr>
        <p:spPr>
          <a:xfrm>
            <a:off x="10651368" y="5590401"/>
            <a:ext cx="950901" cy="276999"/>
          </a:xfrm>
          <a:prstGeom prst="rect">
            <a:avLst/>
          </a:prstGeom>
          <a:noFill/>
        </p:spPr>
        <p:txBody>
          <a:bodyPr wrap="none" rtlCol="0">
            <a:spAutoFit/>
          </a:bodyPr>
          <a:lstStyle/>
          <a:p>
            <a:r>
              <a:rPr lang="en-US" dirty="0" smtClean="0"/>
              <a:t>Not finished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9" name="Table 8"/>
          <p:cNvGraphicFramePr>
            <a:graphicFrameLocks noGrp="1"/>
          </p:cNvGraphicFramePr>
          <p:nvPr>
            <p:extLst>
              <p:ext uri="{D42A27DB-BD31-4B8C-83A1-F6EECF244321}">
                <p14:modId xmlns:p14="http://schemas.microsoft.com/office/powerpoint/2010/main" val="385764550"/>
              </p:ext>
            </p:extLst>
          </p:nvPr>
        </p:nvGraphicFramePr>
        <p:xfrm>
          <a:off x="965794" y="1834896"/>
          <a:ext cx="10134599" cy="4613910"/>
        </p:xfrm>
        <a:graphic>
          <a:graphicData uri="http://schemas.openxmlformats.org/drawingml/2006/table">
            <a:tbl>
              <a:tblPr/>
              <a:tblGrid>
                <a:gridCol w="1203272"/>
                <a:gridCol w="5016457"/>
                <a:gridCol w="2287912"/>
                <a:gridCol w="813479"/>
                <a:gridCol w="813479"/>
              </a:tblGrid>
              <a:tr h="184150">
                <a:tc>
                  <a:txBody>
                    <a:bodyPr/>
                    <a:lstStyle/>
                    <a:p>
                      <a:pPr algn="l" fontAlgn="b"/>
                      <a:r>
                        <a:rPr lang="en-US" sz="1400" b="1" i="0" u="none" strike="noStrike" dirty="0">
                          <a:solidFill>
                            <a:srgbClr val="FFFFFF"/>
                          </a:solidFill>
                          <a:effectLst/>
                          <a:latin typeface="Calibri" panose="020F050202020403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a:solidFill>
                            <a:srgbClr val="FFFFFF"/>
                          </a:solidFill>
                          <a:effectLst/>
                          <a:latin typeface="Calibri" panose="020F0502020204030204" pitchFamily="34" charset="0"/>
                        </a:rPr>
                        <a:t>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i="0" u="none" strike="noStrike" dirty="0" smtClean="0">
                          <a:solidFill>
                            <a:srgbClr val="FFFFFF"/>
                          </a:solidFill>
                          <a:effectLst/>
                          <a:latin typeface="Calibri" panose="020F0502020204030204" pitchFamily="34" charset="0"/>
                        </a:rPr>
                        <a:t>Resolved</a:t>
                      </a:r>
                      <a:endParaRPr lang="en-US" sz="1400" b="1" i="0" u="none" strike="noStrike" dirty="0">
                        <a:solidFill>
                          <a:srgbClr val="FFFFFF"/>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84150">
                <a:tc>
                  <a:txBody>
                    <a:bodyPr/>
                    <a:lstStyle/>
                    <a:p>
                      <a:pPr algn="l" fontAlgn="b"/>
                      <a:r>
                        <a:rPr lang="en-US" sz="1400" b="0" i="0" u="none" strike="noStrike">
                          <a:solidFill>
                            <a:srgbClr val="000000"/>
                          </a:solidFill>
                          <a:effectLst/>
                          <a:latin typeface="Calibri" panose="020F0502020204030204" pitchFamily="34" charset="0"/>
                        </a:rPr>
                        <a:t> 19/443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on WUR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Jeongki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11-19/576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LB237 CR WUR FDMA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Yongho Seok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11-19/0744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MAC CR on Channel Access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Ming Gan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Capabilities element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742r0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on Power Management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Suhwook Kim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19/0749r0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miscellaneous CIDs Part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PO-Kai</a:t>
                      </a:r>
                      <a:r>
                        <a:rPr lang="en-US" sz="1400" b="0" i="0" u="none" strike="noStrike" dirty="0">
                          <a:solidFill>
                            <a:srgbClr val="000000"/>
                          </a:solidFill>
                          <a:effectLst/>
                          <a:latin typeface="Calibri" panose="020F0502020204030204" pitchFamily="34" charset="0"/>
                        </a:rPr>
                        <a:t> Huang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19/0729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CRs for clause 30.9.2 and 30.9.3 Protected WUR frames - Part2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16</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11-19/789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CID 2347 and 2699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11-19/790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CR for Misc MAC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CR for CID 2354 2698 and 2753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anose="020F0502020204030204" pitchFamily="34" charset="0"/>
                        </a:rPr>
                        <a:t>  Xiaofei Wang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b"/>
                      <a:r>
                        <a:rPr lang="en-US" sz="1400" b="0" i="0" u="none" strike="noStrike">
                          <a:solidFill>
                            <a:srgbClr val="000000"/>
                          </a:solidFill>
                          <a:effectLst/>
                          <a:latin typeface="Calibri" panose="020F0502020204030204" pitchFamily="34" charset="0"/>
                        </a:rPr>
                        <a:t>11-19/482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 WUR Short Wake-up frame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 Menzo Wentink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3</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11-19-761r0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Resolutions to CIDs related to Protected WUR frames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Yunsong</a:t>
                      </a:r>
                      <a:r>
                        <a:rPr lang="en-US" sz="1400" b="0" i="0" u="none" strike="noStrike" dirty="0">
                          <a:solidFill>
                            <a:srgbClr val="000000"/>
                          </a:solidFill>
                          <a:effectLst/>
                          <a:latin typeface="Calibri" panose="020F0502020204030204" pitchFamily="34" charset="0"/>
                        </a:rPr>
                        <a:t> Yang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a:solidFill>
                            <a:srgbClr val="000000"/>
                          </a:solidFill>
                          <a:effectLst/>
                          <a:latin typeface="Calibri" panose="020F0502020204030204" pitchFamily="34" charset="0"/>
                        </a:rPr>
                        <a:t>11-19/399r2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comment resolution for subclause 9-10-3-2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Kaiying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11-19/834r0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comment resolution for </a:t>
                      </a:r>
                      <a:r>
                        <a:rPr lang="en-US" sz="1400" b="0" i="0" u="none" strike="noStrike" dirty="0" err="1">
                          <a:solidFill>
                            <a:srgbClr val="000000"/>
                          </a:solidFill>
                          <a:effectLst/>
                          <a:latin typeface="Calibri" panose="020F0502020204030204" pitchFamily="34" charset="0"/>
                        </a:rPr>
                        <a:t>subclause</a:t>
                      </a:r>
                      <a:r>
                        <a:rPr lang="en-US" sz="1400" b="0" i="0" u="none" strike="noStrike" dirty="0">
                          <a:solidFill>
                            <a:srgbClr val="000000"/>
                          </a:solidFill>
                          <a:effectLst/>
                          <a:latin typeface="Calibri" panose="020F0502020204030204" pitchFamily="34" charset="0"/>
                        </a:rPr>
                        <a:t> 9-10-3-4,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Lu</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11-18-1836-08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a:solidFill>
                            <a:srgbClr val="000000"/>
                          </a:solidFill>
                          <a:effectLst/>
                          <a:latin typeface="Calibri" panose="020F0502020204030204" pitchFamily="34" charset="0"/>
                        </a:rPr>
                        <a:t>mac-cr-cid-296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Gaurav </a:t>
                      </a:r>
                      <a:r>
                        <a:rPr lang="en-US" sz="1400" b="0" i="0" u="none" strike="noStrike" dirty="0" err="1">
                          <a:solidFill>
                            <a:srgbClr val="000000"/>
                          </a:solidFill>
                          <a:effectLst/>
                          <a:latin typeface="Calibri" panose="020F0502020204030204" pitchFamily="34" charset="0"/>
                        </a:rPr>
                        <a:t>Patwardhan</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4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11-19/802r0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17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a:solidFill>
                            <a:srgbClr val="000000"/>
                          </a:solidFill>
                          <a:effectLst/>
                          <a:latin typeface="Calibri" panose="020F0502020204030204" pitchFamily="34" charset="0"/>
                        </a:rPr>
                        <a:t>11-19/803r0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CR for 30.4.4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a:solidFill>
                            <a:srgbClr val="000000"/>
                          </a:solidFill>
                          <a:effectLst/>
                          <a:latin typeface="Calibri" panose="020F0502020204030204" pitchFamily="34" charset="0"/>
                        </a:rPr>
                        <a:t>Woojin Ahn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5</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11-19/585r0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mac-cr-protected-wur-frames-part1</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a:solidFill>
                            <a:srgbClr val="000000"/>
                          </a:solidFill>
                          <a:effectLst/>
                          <a:latin typeface="Calibri" panose="020F0502020204030204" pitchFamily="34" charset="0"/>
                        </a:rPr>
                        <a:t>Alfred Asterjadhi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a:solidFill>
                            <a:srgbClr val="000000"/>
                          </a:solidFill>
                          <a:effectLst/>
                          <a:latin typeface="Calibri" panose="020F0502020204030204" pitchFamily="34" charset="0"/>
                        </a:rPr>
                        <a:t> </a:t>
                      </a:r>
                      <a:r>
                        <a:rPr lang="en-US" sz="1400" b="0" i="0" u="none" strike="noStrike" dirty="0" smtClean="0">
                          <a:solidFill>
                            <a:srgbClr val="000000"/>
                          </a:solidFill>
                          <a:effectLst/>
                          <a:latin typeface="Calibri" panose="020F0502020204030204" pitchFamily="34" charset="0"/>
                        </a:rPr>
                        <a:t>18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9</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r>
                        <a:rPr lang="en-US" sz="1400" b="0" i="0" u="none" strike="noStrike" dirty="0" smtClean="0">
                          <a:solidFill>
                            <a:srgbClr val="000000"/>
                          </a:solidFill>
                          <a:effectLst/>
                          <a:latin typeface="Calibri" panose="020F0502020204030204" pitchFamily="34" charset="0"/>
                        </a:rPr>
                        <a:t>11-19/581r0</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mac-</a:t>
                      </a:r>
                      <a:r>
                        <a:rPr lang="en-US" sz="1400" b="0" i="0" u="none" strike="noStrike" dirty="0" err="1" smtClean="0">
                          <a:solidFill>
                            <a:srgbClr val="000000"/>
                          </a:solidFill>
                          <a:effectLst/>
                          <a:latin typeface="Calibri" panose="020F0502020204030204" pitchFamily="34" charset="0"/>
                        </a:rPr>
                        <a:t>cr</a:t>
                      </a:r>
                      <a:r>
                        <a:rPr lang="en-US" sz="1400" b="0" i="0" u="none" strike="noStrike" dirty="0" smtClean="0">
                          <a:solidFill>
                            <a:srgbClr val="000000"/>
                          </a:solidFill>
                          <a:effectLst/>
                          <a:latin typeface="Calibri" panose="020F0502020204030204" pitchFamily="34" charset="0"/>
                        </a:rPr>
                        <a:t>-identifiers-of-</a:t>
                      </a:r>
                      <a:r>
                        <a:rPr lang="en-US" sz="1400" b="0" i="0" u="none" strike="noStrike" dirty="0" err="1" smtClean="0">
                          <a:solidFill>
                            <a:srgbClr val="000000"/>
                          </a:solidFill>
                          <a:effectLst/>
                          <a:latin typeface="Calibri" panose="020F0502020204030204" pitchFamily="34" charset="0"/>
                        </a:rPr>
                        <a:t>wur</a:t>
                      </a:r>
                      <a:r>
                        <a:rPr lang="en-US" sz="1400" b="0" i="0" u="none" strike="noStrike" dirty="0" smtClean="0">
                          <a:solidFill>
                            <a:srgbClr val="000000"/>
                          </a:solidFill>
                          <a:effectLst/>
                          <a:latin typeface="Calibri" panose="020F0502020204030204" pitchFamily="34" charset="0"/>
                        </a:rPr>
                        <a:t>-frames</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b="0" i="0" u="none" strike="noStrike" dirty="0" smtClean="0">
                          <a:solidFill>
                            <a:srgbClr val="000000"/>
                          </a:solidFill>
                          <a:effectLst/>
                          <a:latin typeface="Calibri" panose="020F0502020204030204" pitchFamily="34" charset="0"/>
                        </a:rPr>
                        <a:t>Alfred Asterjadhi</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8</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r" fontAlgn="b"/>
                      <a:r>
                        <a:rPr lang="en-US" sz="1400" b="0" i="0" u="none" strike="noStrike" dirty="0" smtClean="0">
                          <a:solidFill>
                            <a:srgbClr val="000000"/>
                          </a:solidFill>
                          <a:effectLst/>
                          <a:latin typeface="Calibri" panose="020F0502020204030204" pitchFamily="34" charset="0"/>
                        </a:rPr>
                        <a:t>7</a:t>
                      </a:r>
                      <a:endParaRPr lang="en-US" sz="14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Total</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208</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l" fontAlgn="b"/>
                      <a:r>
                        <a:rPr lang="en-US" sz="1400" b="1" i="0" u="none" strike="noStrike" kern="1200" dirty="0" smtClean="0">
                          <a:solidFill>
                            <a:srgbClr val="FFFFFF"/>
                          </a:solidFill>
                          <a:effectLst/>
                          <a:latin typeface="Calibri" panose="020F0502020204030204" pitchFamily="34" charset="0"/>
                          <a:ea typeface="+mn-ea"/>
                          <a:cs typeface="+mn-cs"/>
                        </a:rPr>
                        <a:t>182</a:t>
                      </a:r>
                      <a:endParaRPr lang="en-US" sz="1400" b="1" i="0" u="none" strike="noStrike" kern="1200" dirty="0">
                        <a:solidFill>
                          <a:srgbClr val="FFFFFF"/>
                        </a:solidFill>
                        <a:effectLst/>
                        <a:latin typeface="Calibri" panose="020F0502020204030204" pitchFamily="34" charset="0"/>
                        <a:ea typeface="+mn-ea"/>
                        <a:cs typeface="+mn-cs"/>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r>
            </a:tbl>
          </a:graphicData>
        </a:graphic>
      </p:graphicFrame>
      <p:sp>
        <p:nvSpPr>
          <p:cNvPr id="10" name="TextBox 9"/>
          <p:cNvSpPr txBox="1"/>
          <p:nvPr/>
        </p:nvSpPr>
        <p:spPr>
          <a:xfrm>
            <a:off x="11122051" y="3114695"/>
            <a:ext cx="950901" cy="276999"/>
          </a:xfrm>
          <a:prstGeom prst="rect">
            <a:avLst/>
          </a:prstGeom>
          <a:noFill/>
        </p:spPr>
        <p:txBody>
          <a:bodyPr wrap="none" rtlCol="0">
            <a:spAutoFit/>
          </a:bodyPr>
          <a:lstStyle/>
          <a:p>
            <a:r>
              <a:rPr lang="en-US" dirty="0" smtClean="0"/>
              <a:t>Not finished</a:t>
            </a:r>
            <a:endParaRPr lang="en-US" dirty="0"/>
          </a:p>
        </p:txBody>
      </p:sp>
      <p:sp>
        <p:nvSpPr>
          <p:cNvPr id="12" name="TextBox 11"/>
          <p:cNvSpPr txBox="1"/>
          <p:nvPr/>
        </p:nvSpPr>
        <p:spPr>
          <a:xfrm>
            <a:off x="11133920" y="5791199"/>
            <a:ext cx="950901" cy="276999"/>
          </a:xfrm>
          <a:prstGeom prst="rect">
            <a:avLst/>
          </a:prstGeom>
          <a:noFill/>
        </p:spPr>
        <p:txBody>
          <a:bodyPr wrap="none" rtlCol="0">
            <a:spAutoFit/>
          </a:bodyPr>
          <a:lstStyle/>
          <a:p>
            <a:r>
              <a:rPr lang="en-US" dirty="0" smtClean="0"/>
              <a:t>Not finished</a:t>
            </a:r>
            <a:endParaRPr lang="en-US" dirty="0"/>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066799"/>
            <a:ext cx="5204883" cy="5414711"/>
          </a:xfrm>
        </p:spPr>
        <p:txBody>
          <a:bodyPr/>
          <a:lstStyle/>
          <a:p>
            <a:pPr>
              <a:spcBef>
                <a:spcPts val="100"/>
              </a:spcBef>
            </a:pPr>
            <a:r>
              <a:rPr lang="en-US" altLang="en-US" sz="1500" dirty="0"/>
              <a:t>Monday: </a:t>
            </a:r>
            <a:r>
              <a:rPr lang="en-US" altLang="en-US" sz="1500" dirty="0" smtClean="0"/>
              <a:t>AM2 </a:t>
            </a:r>
            <a:r>
              <a:rPr lang="en-US" altLang="en-US" sz="1500" dirty="0"/>
              <a:t>(2 hours</a:t>
            </a:r>
            <a:r>
              <a:rPr lang="en-US" altLang="en-US" sz="1500" dirty="0" smtClean="0"/>
              <a:t>)</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Meetings </a:t>
            </a:r>
          </a:p>
          <a:p>
            <a:pPr lvl="1">
              <a:spcBef>
                <a:spcPts val="100"/>
              </a:spcBef>
            </a:pPr>
            <a:r>
              <a:rPr lang="en-US" altLang="en-US" sz="1500" b="1" dirty="0"/>
              <a:t>Motion</a:t>
            </a:r>
            <a:r>
              <a:rPr lang="en-US" altLang="en-US" sz="1500" dirty="0"/>
              <a:t>: </a:t>
            </a:r>
            <a:r>
              <a:rPr lang="en-US" altLang="en-US" sz="1500" dirty="0" smtClean="0"/>
              <a:t>March 2019 </a:t>
            </a:r>
            <a:r>
              <a:rPr lang="en-US" altLang="en-US" sz="1500" dirty="0"/>
              <a:t>meeting </a:t>
            </a:r>
            <a:r>
              <a:rPr lang="en-US" altLang="en-US" sz="1500" dirty="0" smtClean="0"/>
              <a:t>(doc: IEEE 802.11-19/557r0),  ad-hoc </a:t>
            </a:r>
            <a:r>
              <a:rPr lang="en-US" altLang="en-US" sz="1500" dirty="0"/>
              <a:t>meeting (doc: IEEE </a:t>
            </a:r>
            <a:r>
              <a:rPr lang="en-US" altLang="en-US" sz="1500" dirty="0" smtClean="0"/>
              <a:t>802.11-19/674r0) and </a:t>
            </a:r>
            <a:r>
              <a:rPr lang="en-US" altLang="en-US" sz="1500" dirty="0"/>
              <a:t>teleconference minutes (doc: IEEE </a:t>
            </a:r>
            <a:r>
              <a:rPr lang="en-US" altLang="en-US" sz="1500" dirty="0" smtClean="0"/>
              <a:t>802.11-19/679r1) </a:t>
            </a:r>
            <a:r>
              <a:rPr lang="en-US" altLang="en-US" sz="1500" dirty="0"/>
              <a:t>approval</a:t>
            </a:r>
          </a:p>
          <a:p>
            <a:pPr lvl="1">
              <a:spcBef>
                <a:spcPts val="100"/>
              </a:spcBef>
            </a:pPr>
            <a:r>
              <a:rPr lang="en-US" altLang="en-US" sz="1500" dirty="0"/>
              <a:t>Summary from </a:t>
            </a:r>
            <a:r>
              <a:rPr lang="en-US" altLang="en-US" sz="1500" dirty="0" smtClean="0"/>
              <a:t>March 2019 </a:t>
            </a:r>
            <a:r>
              <a:rPr lang="en-US" altLang="en-US" sz="1500" dirty="0"/>
              <a:t>Meeting</a:t>
            </a:r>
          </a:p>
          <a:p>
            <a:pPr lvl="1">
              <a:spcBef>
                <a:spcPts val="100"/>
              </a:spcBef>
            </a:pPr>
            <a:r>
              <a:rPr lang="en-US" altLang="en-US" sz="1500" dirty="0" smtClean="0"/>
              <a:t>Presentations </a:t>
            </a:r>
            <a:r>
              <a:rPr lang="en-US" altLang="en-US" sz="1500" dirty="0"/>
              <a:t>on comment resolution</a:t>
            </a:r>
          </a:p>
          <a:p>
            <a:pPr lvl="1">
              <a:spcBef>
                <a:spcPts val="100"/>
              </a:spcBef>
            </a:pPr>
            <a:r>
              <a:rPr lang="en-US" altLang="en-US" sz="1500" dirty="0"/>
              <a:t>Recess</a:t>
            </a:r>
          </a:p>
          <a:p>
            <a:pPr>
              <a:spcBef>
                <a:spcPts val="100"/>
              </a:spcBef>
            </a:pPr>
            <a:r>
              <a:rPr lang="en-US" altLang="en-US" sz="1500" dirty="0"/>
              <a:t>Monday: </a:t>
            </a:r>
            <a:r>
              <a:rPr lang="en-US" altLang="en-US" sz="1500" dirty="0" smtClean="0"/>
              <a:t>EVE </a:t>
            </a:r>
            <a:r>
              <a:rPr lang="en-US" altLang="en-US" sz="1500" dirty="0"/>
              <a:t>(2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smtClean="0"/>
              <a:t>Recess</a:t>
            </a:r>
          </a:p>
          <a:p>
            <a:pPr>
              <a:spcBef>
                <a:spcPts val="100"/>
              </a:spcBef>
            </a:pPr>
            <a:r>
              <a:rPr lang="en-US" altLang="en-US" sz="1500" dirty="0"/>
              <a:t>Tuesday: AM1, PM2 (4 hours)</a:t>
            </a:r>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endParaRPr lang="en-US" altLang="en-US" sz="1900" dirty="0"/>
          </a:p>
          <a:p>
            <a:pPr lvl="1">
              <a:spcBef>
                <a:spcPts val="100"/>
              </a:spcBef>
            </a:pPr>
            <a:endParaRPr lang="en-US" altLang="en-US" sz="15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500" dirty="0" smtClean="0"/>
              <a:t>Wednesday </a:t>
            </a:r>
            <a:r>
              <a:rPr lang="en-US" altLang="en-US" sz="1500" dirty="0"/>
              <a:t>AM1, PM1 (4 hours</a:t>
            </a:r>
            <a:r>
              <a:rPr lang="en-US" altLang="en-US" sz="1500" dirty="0" smtClean="0"/>
              <a:t>)</a:t>
            </a:r>
            <a:endParaRPr lang="en-US" altLang="en-US" sz="1500" dirty="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a:t>Presentations on comment resolutions</a:t>
            </a:r>
          </a:p>
          <a:p>
            <a:pPr lvl="1">
              <a:spcBef>
                <a:spcPts val="0"/>
              </a:spcBef>
            </a:pPr>
            <a:r>
              <a:rPr lang="en-US" altLang="en-US" sz="1500" dirty="0"/>
              <a:t>Recess</a:t>
            </a:r>
          </a:p>
          <a:p>
            <a:pPr>
              <a:spcBef>
                <a:spcPts val="0"/>
              </a:spcBef>
            </a:pPr>
            <a:r>
              <a:rPr lang="en-US" altLang="en-US" sz="1500" dirty="0"/>
              <a:t>Thursday: </a:t>
            </a:r>
            <a:r>
              <a:rPr lang="en-US" altLang="en-US" sz="1500" dirty="0" smtClean="0"/>
              <a:t>AM2 (2 </a:t>
            </a:r>
            <a:r>
              <a:rPr lang="en-US" altLang="en-US" sz="1500" dirty="0"/>
              <a:t>hours)</a:t>
            </a:r>
          </a:p>
          <a:p>
            <a:pPr lvl="1">
              <a:spcBef>
                <a:spcPts val="0"/>
              </a:spcBef>
            </a:pPr>
            <a:r>
              <a:rPr lang="en-US" altLang="en-US" sz="1500" dirty="0"/>
              <a:t>Call meeting to order</a:t>
            </a:r>
          </a:p>
          <a:p>
            <a:pPr lvl="1">
              <a:spcBef>
                <a:spcPts val="0"/>
              </a:spcBef>
            </a:pPr>
            <a:r>
              <a:rPr lang="en-US" altLang="en-US" sz="1500" dirty="0"/>
              <a:t>IEEE 802 and 802.11 IPR Policy and </a:t>
            </a:r>
            <a:r>
              <a:rPr lang="en-US" altLang="en-US" sz="1500" dirty="0" smtClean="0"/>
              <a:t>procedure</a:t>
            </a:r>
          </a:p>
          <a:p>
            <a:pPr lvl="1">
              <a:spcBef>
                <a:spcPts val="0"/>
              </a:spcBef>
            </a:pPr>
            <a:r>
              <a:rPr lang="en-US" altLang="en-US" sz="1500" dirty="0"/>
              <a:t>Presentations on comment </a:t>
            </a:r>
            <a:r>
              <a:rPr lang="en-US" altLang="en-US" sz="1500" dirty="0" smtClean="0"/>
              <a:t>resolutions (1.5 hour)</a:t>
            </a:r>
            <a:endParaRPr lang="en-US" altLang="en-US" sz="1500" dirty="0"/>
          </a:p>
          <a:p>
            <a:pPr lvl="1">
              <a:spcBef>
                <a:spcPts val="0"/>
              </a:spcBef>
            </a:pPr>
            <a:r>
              <a:rPr lang="en-US" altLang="en-US" sz="1500" b="1" dirty="0" smtClean="0"/>
              <a:t>Motions</a:t>
            </a:r>
            <a:r>
              <a:rPr lang="en-US" altLang="en-US" sz="1500" b="1" dirty="0"/>
              <a:t>: Comment </a:t>
            </a:r>
            <a:r>
              <a:rPr lang="en-US" altLang="en-US" sz="1500" b="1" dirty="0" smtClean="0"/>
              <a:t>resolutions</a:t>
            </a:r>
          </a:p>
          <a:p>
            <a:pPr lvl="1">
              <a:spcBef>
                <a:spcPts val="0"/>
              </a:spcBef>
            </a:pPr>
            <a:r>
              <a:rPr lang="en-US" altLang="en-US" sz="1500" dirty="0"/>
              <a:t>Presentations on comment resolutions, </a:t>
            </a:r>
            <a:r>
              <a:rPr lang="en-US" altLang="en-US" sz="1500" b="1" dirty="0"/>
              <a:t>motions on CR</a:t>
            </a:r>
          </a:p>
          <a:p>
            <a:pPr lvl="1">
              <a:spcBef>
                <a:spcPts val="0"/>
              </a:spcBef>
            </a:pPr>
            <a:r>
              <a:rPr lang="en-US" altLang="en-US" sz="1500" dirty="0" smtClean="0"/>
              <a:t>Recess</a:t>
            </a:r>
            <a:endParaRPr lang="en-US" altLang="en-US" sz="1500" dirty="0" smtClean="0"/>
          </a:p>
          <a:p>
            <a:pPr>
              <a:spcBef>
                <a:spcPts val="0"/>
              </a:spcBef>
            </a:pPr>
            <a:r>
              <a:rPr lang="en-US" altLang="en-US" sz="1500" dirty="0"/>
              <a:t>Thursday: </a:t>
            </a:r>
            <a:r>
              <a:rPr lang="en-US" altLang="en-US" sz="1500" dirty="0" smtClean="0"/>
              <a:t>PM1 (2 </a:t>
            </a:r>
            <a:r>
              <a:rPr lang="en-US" altLang="en-US" sz="1500" dirty="0"/>
              <a:t>hours)</a:t>
            </a:r>
            <a:endParaRPr lang="en-US" altLang="en-US" sz="1500" b="1" dirty="0" smtClean="0"/>
          </a:p>
          <a:p>
            <a:pPr lvl="1">
              <a:spcBef>
                <a:spcPts val="0"/>
              </a:spcBef>
            </a:pPr>
            <a:r>
              <a:rPr lang="en-US" altLang="en-US" sz="1500" dirty="0"/>
              <a:t>Call meeting to order</a:t>
            </a:r>
          </a:p>
          <a:p>
            <a:pPr lvl="1">
              <a:spcBef>
                <a:spcPts val="0"/>
              </a:spcBef>
            </a:pPr>
            <a:r>
              <a:rPr lang="en-US" altLang="en-US" sz="1500" dirty="0"/>
              <a:t>IEEE 802 and 802.11 IPR Policy and procedure</a:t>
            </a:r>
          </a:p>
          <a:p>
            <a:pPr lvl="1">
              <a:spcBef>
                <a:spcPts val="0"/>
              </a:spcBef>
            </a:pPr>
            <a:r>
              <a:rPr lang="en-US" altLang="en-US" sz="1500" dirty="0" smtClean="0"/>
              <a:t>Presentations </a:t>
            </a:r>
            <a:r>
              <a:rPr lang="en-US" altLang="en-US" sz="1500" dirty="0"/>
              <a:t>on comment </a:t>
            </a:r>
            <a:r>
              <a:rPr lang="en-US" altLang="en-US" sz="1500" dirty="0" smtClean="0"/>
              <a:t>resolutions, </a:t>
            </a:r>
            <a:r>
              <a:rPr lang="en-US" altLang="en-US" sz="1500" b="1" dirty="0" smtClean="0"/>
              <a:t>motions on CR</a:t>
            </a:r>
            <a:endParaRPr lang="en-US" altLang="en-US" sz="1500" b="1" dirty="0"/>
          </a:p>
          <a:p>
            <a:pPr lvl="1">
              <a:spcBef>
                <a:spcPts val="0"/>
              </a:spcBef>
            </a:pPr>
            <a:r>
              <a:rPr lang="en-US" altLang="en-US" sz="1500" b="1" dirty="0" smtClean="0"/>
              <a:t>Motion</a:t>
            </a:r>
            <a:r>
              <a:rPr lang="en-US" altLang="en-US" sz="1500" b="1" dirty="0" smtClean="0"/>
              <a:t>: WG recirculation letter ballot</a:t>
            </a:r>
            <a:endParaRPr lang="en-US" altLang="en-US" sz="1500" b="1" dirty="0"/>
          </a:p>
          <a:p>
            <a:pPr lvl="1">
              <a:spcBef>
                <a:spcPts val="0"/>
              </a:spcBef>
            </a:pPr>
            <a:r>
              <a:rPr lang="en-US" altLang="en-US" sz="1500" dirty="0" smtClean="0"/>
              <a:t>TG </a:t>
            </a:r>
            <a:r>
              <a:rPr lang="en-US" altLang="en-US" sz="1500" dirty="0"/>
              <a:t>timeline discussion</a:t>
            </a:r>
          </a:p>
          <a:p>
            <a:pPr lvl="1">
              <a:spcBef>
                <a:spcPts val="0"/>
              </a:spcBef>
            </a:pPr>
            <a:r>
              <a:rPr lang="en-US" altLang="en-US" sz="1500" dirty="0"/>
              <a:t>Goal for </a:t>
            </a:r>
            <a:r>
              <a:rPr lang="en-US" altLang="en-US" sz="1500" dirty="0" smtClean="0"/>
              <a:t>July </a:t>
            </a:r>
            <a:r>
              <a:rPr lang="en-US" altLang="en-US" sz="1500" dirty="0"/>
              <a:t>2019 F2F meeting</a:t>
            </a:r>
          </a:p>
          <a:p>
            <a:pPr lvl="1">
              <a:spcBef>
                <a:spcPts val="0"/>
              </a:spcBef>
            </a:pPr>
            <a:r>
              <a:rPr lang="en-US" altLang="en-US" sz="1500" dirty="0"/>
              <a:t>Teleconference call schedule</a:t>
            </a:r>
          </a:p>
          <a:p>
            <a:pPr lvl="1">
              <a:spcBef>
                <a:spcPts val="0"/>
              </a:spcBef>
            </a:pPr>
            <a:r>
              <a:rPr lang="en-US" altLang="en-US" sz="1500" dirty="0" smtClean="0"/>
              <a:t>Adjourn</a:t>
            </a:r>
            <a:endParaRPr lang="en-US" altLang="en-US" sz="15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May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May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Buckhead, Atlanta, Georgia, USA</a:t>
            </a:r>
          </a:p>
          <a:p>
            <a:pPr algn="ctr">
              <a:lnSpc>
                <a:spcPct val="90000"/>
              </a:lnSpc>
              <a:buFontTx/>
              <a:buNone/>
            </a:pPr>
            <a:r>
              <a:rPr lang="en-US" altLang="en-US" sz="3200" dirty="0">
                <a:cs typeface="Times New Roman" panose="02020603050405020304" pitchFamily="18" charset="0"/>
              </a:rPr>
              <a:t>May 12-17,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May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March 2019 Meeting, </a:t>
            </a:r>
            <a:r>
              <a:rPr lang="en-US" altLang="en-US" dirty="0"/>
              <a:t>A</a:t>
            </a:r>
            <a:r>
              <a:rPr lang="en-US" altLang="en-US" dirty="0" smtClean="0"/>
              <a:t>d-hoc Meeting and Teleconference Calls</a:t>
            </a:r>
          </a:p>
        </p:txBody>
      </p:sp>
      <p:sp>
        <p:nvSpPr>
          <p:cNvPr id="31747" name="Content Placeholder 2"/>
          <p:cNvSpPr>
            <a:spLocks noGrp="1"/>
          </p:cNvSpPr>
          <p:nvPr>
            <p:ph idx="1"/>
          </p:nvPr>
        </p:nvSpPr>
        <p:spPr>
          <a:xfrm>
            <a:off x="76200" y="1981200"/>
            <a:ext cx="8458200" cy="4425605"/>
          </a:xfrm>
        </p:spPr>
        <p:txBody>
          <a:bodyPr/>
          <a:lstStyle/>
          <a:p>
            <a:r>
              <a:rPr lang="en-US" altLang="en-US" dirty="0" smtClean="0"/>
              <a:t>March meeting: </a:t>
            </a:r>
            <a:r>
              <a:rPr lang="en-US" altLang="en-US" dirty="0" err="1" smtClean="0"/>
              <a:t>TGba</a:t>
            </a:r>
            <a:r>
              <a:rPr lang="en-US" altLang="en-US" dirty="0" smtClean="0"/>
              <a:t> </a:t>
            </a:r>
            <a:r>
              <a:rPr lang="en-US" altLang="en-US" dirty="0"/>
              <a:t>worked on the comment resolution on D2.0</a:t>
            </a:r>
          </a:p>
          <a:p>
            <a:pPr lvl="1"/>
            <a:r>
              <a:rPr lang="en-US" altLang="en-US" dirty="0"/>
              <a:t>40% completed (327 comments resolved out of 827</a:t>
            </a:r>
            <a:r>
              <a:rPr lang="en-US" altLang="en-US" dirty="0" smtClean="0"/>
              <a:t>)</a:t>
            </a:r>
          </a:p>
          <a:p>
            <a:pPr lvl="1"/>
            <a:r>
              <a:rPr lang="en-US" altLang="en-US" dirty="0"/>
              <a:t>Reviewed TG timeline</a:t>
            </a:r>
          </a:p>
          <a:p>
            <a:r>
              <a:rPr lang="en-US" altLang="en-US" dirty="0" err="1" smtClean="0"/>
              <a:t>TGba</a:t>
            </a:r>
            <a:r>
              <a:rPr lang="en-US" altLang="en-US" dirty="0" smtClean="0"/>
              <a:t> held an </a:t>
            </a:r>
            <a:r>
              <a:rPr lang="en-US" altLang="en-US" dirty="0"/>
              <a:t>ad-hoc meeting at the Bay area on </a:t>
            </a:r>
            <a:r>
              <a:rPr lang="en-US" altLang="en-US" dirty="0" smtClean="0"/>
              <a:t>April 17-18</a:t>
            </a:r>
          </a:p>
          <a:p>
            <a:pPr lvl="1"/>
            <a:r>
              <a:rPr lang="en-US" altLang="en-US" dirty="0" smtClean="0"/>
              <a:t>~150 CIDs ready for motion</a:t>
            </a:r>
          </a:p>
          <a:p>
            <a:r>
              <a:rPr lang="en-US" altLang="en-US" dirty="0" smtClean="0"/>
              <a:t>Three teleconference calls</a:t>
            </a:r>
          </a:p>
          <a:p>
            <a:pPr lvl="1"/>
            <a:r>
              <a:rPr lang="en-US" altLang="en-US" dirty="0" smtClean="0"/>
              <a:t>67 CIDs ready for motion</a:t>
            </a:r>
          </a:p>
          <a:p>
            <a:r>
              <a:rPr lang="en-US" altLang="en-US" dirty="0" smtClean="0"/>
              <a:t>66% comment resolution complete</a:t>
            </a:r>
          </a:p>
          <a:p>
            <a:pPr lvl="1"/>
            <a:r>
              <a:rPr lang="en-US" altLang="en-US" b="1" dirty="0" smtClean="0"/>
              <a:t>283 unresolved CIDs</a:t>
            </a:r>
            <a:endParaRPr lang="en-US" altLang="en-US" b="1" dirty="0"/>
          </a:p>
          <a:p>
            <a:r>
              <a:rPr lang="en-US" altLang="en-US" dirty="0" smtClean="0"/>
              <a:t>Agenda</a:t>
            </a:r>
            <a:r>
              <a:rPr lang="en-US" altLang="en-US" dirty="0"/>
              <a:t>: </a:t>
            </a:r>
            <a:r>
              <a:rPr lang="en-US" altLang="en-US" dirty="0" smtClean="0"/>
              <a:t>doc:11-19/242r8</a:t>
            </a: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22</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2698759149"/>
              </p:ext>
            </p:extLst>
          </p:nvPr>
        </p:nvGraphicFramePr>
        <p:xfrm>
          <a:off x="8632584" y="1641536"/>
          <a:ext cx="3276600" cy="4833620"/>
        </p:xfrm>
        <a:graphic>
          <a:graphicData uri="http://schemas.openxmlformats.org/drawingml/2006/table">
            <a:tbl>
              <a:tblPr/>
              <a:tblGrid>
                <a:gridCol w="1468087"/>
                <a:gridCol w="1808513"/>
              </a:tblGrid>
              <a:tr h="158750">
                <a:tc>
                  <a:txBody>
                    <a:bodyPr/>
                    <a:lstStyle/>
                    <a:p>
                      <a:pPr algn="ctr" fontAlgn="b"/>
                      <a:r>
                        <a:rPr lang="en-US" sz="1400" b="1" i="0" u="none" strike="noStrike" dirty="0" smtClean="0">
                          <a:solidFill>
                            <a:schemeClr val="bg1"/>
                          </a:solidFill>
                          <a:effectLst/>
                          <a:latin typeface="Arial" panose="020B0604020202020204" pitchFamily="34" charset="0"/>
                        </a:rPr>
                        <a:t>Assignee</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ctr" fontAlgn="b"/>
                      <a:r>
                        <a:rPr lang="en-US" sz="1400" b="1" i="0" u="none" strike="noStrike" dirty="0" smtClean="0">
                          <a:solidFill>
                            <a:schemeClr val="bg1"/>
                          </a:solidFill>
                          <a:effectLst/>
                          <a:latin typeface="Arial" panose="020B0604020202020204" pitchFamily="34" charset="0"/>
                        </a:rPr>
                        <a:t>Num</a:t>
                      </a:r>
                      <a:r>
                        <a:rPr lang="en-US" sz="1400" b="1" i="0" u="none" strike="noStrike" baseline="0" dirty="0" smtClean="0">
                          <a:solidFill>
                            <a:schemeClr val="bg1"/>
                          </a:solidFill>
                          <a:effectLst/>
                          <a:latin typeface="Arial" panose="020B0604020202020204" pitchFamily="34" charset="0"/>
                        </a:rPr>
                        <a:t>ber of CIDs</a:t>
                      </a:r>
                      <a:endParaRPr lang="en-US" sz="1400" b="1" i="0" u="none" strike="noStrike" dirty="0">
                        <a:solidFill>
                          <a:schemeClr val="bg1"/>
                        </a:solidFill>
                        <a:effectLst/>
                        <a:latin typeface="Arial" panose="020B0604020202020204" pitchFamily="34" charset="0"/>
                      </a:endParaRP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r h="158750">
                <a:tc>
                  <a:txBody>
                    <a:bodyPr/>
                    <a:lstStyle/>
                    <a:p>
                      <a:pPr algn="l" fontAlgn="b"/>
                      <a:r>
                        <a:rPr lang="en-US" sz="1400" b="0" i="0" u="none" strike="noStrike">
                          <a:effectLst/>
                          <a:latin typeface="Arial" panose="020B0604020202020204" pitchFamily="34" charset="0"/>
                        </a:rPr>
                        <a:t>Po-Kai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c>
                  <a:txBody>
                    <a:bodyPr/>
                    <a:lstStyle/>
                    <a:p>
                      <a:pPr algn="r" fontAlgn="b"/>
                      <a:r>
                        <a:rPr lang="en-US" sz="1400" b="0" i="0" u="none" strike="noStrike">
                          <a:effectLst/>
                          <a:latin typeface="Arial" panose="020B0604020202020204" pitchFamily="34" charset="0"/>
                        </a:rPr>
                        <a:t>278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tcPr>
                </a:tc>
              </a:tr>
              <a:tr h="158750">
                <a:tc>
                  <a:txBody>
                    <a:bodyPr/>
                    <a:lstStyle/>
                    <a:p>
                      <a:pPr algn="l" fontAlgn="b"/>
                      <a:r>
                        <a:rPr lang="en-US" sz="1400" b="0" i="0" u="none" strike="noStrike">
                          <a:effectLst/>
                          <a:latin typeface="Arial" panose="020B0604020202020204" pitchFamily="34" charset="0"/>
                        </a:rPr>
                        <a:t>Minyoung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147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Alfred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Rojan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65</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Vinod</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61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Suhwook</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39</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kaiying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26</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Yongho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Woojin</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22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yunsong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Ming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Xiaofei</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Leif</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11</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Eunsung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Steve</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10</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Sun Bo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8</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Lei Huang</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Menzo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Rui Cao</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r" fontAlgn="b"/>
                      <a:r>
                        <a:rPr lang="en-US" sz="1400" b="0" i="0" u="none" strike="noStrike">
                          <a:effectLst/>
                          <a:latin typeface="Arial" panose="020B0604020202020204" pitchFamily="34" charset="0"/>
                        </a:rPr>
                        <a:t>3</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158750">
                <a:tc>
                  <a:txBody>
                    <a:bodyPr/>
                    <a:lstStyle/>
                    <a:p>
                      <a:pPr algn="l" fontAlgn="b"/>
                      <a:r>
                        <a:rPr lang="en-US" sz="1400" b="0" i="0" u="none" strike="noStrike">
                          <a:effectLst/>
                          <a:latin typeface="Arial" panose="020B0604020202020204" pitchFamily="34" charset="0"/>
                        </a:rPr>
                        <a:t>Gaurav</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c>
                  <a:txBody>
                    <a:bodyPr/>
                    <a:lstStyle/>
                    <a:p>
                      <a:pPr algn="r" fontAlgn="b"/>
                      <a:r>
                        <a:rPr lang="en-US" sz="1400" b="0" i="0" u="none" strike="noStrike">
                          <a:effectLst/>
                          <a:latin typeface="Arial" panose="020B0604020202020204" pitchFamily="34" charset="0"/>
                        </a:rPr>
                        <a:t>2</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tcPr>
                </a:tc>
              </a:tr>
              <a:tr h="158750">
                <a:tc>
                  <a:txBody>
                    <a:bodyPr/>
                    <a:lstStyle/>
                    <a:p>
                      <a:pPr algn="l" fontAlgn="b"/>
                      <a:r>
                        <a:rPr lang="en-US" sz="1400" b="0" i="0" u="none" strike="noStrike" dirty="0">
                          <a:solidFill>
                            <a:schemeClr val="bg1"/>
                          </a:solidFill>
                          <a:effectLst/>
                          <a:latin typeface="Arial" panose="020B0604020202020204" pitchFamily="34" charset="0"/>
                        </a:rPr>
                        <a:t>Grand Total</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c>
                  <a:txBody>
                    <a:bodyPr/>
                    <a:lstStyle/>
                    <a:p>
                      <a:pPr algn="r" fontAlgn="b"/>
                      <a:r>
                        <a:rPr lang="en-US" sz="1400" b="0" i="0" u="none" strike="noStrike" dirty="0">
                          <a:solidFill>
                            <a:schemeClr val="bg1"/>
                          </a:solidFill>
                          <a:effectLst/>
                          <a:latin typeface="Arial" panose="020B0604020202020204" pitchFamily="34" charset="0"/>
                        </a:rPr>
                        <a:t>827</a:t>
                      </a:r>
                    </a:p>
                  </a:txBody>
                  <a:tcPr marL="6350" marR="6350" marT="6350"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tx1"/>
                    </a:solidFill>
                  </a:tcPr>
                </a:tc>
              </a:tr>
            </a:tbl>
          </a:graphicData>
        </a:graphic>
      </p:graphicFrame>
      <p:sp>
        <p:nvSpPr>
          <p:cNvPr id="3" name="TextBox 2"/>
          <p:cNvSpPr txBox="1"/>
          <p:nvPr/>
        </p:nvSpPr>
        <p:spPr>
          <a:xfrm>
            <a:off x="8534400" y="1376472"/>
            <a:ext cx="2237857" cy="307777"/>
          </a:xfrm>
          <a:prstGeom prst="rect">
            <a:avLst/>
          </a:prstGeom>
          <a:noFill/>
        </p:spPr>
        <p:txBody>
          <a:bodyPr wrap="none" rtlCol="0">
            <a:spAutoFit/>
          </a:bodyPr>
          <a:lstStyle/>
          <a:p>
            <a:r>
              <a:rPr lang="en-US" sz="1400" b="1" dirty="0" smtClean="0"/>
              <a:t>Comment DB: 11-19/312r9</a:t>
            </a:r>
            <a:endParaRPr lang="en-US" sz="1400" b="1"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March 2019 meeting [doc: IEEE 802.11-19/557r0</a:t>
            </a:r>
            <a:r>
              <a:rPr lang="en-US" altLang="en-US" dirty="0"/>
              <a:t>], ad-hoc meeting </a:t>
            </a:r>
            <a:r>
              <a:rPr lang="en-US" altLang="en-US" dirty="0" smtClean="0"/>
              <a:t>[doc</a:t>
            </a:r>
            <a:r>
              <a:rPr lang="en-US" altLang="en-US" dirty="0"/>
              <a:t>: IEEE </a:t>
            </a:r>
            <a:r>
              <a:rPr lang="en-US" altLang="en-US" dirty="0" smtClean="0"/>
              <a:t>802.11-19/674r0] and teleconference call [doc: IEEE 802.11-19/679r2]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Xiaofei Wang</a:t>
            </a:r>
          </a:p>
          <a:p>
            <a:pPr lvl="1"/>
            <a:r>
              <a:rPr lang="en-US" altLang="en-US" dirty="0" smtClean="0"/>
              <a:t>Result</a:t>
            </a:r>
            <a:r>
              <a:rPr lang="en-US" altLang="en-US" dirty="0"/>
              <a:t>: </a:t>
            </a:r>
            <a:r>
              <a:rPr lang="en-US" altLang="en-US" dirty="0" smtClean="0"/>
              <a:t> Passes unanimously</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#2017</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11-19/643r4, lb237-cr-for-miscellaneous-part-1 </a:t>
            </a:r>
            <a:r>
              <a:rPr lang="en-US" sz="2000" b="0" dirty="0"/>
              <a:t>(Minyoung, Intel</a:t>
            </a:r>
            <a:r>
              <a:rPr lang="en-US" sz="2000" b="0" dirty="0" smtClean="0"/>
              <a:t>)</a:t>
            </a:r>
          </a:p>
          <a:p>
            <a:pPr marL="457200" indent="-457200">
              <a:buFont typeface="+mj-lt"/>
              <a:buAutoNum type="arabicPeriod"/>
            </a:pPr>
            <a:r>
              <a:rPr lang="en-US" sz="2000" b="0" dirty="0" smtClean="0"/>
              <a:t>11-19/642r2</a:t>
            </a:r>
            <a:r>
              <a:rPr lang="en-US" sz="2000" b="0" dirty="0"/>
              <a:t>, “CR on 4.9 GHz related comments”, Minyoung Park (</a:t>
            </a:r>
            <a:r>
              <a:rPr lang="en-US" sz="2000" b="0" dirty="0" smtClean="0"/>
              <a:t>Intel)</a:t>
            </a:r>
          </a:p>
          <a:p>
            <a:pPr marL="457200" indent="-457200">
              <a:buFont typeface="+mj-lt"/>
              <a:buAutoNum type="arabicPeriod"/>
            </a:pPr>
            <a:r>
              <a:rPr lang="en-US" sz="2000" b="0" dirty="0" smtClean="0"/>
              <a:t>11-19/570r2</a:t>
            </a:r>
            <a:r>
              <a:rPr lang="en-US" sz="2000" b="0" dirty="0"/>
              <a:t>, “crs-for-phy-introduction-D2.0”, </a:t>
            </a:r>
            <a:r>
              <a:rPr lang="en-US" sz="2000" b="0" dirty="0" err="1"/>
              <a:t>Yonggang</a:t>
            </a:r>
            <a:r>
              <a:rPr lang="en-US" sz="2000" b="0" dirty="0"/>
              <a:t> Fang (ZTE</a:t>
            </a:r>
            <a:r>
              <a:rPr lang="en-US" sz="2000" b="0" dirty="0" smtClean="0"/>
              <a:t>)</a:t>
            </a:r>
          </a:p>
          <a:p>
            <a:pPr marL="457200" indent="-457200">
              <a:buFont typeface="+mj-lt"/>
              <a:buAutoNum type="arabicPeriod"/>
            </a:pPr>
            <a:r>
              <a:rPr lang="en-US" sz="2000" b="0" dirty="0" smtClean="0"/>
              <a:t>11-19/398r3</a:t>
            </a:r>
            <a:r>
              <a:rPr lang="en-US" sz="2000" b="0" dirty="0"/>
              <a:t>, “PHY-CR-for-Clause-31”, Vinod Kristem (</a:t>
            </a:r>
            <a:r>
              <a:rPr lang="en-US" sz="2000" b="0" dirty="0" smtClean="0"/>
              <a:t>Intel)</a:t>
            </a:r>
          </a:p>
          <a:p>
            <a:pPr marL="457200" indent="-457200">
              <a:buFont typeface="+mj-lt"/>
              <a:buAutoNum type="arabicPeriod"/>
            </a:pPr>
            <a:r>
              <a:rPr lang="en-US" sz="2000" b="0" dirty="0" smtClean="0"/>
              <a:t>11-19/0649r2, </a:t>
            </a:r>
            <a:r>
              <a:rPr lang="en-US" sz="2000" b="0" dirty="0"/>
              <a:t>“PHY Comment resolution for Clause 31.2.8”, Vinod Kristem (</a:t>
            </a:r>
            <a:r>
              <a:rPr lang="en-US" sz="2000" b="0" dirty="0" smtClean="0"/>
              <a:t>Intel)</a:t>
            </a:r>
          </a:p>
          <a:p>
            <a:pPr marL="457200" indent="-457200">
              <a:buFont typeface="+mj-lt"/>
              <a:buAutoNum type="arabicPeriod"/>
            </a:pPr>
            <a:r>
              <a:rPr lang="en-US" sz="2000" b="0" dirty="0" smtClean="0"/>
              <a:t>11-19/0644r3 </a:t>
            </a:r>
            <a:r>
              <a:rPr lang="en-US" sz="2000" b="0" dirty="0"/>
              <a:t>“Comment resolutions for miscellaneous comments - part 2”, Minyoung Park (Intel</a:t>
            </a:r>
            <a:r>
              <a:rPr lang="en-US" sz="2000" b="0" dirty="0" smtClean="0"/>
              <a:t>)</a:t>
            </a:r>
          </a:p>
          <a:p>
            <a:pPr marL="457200" indent="-457200">
              <a:buFont typeface="+mj-lt"/>
              <a:buAutoNum type="arabicPeriod"/>
            </a:pPr>
            <a:r>
              <a:rPr lang="en-US" sz="2000" b="0" dirty="0" smtClean="0"/>
              <a:t>11-19/0682r1</a:t>
            </a:r>
            <a:r>
              <a:rPr lang="en-US" sz="2000" b="0" dirty="0"/>
              <a:t>, “PHY Comment resolution for Clause 31.2” Vinod Kristem (Intel)</a:t>
            </a:r>
            <a:endParaRPr lang="en-US" sz="2000" b="0" dirty="0"/>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24</a:t>
            </a:fld>
            <a:endParaRPr lang="en-US" altLang="en-US"/>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2018</a:t>
            </a:r>
            <a:endParaRPr lang="en-US" dirty="0"/>
          </a:p>
        </p:txBody>
      </p:sp>
      <p:sp>
        <p:nvSpPr>
          <p:cNvPr id="9" name="Content Placeholder 8"/>
          <p:cNvSpPr>
            <a:spLocks noGrp="1"/>
          </p:cNvSpPr>
          <p:nvPr>
            <p:ph idx="1"/>
          </p:nvPr>
        </p:nvSpPr>
        <p:spPr>
          <a:xfrm>
            <a:off x="914400" y="1523999"/>
            <a:ext cx="107442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11-19/590r1</a:t>
            </a:r>
            <a:r>
              <a:rPr lang="en-US" sz="2000" b="0" dirty="0"/>
              <a:t>, “CR for WUR Duty Cycle Part I” Po-Kai Huang (Intel Corporation) </a:t>
            </a:r>
          </a:p>
          <a:p>
            <a:pPr marL="457200" indent="-457200">
              <a:buFont typeface="+mj-lt"/>
              <a:buAutoNum type="arabicPeriod"/>
            </a:pPr>
            <a:r>
              <a:rPr lang="en-US" sz="2000" b="0" dirty="0" smtClean="0"/>
              <a:t>11-19/599r2, </a:t>
            </a:r>
            <a:r>
              <a:rPr lang="en-US" sz="2000" b="0" dirty="0" err="1" smtClean="0"/>
              <a:t>cr</a:t>
            </a:r>
            <a:r>
              <a:rPr lang="en-US" sz="2000" b="0" dirty="0" smtClean="0"/>
              <a:t>-for-miscellaneous-</a:t>
            </a:r>
            <a:r>
              <a:rPr lang="en-US" sz="2000" b="0" dirty="0" err="1" smtClean="0"/>
              <a:t>cids</a:t>
            </a:r>
            <a:r>
              <a:rPr lang="en-US" sz="2000" b="0" dirty="0" smtClean="0"/>
              <a:t> </a:t>
            </a:r>
            <a:r>
              <a:rPr lang="en-US" sz="2000" b="0" dirty="0"/>
              <a:t>(Po-kai, Intel)</a:t>
            </a:r>
          </a:p>
          <a:p>
            <a:pPr marL="457200" indent="-457200">
              <a:buFont typeface="+mj-lt"/>
              <a:buAutoNum type="arabicPeriod"/>
            </a:pPr>
            <a:r>
              <a:rPr lang="en-US" sz="2000" b="0" dirty="0" smtClean="0"/>
              <a:t>11-19/591r3, </a:t>
            </a:r>
            <a:r>
              <a:rPr lang="en-US" sz="2000" b="0" dirty="0" err="1" smtClean="0"/>
              <a:t>cr</a:t>
            </a:r>
            <a:r>
              <a:rPr lang="en-US" sz="2000" b="0" dirty="0" smtClean="0"/>
              <a:t>-for-</a:t>
            </a:r>
            <a:r>
              <a:rPr lang="en-US" sz="2000" b="0" dirty="0" err="1" smtClean="0"/>
              <a:t>wur</a:t>
            </a:r>
            <a:r>
              <a:rPr lang="en-US" sz="2000" b="0" dirty="0" smtClean="0"/>
              <a:t>-power-management-and-negotiation-part-I </a:t>
            </a:r>
            <a:r>
              <a:rPr lang="en-US" sz="2000" b="0" dirty="0"/>
              <a:t>(Po-kai, Intel)</a:t>
            </a:r>
          </a:p>
          <a:p>
            <a:pPr marL="457200" indent="-457200">
              <a:buFont typeface="+mj-lt"/>
              <a:buAutoNum type="arabicPeriod"/>
            </a:pPr>
            <a:r>
              <a:rPr lang="en-US" sz="2000" b="0" dirty="0" smtClean="0"/>
              <a:t>11-19/580r4, mac-</a:t>
            </a:r>
            <a:r>
              <a:rPr lang="en-US" sz="2000" b="0" dirty="0" err="1" smtClean="0"/>
              <a:t>cr</a:t>
            </a:r>
            <a:r>
              <a:rPr lang="en-US" sz="2000" b="0" dirty="0" smtClean="0"/>
              <a:t>-miscellaneous </a:t>
            </a:r>
            <a:r>
              <a:rPr lang="en-US" sz="2000" b="0" dirty="0"/>
              <a:t>(Alfred, Qualcomm)</a:t>
            </a:r>
          </a:p>
          <a:p>
            <a:pPr marL="457200" indent="-457200">
              <a:buFont typeface="+mj-lt"/>
              <a:buAutoNum type="arabicPeriod"/>
            </a:pPr>
            <a:r>
              <a:rPr lang="en-US" sz="2000" b="0" dirty="0" smtClean="0"/>
              <a:t>11-19/582r2, mac-</a:t>
            </a:r>
            <a:r>
              <a:rPr lang="en-US" sz="2000" b="0" dirty="0" err="1" smtClean="0"/>
              <a:t>cr</a:t>
            </a:r>
            <a:r>
              <a:rPr lang="en-US" sz="2000" b="0" dirty="0" smtClean="0"/>
              <a:t>-transmitter-id </a:t>
            </a:r>
            <a:r>
              <a:rPr lang="en-US" sz="2000" b="0" dirty="0"/>
              <a:t>(Alfred, Qualcomm)</a:t>
            </a:r>
          </a:p>
          <a:p>
            <a:pPr marL="457200" indent="-457200">
              <a:buFont typeface="+mj-lt"/>
              <a:buAutoNum type="arabicPeriod"/>
            </a:pPr>
            <a:r>
              <a:rPr lang="en-US" sz="2000" b="0" dirty="0" smtClean="0"/>
              <a:t>11-19/583r2, mac-</a:t>
            </a:r>
            <a:r>
              <a:rPr lang="en-US" sz="2000" b="0" dirty="0" err="1" smtClean="0"/>
              <a:t>cr</a:t>
            </a:r>
            <a:r>
              <a:rPr lang="en-US" sz="2000" b="0" dirty="0" smtClean="0"/>
              <a:t>-</a:t>
            </a:r>
            <a:r>
              <a:rPr lang="en-US" sz="2000" b="0" dirty="0" err="1" smtClean="0"/>
              <a:t>wur</a:t>
            </a:r>
            <a:r>
              <a:rPr lang="en-US" sz="2000" b="0" dirty="0" smtClean="0"/>
              <a:t>-frame-format </a:t>
            </a:r>
            <a:r>
              <a:rPr lang="en-US" sz="2000" b="0" dirty="0"/>
              <a:t>(Alfred, Qualcomm)</a:t>
            </a:r>
          </a:p>
          <a:p>
            <a:pPr marL="457200" indent="-457200">
              <a:buFont typeface="+mj-lt"/>
              <a:buAutoNum type="arabicPeriod"/>
            </a:pPr>
            <a:r>
              <a:rPr lang="en-US" sz="2000" b="0" dirty="0" smtClean="0"/>
              <a:t>11-19/584r2, mac-</a:t>
            </a:r>
            <a:r>
              <a:rPr lang="en-US" sz="2000" b="0" dirty="0" err="1" smtClean="0"/>
              <a:t>cr</a:t>
            </a:r>
            <a:r>
              <a:rPr lang="en-US" sz="2000" b="0" dirty="0" smtClean="0"/>
              <a:t>-</a:t>
            </a:r>
            <a:r>
              <a:rPr lang="en-US" sz="2000" b="0" dirty="0" err="1" smtClean="0"/>
              <a:t>wur</a:t>
            </a:r>
            <a:r>
              <a:rPr lang="en-US" sz="2000" b="0" dirty="0" smtClean="0"/>
              <a:t>-discovery-frame </a:t>
            </a:r>
            <a:r>
              <a:rPr lang="en-US" sz="2000" b="0" dirty="0"/>
              <a:t>(Alfred, Qualcomm)</a:t>
            </a:r>
          </a:p>
          <a:p>
            <a:pPr marL="0" indent="0">
              <a:buNone/>
            </a:pPr>
            <a:endParaRPr lang="en-US" b="0" dirty="0" smtClean="0"/>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25</a:t>
            </a:fld>
            <a:endParaRPr lang="en-US" altLang="en-US"/>
          </a:p>
        </p:txBody>
      </p:sp>
    </p:spTree>
    <p:extLst>
      <p:ext uri="{BB962C8B-B14F-4D97-AF65-F5344CB8AC3E}">
        <p14:creationId xmlns:p14="http://schemas.microsoft.com/office/powerpoint/2010/main" val="22958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2019</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2000" b="0" dirty="0" smtClean="0"/>
              <a:t>11-19/424r2</a:t>
            </a:r>
            <a:r>
              <a:rPr lang="en-US" sz="2000" b="0" dirty="0"/>
              <a:t>, "Comment Resolutions on BPSK-Mark Comments” Steve </a:t>
            </a:r>
            <a:r>
              <a:rPr lang="en-US" sz="2000" b="0" dirty="0" smtClean="0"/>
              <a:t>Shellhammer (Qualcomm) </a:t>
            </a:r>
            <a:endParaRPr lang="en-US" sz="2000" b="0" dirty="0"/>
          </a:p>
          <a:p>
            <a:pPr marL="457200" indent="-457200">
              <a:buFont typeface="+mj-lt"/>
              <a:buAutoNum type="arabicPeriod"/>
            </a:pPr>
            <a:r>
              <a:rPr lang="en-US" sz="2000" b="0" dirty="0"/>
              <a:t>11-19/651r2, "Comment Resolutions on Sync Field </a:t>
            </a:r>
            <a:r>
              <a:rPr lang="en-US" sz="2000" b="0" dirty="0" smtClean="0"/>
              <a:t>Comments” </a:t>
            </a:r>
            <a:r>
              <a:rPr lang="en-US" sz="2000" b="0" dirty="0"/>
              <a:t>Steve Shellhammer (Qualcomm</a:t>
            </a:r>
            <a:r>
              <a:rPr lang="en-US" sz="2000" b="0" dirty="0" smtClean="0"/>
              <a:t>)</a:t>
            </a:r>
          </a:p>
          <a:p>
            <a:pPr marL="457200" indent="-457200">
              <a:buFont typeface="+mj-lt"/>
              <a:buAutoNum type="arabicPeriod"/>
            </a:pPr>
            <a:r>
              <a:rPr lang="en-US" sz="2000" b="0" dirty="0" smtClean="0"/>
              <a:t>11-19/738r0</a:t>
            </a:r>
            <a:r>
              <a:rPr lang="en-US" sz="2000" b="0" dirty="0"/>
              <a:t>, "Comment Resolutions for Off WG </a:t>
            </a:r>
            <a:r>
              <a:rPr lang="en-US" sz="2000" b="0" dirty="0" smtClean="0"/>
              <a:t>Comments” </a:t>
            </a:r>
            <a:r>
              <a:rPr lang="en-US" sz="2000" b="0" dirty="0"/>
              <a:t>Steve Shellhammer (Qualcomm)</a:t>
            </a:r>
          </a:p>
          <a:p>
            <a:pPr marL="457200" indent="-457200">
              <a:buFont typeface="+mj-lt"/>
              <a:buAutoNum type="arabicPeriod"/>
            </a:pPr>
            <a:r>
              <a:rPr lang="en-US" sz="2000" b="0" dirty="0" smtClean="0"/>
              <a:t>11-19/782r1</a:t>
            </a:r>
            <a:r>
              <a:rPr lang="en-US" sz="2000" b="0" dirty="0"/>
              <a:t>, </a:t>
            </a:r>
            <a:r>
              <a:rPr lang="en-US" sz="2000" b="0" dirty="0" err="1"/>
              <a:t>Tx</a:t>
            </a:r>
            <a:r>
              <a:rPr lang="en-US" sz="2000" b="0" dirty="0"/>
              <a:t> LO comment (Richard van Nee, Qualcomm</a:t>
            </a:r>
            <a:r>
              <a:rPr lang="en-US" sz="2000" b="0" dirty="0" smtClean="0"/>
              <a:t>) </a:t>
            </a:r>
            <a:r>
              <a:rPr lang="en-US" sz="2000" b="0" dirty="0" smtClean="0">
                <a:solidFill>
                  <a:srgbClr val="FF3300"/>
                </a:solidFill>
              </a:rPr>
              <a:t>[need r2, CID# in the table is incorrect]</a:t>
            </a:r>
            <a:endParaRPr lang="en-US" sz="2000" b="0" dirty="0">
              <a:solidFill>
                <a:srgbClr val="FF3300"/>
              </a:solidFill>
            </a:endParaRPr>
          </a:p>
          <a:p>
            <a:pPr marL="457200" indent="-457200">
              <a:buFont typeface="+mj-lt"/>
              <a:buAutoNum type="arabicPeriod"/>
            </a:pPr>
            <a:r>
              <a:rPr lang="en-US" sz="2000" b="0" dirty="0"/>
              <a:t>11-19/786r1, CR for </a:t>
            </a:r>
            <a:r>
              <a:rPr lang="en-US" sz="2000" b="0" dirty="0" err="1"/>
              <a:t>Tx</a:t>
            </a:r>
            <a:r>
              <a:rPr lang="en-US" sz="2000" b="0" dirty="0"/>
              <a:t> mask for WUR-Sync and WUR-Data (Minyoung Park, </a:t>
            </a:r>
            <a:r>
              <a:rPr lang="en-US" sz="2000" b="0" dirty="0" smtClean="0"/>
              <a:t>Intel)</a:t>
            </a:r>
            <a:endParaRPr lang="en-US" sz="2000" b="0" dirty="0"/>
          </a:p>
          <a:p>
            <a:pPr marL="457200" indent="-457200">
              <a:buFont typeface="+mj-lt"/>
              <a:buAutoNum type="arabicPeriod"/>
            </a:pPr>
            <a:r>
              <a:rPr lang="en-US" sz="2000" b="0" dirty="0"/>
              <a:t>11-19/711r1, CR for misc. part 3 (Minyoung Park, Intel)</a:t>
            </a:r>
          </a:p>
          <a:p>
            <a:pPr marL="457200" indent="-457200">
              <a:buFont typeface="+mj-lt"/>
              <a:buAutoNum type="arabicPeriod"/>
            </a:pPr>
            <a:r>
              <a:rPr lang="en-US" sz="2000" b="0" dirty="0"/>
              <a:t>11-19/645r2, CR for HDR LDR (Minyoung Park, Intel)</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26</a:t>
            </a:fld>
            <a:endParaRPr lang="en-US" altLang="en-US"/>
          </a:p>
        </p:txBody>
      </p:sp>
    </p:spTree>
    <p:extLst>
      <p:ext uri="{BB962C8B-B14F-4D97-AF65-F5344CB8AC3E}">
        <p14:creationId xmlns:p14="http://schemas.microsoft.com/office/powerpoint/2010/main" val="8457786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2020</a:t>
            </a:r>
            <a:endParaRPr lang="en-US" dirty="0"/>
          </a:p>
        </p:txBody>
      </p:sp>
      <p:sp>
        <p:nvSpPr>
          <p:cNvPr id="9" name="Content Placeholder 8"/>
          <p:cNvSpPr>
            <a:spLocks noGrp="1"/>
          </p:cNvSpPr>
          <p:nvPr>
            <p:ph idx="1"/>
          </p:nvPr>
        </p:nvSpPr>
        <p:spPr>
          <a:xfrm>
            <a:off x="914400" y="1523999"/>
            <a:ext cx="11201400" cy="4951413"/>
          </a:xfrm>
        </p:spPr>
        <p:txBody>
          <a:bodyPr/>
          <a:lstStyle/>
          <a:p>
            <a:pPr marL="0" indent="0">
              <a:buNone/>
            </a:pPr>
            <a:r>
              <a:rPr lang="en-US" dirty="0"/>
              <a:t>Move to accept the comment </a:t>
            </a:r>
            <a:r>
              <a:rPr lang="en-US" dirty="0" smtClean="0"/>
              <a:t>resolutions </a:t>
            </a:r>
            <a:r>
              <a:rPr lang="en-US" dirty="0"/>
              <a:t>in </a:t>
            </a:r>
            <a:r>
              <a:rPr lang="en-US" dirty="0" smtClean="0"/>
              <a:t>the following documents:</a:t>
            </a:r>
          </a:p>
          <a:p>
            <a:pPr marL="457200" indent="-457200">
              <a:buFont typeface="+mj-lt"/>
              <a:buAutoNum type="arabicPeriod"/>
            </a:pPr>
            <a:r>
              <a:rPr lang="en-US" sz="1800" b="0" dirty="0"/>
              <a:t>11-19/576r3, "LB237 CR WUR FDMA” Yongho </a:t>
            </a:r>
            <a:r>
              <a:rPr lang="en-US" sz="1800" b="0" dirty="0" smtClean="0"/>
              <a:t>Seok (</a:t>
            </a:r>
            <a:r>
              <a:rPr lang="en-US" sz="1800" b="0" dirty="0" err="1" smtClean="0"/>
              <a:t>MediaTek</a:t>
            </a:r>
            <a:r>
              <a:rPr lang="en-US" sz="1800" b="0" dirty="0" smtClean="0"/>
              <a:t>) </a:t>
            </a:r>
            <a:endParaRPr lang="en-US" sz="1800" b="0" dirty="0"/>
          </a:p>
          <a:p>
            <a:pPr marL="457200" indent="-457200">
              <a:buFont typeface="+mj-lt"/>
              <a:buAutoNum type="arabicPeriod"/>
            </a:pPr>
            <a:r>
              <a:rPr lang="en-US" sz="1800" b="0" dirty="0"/>
              <a:t>11-19/744r1, "MAC CR on Channel Access” Ming </a:t>
            </a:r>
            <a:r>
              <a:rPr lang="en-US" sz="1800" b="0" dirty="0" err="1" smtClean="0"/>
              <a:t>Gan</a:t>
            </a:r>
            <a:r>
              <a:rPr lang="en-US" sz="1800" b="0" dirty="0" smtClean="0"/>
              <a:t> (Huawei)</a:t>
            </a:r>
          </a:p>
          <a:p>
            <a:pPr marL="457200" indent="-457200">
              <a:buFont typeface="+mj-lt"/>
              <a:buAutoNum type="arabicPeriod"/>
            </a:pPr>
            <a:r>
              <a:rPr lang="en-US" sz="1800" b="0" dirty="0"/>
              <a:t>11-19/741r4, "CR on Capabilities element ” Suhwook </a:t>
            </a:r>
            <a:r>
              <a:rPr lang="en-US" sz="1800" b="0" dirty="0" smtClean="0"/>
              <a:t>Kim  (LGE)</a:t>
            </a:r>
            <a:endParaRPr lang="en-US" sz="1800" b="0" dirty="0"/>
          </a:p>
          <a:p>
            <a:pPr marL="457200" indent="-457200">
              <a:buFont typeface="+mj-lt"/>
              <a:buAutoNum type="arabicPeriod"/>
            </a:pPr>
            <a:r>
              <a:rPr lang="en-US" sz="1800" b="0" dirty="0" smtClean="0"/>
              <a:t>11-19/742r2</a:t>
            </a:r>
            <a:r>
              <a:rPr lang="en-US" sz="1800" b="0" dirty="0"/>
              <a:t>, </a:t>
            </a:r>
            <a:r>
              <a:rPr lang="en-US" sz="1800" b="0" dirty="0" smtClean="0"/>
              <a:t>“CR </a:t>
            </a:r>
            <a:r>
              <a:rPr lang="en-US" sz="1800" b="0" dirty="0"/>
              <a:t>on Power </a:t>
            </a:r>
            <a:r>
              <a:rPr lang="en-US" sz="1800" b="0" dirty="0" smtClean="0"/>
              <a:t>Management” </a:t>
            </a:r>
            <a:r>
              <a:rPr lang="en-US" sz="1800" b="0" dirty="0"/>
              <a:t>Suhwook Kim  (LGE)</a:t>
            </a:r>
          </a:p>
          <a:p>
            <a:pPr marL="457200" indent="-457200">
              <a:buFont typeface="+mj-lt"/>
              <a:buAutoNum type="arabicPeriod"/>
            </a:pPr>
            <a:r>
              <a:rPr lang="en-US" sz="1800" b="0" dirty="0" smtClean="0"/>
              <a:t>11-19/749r1, “CR </a:t>
            </a:r>
            <a:r>
              <a:rPr lang="en-US" sz="1800" b="0" dirty="0"/>
              <a:t>for miscellaneous CIDs Part </a:t>
            </a:r>
            <a:r>
              <a:rPr lang="en-US" sz="1800" b="0" dirty="0" smtClean="0"/>
              <a:t>II” (Po-Kai Huang, Intel), </a:t>
            </a:r>
            <a:endParaRPr lang="en-US" sz="1800" b="0" dirty="0"/>
          </a:p>
          <a:p>
            <a:pPr marL="457200" indent="-457200">
              <a:buFont typeface="+mj-lt"/>
              <a:buAutoNum type="arabicPeriod"/>
            </a:pPr>
            <a:r>
              <a:rPr lang="en-US" sz="1800" b="0" dirty="0" smtClean="0"/>
              <a:t>11-19/0729r4, </a:t>
            </a:r>
            <a:r>
              <a:rPr lang="en-US" sz="1800" b="0" dirty="0"/>
              <a:t>CRs for clause 30.9.2 and 30.9.3 Protected WUR frames - Part2, </a:t>
            </a:r>
            <a:r>
              <a:rPr lang="en-US" sz="1800" b="0" dirty="0" err="1"/>
              <a:t>Rojan</a:t>
            </a:r>
            <a:r>
              <a:rPr lang="en-US" sz="1800" b="0" dirty="0"/>
              <a:t> </a:t>
            </a:r>
            <a:r>
              <a:rPr lang="en-US" sz="1800" b="0" dirty="0" err="1"/>
              <a:t>Chitrakar</a:t>
            </a:r>
            <a:r>
              <a:rPr lang="en-US" sz="1800" b="0" dirty="0"/>
              <a:t> (Panasonic</a:t>
            </a:r>
            <a:r>
              <a:rPr lang="en-US" sz="1800" b="0" dirty="0" smtClean="0"/>
              <a:t>)</a:t>
            </a:r>
          </a:p>
          <a:p>
            <a:pPr marL="457200" indent="-457200">
              <a:buFont typeface="+mj-lt"/>
              <a:buAutoNum type="arabicPeriod"/>
            </a:pPr>
            <a:r>
              <a:rPr lang="en-US" sz="1800" b="0" dirty="0"/>
              <a:t>11-19/789r0, CR for CID 2347 and 2699, Xiaofei </a:t>
            </a:r>
            <a:r>
              <a:rPr lang="en-US" sz="1800" b="0" dirty="0" smtClean="0"/>
              <a:t>Wang (</a:t>
            </a:r>
            <a:r>
              <a:rPr lang="en-US" sz="1800" b="0" dirty="0" err="1" smtClean="0"/>
              <a:t>InterDigital</a:t>
            </a:r>
            <a:r>
              <a:rPr lang="en-US" sz="1800" b="0" dirty="0" smtClean="0"/>
              <a:t>)</a:t>
            </a:r>
          </a:p>
          <a:p>
            <a:pPr marL="457200" indent="-457200">
              <a:buFont typeface="+mj-lt"/>
              <a:buAutoNum type="arabicPeriod"/>
            </a:pPr>
            <a:r>
              <a:rPr lang="en-US" sz="1800" b="0" dirty="0"/>
              <a:t>11-19/790r0, CR for </a:t>
            </a:r>
            <a:r>
              <a:rPr lang="en-US" sz="1800" b="0" dirty="0" err="1"/>
              <a:t>Misc</a:t>
            </a:r>
            <a:r>
              <a:rPr lang="en-US" sz="1800" b="0" dirty="0"/>
              <a:t> MAC </a:t>
            </a:r>
            <a:r>
              <a:rPr lang="en-US" sz="1800" b="0" dirty="0" smtClean="0"/>
              <a:t>CIDs</a:t>
            </a:r>
            <a:r>
              <a:rPr lang="en-US" sz="1800" b="0" dirty="0"/>
              <a:t>, Xiaofei Wang (</a:t>
            </a:r>
            <a:r>
              <a:rPr lang="en-US" sz="1800" b="0" dirty="0" err="1"/>
              <a:t>InterDigital</a:t>
            </a:r>
            <a:r>
              <a:rPr lang="en-US" sz="1800" b="0" dirty="0" smtClean="0"/>
              <a:t>)</a:t>
            </a:r>
          </a:p>
          <a:p>
            <a:pPr marL="0" indent="0">
              <a:buNone/>
            </a:pPr>
            <a:r>
              <a:rPr lang="en-US" b="0" dirty="0"/>
              <a:t> </a:t>
            </a:r>
          </a:p>
          <a:p>
            <a:pPr marL="0" indent="0">
              <a:buNone/>
            </a:pPr>
            <a:r>
              <a:rPr lang="en-US" sz="2000" dirty="0"/>
              <a:t>Move</a:t>
            </a:r>
            <a:r>
              <a:rPr lang="en-US" sz="2000" dirty="0" smtClean="0"/>
              <a:t>:</a:t>
            </a:r>
            <a:endParaRPr lang="en-US" sz="2000" b="0" dirty="0"/>
          </a:p>
          <a:p>
            <a:pPr marL="0" indent="0">
              <a:buNone/>
            </a:pPr>
            <a:r>
              <a:rPr lang="en-US" sz="2000" dirty="0"/>
              <a:t>Second: </a:t>
            </a:r>
            <a:endParaRPr lang="en-US" sz="2000" b="0" dirty="0"/>
          </a:p>
          <a:p>
            <a:pPr marL="0" indent="0">
              <a:buNone/>
            </a:pPr>
            <a:r>
              <a:rPr lang="en-US" sz="2000" dirty="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27</a:t>
            </a:fld>
            <a:endParaRPr lang="en-US" altLang="en-US"/>
          </a:p>
        </p:txBody>
      </p:sp>
    </p:spTree>
    <p:extLst>
      <p:ext uri="{BB962C8B-B14F-4D97-AF65-F5344CB8AC3E}">
        <p14:creationId xmlns:p14="http://schemas.microsoft.com/office/powerpoint/2010/main" val="7012686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14400" y="685800"/>
            <a:ext cx="10363200" cy="534987"/>
          </a:xfrm>
        </p:spPr>
        <p:txBody>
          <a:bodyPr/>
          <a:lstStyle/>
          <a:p>
            <a:r>
              <a:rPr lang="en-US" dirty="0" smtClean="0"/>
              <a:t>Motion #</a:t>
            </a:r>
            <a:r>
              <a:rPr lang="en-US" dirty="0" smtClean="0"/>
              <a:t>2021</a:t>
            </a:r>
            <a:endParaRPr lang="en-US" dirty="0"/>
          </a:p>
        </p:txBody>
      </p:sp>
      <p:sp>
        <p:nvSpPr>
          <p:cNvPr id="9" name="Content Placeholder 8"/>
          <p:cNvSpPr>
            <a:spLocks noGrp="1"/>
          </p:cNvSpPr>
          <p:nvPr>
            <p:ph idx="1"/>
          </p:nvPr>
        </p:nvSpPr>
        <p:spPr>
          <a:xfrm>
            <a:off x="914400" y="1296987"/>
            <a:ext cx="11201400" cy="5178426"/>
          </a:xfrm>
        </p:spPr>
        <p:txBody>
          <a:bodyPr/>
          <a:lstStyle/>
          <a:p>
            <a:pPr marL="0" indent="0">
              <a:buNone/>
            </a:pPr>
            <a:r>
              <a:rPr lang="en-US" dirty="0"/>
              <a:t>Move to accept the comment </a:t>
            </a:r>
            <a:r>
              <a:rPr lang="en-US" dirty="0" smtClean="0"/>
              <a:t>resolutions to the CIDs </a:t>
            </a:r>
            <a:r>
              <a:rPr lang="en-US" dirty="0"/>
              <a:t>in </a:t>
            </a:r>
            <a:r>
              <a:rPr lang="en-US" dirty="0" smtClean="0"/>
              <a:t>the following documents:</a:t>
            </a:r>
          </a:p>
          <a:p>
            <a:pPr marL="457200" indent="-457200">
              <a:buFont typeface="+mj-lt"/>
              <a:buAutoNum type="arabicPeriod"/>
            </a:pPr>
            <a:r>
              <a:rPr lang="en-US" sz="2000" b="0" dirty="0" smtClean="0"/>
              <a:t>11-19/482r4, </a:t>
            </a:r>
            <a:r>
              <a:rPr lang="en-US" sz="2000" b="0" dirty="0"/>
              <a:t> </a:t>
            </a:r>
            <a:r>
              <a:rPr lang="en-US" sz="2000" b="0" dirty="0"/>
              <a:t>WUR Short Wake-up frame, Menzo </a:t>
            </a:r>
            <a:r>
              <a:rPr lang="en-US" sz="2000" b="0" dirty="0" smtClean="0"/>
              <a:t>Wentink (Qualcomm)</a:t>
            </a:r>
          </a:p>
          <a:p>
            <a:pPr marL="457200" indent="-457200">
              <a:buFont typeface="+mj-lt"/>
              <a:buAutoNum type="arabicPeriod"/>
            </a:pPr>
            <a:r>
              <a:rPr lang="en-US" sz="2000" b="0" dirty="0"/>
              <a:t>11-19/761r2, Resolutions to CIDs related to Protected WUR </a:t>
            </a:r>
            <a:r>
              <a:rPr lang="en-US" sz="2000" b="0" dirty="0" smtClean="0"/>
              <a:t>frames, </a:t>
            </a:r>
            <a:r>
              <a:rPr lang="en-US" sz="2000" b="0" dirty="0" err="1" smtClean="0"/>
              <a:t>Yunsong</a:t>
            </a:r>
            <a:r>
              <a:rPr lang="en-US" sz="2000" b="0" dirty="0" smtClean="0"/>
              <a:t> Yang (Huawei)</a:t>
            </a:r>
          </a:p>
          <a:p>
            <a:pPr marL="457200" indent="-457200">
              <a:buFont typeface="+mj-lt"/>
              <a:buAutoNum type="arabicPeriod"/>
            </a:pPr>
            <a:r>
              <a:rPr lang="en-US" sz="2000" b="0" dirty="0"/>
              <a:t>11-19/399r4, comment resolution for </a:t>
            </a:r>
            <a:r>
              <a:rPr lang="en-US" sz="2000" b="0" dirty="0" err="1"/>
              <a:t>subclause</a:t>
            </a:r>
            <a:r>
              <a:rPr lang="en-US" sz="2000" b="0" dirty="0"/>
              <a:t> </a:t>
            </a:r>
            <a:r>
              <a:rPr lang="en-US" sz="2000" b="0" dirty="0" smtClean="0"/>
              <a:t>9-10-3-2, </a:t>
            </a:r>
            <a:r>
              <a:rPr lang="en-US" sz="2000" b="0" dirty="0" err="1" smtClean="0"/>
              <a:t>Kaiying</a:t>
            </a:r>
            <a:r>
              <a:rPr lang="en-US" sz="2000" b="0" dirty="0" smtClean="0"/>
              <a:t> Lu (Self)</a:t>
            </a:r>
          </a:p>
          <a:p>
            <a:pPr marL="457200" indent="-457200">
              <a:buFont typeface="+mj-lt"/>
              <a:buAutoNum type="arabicPeriod"/>
            </a:pPr>
            <a:r>
              <a:rPr lang="en-US" sz="2000" b="0" dirty="0"/>
              <a:t>11-19/834r2, comment resolution for </a:t>
            </a:r>
            <a:r>
              <a:rPr lang="en-US" sz="2000" b="0" dirty="0" err="1"/>
              <a:t>subclause</a:t>
            </a:r>
            <a:r>
              <a:rPr lang="en-US" sz="2000" b="0" dirty="0"/>
              <a:t> 9-10-3-4</a:t>
            </a:r>
            <a:r>
              <a:rPr lang="en-US" sz="2000" b="0" dirty="0" smtClean="0"/>
              <a:t>, </a:t>
            </a:r>
            <a:r>
              <a:rPr lang="en-US" sz="2000" b="0" dirty="0" err="1" smtClean="0"/>
              <a:t>Kaiying</a:t>
            </a:r>
            <a:r>
              <a:rPr lang="en-US" sz="2000" b="0" dirty="0" smtClean="0"/>
              <a:t> Lu (Self)</a:t>
            </a:r>
          </a:p>
          <a:p>
            <a:pPr marL="457200" indent="-457200">
              <a:buFont typeface="+mj-lt"/>
              <a:buAutoNum type="arabicPeriod"/>
            </a:pPr>
            <a:r>
              <a:rPr lang="en-US" sz="2000" b="0" dirty="0"/>
              <a:t>11-19/802r2, CR for </a:t>
            </a:r>
            <a:r>
              <a:rPr lang="en-US" sz="2000" b="0" dirty="0" smtClean="0"/>
              <a:t>30.3, Woojin Ahn, (WILUS)</a:t>
            </a:r>
          </a:p>
          <a:p>
            <a:pPr marL="457200" indent="-457200">
              <a:buFont typeface="+mj-lt"/>
              <a:buAutoNum type="arabicPeriod"/>
            </a:pPr>
            <a:r>
              <a:rPr lang="en-US" sz="2000" b="0" dirty="0"/>
              <a:t>11-19/803r1, CR for </a:t>
            </a:r>
            <a:r>
              <a:rPr lang="en-US" sz="2000" b="0" dirty="0" smtClean="0"/>
              <a:t>30.4.4, </a:t>
            </a:r>
            <a:r>
              <a:rPr lang="en-US" sz="2000" b="0" dirty="0"/>
              <a:t>Woojin Ahn, (WILUS)</a:t>
            </a:r>
          </a:p>
          <a:p>
            <a:pPr marL="457200" indent="-457200">
              <a:buFont typeface="+mj-lt"/>
              <a:buAutoNum type="arabicPeriod"/>
            </a:pPr>
            <a:r>
              <a:rPr lang="en-US" sz="2000" b="0" dirty="0"/>
              <a:t>11-19/581r1, </a:t>
            </a:r>
            <a:r>
              <a:rPr lang="en-US" sz="2000" b="0" dirty="0" smtClean="0"/>
              <a:t>mac-</a:t>
            </a:r>
            <a:r>
              <a:rPr lang="en-US" sz="2000" b="0" dirty="0" err="1" smtClean="0"/>
              <a:t>cr</a:t>
            </a:r>
            <a:r>
              <a:rPr lang="en-US" sz="2000" b="0" dirty="0" smtClean="0"/>
              <a:t>-identifiers-of-</a:t>
            </a:r>
            <a:r>
              <a:rPr lang="en-US" sz="2000" b="0" dirty="0" err="1" smtClean="0"/>
              <a:t>wur</a:t>
            </a:r>
            <a:r>
              <a:rPr lang="en-US" sz="2000" b="0" dirty="0" smtClean="0"/>
              <a:t>-frames, Alfred Asterjadhi (Qualcomm)</a:t>
            </a:r>
          </a:p>
          <a:p>
            <a:pPr marL="457200" indent="-457200">
              <a:buFont typeface="+mj-lt"/>
              <a:buAutoNum type="arabicPeriod"/>
            </a:pPr>
            <a:r>
              <a:rPr lang="en-US" sz="2000" b="0" dirty="0"/>
              <a:t>11-19/585r0, </a:t>
            </a:r>
            <a:r>
              <a:rPr lang="en-US" sz="2000" b="0" dirty="0" smtClean="0"/>
              <a:t>mac-cr-protected-wur-frames-part1</a:t>
            </a:r>
            <a:r>
              <a:rPr lang="en-US" sz="2000" b="0" dirty="0"/>
              <a:t>, Alfred Asterjadhi (Qualcomm)</a:t>
            </a:r>
            <a:br>
              <a:rPr lang="en-US" sz="2000" b="0" dirty="0"/>
            </a:br>
            <a:r>
              <a:rPr lang="en-US" sz="2000" b="0" dirty="0" smtClean="0"/>
              <a:t>only CIDs</a:t>
            </a:r>
            <a:r>
              <a:rPr lang="en-US" sz="2000" b="0" dirty="0"/>
              <a:t>: </a:t>
            </a:r>
            <a:r>
              <a:rPr lang="en-US" sz="2000" b="0" dirty="0" smtClean="0"/>
              <a:t>2057, 2067,2118,2420,2518,2557,2580,2581,2820</a:t>
            </a:r>
            <a:endParaRPr lang="en-US" sz="2000" b="0" dirty="0" smtClean="0"/>
          </a:p>
          <a:p>
            <a:pPr marL="0" indent="0">
              <a:buNone/>
            </a:pPr>
            <a:endParaRPr lang="en-US" sz="2000" dirty="0" smtClean="0"/>
          </a:p>
          <a:p>
            <a:pPr marL="0" indent="0">
              <a:buNone/>
            </a:pPr>
            <a:r>
              <a:rPr lang="en-US" sz="2000" dirty="0" smtClean="0"/>
              <a:t>Move:</a:t>
            </a:r>
          </a:p>
          <a:p>
            <a:pPr marL="0" indent="0">
              <a:buNone/>
            </a:pPr>
            <a:r>
              <a:rPr lang="en-US" sz="2000" dirty="0" smtClean="0"/>
              <a:t>Second:</a:t>
            </a:r>
          </a:p>
          <a:p>
            <a:pPr marL="0" indent="0">
              <a:buNone/>
            </a:pPr>
            <a:r>
              <a:rPr lang="en-US" sz="2000" dirty="0" smtClean="0"/>
              <a:t>Result</a:t>
            </a:r>
            <a:r>
              <a:rPr lang="en-US" sz="2000" dirty="0" smtClean="0"/>
              <a:t>:</a:t>
            </a:r>
            <a:endParaRPr lang="en-US" sz="2000" b="0" dirty="0"/>
          </a:p>
          <a:p>
            <a:pPr marL="457200" lvl="1" indent="0">
              <a:buNone/>
            </a:pP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91924" y="6475413"/>
            <a:ext cx="509755" cy="184666"/>
          </a:xfrm>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1236442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a:r>
            <a:r>
              <a:rPr lang="en-US" dirty="0" smtClean="0"/>
              <a:t>2022 (</a:t>
            </a:r>
            <a:r>
              <a:rPr lang="en-US" dirty="0" err="1" smtClean="0"/>
              <a:t>Yunsong</a:t>
            </a:r>
            <a:r>
              <a:rPr lang="en-US" dirty="0" smtClean="0"/>
              <a:t> Yang)</a:t>
            </a:r>
            <a:endParaRPr lang="en-US" dirty="0"/>
          </a:p>
        </p:txBody>
      </p:sp>
      <p:sp>
        <p:nvSpPr>
          <p:cNvPr id="3" name="Content Placeholder 2"/>
          <p:cNvSpPr>
            <a:spLocks noGrp="1"/>
          </p:cNvSpPr>
          <p:nvPr>
            <p:ph idx="1"/>
          </p:nvPr>
        </p:nvSpPr>
        <p:spPr>
          <a:xfrm>
            <a:off x="914400" y="1828799"/>
            <a:ext cx="10363200" cy="4646613"/>
          </a:xfrm>
        </p:spPr>
        <p:txBody>
          <a:bodyPr/>
          <a:lstStyle/>
          <a:p>
            <a:pPr marL="0" indent="0">
              <a:buNone/>
            </a:pPr>
            <a:r>
              <a:rPr lang="en-US" sz="1800" dirty="0"/>
              <a:t>Move to replace the resolution to CID 2592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2592</a:t>
            </a:r>
            <a:r>
              <a:rPr lang="en-US" sz="1800" b="0" dirty="0" smtClean="0"/>
              <a:t>.”</a:t>
            </a:r>
          </a:p>
          <a:p>
            <a:pPr marL="0" indent="0">
              <a:buNone/>
            </a:pPr>
            <a:endParaRPr lang="en-US" sz="1800" b="0" dirty="0"/>
          </a:p>
          <a:p>
            <a:pPr marL="0" indent="0">
              <a:buNone/>
            </a:pPr>
            <a:r>
              <a:rPr lang="en-US" sz="1800" dirty="0" smtClean="0"/>
              <a:t>replace </a:t>
            </a:r>
            <a:r>
              <a:rPr lang="en-US" sz="1800" dirty="0"/>
              <a:t>the resolution to CID 2694 with the following:</a:t>
            </a:r>
          </a:p>
          <a:p>
            <a:pPr marL="0" indent="0">
              <a:buNone/>
            </a:pPr>
            <a:r>
              <a:rPr lang="en-US" sz="1800" b="0" dirty="0" smtClean="0"/>
              <a:t>“</a:t>
            </a:r>
            <a:r>
              <a:rPr lang="en-US" sz="1800" b="0" dirty="0"/>
              <a:t>Revised. Agree in principle with the commenter. MLME SAPs related to WUR Scanning are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2694</a:t>
            </a:r>
            <a:r>
              <a:rPr lang="en-US" sz="1800" b="0" dirty="0" smtClean="0"/>
              <a:t>.”</a:t>
            </a:r>
          </a:p>
          <a:p>
            <a:pPr marL="0" indent="0">
              <a:buNone/>
            </a:pPr>
            <a:endParaRPr lang="en-US" sz="1800" b="0" dirty="0"/>
          </a:p>
          <a:p>
            <a:pPr marL="0" indent="0">
              <a:buNone/>
            </a:pPr>
            <a:r>
              <a:rPr lang="en-US" sz="1800" dirty="0" smtClean="0"/>
              <a:t>and </a:t>
            </a:r>
            <a:r>
              <a:rPr lang="en-US" sz="1800" dirty="0"/>
              <a:t>replace the resolution to CID 2513 with the following:</a:t>
            </a:r>
          </a:p>
          <a:p>
            <a:pPr marL="0" indent="0">
              <a:buNone/>
            </a:pPr>
            <a:r>
              <a:rPr lang="en-US" sz="1800" b="0" dirty="0" smtClean="0"/>
              <a:t>“</a:t>
            </a:r>
            <a:r>
              <a:rPr lang="en-US" sz="1800" b="0" dirty="0"/>
              <a:t>Revised. Agree in principle with the commenter. WUR non-AP STA behavior related to receipt of WUR Discovery frame is added.</a:t>
            </a:r>
          </a:p>
          <a:p>
            <a:pPr marL="0" indent="0">
              <a:buNone/>
            </a:pPr>
            <a:r>
              <a:rPr lang="en-US" sz="1800" b="0" dirty="0" err="1" smtClean="0"/>
              <a:t>TGba</a:t>
            </a:r>
            <a:r>
              <a:rPr lang="en-US" sz="1800" b="0" dirty="0" smtClean="0"/>
              <a:t> </a:t>
            </a:r>
            <a:r>
              <a:rPr lang="en-US" sz="1800" b="0" dirty="0"/>
              <a:t>editor to incorporate the changes shown in 11-19/650r2 under all headings that include CID 2513</a:t>
            </a:r>
            <a:r>
              <a:rPr lang="en-US" sz="1800" b="0" dirty="0" smtClean="0"/>
              <a:t>.”</a:t>
            </a:r>
          </a:p>
          <a:p>
            <a:pPr marL="0" indent="0">
              <a:buNone/>
            </a:pPr>
            <a:endParaRPr lang="en-US" sz="1800" b="0" dirty="0"/>
          </a:p>
          <a:p>
            <a:pPr marL="0" indent="0">
              <a:buNone/>
            </a:pPr>
            <a:r>
              <a:rPr lang="en-US" sz="1800" dirty="0" smtClean="0"/>
              <a:t>Move:		Second:		Result:</a:t>
            </a:r>
            <a:endParaRPr lang="en-US" sz="1800"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171953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May 2019 session</a:t>
            </a:r>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WG Recirculation Ballot</a:t>
            </a:r>
          </a:p>
        </p:txBody>
      </p:sp>
      <p:sp>
        <p:nvSpPr>
          <p:cNvPr id="3" name="Content Placeholder 2"/>
          <p:cNvSpPr>
            <a:spLocks noGrp="1"/>
          </p:cNvSpPr>
          <p:nvPr>
            <p:ph idx="1"/>
          </p:nvPr>
        </p:nvSpPr>
        <p:spPr/>
        <p:txBody>
          <a:bodyPr/>
          <a:lstStyle/>
          <a:p>
            <a:r>
              <a:rPr lang="en-US" dirty="0"/>
              <a:t>Having approved comment resolutions for all of the comments received from LB </a:t>
            </a:r>
            <a:r>
              <a:rPr lang="en-US" dirty="0" smtClean="0"/>
              <a:t>237 </a:t>
            </a:r>
            <a:r>
              <a:rPr lang="en-US" dirty="0"/>
              <a:t>on </a:t>
            </a:r>
            <a:r>
              <a:rPr lang="en-US" dirty="0" smtClean="0"/>
              <a:t>P802.11ba D2.0</a:t>
            </a:r>
            <a:endParaRPr lang="en-US" dirty="0"/>
          </a:p>
          <a:p>
            <a:r>
              <a:rPr lang="en-US" dirty="0"/>
              <a:t>Instruct the editor to prepare </a:t>
            </a:r>
            <a:r>
              <a:rPr lang="en-US" dirty="0" smtClean="0"/>
              <a:t>P802.11ba D3.0 </a:t>
            </a:r>
            <a:r>
              <a:rPr lang="en-US" dirty="0"/>
              <a:t>incorporating these resolutions and,</a:t>
            </a:r>
          </a:p>
          <a:p>
            <a:r>
              <a:rPr lang="en-US" dirty="0"/>
              <a:t>Approve a 15 day Working Group Recirculation Ballot asking the question “Should </a:t>
            </a:r>
            <a:r>
              <a:rPr lang="en-US" dirty="0" smtClean="0"/>
              <a:t>P802.11ba D3.0 </a:t>
            </a:r>
            <a:r>
              <a:rPr lang="en-US" dirty="0"/>
              <a:t>be forwarded to Sponsor Ballot</a:t>
            </a:r>
            <a:r>
              <a:rPr lang="en-US" dirty="0" smtClean="0"/>
              <a:t>?”</a:t>
            </a:r>
          </a:p>
          <a:p>
            <a:endParaRPr lang="en-US" dirty="0"/>
          </a:p>
          <a:p>
            <a:pPr marL="0" indent="0">
              <a:buNone/>
            </a:pPr>
            <a:r>
              <a:rPr lang="en-US" sz="2000" dirty="0" smtClean="0"/>
              <a:t>[</a:t>
            </a:r>
            <a:r>
              <a:rPr lang="en-US" sz="2000" dirty="0"/>
              <a:t>Moved</a:t>
            </a:r>
            <a:r>
              <a:rPr lang="en-US" sz="2000" dirty="0" smtClean="0"/>
              <a:t>: ,  </a:t>
            </a:r>
            <a:r>
              <a:rPr lang="en-US" sz="2000" dirty="0"/>
              <a:t>Seconded</a:t>
            </a:r>
            <a:r>
              <a:rPr lang="en-US" sz="2000" dirty="0" smtClean="0"/>
              <a:t>:, </a:t>
            </a:r>
            <a:r>
              <a:rPr lang="en-US" sz="2000" dirty="0"/>
              <a:t>Result: </a:t>
            </a:r>
            <a:r>
              <a:rPr lang="en-US" sz="2000" dirty="0" smtClean="0"/>
              <a:t>Y-N-A]</a:t>
            </a:r>
            <a:endParaRPr lang="en-US" sz="2000" dirty="0"/>
          </a:p>
          <a:p>
            <a:pPr marL="0" indent="0">
              <a:buNone/>
            </a:pPr>
            <a:endParaRPr lang="en-US" sz="2000"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7539611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July </a:t>
            </a:r>
            <a:r>
              <a:rPr lang="en-US" altLang="en-US" dirty="0" smtClean="0"/>
              <a:t>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May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Monday, </a:t>
            </a:r>
            <a:r>
              <a:rPr lang="en-US" altLang="en-US" sz="2800" b="1" dirty="0"/>
              <a:t>1.5 </a:t>
            </a:r>
            <a:r>
              <a:rPr lang="en-US" altLang="en-US" sz="2800" b="1" dirty="0" smtClean="0"/>
              <a:t>hour):</a:t>
            </a:r>
            <a:endParaRPr lang="en-US" altLang="en-US" sz="2800" b="1" dirty="0"/>
          </a:p>
          <a:p>
            <a:pPr marL="685800" lvl="2" indent="-342900">
              <a:defRPr/>
            </a:pPr>
            <a:r>
              <a:rPr lang="en-US" altLang="en-US" sz="2400" b="1" dirty="0" smtClean="0"/>
              <a:t>June 17, </a:t>
            </a:r>
            <a:r>
              <a:rPr lang="en-US" altLang="en-US" sz="2400" b="1" dirty="0"/>
              <a:t>10:00 ET</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May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May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8582985"/>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D2.0 (LB237) and instruct the editor to generate P802.11ba D3.0</a:t>
            </a:r>
          </a:p>
          <a:p>
            <a:pPr>
              <a:defRPr/>
            </a:pPr>
            <a:endParaRPr lang="en-US" altLang="en-US" dirty="0" smtClean="0"/>
          </a:p>
          <a:p>
            <a:pPr>
              <a:defRPr/>
            </a:pPr>
            <a:r>
              <a:rPr lang="en-US" altLang="en-US" dirty="0" smtClean="0"/>
              <a:t>Approve WG </a:t>
            </a:r>
            <a:r>
              <a:rPr lang="en-US" altLang="en-US" dirty="0"/>
              <a:t>recirculation letter </a:t>
            </a:r>
            <a:r>
              <a:rPr lang="en-US" altLang="en-US" dirty="0" smtClean="0"/>
              <a:t>ballot</a:t>
            </a:r>
            <a:endParaRPr lang="en-US" altLang="en-US" dirty="0"/>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May 6: </a:t>
            </a:r>
          </a:p>
          <a:p>
            <a:pPr lvl="1">
              <a:defRPr/>
            </a:pPr>
            <a:r>
              <a:rPr lang="en-US" b="0" dirty="0" smtClean="0"/>
              <a:t>Received </a:t>
            </a:r>
            <a:r>
              <a:rPr lang="en-US" dirty="0" smtClean="0"/>
              <a:t>34 s</a:t>
            </a:r>
            <a:r>
              <a:rPr lang="en-US" b="0" dirty="0" smtClean="0"/>
              <a:t>ubmissions (updated on </a:t>
            </a:r>
            <a:r>
              <a:rPr lang="en-US" dirty="0" smtClean="0"/>
              <a:t>May 12</a:t>
            </a:r>
            <a:r>
              <a:rPr lang="en-US" b="0" dirty="0" smtClean="0"/>
              <a:t>)</a:t>
            </a:r>
          </a:p>
          <a:p>
            <a:pPr>
              <a:defRPr/>
            </a:pPr>
            <a:endParaRPr lang="en-US" dirty="0" smtClean="0"/>
          </a:p>
          <a:p>
            <a:pPr>
              <a:defRPr/>
            </a:pPr>
            <a:r>
              <a:rPr lang="en-US" dirty="0" smtClean="0"/>
              <a:t>Grouped submissions by topics</a:t>
            </a:r>
          </a:p>
          <a:p>
            <a:pPr lvl="1">
              <a:defRPr/>
            </a:pPr>
            <a:r>
              <a:rPr lang="en-US" dirty="0" smtClean="0"/>
              <a:t>PHY (~70 CIDs)</a:t>
            </a:r>
          </a:p>
          <a:p>
            <a:pPr lvl="1">
              <a:defRPr/>
            </a:pPr>
            <a:r>
              <a:rPr lang="en-US" dirty="0" smtClean="0"/>
              <a:t>MAC (~210 CIDs)</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May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144744</TotalTime>
  <Words>3059</Words>
  <Application>Microsoft Office PowerPoint</Application>
  <PresentationFormat>Widescreen</PresentationFormat>
  <Paragraphs>773</Paragraphs>
  <Slides>36</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May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 - CR</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March 2019 Meeting, Ad-hoc Meeting and Teleconference Calls</vt:lpstr>
      <vt:lpstr>Motion - Minutes</vt:lpstr>
      <vt:lpstr>Motion #2017</vt:lpstr>
      <vt:lpstr>Motion #2018</vt:lpstr>
      <vt:lpstr>Motion #2019</vt:lpstr>
      <vt:lpstr>Motion #2020</vt:lpstr>
      <vt:lpstr>Motion #2021</vt:lpstr>
      <vt:lpstr>Motion #2022 (Yunsong Yang)</vt:lpstr>
      <vt:lpstr>Motion - WG Recirculation Ballot</vt:lpstr>
      <vt:lpstr>TGba Timeline </vt:lpstr>
      <vt:lpstr>Goal for July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5314</cp:revision>
  <cp:lastPrinted>2014-11-04T15:04:57Z</cp:lastPrinted>
  <dcterms:created xsi:type="dcterms:W3CDTF">2007-04-17T18:10:23Z</dcterms:created>
  <dcterms:modified xsi:type="dcterms:W3CDTF">2019-05-16T14:16:51Z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2019-05-16 14:16:51Z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