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708" r:id="rId2"/>
    <p:sldId id="678" r:id="rId3"/>
    <p:sldId id="679" r:id="rId4"/>
    <p:sldId id="656" r:id="rId5"/>
    <p:sldId id="665" r:id="rId6"/>
    <p:sldId id="666" r:id="rId7"/>
    <p:sldId id="710" r:id="rId8"/>
    <p:sldId id="711" r:id="rId9"/>
    <p:sldId id="715" r:id="rId10"/>
    <p:sldId id="762" r:id="rId11"/>
    <p:sldId id="799" r:id="rId12"/>
    <p:sldId id="750" r:id="rId13"/>
    <p:sldId id="778" r:id="rId14"/>
    <p:sldId id="779" r:id="rId15"/>
    <p:sldId id="780" r:id="rId16"/>
    <p:sldId id="781" r:id="rId17"/>
    <p:sldId id="782" r:id="rId18"/>
    <p:sldId id="727" r:id="rId19"/>
    <p:sldId id="704" r:id="rId20"/>
    <p:sldId id="705" r:id="rId21"/>
    <p:sldId id="707" r:id="rId22"/>
    <p:sldId id="809" r:id="rId23"/>
    <p:sldId id="721" r:id="rId24"/>
    <p:sldId id="847" r:id="rId25"/>
    <p:sldId id="848" r:id="rId26"/>
    <p:sldId id="800" r:id="rId27"/>
    <p:sldId id="694" r:id="rId28"/>
    <p:sldId id="695" r:id="rId29"/>
    <p:sldId id="740" r:id="rId30"/>
    <p:sldId id="741" r:id="rId31"/>
    <p:sldId id="825" r:id="rId3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899" autoAdjust="0"/>
    <p:restoredTop sz="94095" autoAdjust="0"/>
  </p:normalViewPr>
  <p:slideViewPr>
    <p:cSldViewPr>
      <p:cViewPr varScale="1">
        <p:scale>
          <a:sx n="66" d="100"/>
          <a:sy n="66" d="100"/>
        </p:scale>
        <p:origin x="444" y="40"/>
      </p:cViewPr>
      <p:guideLst>
        <p:guide orient="horz" pos="2160"/>
        <p:guide pos="3840"/>
      </p:guideLst>
    </p:cSldViewPr>
  </p:slideViewPr>
  <p:outlineViewPr>
    <p:cViewPr>
      <p:scale>
        <a:sx n="50" d="100"/>
        <a:sy n="50" d="100"/>
      </p:scale>
      <p:origin x="0" y="0"/>
    </p:cViewPr>
  </p:outlineViewPr>
  <p:notesTextViewPr>
    <p:cViewPr>
      <p:scale>
        <a:sx n="3" d="2"/>
        <a:sy n="3" d="2"/>
      </p:scale>
      <p:origin x="0" y="0"/>
    </p:cViewPr>
  </p:notesTextViewPr>
  <p:sorterViewPr>
    <p:cViewPr>
      <p:scale>
        <a:sx n="110" d="100"/>
        <a:sy n="110" d="100"/>
      </p:scale>
      <p:origin x="0" y="-2916"/>
    </p:cViewPr>
  </p:sorterViewPr>
  <p:notesViewPr>
    <p:cSldViewPr>
      <p:cViewPr>
        <p:scale>
          <a:sx n="100" d="100"/>
          <a:sy n="100" d="100"/>
        </p:scale>
        <p:origin x="388" y="4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384175" y="701675"/>
            <a:ext cx="6165850"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dirty="0" smtClean="0"/>
              <a:t>January 2016</a:t>
            </a:r>
            <a:endParaRPr lang="en-US" dirty="0"/>
          </a:p>
        </p:txBody>
      </p:sp>
      <p:sp>
        <p:nvSpPr>
          <p:cNvPr id="6" name="Footer Placeholder 5"/>
          <p:cNvSpPr>
            <a:spLocks noGrp="1"/>
          </p:cNvSpPr>
          <p:nvPr>
            <p:ph type="ftr" sz="quarter" idx="4"/>
          </p:nvPr>
        </p:nvSpPr>
        <p:spPr/>
        <p:txBody>
          <a:bodyPr/>
          <a:lstStyle/>
          <a:p>
            <a:pPr lvl="4">
              <a:defRPr/>
            </a:pPr>
            <a:r>
              <a:rPr lang="en-US" dirty="0" smtClean="0"/>
              <a:t>Edward Au (Huawei Technologies)</a:t>
            </a:r>
            <a:endParaRPr lang="en-US" dirty="0"/>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smtClean="0"/>
              <a:t>Page </a:t>
            </a:r>
            <a:fld id="{3677C22B-21F1-4F29-8177-0ED961E00DA1}" type="slidenum">
              <a:rPr lang="en-US" altLang="en-US" smtClean="0"/>
              <a:pPr>
                <a:spcBef>
                  <a:spcPct val="0"/>
                </a:spcBef>
              </a:pPr>
              <a:t>1</a:t>
            </a:fld>
            <a:endParaRPr lang="en-US" altLang="en-US" dirty="0" smtClean="0"/>
          </a:p>
        </p:txBody>
      </p:sp>
    </p:spTree>
    <p:extLst>
      <p:ext uri="{BB962C8B-B14F-4D97-AF65-F5344CB8AC3E}">
        <p14:creationId xmlns:p14="http://schemas.microsoft.com/office/powerpoint/2010/main" val="2972649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22</a:t>
            </a:fld>
            <a:endParaRPr lang="en-US" altLang="en-US"/>
          </a:p>
        </p:txBody>
      </p:sp>
    </p:spTree>
    <p:extLst>
      <p:ext uri="{BB962C8B-B14F-4D97-AF65-F5344CB8AC3E}">
        <p14:creationId xmlns:p14="http://schemas.microsoft.com/office/powerpoint/2010/main" val="5018308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26</a:t>
            </a:fld>
            <a:endParaRPr lang="en-US" altLang="en-US"/>
          </a:p>
        </p:txBody>
      </p:sp>
    </p:spTree>
    <p:extLst>
      <p:ext uri="{BB962C8B-B14F-4D97-AF65-F5344CB8AC3E}">
        <p14:creationId xmlns:p14="http://schemas.microsoft.com/office/powerpoint/2010/main" val="4284943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384175" y="701675"/>
            <a:ext cx="6165850"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28</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a:t>
            </a:fld>
            <a:endParaRPr lang="en-US" altLang="en-US"/>
          </a:p>
        </p:txBody>
      </p:sp>
    </p:spTree>
    <p:extLst>
      <p:ext uri="{BB962C8B-B14F-4D97-AF65-F5344CB8AC3E}">
        <p14:creationId xmlns:p14="http://schemas.microsoft.com/office/powerpoint/2010/main" val="29329815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7</a:t>
            </a:fld>
            <a:endParaRPr lang="en-US" altLang="en-US"/>
          </a:p>
        </p:txBody>
      </p:sp>
    </p:spTree>
    <p:extLst>
      <p:ext uri="{BB962C8B-B14F-4D97-AF65-F5344CB8AC3E}">
        <p14:creationId xmlns:p14="http://schemas.microsoft.com/office/powerpoint/2010/main" val="25899488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10</a:t>
            </a:fld>
            <a:endParaRPr lang="en-US" altLang="en-US"/>
          </a:p>
        </p:txBody>
      </p:sp>
    </p:spTree>
    <p:extLst>
      <p:ext uri="{BB962C8B-B14F-4D97-AF65-F5344CB8AC3E}">
        <p14:creationId xmlns:p14="http://schemas.microsoft.com/office/powerpoint/2010/main" val="29670677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11</a:t>
            </a:fld>
            <a:endParaRPr lang="en-US" altLang="en-US"/>
          </a:p>
        </p:txBody>
      </p:sp>
    </p:spTree>
    <p:extLst>
      <p:ext uri="{BB962C8B-B14F-4D97-AF65-F5344CB8AC3E}">
        <p14:creationId xmlns:p14="http://schemas.microsoft.com/office/powerpoint/2010/main" val="9387848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12</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13</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384175" y="701675"/>
            <a:ext cx="6165850"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14</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17</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384175" y="701675"/>
            <a:ext cx="6165850"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May 2019</a:t>
            </a:r>
            <a:endParaRPr lang="en-US" dirty="0"/>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(Intel Corp.)</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7901453" y="304027"/>
            <a:ext cx="32830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802.11-19/0617r5</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smtClean="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318859570"/>
              </p:ext>
            </p:extLst>
          </p:nvPr>
        </p:nvGraphicFramePr>
        <p:xfrm>
          <a:off x="2301875" y="3054350"/>
          <a:ext cx="7004050" cy="2578100"/>
        </p:xfrm>
        <a:graphic>
          <a:graphicData uri="http://schemas.openxmlformats.org/presentationml/2006/ole">
            <mc:AlternateContent xmlns:mc="http://schemas.openxmlformats.org/markup-compatibility/2006">
              <mc:Choice xmlns:v="urn:schemas-microsoft-com:vml" Requires="v">
                <p:oleObj spid="_x0000_s5821" name="Document" r:id="rId4" imgW="8261588" imgH="3047832" progId="Word.Document.8">
                  <p:embed/>
                </p:oleObj>
              </mc:Choice>
              <mc:Fallback>
                <p:oleObj name="Document" r:id="rId4" imgW="8261588" imgH="3047832" progId="Word.Document.8">
                  <p:embed/>
                  <p:pic>
                    <p:nvPicPr>
                      <p:cNvPr id="0" name=""/>
                      <p:cNvPicPr>
                        <a:picLocks noChangeAspect="1" noChangeArrowheads="1"/>
                      </p:cNvPicPr>
                      <p:nvPr/>
                    </p:nvPicPr>
                    <p:blipFill>
                      <a:blip r:embed="rId5"/>
                      <a:srcRect/>
                      <a:stretch>
                        <a:fillRect/>
                      </a:stretch>
                    </p:blipFill>
                    <p:spPr bwMode="auto">
                      <a:xfrm>
                        <a:off x="2301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smtClean="0"/>
              <a:t>May 2019 </a:t>
            </a:r>
            <a:br>
              <a:rPr lang="en-US" altLang="en-US" smtClean="0"/>
            </a:br>
            <a:r>
              <a:rPr lang="en-US" altLang="en-US" smtClean="0"/>
              <a:t>TGba Agenda</a:t>
            </a:r>
            <a:endParaRPr lang="en-US" altLang="en-US" dirty="0" smtClean="0"/>
          </a:p>
        </p:txBody>
      </p:sp>
      <p:sp>
        <p:nvSpPr>
          <p:cNvPr id="4" name="Date Placeholder 3"/>
          <p:cNvSpPr>
            <a:spLocks noGrp="1"/>
          </p:cNvSpPr>
          <p:nvPr>
            <p:ph type="dt" sz="quarter" idx="10"/>
          </p:nvPr>
        </p:nvSpPr>
        <p:spPr/>
        <p:txBody>
          <a:bodyPr/>
          <a:lstStyle/>
          <a:p>
            <a:pPr>
              <a:defRPr/>
            </a:pPr>
            <a:r>
              <a:rPr lang="en-US" smtClean="0"/>
              <a:t>May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dirty="0"/>
          </a:p>
        </p:txBody>
      </p:sp>
      <p:sp>
        <p:nvSpPr>
          <p:cNvPr id="4101"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a:t>
            </a:r>
            <a:fld id="{87CADA09-2DAE-4899-B121-4D92081AAB59}" type="slidenum">
              <a:rPr lang="en-US" altLang="en-US" sz="1200" b="0" smtClean="0"/>
              <a:pPr>
                <a:spcBef>
                  <a:spcPct val="0"/>
                </a:spcBef>
                <a:buFontTx/>
                <a:buNone/>
              </a:pPr>
              <a:t>1</a:t>
            </a:fld>
            <a:endParaRPr lang="en-US" altLang="en-US" sz="1200" b="0" dirty="0"/>
          </a:p>
        </p:txBody>
      </p:sp>
      <p:sp>
        <p:nvSpPr>
          <p:cNvPr id="12" name="Rectangle 2"/>
          <p:cNvSpPr txBox="1">
            <a:spLocks noChangeArrowheads="1"/>
          </p:cNvSpPr>
          <p:nvPr/>
        </p:nvSpPr>
        <p:spPr bwMode="auto">
          <a:xfrm>
            <a:off x="2151063" y="2292351"/>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a:t>Date: </a:t>
            </a:r>
            <a:r>
              <a:rPr lang="en-GB" sz="2000" b="0" kern="0" dirty="0" smtClean="0"/>
              <a:t>2019-5-13</a:t>
            </a:r>
            <a:endParaRPr lang="en-GB" sz="2000" b="0" kern="0" dirty="0"/>
          </a:p>
        </p:txBody>
      </p:sp>
      <p:sp>
        <p:nvSpPr>
          <p:cNvPr id="4104" name="Rectangle 4"/>
          <p:cNvSpPr>
            <a:spLocks noChangeArrowheads="1"/>
          </p:cNvSpPr>
          <p:nvPr/>
        </p:nvSpPr>
        <p:spPr bwMode="auto">
          <a:xfrm>
            <a:off x="2301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None/>
            </a:pPr>
            <a:r>
              <a:rPr lang="en-GB" altLang="en-US" sz="2000" b="0" dirty="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CR </a:t>
            </a:r>
          </a:p>
        </p:txBody>
      </p:sp>
      <p:sp>
        <p:nvSpPr>
          <p:cNvPr id="4" name="Date Placeholder 3"/>
          <p:cNvSpPr>
            <a:spLocks noGrp="1"/>
          </p:cNvSpPr>
          <p:nvPr>
            <p:ph type="dt" sz="quarter" idx="10"/>
          </p:nvPr>
        </p:nvSpPr>
        <p:spPr/>
        <p:txBody>
          <a:bodyPr/>
          <a:lstStyle/>
          <a:p>
            <a:pPr>
              <a:defRPr/>
            </a:pPr>
            <a:r>
              <a:rPr lang="en-US" smtClean="0"/>
              <a:t>May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4341"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7B4BA-9FEB-4760-8CA5-378D6C5B75E3}" type="slidenum">
              <a:rPr lang="en-US" altLang="en-US" sz="1200" b="0"/>
              <a:pPr>
                <a:spcBef>
                  <a:spcPct val="0"/>
                </a:spcBef>
                <a:buFontTx/>
                <a:buNone/>
              </a:pPr>
              <a:t>10</a:t>
            </a:fld>
            <a:endParaRPr lang="en-US" altLang="en-US" sz="1200" b="0" dirty="0"/>
          </a:p>
        </p:txBody>
      </p:sp>
      <p:sp>
        <p:nvSpPr>
          <p:cNvPr id="8" name="TextBox 7"/>
          <p:cNvSpPr txBox="1"/>
          <p:nvPr/>
        </p:nvSpPr>
        <p:spPr>
          <a:xfrm>
            <a:off x="9147431" y="685801"/>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SP 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a:p>
            <a:pPr marL="228600" indent="-228600">
              <a:buFont typeface="+mj-lt"/>
              <a:buAutoNum type="arabicPeriod"/>
              <a:defRPr/>
            </a:pPr>
            <a:r>
              <a:rPr lang="en-US" dirty="0">
                <a:solidFill>
                  <a:schemeClr val="accent2"/>
                </a:solidFill>
              </a:rPr>
              <a:t>Pending docs</a:t>
            </a:r>
          </a:p>
        </p:txBody>
      </p:sp>
      <p:graphicFrame>
        <p:nvGraphicFramePr>
          <p:cNvPr id="3" name="Table 2"/>
          <p:cNvGraphicFramePr>
            <a:graphicFrameLocks noGrp="1"/>
          </p:cNvGraphicFramePr>
          <p:nvPr>
            <p:extLst>
              <p:ext uri="{D42A27DB-BD31-4B8C-83A1-F6EECF244321}">
                <p14:modId xmlns:p14="http://schemas.microsoft.com/office/powerpoint/2010/main" val="3555298362"/>
              </p:ext>
            </p:extLst>
          </p:nvPr>
        </p:nvGraphicFramePr>
        <p:xfrm>
          <a:off x="1447800" y="2758191"/>
          <a:ext cx="9203568" cy="3515360"/>
        </p:xfrm>
        <a:graphic>
          <a:graphicData uri="http://schemas.openxmlformats.org/drawingml/2006/table">
            <a:tbl>
              <a:tblPr/>
              <a:tblGrid>
                <a:gridCol w="1092731"/>
                <a:gridCol w="4555613"/>
                <a:gridCol w="2077728"/>
                <a:gridCol w="738748"/>
                <a:gridCol w="738748"/>
              </a:tblGrid>
              <a:tr h="184150">
                <a:tc>
                  <a:txBody>
                    <a:bodyPr/>
                    <a:lstStyle/>
                    <a:p>
                      <a:pPr algn="l" fontAlgn="b"/>
                      <a:r>
                        <a:rPr lang="en-US" sz="1400" b="1" i="0" u="none" strike="noStrike" dirty="0">
                          <a:solidFill>
                            <a:srgbClr val="FFFFFF"/>
                          </a:solidFill>
                          <a:effectLst/>
                          <a:latin typeface="Calibri" panose="020F0502020204030204" pitchFamily="34" charset="0"/>
                        </a:rPr>
                        <a:t>DCN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i="0" u="none" strike="noStrike">
                          <a:solidFill>
                            <a:srgbClr val="FFFFFF"/>
                          </a:solidFill>
                          <a:effectLst/>
                          <a:latin typeface="Calibri" panose="020F0502020204030204" pitchFamily="34" charset="0"/>
                        </a:rPr>
                        <a:t>Title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i="0" u="none" strike="noStrike">
                          <a:solidFill>
                            <a:srgbClr val="FFFFFF"/>
                          </a:solidFill>
                          <a:effectLst/>
                          <a:latin typeface="Calibri" panose="020F0502020204030204" pitchFamily="34" charset="0"/>
                        </a:rPr>
                        <a:t>Presenter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i="0" u="none" strike="noStrike" dirty="0">
                          <a:solidFill>
                            <a:srgbClr val="FFFFFF"/>
                          </a:solidFill>
                          <a:effectLst/>
                          <a:latin typeface="Calibri" panose="020F0502020204030204" pitchFamily="34" charset="0"/>
                        </a:rPr>
                        <a:t>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i="0" u="none" strike="noStrike" dirty="0" smtClean="0">
                          <a:solidFill>
                            <a:srgbClr val="FFFFFF"/>
                          </a:solidFill>
                          <a:effectLst/>
                          <a:latin typeface="Calibri" panose="020F0502020204030204" pitchFamily="34" charset="0"/>
                        </a:rPr>
                        <a:t>Resolved</a:t>
                      </a:r>
                      <a:endParaRPr lang="en-US" sz="1400" b="1" i="0" u="none" strike="noStrike" dirty="0">
                        <a:solidFill>
                          <a:srgbClr val="FFFFFF"/>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r>
              <a:tr h="184150">
                <a:tc>
                  <a:txBody>
                    <a:bodyPr/>
                    <a:lstStyle/>
                    <a:p>
                      <a:pPr algn="l" fontAlgn="b"/>
                      <a:r>
                        <a:rPr lang="en-US" sz="1400" b="0" i="0" u="none" strike="noStrike">
                          <a:solidFill>
                            <a:srgbClr val="000000"/>
                          </a:solidFill>
                          <a:effectLst/>
                          <a:latin typeface="Calibri" panose="020F0502020204030204" pitchFamily="34" charset="0"/>
                        </a:rPr>
                        <a:t>802.11-19/424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"Comment Resolutions on BPSK-Mark Comments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Steve Shellhammer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5</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802.11-19/651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"Comment Resolutions on Sync Field Comments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Steve Shellhammer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1</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802.11-19/738</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"Comment Resolutions for Off WG Comments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Steve Shellhammer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4</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19/0755r0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CR for CIDs 2424 and 2491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Eunsung Park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11/19-0794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“Comment Resolutions for FDMA Transmit Spectrum Mask”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Sudhir Srinivasa</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11/19-782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Tx LO comment</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a:solidFill>
                            <a:srgbClr val="000000"/>
                          </a:solidFill>
                          <a:effectLst/>
                          <a:latin typeface="Calibri" panose="020F0502020204030204" pitchFamily="34" charset="0"/>
                        </a:rPr>
                        <a:t> </a:t>
                      </a:r>
                      <a:r>
                        <a:rPr lang="en-US" sz="1400" b="0" i="0" u="none" strike="noStrike" dirty="0" smtClean="0">
                          <a:solidFill>
                            <a:srgbClr val="000000"/>
                          </a:solidFill>
                          <a:effectLst/>
                          <a:latin typeface="Calibri" panose="020F0502020204030204" pitchFamily="34" charset="0"/>
                        </a:rPr>
                        <a:t>Richard </a:t>
                      </a:r>
                      <a:r>
                        <a:rPr lang="en-US" sz="1400" b="0" i="0" u="none" strike="noStrike" dirty="0">
                          <a:solidFill>
                            <a:srgbClr val="000000"/>
                          </a:solidFill>
                          <a:effectLst/>
                          <a:latin typeface="Calibri" panose="020F0502020204030204" pitchFamily="34" charset="0"/>
                        </a:rPr>
                        <a:t>van Nee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1</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11-19/786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CR for Tx mask for WUR-Sync and WUR-Data</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Minyoung Park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11-19/711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a:solidFill>
                            <a:srgbClr val="000000"/>
                          </a:solidFill>
                          <a:effectLst/>
                          <a:latin typeface="Calibri" panose="020F0502020204030204" pitchFamily="34" charset="0"/>
                        </a:rPr>
                        <a:t> CR for misc. part 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Minyoung Park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14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14</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11-19/645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Calibri" panose="020F0502020204030204" pitchFamily="34" charset="0"/>
                        </a:rPr>
                        <a:t> CR for HDR LDR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Minyoung Park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16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11-19/640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Calibri" panose="020F0502020204030204" pitchFamily="34" charset="0"/>
                        </a:rPr>
                        <a:t>EVM specification for OOK waveform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Rui Yang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11-19/641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Proposed CR for CID 2112, 2633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Rui Yang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11-19/687</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PHY Comment resolution for Clause 31.2.4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Vinod Kristem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19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dirty="0" smtClean="0">
                          <a:solidFill>
                            <a:srgbClr val="000000"/>
                          </a:solidFill>
                          <a:effectLst/>
                          <a:latin typeface="Calibri" panose="020F0502020204030204" pitchFamily="34" charset="0"/>
                        </a:rPr>
                        <a:t>11-19/710</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smtClean="0">
                          <a:solidFill>
                            <a:srgbClr val="000000"/>
                          </a:solidFill>
                          <a:effectLst/>
                          <a:latin typeface="Calibri" panose="020F0502020204030204" pitchFamily="34" charset="0"/>
                        </a:rPr>
                        <a:t>PHY-CR-for-MC-OOK</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Calibri" panose="020F0502020204030204" pitchFamily="34" charset="0"/>
                        </a:rPr>
                        <a:t>Vinod Kristem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dirty="0" smtClean="0">
                          <a:solidFill>
                            <a:srgbClr val="000000"/>
                          </a:solidFill>
                          <a:effectLst/>
                          <a:latin typeface="Calibri" panose="020F0502020204030204" pitchFamily="34" charset="0"/>
                        </a:rPr>
                        <a:t>11-19/861</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smtClean="0">
                          <a:solidFill>
                            <a:srgbClr val="000000"/>
                          </a:solidFill>
                          <a:effectLst/>
                          <a:latin typeface="Calibri" panose="020F0502020204030204" pitchFamily="34" charset="0"/>
                        </a:rPr>
                        <a:t>CR for CIDs on Clause 31.2.8</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smtClean="0">
                          <a:solidFill>
                            <a:srgbClr val="000000"/>
                          </a:solidFill>
                          <a:effectLst/>
                          <a:latin typeface="Calibri" panose="020F0502020204030204" pitchFamily="34" charset="0"/>
                        </a:rPr>
                        <a:t>Vinod Kristem</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smtClean="0">
                          <a:solidFill>
                            <a:srgbClr val="000000"/>
                          </a:solidFill>
                          <a:effectLst/>
                          <a:latin typeface="Calibri" panose="020F0502020204030204" pitchFamily="34" charset="0"/>
                        </a:rPr>
                        <a:t>5</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r>
                        <a:rPr lang="en-US" sz="1400" b="1" i="0" u="none" strike="noStrike" kern="1200" dirty="0" smtClean="0">
                          <a:solidFill>
                            <a:srgbClr val="FFFFFF"/>
                          </a:solidFill>
                          <a:effectLst/>
                          <a:latin typeface="Calibri" panose="020F0502020204030204" pitchFamily="34" charset="0"/>
                          <a:ea typeface="+mn-ea"/>
                          <a:cs typeface="+mn-cs"/>
                        </a:rPr>
                        <a:t>Total</a:t>
                      </a:r>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r" fontAlgn="b"/>
                      <a:r>
                        <a:rPr lang="en-US" sz="1400" b="1" i="0" u="none" strike="noStrike" kern="1200" dirty="0" smtClean="0">
                          <a:solidFill>
                            <a:srgbClr val="FFFFFF"/>
                          </a:solidFill>
                          <a:effectLst/>
                          <a:latin typeface="Calibri" panose="020F0502020204030204" pitchFamily="34" charset="0"/>
                          <a:ea typeface="+mn-ea"/>
                          <a:cs typeface="+mn-cs"/>
                        </a:rPr>
                        <a:t>75</a:t>
                      </a:r>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r" fontAlgn="b"/>
                      <a:r>
                        <a:rPr lang="en-US" sz="1400" b="1" i="0" u="none" strike="noStrike" kern="1200" dirty="0" smtClean="0">
                          <a:solidFill>
                            <a:srgbClr val="FFFFFF"/>
                          </a:solidFill>
                          <a:effectLst/>
                          <a:latin typeface="Calibri" panose="020F0502020204030204" pitchFamily="34" charset="0"/>
                          <a:ea typeface="+mn-ea"/>
                          <a:cs typeface="+mn-cs"/>
                        </a:rPr>
                        <a:t>25</a:t>
                      </a:r>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 - CR</a:t>
            </a:r>
            <a:endParaRPr lang="en-US" dirty="0"/>
          </a:p>
        </p:txBody>
      </p:sp>
      <p:sp>
        <p:nvSpPr>
          <p:cNvPr id="3" name="Date Placeholder 2"/>
          <p:cNvSpPr>
            <a:spLocks noGrp="1"/>
          </p:cNvSpPr>
          <p:nvPr>
            <p:ph type="dt" sz="half" idx="10"/>
          </p:nvPr>
        </p:nvSpPr>
        <p:spPr/>
        <p:txBody>
          <a:bodyPr/>
          <a:lstStyle/>
          <a:p>
            <a:pPr>
              <a:defRPr/>
            </a:pPr>
            <a:r>
              <a:rPr lang="en-US" smtClean="0"/>
              <a:t>May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a:xfrm>
            <a:off x="5894777" y="6475413"/>
            <a:ext cx="504049" cy="184666"/>
          </a:xfrm>
        </p:spPr>
        <p:txBody>
          <a:bodyPr/>
          <a:lstStyle/>
          <a:p>
            <a:pPr>
              <a:defRPr/>
            </a:pPr>
            <a:r>
              <a:rPr lang="en-US" altLang="en-US" smtClean="0"/>
              <a:t>Slide </a:t>
            </a:r>
            <a:fld id="{A2D159C0-1697-4662-BECF-0324D4AA669F}" type="slidenum">
              <a:rPr lang="en-US" altLang="en-US" smtClean="0"/>
              <a:pPr>
                <a:defRPr/>
              </a:pPr>
              <a:t>11</a:t>
            </a:fld>
            <a:endParaRPr lang="en-US" altLang="en-US"/>
          </a:p>
        </p:txBody>
      </p:sp>
      <p:sp>
        <p:nvSpPr>
          <p:cNvPr id="7" name="TextBox 6"/>
          <p:cNvSpPr txBox="1"/>
          <p:nvPr/>
        </p:nvSpPr>
        <p:spPr>
          <a:xfrm>
            <a:off x="9147431" y="685801"/>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SP 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a:p>
            <a:pPr marL="228600" indent="-228600">
              <a:buFont typeface="+mj-lt"/>
              <a:buAutoNum type="arabicPeriod"/>
              <a:defRPr/>
            </a:pPr>
            <a:r>
              <a:rPr lang="en-US" dirty="0">
                <a:solidFill>
                  <a:schemeClr val="accent2"/>
                </a:solidFill>
              </a:rPr>
              <a:t>Pending docs</a:t>
            </a:r>
          </a:p>
        </p:txBody>
      </p:sp>
      <p:graphicFrame>
        <p:nvGraphicFramePr>
          <p:cNvPr id="9" name="Table 8"/>
          <p:cNvGraphicFramePr>
            <a:graphicFrameLocks noGrp="1"/>
          </p:cNvGraphicFramePr>
          <p:nvPr>
            <p:extLst>
              <p:ext uri="{D42A27DB-BD31-4B8C-83A1-F6EECF244321}">
                <p14:modId xmlns:p14="http://schemas.microsoft.com/office/powerpoint/2010/main" val="3614101034"/>
              </p:ext>
            </p:extLst>
          </p:nvPr>
        </p:nvGraphicFramePr>
        <p:xfrm>
          <a:off x="965794" y="1834896"/>
          <a:ext cx="10134599" cy="4613910"/>
        </p:xfrm>
        <a:graphic>
          <a:graphicData uri="http://schemas.openxmlformats.org/drawingml/2006/table">
            <a:tbl>
              <a:tblPr/>
              <a:tblGrid>
                <a:gridCol w="1203272"/>
                <a:gridCol w="5016457"/>
                <a:gridCol w="2287912"/>
                <a:gridCol w="813479"/>
                <a:gridCol w="813479"/>
              </a:tblGrid>
              <a:tr h="184150">
                <a:tc>
                  <a:txBody>
                    <a:bodyPr/>
                    <a:lstStyle/>
                    <a:p>
                      <a:pPr algn="l" fontAlgn="b"/>
                      <a:r>
                        <a:rPr lang="en-US" sz="1400" b="1" i="0" u="none" strike="noStrike" dirty="0">
                          <a:solidFill>
                            <a:srgbClr val="FFFFFF"/>
                          </a:solidFill>
                          <a:effectLst/>
                          <a:latin typeface="Calibri" panose="020F0502020204030204" pitchFamily="34" charset="0"/>
                        </a:rPr>
                        <a:t>DCN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i="0" u="none" strike="noStrike">
                          <a:solidFill>
                            <a:srgbClr val="FFFFFF"/>
                          </a:solidFill>
                          <a:effectLst/>
                          <a:latin typeface="Calibri" panose="020F0502020204030204" pitchFamily="34" charset="0"/>
                        </a:rPr>
                        <a:t>Title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i="0" u="none" strike="noStrike">
                          <a:solidFill>
                            <a:srgbClr val="FFFFFF"/>
                          </a:solidFill>
                          <a:effectLst/>
                          <a:latin typeface="Calibri" panose="020F0502020204030204" pitchFamily="34" charset="0"/>
                        </a:rPr>
                        <a:t>Presenter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i="0" u="none" strike="noStrike">
                          <a:solidFill>
                            <a:srgbClr val="FFFFFF"/>
                          </a:solidFill>
                          <a:effectLst/>
                          <a:latin typeface="Calibri" panose="020F0502020204030204" pitchFamily="34" charset="0"/>
                        </a:rPr>
                        <a:t>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i="0" u="none" strike="noStrike" dirty="0" smtClean="0">
                          <a:solidFill>
                            <a:srgbClr val="FFFFFF"/>
                          </a:solidFill>
                          <a:effectLst/>
                          <a:latin typeface="Calibri" panose="020F0502020204030204" pitchFamily="34" charset="0"/>
                        </a:rPr>
                        <a:t>Resolved</a:t>
                      </a:r>
                      <a:endParaRPr lang="en-US" sz="1400" b="1" i="0" u="none" strike="noStrike" dirty="0">
                        <a:solidFill>
                          <a:srgbClr val="FFFFFF"/>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r>
              <a:tr h="184150">
                <a:tc>
                  <a:txBody>
                    <a:bodyPr/>
                    <a:lstStyle/>
                    <a:p>
                      <a:pPr algn="l" fontAlgn="b"/>
                      <a:r>
                        <a:rPr lang="en-US" sz="1400" b="0" i="0" u="none" strike="noStrike">
                          <a:solidFill>
                            <a:srgbClr val="000000"/>
                          </a:solidFill>
                          <a:effectLst/>
                          <a:latin typeface="Calibri" panose="020F0502020204030204" pitchFamily="34" charset="0"/>
                        </a:rPr>
                        <a:t> 19/443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CR on WUR Wake-up frame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Jeongki Kim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400" b="0" i="0" u="none" strike="noStrike">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11-19/576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LB237 CR WUR FDMA</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Yongho Seok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23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18</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11-19/0744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MAC CR on Channel Access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Ming Gan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12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8</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741r0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CR on Capabilities element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Suhwook Kim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16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15</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742r0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CR on Power Management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Suhwook Kim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21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21</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19/0749r0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CR for miscellaneous CIDs Part II</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PO-Kai Huang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12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5</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19/0729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CRs for clause 30.9.2 and 30.9.3 Protected WUR frames - Part2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Rojan Chitrakar (Panasonic)</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15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11-19/789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CR for CID 2347 and 2699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Xiaofei Wang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2</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11-19/790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CR for Misc MAC 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Xiaofei Wang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5</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11-19/820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CR for CID 2354 2698 and 2753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Xiaofei Wang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11-19/482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WUR Short Wake-up frame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a:solidFill>
                            <a:srgbClr val="000000"/>
                          </a:solidFill>
                          <a:effectLst/>
                          <a:latin typeface="Calibri" panose="020F0502020204030204" pitchFamily="34" charset="0"/>
                        </a:rPr>
                        <a:t> Menzo Wentink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a:solidFill>
                            <a:srgbClr val="000000"/>
                          </a:solidFill>
                          <a:effectLst/>
                          <a:latin typeface="Calibri" panose="020F0502020204030204" pitchFamily="34" charset="0"/>
                        </a:rPr>
                        <a:t>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3</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dirty="0">
                          <a:solidFill>
                            <a:srgbClr val="000000"/>
                          </a:solidFill>
                          <a:effectLst/>
                          <a:latin typeface="Calibri" panose="020F0502020204030204" pitchFamily="34" charset="0"/>
                        </a:rPr>
                        <a:t>11-19-761r0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a:solidFill>
                            <a:srgbClr val="000000"/>
                          </a:solidFill>
                          <a:effectLst/>
                          <a:latin typeface="Calibri" panose="020F0502020204030204" pitchFamily="34" charset="0"/>
                        </a:rPr>
                        <a:t>Resolutions to CIDs related to Protected WUR frames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err="1">
                          <a:solidFill>
                            <a:srgbClr val="000000"/>
                          </a:solidFill>
                          <a:effectLst/>
                          <a:latin typeface="Calibri" panose="020F0502020204030204" pitchFamily="34" charset="0"/>
                        </a:rPr>
                        <a:t>Yunsong</a:t>
                      </a:r>
                      <a:r>
                        <a:rPr lang="en-US" sz="1400" b="0" i="0" u="none" strike="noStrike" dirty="0">
                          <a:solidFill>
                            <a:srgbClr val="000000"/>
                          </a:solidFill>
                          <a:effectLst/>
                          <a:latin typeface="Calibri" panose="020F0502020204030204" pitchFamily="34" charset="0"/>
                        </a:rPr>
                        <a:t> Yang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18</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11-19/399r2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comment resolution for subclause 9-10-3-2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Kaiying Lu</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19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400" b="0" i="0" u="none" strike="noStrike">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11-19/834r0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comment resolution for subclause 9-10-3-4,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Kaiying Lu</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7</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400" b="0" i="0" u="none" strike="noStrike">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11-18-1836-08</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mac-cr-cid-296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Gaurav Patwardhan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400" b="0" i="0" u="none" strike="noStrike">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11-19/802r0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CR for 30.3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Woojin Ahn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17</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400" b="0" i="0" u="none" strike="noStrike">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11-19/803r0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CR for 30.4.4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Woojin Ahn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dirty="0" smtClean="0">
                          <a:solidFill>
                            <a:srgbClr val="000000"/>
                          </a:solidFill>
                          <a:effectLst/>
                          <a:latin typeface="Calibri" panose="020F0502020204030204" pitchFamily="34" charset="0"/>
                        </a:rPr>
                        <a:t>11-19/585r0</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smtClean="0">
                          <a:solidFill>
                            <a:srgbClr val="000000"/>
                          </a:solidFill>
                          <a:effectLst/>
                          <a:latin typeface="Calibri" panose="020F0502020204030204" pitchFamily="34" charset="0"/>
                        </a:rPr>
                        <a:t>mac-cr-protected-wur-frames-part1</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Calibri" panose="020F0502020204030204" pitchFamily="34" charset="0"/>
                        </a:rPr>
                        <a:t>Alfred Asterjadhi</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 </a:t>
                      </a:r>
                      <a:r>
                        <a:rPr lang="en-US" sz="1400" b="0" i="0" u="none" strike="noStrike" dirty="0" smtClean="0">
                          <a:solidFill>
                            <a:srgbClr val="000000"/>
                          </a:solidFill>
                          <a:effectLst/>
                          <a:latin typeface="Calibri" panose="020F0502020204030204" pitchFamily="34" charset="0"/>
                        </a:rPr>
                        <a:t>18</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dirty="0" smtClean="0">
                          <a:solidFill>
                            <a:srgbClr val="000000"/>
                          </a:solidFill>
                          <a:effectLst/>
                          <a:latin typeface="Calibri" panose="020F0502020204030204" pitchFamily="34" charset="0"/>
                        </a:rPr>
                        <a:t>11-19/581r0</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smtClean="0">
                          <a:solidFill>
                            <a:srgbClr val="000000"/>
                          </a:solidFill>
                          <a:effectLst/>
                          <a:latin typeface="Calibri" panose="020F0502020204030204" pitchFamily="34" charset="0"/>
                        </a:rPr>
                        <a:t>mac-</a:t>
                      </a:r>
                      <a:r>
                        <a:rPr lang="en-US" sz="1400" b="0" i="0" u="none" strike="noStrike" dirty="0" err="1" smtClean="0">
                          <a:solidFill>
                            <a:srgbClr val="000000"/>
                          </a:solidFill>
                          <a:effectLst/>
                          <a:latin typeface="Calibri" panose="020F0502020204030204" pitchFamily="34" charset="0"/>
                        </a:rPr>
                        <a:t>cr</a:t>
                      </a:r>
                      <a:r>
                        <a:rPr lang="en-US" sz="1400" b="0" i="0" u="none" strike="noStrike" dirty="0" smtClean="0">
                          <a:solidFill>
                            <a:srgbClr val="000000"/>
                          </a:solidFill>
                          <a:effectLst/>
                          <a:latin typeface="Calibri" panose="020F0502020204030204" pitchFamily="34" charset="0"/>
                        </a:rPr>
                        <a:t>-identifiers-of-</a:t>
                      </a:r>
                      <a:r>
                        <a:rPr lang="en-US" sz="1400" b="0" i="0" u="none" strike="noStrike" dirty="0" err="1" smtClean="0">
                          <a:solidFill>
                            <a:srgbClr val="000000"/>
                          </a:solidFill>
                          <a:effectLst/>
                          <a:latin typeface="Calibri" panose="020F0502020204030204" pitchFamily="34" charset="0"/>
                        </a:rPr>
                        <a:t>wur</a:t>
                      </a:r>
                      <a:r>
                        <a:rPr lang="en-US" sz="1400" b="0" i="0" u="none" strike="noStrike" dirty="0" smtClean="0">
                          <a:solidFill>
                            <a:srgbClr val="000000"/>
                          </a:solidFill>
                          <a:effectLst/>
                          <a:latin typeface="Calibri" panose="020F0502020204030204" pitchFamily="34" charset="0"/>
                        </a:rPr>
                        <a:t>-frames</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smtClean="0">
                          <a:solidFill>
                            <a:srgbClr val="000000"/>
                          </a:solidFill>
                          <a:effectLst/>
                          <a:latin typeface="Calibri" panose="020F0502020204030204" pitchFamily="34" charset="0"/>
                        </a:rPr>
                        <a:t>Alfred Asterjadhi</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smtClean="0">
                          <a:solidFill>
                            <a:srgbClr val="000000"/>
                          </a:solidFill>
                          <a:effectLst/>
                          <a:latin typeface="Calibri" panose="020F0502020204030204" pitchFamily="34" charset="0"/>
                        </a:rPr>
                        <a:t>8</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r>
                        <a:rPr lang="en-US" sz="1400" b="1" i="0" u="none" strike="noStrike" kern="1200" dirty="0" smtClean="0">
                          <a:solidFill>
                            <a:srgbClr val="FFFFFF"/>
                          </a:solidFill>
                          <a:effectLst/>
                          <a:latin typeface="Calibri" panose="020F0502020204030204" pitchFamily="34" charset="0"/>
                          <a:ea typeface="+mn-ea"/>
                          <a:cs typeface="+mn-cs"/>
                        </a:rPr>
                        <a:t>Total</a:t>
                      </a:r>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r>
                        <a:rPr lang="en-US" sz="1400" b="1" i="0" u="none" strike="noStrike" kern="1200" dirty="0" smtClean="0">
                          <a:solidFill>
                            <a:srgbClr val="FFFFFF"/>
                          </a:solidFill>
                          <a:effectLst/>
                          <a:latin typeface="Calibri" panose="020F0502020204030204" pitchFamily="34" charset="0"/>
                          <a:ea typeface="+mn-ea"/>
                          <a:cs typeface="+mn-cs"/>
                        </a:rPr>
                        <a:t>189</a:t>
                      </a:r>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r>
                        <a:rPr lang="en-US" sz="1400" b="1" i="0" u="none" strike="noStrike" kern="1200" dirty="0" smtClean="0">
                          <a:solidFill>
                            <a:srgbClr val="FFFFFF"/>
                          </a:solidFill>
                          <a:effectLst/>
                          <a:latin typeface="Calibri" panose="020F0502020204030204" pitchFamily="34" charset="0"/>
                          <a:ea typeface="+mn-ea"/>
                          <a:cs typeface="+mn-cs"/>
                        </a:rPr>
                        <a:t>77</a:t>
                      </a:r>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r>
            </a:tbl>
          </a:graphicData>
        </a:graphic>
      </p:graphicFrame>
      <p:sp>
        <p:nvSpPr>
          <p:cNvPr id="11" name="TextBox 10"/>
          <p:cNvSpPr txBox="1"/>
          <p:nvPr/>
        </p:nvSpPr>
        <p:spPr>
          <a:xfrm>
            <a:off x="11122051" y="4419600"/>
            <a:ext cx="950901" cy="276999"/>
          </a:xfrm>
          <a:prstGeom prst="rect">
            <a:avLst/>
          </a:prstGeom>
          <a:noFill/>
        </p:spPr>
        <p:txBody>
          <a:bodyPr wrap="none" rtlCol="0">
            <a:spAutoFit/>
          </a:bodyPr>
          <a:lstStyle/>
          <a:p>
            <a:r>
              <a:rPr lang="en-US" dirty="0" smtClean="0"/>
              <a:t>Not finished</a:t>
            </a:r>
            <a:endParaRPr lang="en-US" dirty="0"/>
          </a:p>
        </p:txBody>
      </p:sp>
      <p:sp>
        <p:nvSpPr>
          <p:cNvPr id="10" name="TextBox 9"/>
          <p:cNvSpPr txBox="1"/>
          <p:nvPr/>
        </p:nvSpPr>
        <p:spPr>
          <a:xfrm>
            <a:off x="11122051" y="3114695"/>
            <a:ext cx="950901" cy="276999"/>
          </a:xfrm>
          <a:prstGeom prst="rect">
            <a:avLst/>
          </a:prstGeom>
          <a:noFill/>
        </p:spPr>
        <p:txBody>
          <a:bodyPr wrap="none" rtlCol="0">
            <a:spAutoFit/>
          </a:bodyPr>
          <a:lstStyle/>
          <a:p>
            <a:r>
              <a:rPr lang="en-US" dirty="0" smtClean="0"/>
              <a:t>Not finished</a:t>
            </a:r>
            <a:endParaRPr lang="en-US" dirty="0"/>
          </a:p>
        </p:txBody>
      </p:sp>
    </p:spTree>
    <p:extLst>
      <p:ext uri="{BB962C8B-B14F-4D97-AF65-F5344CB8AC3E}">
        <p14:creationId xmlns:p14="http://schemas.microsoft.com/office/powerpoint/2010/main" val="4863648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2209800" y="609600"/>
            <a:ext cx="7772401" cy="609600"/>
          </a:xfrm>
        </p:spPr>
        <p:txBody>
          <a:bodyPr/>
          <a:lstStyle/>
          <a:p>
            <a:r>
              <a:rPr lang="en-US" altLang="en-US" dirty="0" smtClean="0"/>
              <a:t>Agenda</a:t>
            </a:r>
          </a:p>
        </p:txBody>
      </p:sp>
      <p:sp>
        <p:nvSpPr>
          <p:cNvPr id="21507" name="Content Placeholder 6"/>
          <p:cNvSpPr>
            <a:spLocks noGrp="1"/>
          </p:cNvSpPr>
          <p:nvPr>
            <p:ph sz="half" idx="1"/>
          </p:nvPr>
        </p:nvSpPr>
        <p:spPr>
          <a:xfrm>
            <a:off x="929218" y="1600200"/>
            <a:ext cx="5204883" cy="4881310"/>
          </a:xfrm>
        </p:spPr>
        <p:txBody>
          <a:bodyPr/>
          <a:lstStyle/>
          <a:p>
            <a:pPr>
              <a:spcBef>
                <a:spcPts val="100"/>
              </a:spcBef>
            </a:pPr>
            <a:r>
              <a:rPr lang="en-US" altLang="en-US" sz="1500" dirty="0"/>
              <a:t>Monday: </a:t>
            </a:r>
            <a:r>
              <a:rPr lang="en-US" altLang="en-US" sz="1500" dirty="0" smtClean="0"/>
              <a:t>AM2 </a:t>
            </a:r>
            <a:r>
              <a:rPr lang="en-US" altLang="en-US" sz="1500" dirty="0"/>
              <a:t>(2 hours</a:t>
            </a:r>
            <a:r>
              <a:rPr lang="en-US" altLang="en-US" sz="1500" dirty="0" smtClean="0"/>
              <a:t>)</a:t>
            </a:r>
            <a:endParaRPr lang="en-US" altLang="en-US" sz="1500" dirty="0"/>
          </a:p>
          <a:p>
            <a:pPr lvl="1">
              <a:spcBef>
                <a:spcPts val="100"/>
              </a:spcBef>
            </a:pPr>
            <a:r>
              <a:rPr lang="en-US" altLang="en-US" sz="1500" dirty="0"/>
              <a:t>Call meeting to order</a:t>
            </a:r>
          </a:p>
          <a:p>
            <a:pPr lvl="1">
              <a:spcBef>
                <a:spcPts val="100"/>
              </a:spcBef>
            </a:pPr>
            <a:r>
              <a:rPr lang="en-US" altLang="en-US" sz="1500" dirty="0"/>
              <a:t>Call for submissions</a:t>
            </a:r>
          </a:p>
          <a:p>
            <a:pPr lvl="1">
              <a:spcBef>
                <a:spcPts val="100"/>
              </a:spcBef>
            </a:pPr>
            <a:r>
              <a:rPr lang="en-US" altLang="en-US" sz="1500" dirty="0"/>
              <a:t>Review agenda and approval</a:t>
            </a:r>
          </a:p>
          <a:p>
            <a:pPr lvl="1">
              <a:spcBef>
                <a:spcPts val="100"/>
              </a:spcBef>
            </a:pPr>
            <a:r>
              <a:rPr lang="en-US" altLang="en-US" sz="1500" dirty="0"/>
              <a:t>IEEE 802 and 802.11 IPR Policy and procedure</a:t>
            </a:r>
          </a:p>
          <a:p>
            <a:pPr lvl="1">
              <a:spcBef>
                <a:spcPts val="100"/>
              </a:spcBef>
            </a:pPr>
            <a:r>
              <a:rPr lang="en-US" altLang="en-US" sz="1500" dirty="0"/>
              <a:t>Participation in IEEE 802 Meetings </a:t>
            </a:r>
          </a:p>
          <a:p>
            <a:pPr lvl="1">
              <a:spcBef>
                <a:spcPts val="100"/>
              </a:spcBef>
            </a:pPr>
            <a:r>
              <a:rPr lang="en-US" altLang="en-US" sz="1500" b="1" dirty="0"/>
              <a:t>Motion</a:t>
            </a:r>
            <a:r>
              <a:rPr lang="en-US" altLang="en-US" sz="1500" dirty="0"/>
              <a:t>: </a:t>
            </a:r>
            <a:r>
              <a:rPr lang="en-US" altLang="en-US" sz="1500" dirty="0" smtClean="0"/>
              <a:t>March 2019 </a:t>
            </a:r>
            <a:r>
              <a:rPr lang="en-US" altLang="en-US" sz="1500" dirty="0"/>
              <a:t>meeting </a:t>
            </a:r>
            <a:r>
              <a:rPr lang="en-US" altLang="en-US" sz="1500" dirty="0" smtClean="0"/>
              <a:t>(doc: IEEE 802.11-19/557r0),  ad-hoc </a:t>
            </a:r>
            <a:r>
              <a:rPr lang="en-US" altLang="en-US" sz="1500" dirty="0"/>
              <a:t>meeting (doc: IEEE </a:t>
            </a:r>
            <a:r>
              <a:rPr lang="en-US" altLang="en-US" sz="1500" dirty="0" smtClean="0"/>
              <a:t>802.11-19/674r0) and </a:t>
            </a:r>
            <a:r>
              <a:rPr lang="en-US" altLang="en-US" sz="1500" dirty="0"/>
              <a:t>teleconference minutes (doc: IEEE </a:t>
            </a:r>
            <a:r>
              <a:rPr lang="en-US" altLang="en-US" sz="1500" dirty="0" smtClean="0"/>
              <a:t>802.11-19/679r1) </a:t>
            </a:r>
            <a:r>
              <a:rPr lang="en-US" altLang="en-US" sz="1500" dirty="0"/>
              <a:t>approval</a:t>
            </a:r>
          </a:p>
          <a:p>
            <a:pPr lvl="1">
              <a:spcBef>
                <a:spcPts val="100"/>
              </a:spcBef>
            </a:pPr>
            <a:r>
              <a:rPr lang="en-US" altLang="en-US" sz="1500" dirty="0"/>
              <a:t>Summary from </a:t>
            </a:r>
            <a:r>
              <a:rPr lang="en-US" altLang="en-US" sz="1500" dirty="0" smtClean="0"/>
              <a:t>March 2019 </a:t>
            </a:r>
            <a:r>
              <a:rPr lang="en-US" altLang="en-US" sz="1500" dirty="0"/>
              <a:t>Meeting</a:t>
            </a:r>
          </a:p>
          <a:p>
            <a:pPr lvl="1">
              <a:spcBef>
                <a:spcPts val="100"/>
              </a:spcBef>
            </a:pPr>
            <a:r>
              <a:rPr lang="en-US" altLang="en-US" sz="1500" dirty="0" smtClean="0"/>
              <a:t>Presentations </a:t>
            </a:r>
            <a:r>
              <a:rPr lang="en-US" altLang="en-US" sz="1500" dirty="0"/>
              <a:t>on comment resolution</a:t>
            </a:r>
          </a:p>
          <a:p>
            <a:pPr lvl="1">
              <a:spcBef>
                <a:spcPts val="100"/>
              </a:spcBef>
            </a:pPr>
            <a:r>
              <a:rPr lang="en-US" altLang="en-US" sz="1500" dirty="0"/>
              <a:t>Recess</a:t>
            </a:r>
          </a:p>
          <a:p>
            <a:pPr>
              <a:spcBef>
                <a:spcPts val="100"/>
              </a:spcBef>
            </a:pPr>
            <a:r>
              <a:rPr lang="en-US" altLang="en-US" sz="1500" dirty="0"/>
              <a:t>Monday: </a:t>
            </a:r>
            <a:r>
              <a:rPr lang="en-US" altLang="en-US" sz="1500" dirty="0" smtClean="0"/>
              <a:t>EVE </a:t>
            </a:r>
            <a:r>
              <a:rPr lang="en-US" altLang="en-US" sz="1500" dirty="0"/>
              <a:t>(2 hours</a:t>
            </a:r>
            <a:r>
              <a:rPr lang="en-US" altLang="en-US" sz="1500" dirty="0" smtClean="0"/>
              <a:t>)</a:t>
            </a:r>
            <a:endParaRPr lang="en-US" altLang="en-US" sz="1500" dirty="0"/>
          </a:p>
          <a:p>
            <a:pPr lvl="1">
              <a:spcBef>
                <a:spcPts val="0"/>
              </a:spcBef>
            </a:pPr>
            <a:r>
              <a:rPr lang="en-US" altLang="en-US" sz="1500" dirty="0"/>
              <a:t>Call meeting to order</a:t>
            </a:r>
          </a:p>
          <a:p>
            <a:pPr lvl="1">
              <a:spcBef>
                <a:spcPts val="0"/>
              </a:spcBef>
            </a:pPr>
            <a:r>
              <a:rPr lang="en-US" altLang="en-US" sz="1500" dirty="0"/>
              <a:t>IEEE 802 and 802.11 IPR Policy and procedure</a:t>
            </a:r>
          </a:p>
          <a:p>
            <a:pPr lvl="1">
              <a:spcBef>
                <a:spcPts val="0"/>
              </a:spcBef>
            </a:pPr>
            <a:r>
              <a:rPr lang="en-US" altLang="en-US" sz="1500" dirty="0"/>
              <a:t>Presentations on comment resolutions</a:t>
            </a:r>
          </a:p>
          <a:p>
            <a:pPr lvl="1">
              <a:spcBef>
                <a:spcPts val="0"/>
              </a:spcBef>
            </a:pPr>
            <a:r>
              <a:rPr lang="en-US" altLang="en-US" sz="1500" dirty="0"/>
              <a:t>Recess</a:t>
            </a:r>
          </a:p>
          <a:p>
            <a:pPr lvl="1">
              <a:spcBef>
                <a:spcPts val="100"/>
              </a:spcBef>
            </a:pPr>
            <a:endParaRPr lang="en-US" altLang="en-US" sz="1500" dirty="0"/>
          </a:p>
        </p:txBody>
      </p:sp>
      <p:sp>
        <p:nvSpPr>
          <p:cNvPr id="21508" name="Content Placeholder 7"/>
          <p:cNvSpPr>
            <a:spLocks noGrp="1"/>
          </p:cNvSpPr>
          <p:nvPr>
            <p:ph sz="half" idx="2"/>
          </p:nvPr>
        </p:nvSpPr>
        <p:spPr>
          <a:xfrm>
            <a:off x="6022848" y="1599684"/>
            <a:ext cx="5178552" cy="4875730"/>
          </a:xfrm>
        </p:spPr>
        <p:txBody>
          <a:bodyPr/>
          <a:lstStyle/>
          <a:p>
            <a:pPr>
              <a:spcBef>
                <a:spcPts val="100"/>
              </a:spcBef>
            </a:pPr>
            <a:r>
              <a:rPr lang="en-US" altLang="en-US" sz="1500" dirty="0"/>
              <a:t>Tuesday: </a:t>
            </a:r>
            <a:r>
              <a:rPr lang="en-US" altLang="en-US" sz="1500" dirty="0" smtClean="0"/>
              <a:t>AM1</a:t>
            </a:r>
            <a:r>
              <a:rPr lang="en-US" altLang="en-US" sz="1500" dirty="0"/>
              <a:t>, PM2 (4 hours</a:t>
            </a:r>
            <a:r>
              <a:rPr lang="en-US" altLang="en-US" sz="1500" dirty="0" smtClean="0"/>
              <a:t>)</a:t>
            </a:r>
            <a:endParaRPr lang="en-US" altLang="en-US" sz="1500" dirty="0"/>
          </a:p>
          <a:p>
            <a:pPr lvl="1">
              <a:spcBef>
                <a:spcPts val="0"/>
              </a:spcBef>
            </a:pPr>
            <a:r>
              <a:rPr lang="en-US" altLang="en-US" sz="1500" dirty="0"/>
              <a:t>Call meeting to order</a:t>
            </a:r>
          </a:p>
          <a:p>
            <a:pPr lvl="1">
              <a:spcBef>
                <a:spcPts val="0"/>
              </a:spcBef>
            </a:pPr>
            <a:r>
              <a:rPr lang="en-US" altLang="en-US" sz="1500" dirty="0"/>
              <a:t>IEEE 802 and 802.11 IPR Policy and procedure</a:t>
            </a:r>
          </a:p>
          <a:p>
            <a:pPr lvl="1">
              <a:spcBef>
                <a:spcPts val="0"/>
              </a:spcBef>
            </a:pPr>
            <a:r>
              <a:rPr lang="en-US" altLang="en-US" sz="1500" dirty="0"/>
              <a:t>Presentations on comment resolutions</a:t>
            </a:r>
          </a:p>
          <a:p>
            <a:pPr lvl="1">
              <a:spcBef>
                <a:spcPts val="0"/>
              </a:spcBef>
            </a:pPr>
            <a:r>
              <a:rPr lang="en-US" altLang="en-US" sz="1500" dirty="0"/>
              <a:t>Recess</a:t>
            </a:r>
          </a:p>
          <a:p>
            <a:pPr>
              <a:spcBef>
                <a:spcPts val="100"/>
              </a:spcBef>
            </a:pPr>
            <a:r>
              <a:rPr lang="en-US" altLang="en-US" sz="1500" dirty="0"/>
              <a:t>Wednesday AM1, PM1 (4 hours</a:t>
            </a:r>
            <a:r>
              <a:rPr lang="en-US" altLang="en-US" sz="1500" dirty="0" smtClean="0"/>
              <a:t>)</a:t>
            </a:r>
            <a:endParaRPr lang="en-US" altLang="en-US" sz="1500" dirty="0"/>
          </a:p>
          <a:p>
            <a:pPr lvl="1">
              <a:spcBef>
                <a:spcPts val="0"/>
              </a:spcBef>
            </a:pPr>
            <a:r>
              <a:rPr lang="en-US" altLang="en-US" sz="1500" dirty="0"/>
              <a:t>Call meeting to order</a:t>
            </a:r>
          </a:p>
          <a:p>
            <a:pPr lvl="1">
              <a:spcBef>
                <a:spcPts val="0"/>
              </a:spcBef>
            </a:pPr>
            <a:r>
              <a:rPr lang="en-US" altLang="en-US" sz="1500" dirty="0"/>
              <a:t>IEEE 802 and 802.11 IPR Policy and procedure</a:t>
            </a:r>
          </a:p>
          <a:p>
            <a:pPr lvl="1">
              <a:spcBef>
                <a:spcPts val="0"/>
              </a:spcBef>
            </a:pPr>
            <a:r>
              <a:rPr lang="en-US" altLang="en-US" sz="1500" dirty="0"/>
              <a:t>Presentations on comment resolutions</a:t>
            </a:r>
          </a:p>
          <a:p>
            <a:pPr lvl="1">
              <a:spcBef>
                <a:spcPts val="0"/>
              </a:spcBef>
            </a:pPr>
            <a:r>
              <a:rPr lang="en-US" altLang="en-US" sz="1500" dirty="0"/>
              <a:t>Recess</a:t>
            </a:r>
          </a:p>
          <a:p>
            <a:pPr>
              <a:spcBef>
                <a:spcPts val="0"/>
              </a:spcBef>
            </a:pPr>
            <a:r>
              <a:rPr lang="en-US" altLang="en-US" sz="1500" dirty="0"/>
              <a:t>Thursday: </a:t>
            </a:r>
            <a:r>
              <a:rPr lang="en-US" altLang="en-US" sz="1500" dirty="0" smtClean="0"/>
              <a:t>AM2, PM1 (4 </a:t>
            </a:r>
            <a:r>
              <a:rPr lang="en-US" altLang="en-US" sz="1500" dirty="0"/>
              <a:t>hours)</a:t>
            </a:r>
          </a:p>
          <a:p>
            <a:pPr lvl="1">
              <a:spcBef>
                <a:spcPts val="0"/>
              </a:spcBef>
            </a:pPr>
            <a:r>
              <a:rPr lang="en-US" altLang="en-US" sz="1500" dirty="0"/>
              <a:t>Call meeting to order</a:t>
            </a:r>
          </a:p>
          <a:p>
            <a:pPr lvl="1">
              <a:spcBef>
                <a:spcPts val="0"/>
              </a:spcBef>
            </a:pPr>
            <a:r>
              <a:rPr lang="en-US" altLang="en-US" sz="1500" dirty="0"/>
              <a:t>IEEE 802 and 802.11 IPR Policy and procedure</a:t>
            </a:r>
          </a:p>
          <a:p>
            <a:pPr lvl="1">
              <a:spcBef>
                <a:spcPts val="0"/>
              </a:spcBef>
            </a:pPr>
            <a:r>
              <a:rPr lang="en-US" altLang="en-US" sz="1500" b="1" dirty="0"/>
              <a:t>Motions: Comment </a:t>
            </a:r>
            <a:r>
              <a:rPr lang="en-US" altLang="en-US" sz="1500" b="1" dirty="0" smtClean="0"/>
              <a:t>resolutions</a:t>
            </a:r>
          </a:p>
          <a:p>
            <a:pPr lvl="1">
              <a:spcBef>
                <a:spcPts val="0"/>
              </a:spcBef>
            </a:pPr>
            <a:r>
              <a:rPr lang="en-US" altLang="en-US" sz="1500" b="1" dirty="0" smtClean="0"/>
              <a:t>Motion: WG recirculation letter ballot</a:t>
            </a:r>
            <a:endParaRPr lang="en-US" altLang="en-US" sz="1500" b="1" dirty="0"/>
          </a:p>
          <a:p>
            <a:pPr lvl="1">
              <a:spcBef>
                <a:spcPts val="0"/>
              </a:spcBef>
            </a:pPr>
            <a:r>
              <a:rPr lang="en-US" altLang="en-US" sz="1500" dirty="0" smtClean="0"/>
              <a:t>TG </a:t>
            </a:r>
            <a:r>
              <a:rPr lang="en-US" altLang="en-US" sz="1500" dirty="0"/>
              <a:t>timeline discussion</a:t>
            </a:r>
          </a:p>
          <a:p>
            <a:pPr lvl="1">
              <a:spcBef>
                <a:spcPts val="0"/>
              </a:spcBef>
            </a:pPr>
            <a:r>
              <a:rPr lang="en-US" altLang="en-US" sz="1500" dirty="0"/>
              <a:t>Goal for </a:t>
            </a:r>
            <a:r>
              <a:rPr lang="en-US" altLang="en-US" sz="1500" dirty="0" smtClean="0"/>
              <a:t>July </a:t>
            </a:r>
            <a:r>
              <a:rPr lang="en-US" altLang="en-US" sz="1500" dirty="0"/>
              <a:t>2019 F2F meeting</a:t>
            </a:r>
          </a:p>
          <a:p>
            <a:pPr lvl="1">
              <a:spcBef>
                <a:spcPts val="0"/>
              </a:spcBef>
            </a:pPr>
            <a:r>
              <a:rPr lang="en-US" altLang="en-US" sz="1500" dirty="0"/>
              <a:t>Teleconference call schedule</a:t>
            </a:r>
          </a:p>
          <a:p>
            <a:pPr lvl="1">
              <a:spcBef>
                <a:spcPts val="0"/>
              </a:spcBef>
            </a:pPr>
            <a:r>
              <a:rPr lang="en-US" altLang="en-US" sz="1500" dirty="0"/>
              <a:t>Presentations, Adjourn</a:t>
            </a:r>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xfrm>
            <a:off x="5841122" y="6484241"/>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6BE1DDA-DBD5-490E-96A9-C0C593249934}" type="slidenum">
              <a:rPr lang="en-US" altLang="en-US" sz="1200" b="0"/>
              <a:pPr>
                <a:spcBef>
                  <a:spcPct val="0"/>
                </a:spcBef>
                <a:buFontTx/>
                <a:buNone/>
              </a:pPr>
              <a:t>12</a:t>
            </a:fld>
            <a:endParaRPr lang="en-US" altLang="en-US" sz="1200" b="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2209800" y="685800"/>
            <a:ext cx="7772400" cy="5334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929218" y="1219200"/>
            <a:ext cx="10348382" cy="4876800"/>
          </a:xfrm>
        </p:spPr>
        <p:txBody>
          <a:bodyPr vert="horz" wrap="square" lIns="90487" tIns="44450" rIns="90487" bIns="44450" numCol="1" anchor="t" anchorCtr="0" compatLnSpc="1">
            <a:prstTxWarp prst="textNoShape">
              <a:avLst/>
            </a:prstTxWarp>
          </a:bodyPr>
          <a:lstStyle/>
          <a:p>
            <a:pPr marL="182880">
              <a:lnSpc>
                <a:spcPct val="80000"/>
              </a:lnSpc>
              <a:spcAft>
                <a:spcPct val="30000"/>
              </a:spcAft>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ea typeface="+mn-ea"/>
              <a:cs typeface="Arial" panose="020B0604020202020204" pitchFamily="34" charset="0"/>
            </a:endParaRPr>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a:ea typeface="+mn-ea"/>
              <a:cs typeface="Arial" panose="020B0604020202020204" pitchFamily="34" charset="0"/>
            </a:endParaRPr>
          </a:p>
        </p:txBody>
      </p:sp>
      <p:sp>
        <p:nvSpPr>
          <p:cNvPr id="7174" name="Text Box 1030"/>
          <p:cNvSpPr txBox="1">
            <a:spLocks noChangeArrowheads="1"/>
          </p:cNvSpPr>
          <p:nvPr/>
        </p:nvSpPr>
        <p:spPr bwMode="auto">
          <a:xfrm>
            <a:off x="1524001"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May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13</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729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(Intel Corp.)</a:t>
            </a:r>
            <a:endParaRPr lang="en-US"/>
          </a:p>
        </p:txBody>
      </p:sp>
      <p:sp>
        <p:nvSpPr>
          <p:cNvPr id="3" name="Slide Number Placeholder 2"/>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14</a:t>
            </a:fld>
            <a:endParaRPr lang="en-US" altLang="en-US"/>
          </a:p>
        </p:txBody>
      </p:sp>
      <p:sp>
        <p:nvSpPr>
          <p:cNvPr id="4" name="Date Placeholder 3"/>
          <p:cNvSpPr>
            <a:spLocks noGrp="1"/>
          </p:cNvSpPr>
          <p:nvPr>
            <p:ph type="dt" sz="half" idx="10"/>
          </p:nvPr>
        </p:nvSpPr>
        <p:spPr/>
        <p:txBody>
          <a:bodyPr/>
          <a:lstStyle/>
          <a:p>
            <a:pPr>
              <a:defRPr/>
            </a:pPr>
            <a:r>
              <a:rPr lang="en-US" smtClean="0"/>
              <a:t>May 2019</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a:solidFill>
                  <a:schemeClr val="tx1"/>
                </a:solidFill>
                <a:latin typeface="Calibri" panose="020F0502020204030204" pitchFamily="34" charset="0"/>
                <a:cs typeface="Calibri" panose="020F0502020204030204" pitchFamily="34" charset="0"/>
              </a:rPr>
              <a:t>Ways to inform IEEE</a:t>
            </a:r>
            <a:endParaRPr lang="en-US" altLang="en-US" u="sng"/>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rgbClr val="FF0000"/>
                </a:solidFill>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2400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#2</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May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15</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09800" y="685801"/>
            <a:ext cx="7772400" cy="680179"/>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29218" y="1365980"/>
            <a:ext cx="10272182" cy="46482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52400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May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209800" y="685800"/>
            <a:ext cx="7772400" cy="4572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929218" y="1143000"/>
            <a:ext cx="10348382"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2000" b="1" i="1" dirty="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#4</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May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17</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929218" y="1600201"/>
            <a:ext cx="10348382" cy="4875213"/>
          </a:xfrm>
        </p:spPr>
        <p:txBody>
          <a:bodyPr/>
          <a:lstStyle/>
          <a:p>
            <a:pPr marL="0" indent="0" defTabSz="457200" eaLnBrk="1" hangingPunct="1">
              <a:spcBef>
                <a:spcPts val="600"/>
              </a:spcBef>
              <a:buSzPct val="100000"/>
              <a:buNone/>
              <a:defRPr/>
            </a:pPr>
            <a:r>
              <a:rPr lang="en-US" altLang="en-US" sz="1600" kern="1200" dirty="0">
                <a:ea typeface="MS Gothic" panose="020B0609070205080204" pitchFamily="49" charset="-128"/>
                <a:cs typeface="+mn-cs"/>
              </a:rPr>
              <a:t>Participation in any IEEE 802 meeting (Sponsor, Sponsor Subgroup, Working Group, Working Group Subgroup, etc.) </a:t>
            </a:r>
            <a:r>
              <a:rPr lang="en-GB" altLang="en-US" sz="1600" kern="1200" dirty="0">
                <a:ea typeface="MS Gothic" panose="020B0609070205080204" pitchFamily="49" charset="-128"/>
                <a:cs typeface="+mn-cs"/>
              </a:rPr>
              <a:t>is on an </a:t>
            </a:r>
            <a:r>
              <a:rPr lang="en-GB" altLang="en-US" sz="1600" kern="1200" dirty="0">
                <a:solidFill>
                  <a:srgbClr val="FF0000"/>
                </a:solidFill>
                <a:ea typeface="MS Gothic" panose="020B0609070205080204" pitchFamily="49" charset="-128"/>
                <a:cs typeface="+mn-cs"/>
              </a:rPr>
              <a:t>individual basis</a:t>
            </a:r>
          </a:p>
          <a:p>
            <a:pPr marL="0" indent="0" defTabSz="457200" eaLnBrk="1" hangingPunct="1">
              <a:spcBef>
                <a:spcPts val="600"/>
              </a:spcBef>
              <a:buSzPct val="100000"/>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None/>
              <a:defRPr/>
            </a:pPr>
            <a:r>
              <a:rPr lang="en-GB" altLang="en-US" sz="1200" b="0" kern="1200" dirty="0">
                <a:ea typeface="MS Gothic" panose="020B0609070205080204" pitchFamily="49" charset="-128"/>
                <a:cs typeface="+mn-cs"/>
              </a:rPr>
              <a:t>(Latest revision of IEEE 802 LMSC Working Group Policies and Procedures: </a:t>
            </a:r>
            <a:r>
              <a:rPr lang="en-GB" altLang="en-US" sz="1200" b="0" kern="1200" dirty="0">
                <a:ea typeface="MS Gothic" panose="020B0609070205080204" pitchFamily="49" charset="-128"/>
                <a:cs typeface="+mn-cs"/>
                <a:hlinkClick r:id="rId4"/>
              </a:rPr>
              <a:t>http://www.ieee802.org/devdocs.shtml</a:t>
            </a:r>
            <a:r>
              <a:rPr lang="en-GB" altLang="en-US" sz="1200" b="0" kern="1200" dirty="0">
                <a:ea typeface="MS Gothic" panose="020B0609070205080204" pitchFamily="49" charset="-128"/>
                <a:cs typeface="+mn-cs"/>
              </a:rPr>
              <a:t>)</a:t>
            </a:r>
          </a:p>
          <a:p>
            <a:pPr marL="0" indent="0" defTabSz="457200" eaLnBrk="1" hangingPunct="1">
              <a:spcBef>
                <a:spcPts val="600"/>
              </a:spcBef>
              <a:buSzPct val="100000"/>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May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27654" name="Slide Number Placeholder 3"/>
          <p:cNvSpPr>
            <a:spLocks noGrp="1"/>
          </p:cNvSpPr>
          <p:nvPr>
            <p:ph type="sldNum" sz="quarter" idx="12"/>
          </p:nvPr>
        </p:nvSpPr>
        <p:spPr>
          <a:xfrm>
            <a:off x="5841122" y="648838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412B227-2146-4F8F-B087-2992DD2D4ECD}" type="slidenum">
              <a:rPr lang="en-US" altLang="en-US" sz="1200" b="0"/>
              <a:pPr>
                <a:spcBef>
                  <a:spcPct val="0"/>
                </a:spcBef>
                <a:buFontTx/>
                <a:buNone/>
              </a:pPr>
              <a:t>18</a:t>
            </a:fld>
            <a:endParaRPr lang="en-US" altLang="en-US" sz="1200" b="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a:t>IEEE Code of Ethics</a:t>
            </a:r>
          </a:p>
          <a:p>
            <a:pPr lvl="1"/>
            <a:r>
              <a:rPr lang="en-US" altLang="en-US" sz="1600">
                <a:hlinkClick r:id="rId2"/>
              </a:rPr>
              <a:t>http://www.ieee.org/about/corporate/governance/p7-8.html</a:t>
            </a:r>
            <a:r>
              <a:rPr lang="en-US" altLang="en-US" sz="1600"/>
              <a:t> </a:t>
            </a:r>
          </a:p>
          <a:p>
            <a:r>
              <a:rPr lang="en-US" altLang="en-US" sz="1800"/>
              <a:t>IEEE Standards Association (IEEE-SA) Affiliation FAQ</a:t>
            </a:r>
          </a:p>
          <a:p>
            <a:pPr lvl="1"/>
            <a:r>
              <a:rPr lang="en-US" altLang="en-US" sz="1600">
                <a:hlinkClick r:id="rId3"/>
              </a:rPr>
              <a:t>http://standards.ieee.org/faqs/affiliation.html</a:t>
            </a:r>
            <a:r>
              <a:rPr lang="en-US" altLang="en-US" sz="1600"/>
              <a:t> </a:t>
            </a:r>
          </a:p>
          <a:p>
            <a:r>
              <a:rPr lang="en-US" altLang="en-US" sz="1800"/>
              <a:t>Antitrust and Competition Policy</a:t>
            </a:r>
          </a:p>
          <a:p>
            <a:pPr lvl="1"/>
            <a:r>
              <a:rPr lang="en-US" altLang="en-US" sz="1600">
                <a:hlinkClick r:id="rId4"/>
              </a:rPr>
              <a:t>http://standards.ieee.org/resources/antitrust-guidelines.pdf</a:t>
            </a:r>
            <a:r>
              <a:rPr lang="en-US" altLang="en-US" sz="1600"/>
              <a:t>  </a:t>
            </a:r>
            <a:endParaRPr lang="en-US" altLang="en-US" sz="1600">
              <a:hlinkClick r:id="rId5"/>
            </a:endParaRPr>
          </a:p>
          <a:p>
            <a:r>
              <a:rPr lang="en-US" altLang="en-US" sz="1800"/>
              <a:t>Letter of Assurance Form</a:t>
            </a:r>
          </a:p>
          <a:p>
            <a:pPr lvl="1"/>
            <a:r>
              <a:rPr lang="en-US" altLang="en-US" sz="1600">
                <a:hlinkClick r:id="rId6"/>
              </a:rPr>
              <a:t>http://standards.ieee.org/develop/policies/bylaws/sect6-7.html#loa</a:t>
            </a:r>
            <a:r>
              <a:rPr lang="en-US" altLang="en-US" sz="1600"/>
              <a:t> </a:t>
            </a:r>
          </a:p>
          <a:p>
            <a:pPr lvl="1"/>
            <a:r>
              <a:rPr lang="en-US" altLang="en-US" sz="1600">
                <a:hlinkClick r:id="rId5"/>
              </a:rPr>
              <a:t>https://development.standards.ieee.org/myproject/Public//mytools/mob/loa.pdf</a:t>
            </a:r>
          </a:p>
          <a:p>
            <a:r>
              <a:rPr lang="en-US" altLang="en-US" sz="1800"/>
              <a:t>IEEE-SA Patent Committee FAQ &amp; Patent slides</a:t>
            </a:r>
          </a:p>
          <a:p>
            <a:pPr lvl="1"/>
            <a:r>
              <a:rPr lang="en-US" altLang="en-US" sz="1600">
                <a:hlinkClick r:id="rId7"/>
              </a:rPr>
              <a:t>http://standards.ieee.org/board/pat/faq.pdf</a:t>
            </a:r>
            <a:r>
              <a:rPr lang="en-US" altLang="en-US" sz="1600"/>
              <a:t> and </a:t>
            </a:r>
            <a:r>
              <a:rPr lang="en-US" altLang="en-US" sz="1600">
                <a:hlinkClick r:id="rId5"/>
              </a:rPr>
              <a:t>http://standards.ieee.org/board/pat/pat-slideset.ppt</a:t>
            </a:r>
            <a:r>
              <a:rPr lang="en-US" altLang="en-US" sz="1600"/>
              <a:t> </a:t>
            </a:r>
          </a:p>
          <a:p>
            <a:endParaRPr lang="en-GB" altLang="en-US" sz="1800"/>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8678"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2111C748-BB34-4569-AA97-01C58406E0B3}" type="slidenum">
              <a:rPr lang="en-US" altLang="en-US" sz="1200" b="0"/>
              <a:pPr>
                <a:spcBef>
                  <a:spcPct val="0"/>
                </a:spcBef>
                <a:buFontTx/>
                <a:buNone/>
              </a:pPr>
              <a:t>19</a:t>
            </a:fld>
            <a:endParaRPr lang="en-US" altLang="en-US" sz="1200" b="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43138" y="1068388"/>
            <a:ext cx="7772400" cy="1066800"/>
          </a:xfrm>
        </p:spPr>
        <p:txBody>
          <a:bodyPr/>
          <a:lstStyle/>
          <a:p>
            <a:r>
              <a:rPr lang="en-US" altLang="en-US" sz="3600" dirty="0">
                <a:solidFill>
                  <a:srgbClr val="0000FF"/>
                </a:solidFill>
                <a:cs typeface="Times New Roman" panose="02020603050405020304" pitchFamily="18" charset="0"/>
              </a:rPr>
              <a:t>IEEE 802.11 </a:t>
            </a:r>
            <a:r>
              <a:rPr lang="en-US" altLang="en-US" sz="3600" dirty="0" err="1">
                <a:solidFill>
                  <a:srgbClr val="0000FF"/>
                </a:solidFill>
                <a:cs typeface="Times New Roman" panose="02020603050405020304" pitchFamily="18" charset="0"/>
              </a:rPr>
              <a:t>TGba</a:t>
            </a:r>
            <a:r>
              <a:rPr lang="en-US" altLang="en-US" sz="3600" dirty="0">
                <a:solidFill>
                  <a:srgbClr val="0000FF"/>
                </a:solidFill>
                <a:cs typeface="Times New Roman" panose="02020603050405020304" pitchFamily="18" charset="0"/>
              </a:rPr>
              <a:t>:</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Wake-up Radio Operation</a:t>
            </a:r>
            <a:endParaRPr lang="en-US" altLang="en-US" sz="3600" dirty="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r>
              <a:rPr lang="en-US" altLang="en-US" sz="3200" dirty="0">
                <a:cs typeface="Times New Roman" panose="02020603050405020304" pitchFamily="18" charset="0"/>
              </a:rPr>
              <a:t> Buckhead, Atlanta, Georgia, USA</a:t>
            </a:r>
          </a:p>
          <a:p>
            <a:pPr algn="ctr">
              <a:lnSpc>
                <a:spcPct val="90000"/>
              </a:lnSpc>
              <a:buFontTx/>
              <a:buNone/>
            </a:pPr>
            <a:r>
              <a:rPr lang="en-US" altLang="en-US" sz="3200" dirty="0">
                <a:cs typeface="Times New Roman" panose="02020603050405020304" pitchFamily="18" charset="0"/>
              </a:rPr>
              <a:t>May 12-17, 2019</a:t>
            </a:r>
          </a:p>
          <a:p>
            <a:pPr algn="ctr">
              <a:lnSpc>
                <a:spcPct val="90000"/>
              </a:lnSpc>
              <a:buFontTx/>
              <a:buNone/>
            </a:pPr>
            <a:endParaRPr lang="en-US" altLang="en-US" sz="2000" dirty="0">
              <a:cs typeface="Times New Roman" panose="02020603050405020304" pitchFamily="18" charset="0"/>
            </a:endParaRPr>
          </a:p>
          <a:p>
            <a:pPr algn="ctr">
              <a:lnSpc>
                <a:spcPct val="90000"/>
              </a:lnSpc>
              <a:buFontTx/>
              <a:buNone/>
            </a:pPr>
            <a:r>
              <a:rPr lang="en-US" altLang="en-US" sz="2000" dirty="0">
                <a:cs typeface="Times New Roman" panose="02020603050405020304" pitchFamily="18" charset="0"/>
              </a:rPr>
              <a:t>Chair:  Minyoung Park (Intel)</a:t>
            </a:r>
          </a:p>
          <a:p>
            <a:pPr algn="ctr">
              <a:lnSpc>
                <a:spcPct val="90000"/>
              </a:lnSpc>
              <a:buFontTx/>
              <a:buNone/>
            </a:pPr>
            <a:r>
              <a:rPr lang="en-US" altLang="en-US" sz="2000" dirty="0">
                <a:cs typeface="Times New Roman" panose="02020603050405020304" pitchFamily="18" charset="0"/>
              </a:rPr>
              <a:t>Vice Chairs:  Yunsong Yang (Huawei), Eunsung Park (LGE)</a:t>
            </a:r>
          </a:p>
          <a:p>
            <a:pPr algn="ctr">
              <a:lnSpc>
                <a:spcPct val="90000"/>
              </a:lnSpc>
              <a:buFontTx/>
              <a:buNone/>
            </a:pPr>
            <a:r>
              <a:rPr lang="en-US" altLang="en-US" sz="2000" dirty="0"/>
              <a:t>Secretary: Leif Wilhelmsson (Ericsson)</a:t>
            </a:r>
          </a:p>
          <a:p>
            <a:pPr algn="ctr">
              <a:lnSpc>
                <a:spcPct val="90000"/>
              </a:lnSpc>
              <a:buFontTx/>
              <a:buNone/>
            </a:pPr>
            <a:r>
              <a:rPr lang="en-US" altLang="en-US" sz="2000" dirty="0"/>
              <a:t>Technical Editor: Po-Kai Huang (Intel)</a:t>
            </a:r>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150" name="Slide Number Placeholder 5"/>
          <p:cNvSpPr>
            <a:spLocks noGrp="1"/>
          </p:cNvSpPr>
          <p:nvPr>
            <p:ph type="sldNum" sz="quarter" idx="12"/>
          </p:nvPr>
        </p:nvSpPr>
        <p:spPr>
          <a:xfrm>
            <a:off x="5912932"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33C9D1D7-C3F4-4CEF-8AC8-35E757F249F7}" type="slidenum">
              <a:rPr lang="en-US" altLang="en-US" sz="1200" b="0"/>
              <a:pPr>
                <a:spcBef>
                  <a:spcPct val="0"/>
                </a:spcBef>
                <a:buFontTx/>
                <a:buNone/>
              </a:pPr>
              <a:t>2</a:t>
            </a:fld>
            <a:endParaRPr lang="en-US" altLang="en-US" sz="1200" b="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a:t>The current version of the IEEE-SA Standards Board Bylaws is available at: </a:t>
            </a:r>
          </a:p>
          <a:p>
            <a:pPr lvl="1"/>
            <a:r>
              <a:rPr lang="en-US" altLang="en-US" sz="1600">
                <a:hlinkClick r:id="rId2"/>
              </a:rPr>
              <a:t>http://standards.ieee.org/develop/policies/bylaws/index.html</a:t>
            </a:r>
            <a:r>
              <a:rPr lang="en-US" altLang="en-US" sz="1600"/>
              <a:t> (HTML version) </a:t>
            </a:r>
          </a:p>
          <a:p>
            <a:pPr lvl="1"/>
            <a:r>
              <a:rPr lang="en-US" altLang="en-US" sz="1600">
                <a:hlinkClick r:id="rId3"/>
              </a:rPr>
              <a:t>http://standards.ieee.org/develop/policies/bylaws/sb_bylaws.pdf</a:t>
            </a:r>
            <a:r>
              <a:rPr lang="en-US" altLang="en-US" sz="1600"/>
              <a:t> (PDF version) </a:t>
            </a:r>
          </a:p>
          <a:p>
            <a:endParaRPr lang="en-US" altLang="en-US" sz="1800"/>
          </a:p>
          <a:p>
            <a:r>
              <a:rPr lang="en-US" altLang="en-US" sz="1800"/>
              <a:t>The current version of the IEEE-SA Standards Board Operations Manual is available at: </a:t>
            </a:r>
          </a:p>
          <a:p>
            <a:pPr lvl="1"/>
            <a:r>
              <a:rPr lang="en-US" altLang="en-US" sz="1600">
                <a:hlinkClick r:id="rId4"/>
              </a:rPr>
              <a:t>http://standards.ieee.org/develop/policies/opman/index.html</a:t>
            </a:r>
            <a:r>
              <a:rPr lang="en-US" altLang="en-US" sz="1600"/>
              <a:t> (HTML version) </a:t>
            </a:r>
          </a:p>
          <a:p>
            <a:pPr lvl="1"/>
            <a:r>
              <a:rPr lang="en-US" altLang="en-US" sz="1600">
                <a:hlinkClick r:id="rId5"/>
              </a:rPr>
              <a:t>http://standards.ieee.org/develop/policies/opman/sb_om.pdf</a:t>
            </a:r>
            <a:r>
              <a:rPr lang="en-US" altLang="en-US" sz="160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9702"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4C615E78-C1C0-4857-B435-017C609339BB}" type="slidenum">
              <a:rPr lang="en-US" altLang="en-US" sz="1200" b="0"/>
              <a:pPr>
                <a:spcBef>
                  <a:spcPct val="0"/>
                </a:spcBef>
                <a:buFontTx/>
                <a:buNone/>
              </a:pPr>
              <a:t>20</a:t>
            </a:fld>
            <a:endParaRPr lang="en-US" altLang="en-US" sz="1200" b="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p:txBody>
          <a:bodyPr/>
          <a:lstStyle/>
          <a:p>
            <a:r>
              <a:rPr lang="en-US" altLang="en-US" sz="1800" dirty="0" smtClean="0"/>
              <a:t>IEEE 802 Policies &amp; Procedures </a:t>
            </a:r>
          </a:p>
          <a:p>
            <a:pPr lvl="1"/>
            <a:r>
              <a:rPr lang="en-US" altLang="en-US" sz="1600" dirty="0" smtClean="0"/>
              <a:t>(link to </a:t>
            </a:r>
            <a:r>
              <a:rPr lang="en-US" altLang="en-US" sz="1600" dirty="0" err="1" smtClean="0"/>
              <a:t>AudCom</a:t>
            </a:r>
            <a:r>
              <a:rPr lang="en-US" altLang="en-US" sz="1600" dirty="0" smtClean="0"/>
              <a:t>, approved by IEEE-SA Standards Board June 2014) </a:t>
            </a:r>
          </a:p>
          <a:p>
            <a:pPr lvl="1"/>
            <a:r>
              <a:rPr lang="en-US" altLang="en-US" sz="1600" dirty="0" smtClean="0">
                <a:hlinkClick r:id="rId2"/>
              </a:rPr>
              <a:t>http://standards.ieee.org/board/aud/LMSC.pdf</a:t>
            </a:r>
            <a:endParaRPr lang="en-US" altLang="en-US" sz="1600" dirty="0" smtClean="0"/>
          </a:p>
          <a:p>
            <a:r>
              <a:rPr lang="en-US" altLang="en-US" sz="1800" dirty="0" smtClean="0"/>
              <a:t>IEEE 802 Operations Manual (13 Nov 2015)</a:t>
            </a:r>
          </a:p>
          <a:p>
            <a:pPr lvl="1"/>
            <a:r>
              <a:rPr lang="en-US" altLang="en-US" sz="1600" dirty="0" smtClean="0">
                <a:hlinkClick r:id="rId3"/>
              </a:rPr>
              <a:t>http://www.ieee802.org/PNP/approved/IEEE_802_OM_v18.pdf</a:t>
            </a:r>
            <a:endParaRPr lang="en-US" altLang="en-US" sz="1600" dirty="0" smtClean="0"/>
          </a:p>
          <a:p>
            <a:r>
              <a:rPr lang="en-US" altLang="en-US" sz="1800" dirty="0" smtClean="0"/>
              <a:t>IEEE 802 Working Group Policies &amp;Procedures (13 Nov 2015) </a:t>
            </a:r>
          </a:p>
          <a:p>
            <a:pPr lvl="1"/>
            <a:r>
              <a:rPr lang="en-US" altLang="en-US" sz="1600" dirty="0" smtClean="0">
                <a:hlinkClick r:id="rId4"/>
              </a:rPr>
              <a:t>http://www.ieee802.org/PNP/approved/IEEE_802_WG_PandP_v18.1.pdf</a:t>
            </a:r>
            <a:r>
              <a:rPr lang="en-US" altLang="en-US" sz="1600" dirty="0" smtClean="0"/>
              <a:t> (editor update)</a:t>
            </a:r>
          </a:p>
          <a:p>
            <a:r>
              <a:rPr lang="en-US" altLang="en-US" sz="1800" dirty="0" smtClean="0"/>
              <a:t>IEEE 802 LMSC Chair's Guidelines (18 Mar 2016)</a:t>
            </a:r>
            <a:endParaRPr lang="en-US" altLang="en-US" sz="1800" dirty="0" smtClean="0">
              <a:hlinkClick r:id="rId5"/>
            </a:endParaRPr>
          </a:p>
          <a:p>
            <a:pPr lvl="1"/>
            <a:r>
              <a:rPr lang="en-US" altLang="en-US" sz="1600" dirty="0" smtClean="0">
                <a:hlinkClick r:id="rId6"/>
              </a:rPr>
              <a:t>http://www.ieee802.org/PNP/approved/IEEE_802_Chairs_guidelines_v23.pdf</a:t>
            </a:r>
          </a:p>
          <a:p>
            <a:r>
              <a:rPr lang="en-US" altLang="en-US" sz="1800" dirty="0" smtClean="0"/>
              <a:t>IEEE 802.11 WG OM: (13 Nov 2015)</a:t>
            </a:r>
          </a:p>
          <a:p>
            <a:pPr lvl="1"/>
            <a:r>
              <a:rPr lang="en-US" altLang="en-US" sz="1600" dirty="0" smtClean="0">
                <a:hlinkClick r:id="rId7"/>
              </a:rPr>
              <a:t>https://mentor.ieee.org/802.11/dcn/14/11-14-0629-14-0000-802-11-operations-manual.docx</a:t>
            </a:r>
            <a:r>
              <a:rPr lang="en-US" altLang="en-US" sz="1600" dirty="0" smtClean="0"/>
              <a:t>   </a:t>
            </a:r>
          </a:p>
          <a:p>
            <a:r>
              <a:rPr lang="en-US" altLang="en-US" sz="1800" dirty="0" smtClean="0"/>
              <a:t>Policies and Procedures hierarchy</a:t>
            </a:r>
          </a:p>
          <a:p>
            <a:pPr lvl="1"/>
            <a:r>
              <a:rPr lang="en-US" altLang="en-US" sz="1600" dirty="0" smtClean="0">
                <a:hlinkClick r:id="rId8"/>
              </a:rPr>
              <a:t>http://www.ieee802.org/11/Rules/rules.shtml</a:t>
            </a:r>
            <a:endParaRPr lang="en-US" altLang="en-US" sz="1600" dirty="0" smtClean="0"/>
          </a:p>
          <a:p>
            <a:pPr lvl="1"/>
            <a:r>
              <a:rPr lang="en-US" altLang="en-US" sz="1600" dirty="0" smtClean="0"/>
              <a:t>IEEE 802 Procedural document website: </a:t>
            </a:r>
            <a:r>
              <a:rPr lang="en-US" altLang="en-US" sz="1600" dirty="0" smtClean="0">
                <a:hlinkClick r:id="rId9"/>
              </a:rPr>
              <a:t>http://www.ieee802.org/devdocs.shtml</a:t>
            </a:r>
            <a:r>
              <a:rPr lang="en-US" altLang="en-US" sz="1600" dirty="0" smtClean="0"/>
              <a:t> </a:t>
            </a:r>
          </a:p>
          <a:p>
            <a:endParaRPr lang="en-US" altLang="en-US" sz="1800" dirty="0" smtClean="0"/>
          </a:p>
        </p:txBody>
      </p:sp>
      <p:sp>
        <p:nvSpPr>
          <p:cNvPr id="4" name="Date Placeholder 3"/>
          <p:cNvSpPr>
            <a:spLocks noGrp="1"/>
          </p:cNvSpPr>
          <p:nvPr>
            <p:ph type="dt" sz="quarter" idx="10"/>
          </p:nvPr>
        </p:nvSpPr>
        <p:spPr/>
        <p:txBody>
          <a:bodyPr/>
          <a:lstStyle/>
          <a:p>
            <a:r>
              <a:rPr lang="en-US" smtClean="0"/>
              <a:t>May 2019</a:t>
            </a:r>
            <a:endParaRPr lang="en-US"/>
          </a:p>
        </p:txBody>
      </p:sp>
      <p:sp>
        <p:nvSpPr>
          <p:cNvPr id="5" name="Footer Placeholder 4"/>
          <p:cNvSpPr>
            <a:spLocks noGrp="1"/>
          </p:cNvSpPr>
          <p:nvPr>
            <p:ph type="ftr" sz="quarter" idx="11"/>
          </p:nvPr>
        </p:nvSpPr>
        <p:spPr/>
        <p:txBody>
          <a:bodyPr/>
          <a:lstStyle/>
          <a:p>
            <a:r>
              <a:rPr lang="en-US" smtClean="0"/>
              <a:t>Minyoung Park (Intel Corp.)</a:t>
            </a:r>
            <a:endParaRPr lang="en-US"/>
          </a:p>
        </p:txBody>
      </p:sp>
      <p:sp>
        <p:nvSpPr>
          <p:cNvPr id="30726" name="Slide Number Placeholder 5"/>
          <p:cNvSpPr>
            <a:spLocks noGrp="1"/>
          </p:cNvSpPr>
          <p:nvPr>
            <p:ph type="sldNum" sz="quarter" idx="12"/>
          </p:nvPr>
        </p:nvSpPr>
        <p:spPr>
          <a:xfrm>
            <a:off x="5887915" y="6475413"/>
            <a:ext cx="517770" cy="184666"/>
          </a:xfrm>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None/>
            </a:pPr>
            <a:r>
              <a:rPr lang="en-US" altLang="en-US" sz="1200" b="0" dirty="0" smtClean="0"/>
              <a:t>Slide </a:t>
            </a:r>
            <a:fld id="{5429E2FB-F1B8-4C35-AA3D-F2B419234142}" type="slidenum">
              <a:rPr lang="en-US" altLang="en-US" sz="1200" b="0" smtClean="0"/>
              <a:pPr>
                <a:buNone/>
              </a:pPr>
              <a:t>21</a:t>
            </a:fld>
            <a:endParaRPr lang="en-US" altLang="en-US" sz="1200" b="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March 2019 Meeting, </a:t>
            </a:r>
            <a:r>
              <a:rPr lang="en-US" altLang="en-US" dirty="0"/>
              <a:t>A</a:t>
            </a:r>
            <a:r>
              <a:rPr lang="en-US" altLang="en-US" dirty="0" smtClean="0"/>
              <a:t>d-hoc Meeting and Teleconference Calls</a:t>
            </a:r>
          </a:p>
        </p:txBody>
      </p:sp>
      <p:sp>
        <p:nvSpPr>
          <p:cNvPr id="31747" name="Content Placeholder 2"/>
          <p:cNvSpPr>
            <a:spLocks noGrp="1"/>
          </p:cNvSpPr>
          <p:nvPr>
            <p:ph idx="1"/>
          </p:nvPr>
        </p:nvSpPr>
        <p:spPr>
          <a:xfrm>
            <a:off x="76200" y="1981200"/>
            <a:ext cx="8458200" cy="4425605"/>
          </a:xfrm>
        </p:spPr>
        <p:txBody>
          <a:bodyPr/>
          <a:lstStyle/>
          <a:p>
            <a:r>
              <a:rPr lang="en-US" altLang="en-US" dirty="0" smtClean="0"/>
              <a:t>March meeting: </a:t>
            </a:r>
            <a:r>
              <a:rPr lang="en-US" altLang="en-US" dirty="0" err="1" smtClean="0"/>
              <a:t>TGba</a:t>
            </a:r>
            <a:r>
              <a:rPr lang="en-US" altLang="en-US" dirty="0" smtClean="0"/>
              <a:t> </a:t>
            </a:r>
            <a:r>
              <a:rPr lang="en-US" altLang="en-US" dirty="0"/>
              <a:t>worked on the comment resolution on D2.0</a:t>
            </a:r>
          </a:p>
          <a:p>
            <a:pPr lvl="1"/>
            <a:r>
              <a:rPr lang="en-US" altLang="en-US" dirty="0"/>
              <a:t>40% completed (327 comments resolved out of 827</a:t>
            </a:r>
            <a:r>
              <a:rPr lang="en-US" altLang="en-US" dirty="0" smtClean="0"/>
              <a:t>)</a:t>
            </a:r>
          </a:p>
          <a:p>
            <a:pPr lvl="1"/>
            <a:r>
              <a:rPr lang="en-US" altLang="en-US" dirty="0"/>
              <a:t>Reviewed TG timeline</a:t>
            </a:r>
          </a:p>
          <a:p>
            <a:r>
              <a:rPr lang="en-US" altLang="en-US" dirty="0" err="1" smtClean="0"/>
              <a:t>TGba</a:t>
            </a:r>
            <a:r>
              <a:rPr lang="en-US" altLang="en-US" dirty="0" smtClean="0"/>
              <a:t> held an </a:t>
            </a:r>
            <a:r>
              <a:rPr lang="en-US" altLang="en-US" dirty="0"/>
              <a:t>ad-hoc meeting at the Bay area on </a:t>
            </a:r>
            <a:r>
              <a:rPr lang="en-US" altLang="en-US" dirty="0" smtClean="0"/>
              <a:t>April 17-18</a:t>
            </a:r>
          </a:p>
          <a:p>
            <a:pPr lvl="1"/>
            <a:r>
              <a:rPr lang="en-US" altLang="en-US" dirty="0" smtClean="0"/>
              <a:t>~150 CIDs ready for motion</a:t>
            </a:r>
          </a:p>
          <a:p>
            <a:r>
              <a:rPr lang="en-US" altLang="en-US" dirty="0" smtClean="0"/>
              <a:t>Three teleconference calls</a:t>
            </a:r>
          </a:p>
          <a:p>
            <a:pPr lvl="1"/>
            <a:r>
              <a:rPr lang="en-US" altLang="en-US" dirty="0" smtClean="0"/>
              <a:t>67 CIDs ready for motion</a:t>
            </a:r>
          </a:p>
          <a:p>
            <a:r>
              <a:rPr lang="en-US" altLang="en-US" dirty="0" smtClean="0"/>
              <a:t>66% comment resolution complete</a:t>
            </a:r>
          </a:p>
          <a:p>
            <a:pPr lvl="1"/>
            <a:r>
              <a:rPr lang="en-US" altLang="en-US" b="1" dirty="0" smtClean="0"/>
              <a:t>283 unresolved CIDs</a:t>
            </a:r>
            <a:endParaRPr lang="en-US" altLang="en-US" b="1" dirty="0"/>
          </a:p>
          <a:p>
            <a:r>
              <a:rPr lang="en-US" altLang="en-US" dirty="0" smtClean="0"/>
              <a:t>Agenda</a:t>
            </a:r>
            <a:r>
              <a:rPr lang="en-US" altLang="en-US" dirty="0"/>
              <a:t>: </a:t>
            </a:r>
            <a:r>
              <a:rPr lang="en-US" altLang="en-US" dirty="0" smtClean="0"/>
              <a:t>doc:11-19/242r8</a:t>
            </a:r>
            <a:endParaRPr lang="en-US" altLang="en-US" dirty="0"/>
          </a:p>
          <a:p>
            <a:endParaRPr lang="en-US" altLang="en-US" dirty="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1750" name="Slide Number Placeholder 5"/>
          <p:cNvSpPr>
            <a:spLocks noGrp="1"/>
          </p:cNvSpPr>
          <p:nvPr>
            <p:ph type="sldNum" sz="quarter" idx="12"/>
          </p:nvPr>
        </p:nvSpPr>
        <p:spPr>
          <a:xfrm>
            <a:off x="5879222" y="647515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458FE148-240D-4C73-8973-CD4B8EF27475}" type="slidenum">
              <a:rPr lang="en-US" altLang="en-US" sz="1200" b="0"/>
              <a:pPr>
                <a:spcBef>
                  <a:spcPct val="0"/>
                </a:spcBef>
                <a:buFontTx/>
                <a:buNone/>
              </a:pPr>
              <a:t>22</a:t>
            </a:fld>
            <a:endParaRPr lang="en-US" altLang="en-US" sz="1200" b="0" dirty="0"/>
          </a:p>
        </p:txBody>
      </p:sp>
      <p:graphicFrame>
        <p:nvGraphicFramePr>
          <p:cNvPr id="2" name="Table 1"/>
          <p:cNvGraphicFramePr>
            <a:graphicFrameLocks noGrp="1"/>
          </p:cNvGraphicFramePr>
          <p:nvPr>
            <p:extLst>
              <p:ext uri="{D42A27DB-BD31-4B8C-83A1-F6EECF244321}">
                <p14:modId xmlns:p14="http://schemas.microsoft.com/office/powerpoint/2010/main" val="2698759149"/>
              </p:ext>
            </p:extLst>
          </p:nvPr>
        </p:nvGraphicFramePr>
        <p:xfrm>
          <a:off x="8632584" y="1641536"/>
          <a:ext cx="3276600" cy="4833620"/>
        </p:xfrm>
        <a:graphic>
          <a:graphicData uri="http://schemas.openxmlformats.org/drawingml/2006/table">
            <a:tbl>
              <a:tblPr/>
              <a:tblGrid>
                <a:gridCol w="1468087"/>
                <a:gridCol w="1808513"/>
              </a:tblGrid>
              <a:tr h="158750">
                <a:tc>
                  <a:txBody>
                    <a:bodyPr/>
                    <a:lstStyle/>
                    <a:p>
                      <a:pPr algn="ctr" fontAlgn="b"/>
                      <a:r>
                        <a:rPr lang="en-US" sz="1400" b="1" i="0" u="none" strike="noStrike" dirty="0" smtClean="0">
                          <a:solidFill>
                            <a:schemeClr val="bg1"/>
                          </a:solidFill>
                          <a:effectLst/>
                          <a:latin typeface="Arial" panose="020B0604020202020204" pitchFamily="34" charset="0"/>
                        </a:rPr>
                        <a:t>Assignee</a:t>
                      </a:r>
                      <a:endParaRPr lang="en-US" sz="1400" b="1" i="0" u="none" strike="noStrike" dirty="0">
                        <a:solidFill>
                          <a:schemeClr val="bg1"/>
                        </a:solidFill>
                        <a:effectLst/>
                        <a:latin typeface="Arial" panose="020B0604020202020204" pitchFamily="34" charset="0"/>
                      </a:endParaRP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w="6350" cap="flat" cmpd="sng" algn="ctr">
                      <a:solidFill>
                        <a:srgbClr val="ABABAB"/>
                      </a:solidFill>
                      <a:prstDash val="solid"/>
                      <a:round/>
                      <a:headEnd type="none" w="med" len="med"/>
                      <a:tailEnd type="none" w="med" len="med"/>
                    </a:lnB>
                    <a:solidFill>
                      <a:schemeClr val="tx1"/>
                    </a:solidFill>
                  </a:tcPr>
                </a:tc>
                <a:tc>
                  <a:txBody>
                    <a:bodyPr/>
                    <a:lstStyle/>
                    <a:p>
                      <a:pPr algn="ctr" fontAlgn="b"/>
                      <a:r>
                        <a:rPr lang="en-US" sz="1400" b="1" i="0" u="none" strike="noStrike" dirty="0" smtClean="0">
                          <a:solidFill>
                            <a:schemeClr val="bg1"/>
                          </a:solidFill>
                          <a:effectLst/>
                          <a:latin typeface="Arial" panose="020B0604020202020204" pitchFamily="34" charset="0"/>
                        </a:rPr>
                        <a:t>Num</a:t>
                      </a:r>
                      <a:r>
                        <a:rPr lang="en-US" sz="1400" b="1" i="0" u="none" strike="noStrike" baseline="0" dirty="0" smtClean="0">
                          <a:solidFill>
                            <a:schemeClr val="bg1"/>
                          </a:solidFill>
                          <a:effectLst/>
                          <a:latin typeface="Arial" panose="020B0604020202020204" pitchFamily="34" charset="0"/>
                        </a:rPr>
                        <a:t>ber of CIDs</a:t>
                      </a:r>
                      <a:endParaRPr lang="en-US" sz="1400" b="1" i="0" u="none" strike="noStrike" dirty="0">
                        <a:solidFill>
                          <a:schemeClr val="bg1"/>
                        </a:solidFill>
                        <a:effectLst/>
                        <a:latin typeface="Arial" panose="020B0604020202020204" pitchFamily="34" charset="0"/>
                      </a:endParaRP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w="6350" cap="flat" cmpd="sng" algn="ctr">
                      <a:solidFill>
                        <a:srgbClr val="ABABAB"/>
                      </a:solidFill>
                      <a:prstDash val="solid"/>
                      <a:round/>
                      <a:headEnd type="none" w="med" len="med"/>
                      <a:tailEnd type="none" w="med" len="med"/>
                    </a:lnB>
                    <a:solidFill>
                      <a:schemeClr val="tx1"/>
                    </a:solidFill>
                  </a:tcPr>
                </a:tc>
              </a:tr>
              <a:tr h="158750">
                <a:tc>
                  <a:txBody>
                    <a:bodyPr/>
                    <a:lstStyle/>
                    <a:p>
                      <a:pPr algn="l" fontAlgn="b"/>
                      <a:r>
                        <a:rPr lang="en-US" sz="1400" b="0" i="0" u="none" strike="noStrike">
                          <a:effectLst/>
                          <a:latin typeface="Arial" panose="020B0604020202020204" pitchFamily="34" charset="0"/>
                        </a:rPr>
                        <a:t>Po-Kai</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a:noFill/>
                    </a:lnB>
                  </a:tcPr>
                </a:tc>
                <a:tc>
                  <a:txBody>
                    <a:bodyPr/>
                    <a:lstStyle/>
                    <a:p>
                      <a:pPr algn="r" fontAlgn="b"/>
                      <a:r>
                        <a:rPr lang="en-US" sz="1400" b="0" i="0" u="none" strike="noStrike">
                          <a:effectLst/>
                          <a:latin typeface="Arial" panose="020B0604020202020204" pitchFamily="34" charset="0"/>
                        </a:rPr>
                        <a:t>278</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a:noFill/>
                    </a:lnB>
                  </a:tcPr>
                </a:tc>
              </a:tr>
              <a:tr h="158750">
                <a:tc>
                  <a:txBody>
                    <a:bodyPr/>
                    <a:lstStyle/>
                    <a:p>
                      <a:pPr algn="l" fontAlgn="b"/>
                      <a:r>
                        <a:rPr lang="en-US" sz="1400" b="0" i="0" u="none" strike="noStrike">
                          <a:effectLst/>
                          <a:latin typeface="Arial" panose="020B0604020202020204" pitchFamily="34" charset="0"/>
                        </a:rPr>
                        <a:t>Minyoung</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147</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Alfred</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71</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Rojan</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65</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Vinod</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61</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Suhwook</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39</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kaiying</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26</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Yongho</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23</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Woojin</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22</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yunsong</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17</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Ming</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12</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Xiaofei</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12</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Leif</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11</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Eunsung</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10</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Steve</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10</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Sun Bo</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8</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Lei Huang</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7</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Menzo</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3</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Rui Cao</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3</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Gaurav</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w="6350" cap="flat" cmpd="sng" algn="ctr">
                      <a:solidFill>
                        <a:srgbClr val="ABABAB"/>
                      </a:solidFill>
                      <a:prstDash val="solid"/>
                      <a:round/>
                      <a:headEnd type="none" w="med" len="med"/>
                      <a:tailEnd type="none" w="med" len="med"/>
                    </a:lnB>
                  </a:tcPr>
                </a:tc>
                <a:tc>
                  <a:txBody>
                    <a:bodyPr/>
                    <a:lstStyle/>
                    <a:p>
                      <a:pPr algn="r" fontAlgn="b"/>
                      <a:r>
                        <a:rPr lang="en-US" sz="1400" b="0" i="0" u="none" strike="noStrike">
                          <a:effectLst/>
                          <a:latin typeface="Arial" panose="020B0604020202020204" pitchFamily="34" charset="0"/>
                        </a:rPr>
                        <a:t>2</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w="6350" cap="flat" cmpd="sng" algn="ctr">
                      <a:solidFill>
                        <a:srgbClr val="ABABAB"/>
                      </a:solidFill>
                      <a:prstDash val="solid"/>
                      <a:round/>
                      <a:headEnd type="none" w="med" len="med"/>
                      <a:tailEnd type="none" w="med" len="med"/>
                    </a:lnB>
                  </a:tcPr>
                </a:tc>
              </a:tr>
              <a:tr h="158750">
                <a:tc>
                  <a:txBody>
                    <a:bodyPr/>
                    <a:lstStyle/>
                    <a:p>
                      <a:pPr algn="l" fontAlgn="b"/>
                      <a:r>
                        <a:rPr lang="en-US" sz="1400" b="0" i="0" u="none" strike="noStrike" dirty="0">
                          <a:solidFill>
                            <a:schemeClr val="bg1"/>
                          </a:solidFill>
                          <a:effectLst/>
                          <a:latin typeface="Arial" panose="020B0604020202020204" pitchFamily="34" charset="0"/>
                        </a:rPr>
                        <a:t>Grand Total</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w="6350" cap="flat" cmpd="sng" algn="ctr">
                      <a:solidFill>
                        <a:srgbClr val="ABABAB"/>
                      </a:solidFill>
                      <a:prstDash val="solid"/>
                      <a:round/>
                      <a:headEnd type="none" w="med" len="med"/>
                      <a:tailEnd type="none" w="med" len="med"/>
                    </a:lnB>
                    <a:solidFill>
                      <a:schemeClr val="tx1"/>
                    </a:solidFill>
                  </a:tcPr>
                </a:tc>
                <a:tc>
                  <a:txBody>
                    <a:bodyPr/>
                    <a:lstStyle/>
                    <a:p>
                      <a:pPr algn="r" fontAlgn="b"/>
                      <a:r>
                        <a:rPr lang="en-US" sz="1400" b="0" i="0" u="none" strike="noStrike" dirty="0">
                          <a:solidFill>
                            <a:schemeClr val="bg1"/>
                          </a:solidFill>
                          <a:effectLst/>
                          <a:latin typeface="Arial" panose="020B0604020202020204" pitchFamily="34" charset="0"/>
                        </a:rPr>
                        <a:t>827</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w="6350" cap="flat" cmpd="sng" algn="ctr">
                      <a:solidFill>
                        <a:srgbClr val="ABABAB"/>
                      </a:solidFill>
                      <a:prstDash val="solid"/>
                      <a:round/>
                      <a:headEnd type="none" w="med" len="med"/>
                      <a:tailEnd type="none" w="med" len="med"/>
                    </a:lnB>
                    <a:solidFill>
                      <a:schemeClr val="tx1"/>
                    </a:solidFill>
                  </a:tcPr>
                </a:tc>
              </a:tr>
            </a:tbl>
          </a:graphicData>
        </a:graphic>
      </p:graphicFrame>
      <p:sp>
        <p:nvSpPr>
          <p:cNvPr id="3" name="TextBox 2"/>
          <p:cNvSpPr txBox="1"/>
          <p:nvPr/>
        </p:nvSpPr>
        <p:spPr>
          <a:xfrm>
            <a:off x="8534400" y="1376472"/>
            <a:ext cx="2237857" cy="307777"/>
          </a:xfrm>
          <a:prstGeom prst="rect">
            <a:avLst/>
          </a:prstGeom>
          <a:noFill/>
        </p:spPr>
        <p:txBody>
          <a:bodyPr wrap="none" rtlCol="0">
            <a:spAutoFit/>
          </a:bodyPr>
          <a:lstStyle/>
          <a:p>
            <a:r>
              <a:rPr lang="en-US" sz="1400" b="1" dirty="0" smtClean="0"/>
              <a:t>Comment DB: 11-19/312r9</a:t>
            </a:r>
            <a:endParaRPr lang="en-US" sz="1400" b="1" dirty="0"/>
          </a:p>
        </p:txBody>
      </p:sp>
    </p:spTree>
    <p:extLst>
      <p:ext uri="{BB962C8B-B14F-4D97-AF65-F5344CB8AC3E}">
        <p14:creationId xmlns:p14="http://schemas.microsoft.com/office/powerpoint/2010/main" val="165306557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March 2019 meeting [doc: IEEE 802.11-19/557r0</a:t>
            </a:r>
            <a:r>
              <a:rPr lang="en-US" altLang="en-US" dirty="0"/>
              <a:t>], ad-hoc meeting </a:t>
            </a:r>
            <a:r>
              <a:rPr lang="en-US" altLang="en-US" dirty="0" smtClean="0"/>
              <a:t>[doc</a:t>
            </a:r>
            <a:r>
              <a:rPr lang="en-US" altLang="en-US" dirty="0"/>
              <a:t>: IEEE </a:t>
            </a:r>
            <a:r>
              <a:rPr lang="en-US" altLang="en-US" dirty="0" smtClean="0"/>
              <a:t>802.11-19/674r0] and teleconference call [doc: IEEE 802.11-19/679r2]</a:t>
            </a:r>
          </a:p>
          <a:p>
            <a:endParaRPr lang="en-US" altLang="en-US" dirty="0" smtClean="0"/>
          </a:p>
          <a:p>
            <a:pPr lvl="1"/>
            <a:r>
              <a:rPr lang="en-US" altLang="en-US" dirty="0" smtClean="0"/>
              <a:t>Move: </a:t>
            </a:r>
            <a:r>
              <a:rPr lang="en-US" altLang="en-US" dirty="0" err="1" smtClean="0"/>
              <a:t>Yunsong</a:t>
            </a:r>
            <a:r>
              <a:rPr lang="en-US" altLang="en-US" dirty="0" smtClean="0"/>
              <a:t> Yang</a:t>
            </a:r>
          </a:p>
          <a:p>
            <a:pPr lvl="1"/>
            <a:r>
              <a:rPr lang="en-US" altLang="en-US" dirty="0" smtClean="0"/>
              <a:t>Second: Xiaofei Wang</a:t>
            </a:r>
          </a:p>
          <a:p>
            <a:pPr lvl="1"/>
            <a:r>
              <a:rPr lang="en-US" altLang="en-US" dirty="0" smtClean="0"/>
              <a:t>Result</a:t>
            </a:r>
            <a:r>
              <a:rPr lang="en-US" altLang="en-US" dirty="0"/>
              <a:t>: </a:t>
            </a:r>
            <a:r>
              <a:rPr lang="en-US" altLang="en-US" dirty="0" smtClean="0"/>
              <a:t> Passes unanimously</a:t>
            </a:r>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8918"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6FBCA5AE-B283-44A5-90D0-A06C9F590448}" type="slidenum">
              <a:rPr lang="en-US" altLang="en-US" sz="1200" b="0"/>
              <a:pPr>
                <a:spcBef>
                  <a:spcPct val="0"/>
                </a:spcBef>
                <a:buFontTx/>
                <a:buNone/>
              </a:pPr>
              <a:t>23</a:t>
            </a:fld>
            <a:endParaRPr lang="en-US" altLang="en-US" sz="1200" b="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#2017</a:t>
            </a:r>
            <a:endParaRPr lang="en-US" dirty="0"/>
          </a:p>
        </p:txBody>
      </p:sp>
      <p:sp>
        <p:nvSpPr>
          <p:cNvPr id="9" name="Content Placeholder 8"/>
          <p:cNvSpPr>
            <a:spLocks noGrp="1"/>
          </p:cNvSpPr>
          <p:nvPr>
            <p:ph idx="1"/>
          </p:nvPr>
        </p:nvSpPr>
        <p:spPr/>
        <p:txBody>
          <a:bodyPr/>
          <a:lstStyle/>
          <a:p>
            <a:pPr marL="0" indent="0">
              <a:buNone/>
            </a:pPr>
            <a:r>
              <a:rPr lang="en-US" dirty="0"/>
              <a:t>Move to accept the comment </a:t>
            </a:r>
            <a:r>
              <a:rPr lang="en-US" dirty="0" smtClean="0"/>
              <a:t>resolutions </a:t>
            </a:r>
            <a:r>
              <a:rPr lang="en-US" dirty="0"/>
              <a:t>in </a:t>
            </a:r>
            <a:r>
              <a:rPr lang="en-US" dirty="0" smtClean="0"/>
              <a:t>[TBD] </a:t>
            </a:r>
            <a:r>
              <a:rPr lang="en-US" dirty="0"/>
              <a:t>for the CIDs listed below:</a:t>
            </a:r>
            <a:endParaRPr lang="en-US" b="0" dirty="0"/>
          </a:p>
          <a:p>
            <a:pPr marL="0" indent="0">
              <a:buNone/>
            </a:pPr>
            <a:r>
              <a:rPr lang="en-US" dirty="0"/>
              <a:t>- CIDs</a:t>
            </a:r>
            <a:r>
              <a:rPr lang="en-US" dirty="0" smtClean="0"/>
              <a:t>:</a:t>
            </a:r>
            <a:endParaRPr lang="en-US" b="0" dirty="0"/>
          </a:p>
          <a:p>
            <a:pPr marL="0" indent="0">
              <a:buNone/>
            </a:pPr>
            <a:r>
              <a:rPr lang="en-US" b="0" dirty="0"/>
              <a:t> </a:t>
            </a:r>
          </a:p>
          <a:p>
            <a:pPr marL="0" indent="0">
              <a:buNone/>
            </a:pPr>
            <a:r>
              <a:rPr lang="en-US" dirty="0"/>
              <a:t>Move</a:t>
            </a:r>
            <a:r>
              <a:rPr lang="en-US" dirty="0" smtClean="0"/>
              <a:t>:</a:t>
            </a:r>
            <a:endParaRPr lang="en-US" b="0" dirty="0"/>
          </a:p>
          <a:p>
            <a:pPr marL="0" indent="0">
              <a:buNone/>
            </a:pPr>
            <a:r>
              <a:rPr lang="en-US" dirty="0"/>
              <a:t>Second: </a:t>
            </a:r>
            <a:endParaRPr lang="en-US" b="0" dirty="0"/>
          </a:p>
          <a:p>
            <a:pPr marL="0" indent="0">
              <a:buNone/>
            </a:pPr>
            <a:r>
              <a:rPr lang="en-US" dirty="0"/>
              <a:t>Result</a:t>
            </a:r>
            <a:r>
              <a:rPr lang="en-US" dirty="0" smtClean="0"/>
              <a:t>:</a:t>
            </a:r>
            <a:endParaRPr lang="en-US" b="0" dirty="0"/>
          </a:p>
          <a:p>
            <a:pPr marL="457200" lvl="1" indent="0">
              <a:buNone/>
            </a:pPr>
            <a:endParaRPr lang="en-US" dirty="0"/>
          </a:p>
        </p:txBody>
      </p:sp>
      <p:sp>
        <p:nvSpPr>
          <p:cNvPr id="5" name="Date Placeholder 4"/>
          <p:cNvSpPr>
            <a:spLocks noGrp="1"/>
          </p:cNvSpPr>
          <p:nvPr>
            <p:ph type="dt" sz="half" idx="10"/>
          </p:nvPr>
        </p:nvSpPr>
        <p:spPr/>
        <p:txBody>
          <a:bodyPr/>
          <a:lstStyle/>
          <a:p>
            <a:pPr>
              <a:defRPr/>
            </a:pPr>
            <a:r>
              <a:rPr lang="en-US" smtClean="0"/>
              <a:t>May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a:xfrm>
            <a:off x="5891924" y="6475413"/>
            <a:ext cx="509755" cy="184666"/>
          </a:xfrm>
        </p:spPr>
        <p:txBody>
          <a:bodyPr/>
          <a:lstStyle/>
          <a:p>
            <a:pPr>
              <a:defRPr/>
            </a:pPr>
            <a:r>
              <a:rPr lang="en-US" altLang="en-US" smtClean="0"/>
              <a:t>Slide </a:t>
            </a:r>
            <a:fld id="{B3AADB1E-8AB1-401D-93B7-30E1984F35A9}" type="slidenum">
              <a:rPr lang="en-US" altLang="en-US" smtClean="0"/>
              <a:pPr>
                <a:defRPr/>
              </a:pPr>
              <a:t>24</a:t>
            </a:fld>
            <a:endParaRPr lang="en-US" altLang="en-US"/>
          </a:p>
        </p:txBody>
      </p:sp>
    </p:spTree>
    <p:extLst>
      <p:ext uri="{BB962C8B-B14F-4D97-AF65-F5344CB8AC3E}">
        <p14:creationId xmlns:p14="http://schemas.microsoft.com/office/powerpoint/2010/main" val="159442207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WG Recirculation Ballot</a:t>
            </a:r>
          </a:p>
        </p:txBody>
      </p:sp>
      <p:sp>
        <p:nvSpPr>
          <p:cNvPr id="3" name="Content Placeholder 2"/>
          <p:cNvSpPr>
            <a:spLocks noGrp="1"/>
          </p:cNvSpPr>
          <p:nvPr>
            <p:ph idx="1"/>
          </p:nvPr>
        </p:nvSpPr>
        <p:spPr/>
        <p:txBody>
          <a:bodyPr/>
          <a:lstStyle/>
          <a:p>
            <a:r>
              <a:rPr lang="en-US" dirty="0"/>
              <a:t>Having approved comment resolutions for all of the comments received from LB </a:t>
            </a:r>
            <a:r>
              <a:rPr lang="en-US" dirty="0" smtClean="0"/>
              <a:t>237 </a:t>
            </a:r>
            <a:r>
              <a:rPr lang="en-US" dirty="0"/>
              <a:t>on </a:t>
            </a:r>
            <a:r>
              <a:rPr lang="en-US" dirty="0" smtClean="0"/>
              <a:t>P802.11ba D2.0</a:t>
            </a:r>
            <a:endParaRPr lang="en-US" dirty="0"/>
          </a:p>
          <a:p>
            <a:r>
              <a:rPr lang="en-US" dirty="0"/>
              <a:t>Instruct the editor to prepare </a:t>
            </a:r>
            <a:r>
              <a:rPr lang="en-US" dirty="0" smtClean="0"/>
              <a:t>P802.11ba D3.0 </a:t>
            </a:r>
            <a:r>
              <a:rPr lang="en-US" dirty="0"/>
              <a:t>incorporating these resolutions and,</a:t>
            </a:r>
          </a:p>
          <a:p>
            <a:r>
              <a:rPr lang="en-US" dirty="0"/>
              <a:t>Approve a 15 day Working Group Recirculation Ballot asking the question “Should </a:t>
            </a:r>
            <a:r>
              <a:rPr lang="en-US" dirty="0" smtClean="0"/>
              <a:t>P802.11ba D3.0 </a:t>
            </a:r>
            <a:r>
              <a:rPr lang="en-US" dirty="0"/>
              <a:t>be forwarded to Sponsor Ballot</a:t>
            </a:r>
            <a:r>
              <a:rPr lang="en-US" dirty="0" smtClean="0"/>
              <a:t>?”</a:t>
            </a:r>
          </a:p>
          <a:p>
            <a:endParaRPr lang="en-US" dirty="0"/>
          </a:p>
          <a:p>
            <a:pPr marL="0" indent="0">
              <a:buNone/>
            </a:pPr>
            <a:r>
              <a:rPr lang="en-US" sz="2000" dirty="0"/>
              <a:t>[Moved by &lt;name&gt; on behalf of &lt;group&gt;</a:t>
            </a:r>
          </a:p>
          <a:p>
            <a:pPr marL="0" indent="0">
              <a:buNone/>
            </a:pPr>
            <a:r>
              <a:rPr lang="en-US" sz="2000" dirty="0" err="1"/>
              <a:t>TGax</a:t>
            </a:r>
            <a:r>
              <a:rPr lang="en-US" sz="2000" dirty="0"/>
              <a:t> vote:] </a:t>
            </a:r>
          </a:p>
          <a:p>
            <a:pPr marL="0" indent="0">
              <a:buNone/>
            </a:pPr>
            <a:r>
              <a:rPr lang="en-US" sz="2000" dirty="0"/>
              <a:t>[Moved</a:t>
            </a:r>
            <a:r>
              <a:rPr lang="en-US" sz="2000" dirty="0" smtClean="0"/>
              <a:t>: ,  </a:t>
            </a:r>
            <a:r>
              <a:rPr lang="en-US" sz="2000" dirty="0"/>
              <a:t>Seconded</a:t>
            </a:r>
            <a:r>
              <a:rPr lang="en-US" sz="2000" dirty="0" smtClean="0"/>
              <a:t>:, </a:t>
            </a:r>
            <a:r>
              <a:rPr lang="en-US" sz="2000" dirty="0"/>
              <a:t>Result: </a:t>
            </a:r>
            <a:r>
              <a:rPr lang="en-US" sz="2000" dirty="0" smtClean="0"/>
              <a:t>Y-N-A]</a:t>
            </a:r>
            <a:endParaRPr lang="en-US" sz="2000" dirty="0"/>
          </a:p>
          <a:p>
            <a:pPr marL="0" indent="0">
              <a:buNone/>
            </a:pPr>
            <a:endParaRPr lang="en-US" sz="2000" dirty="0"/>
          </a:p>
          <a:p>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May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25</a:t>
            </a:fld>
            <a:endParaRPr lang="en-US" altLang="en-US"/>
          </a:p>
        </p:txBody>
      </p:sp>
    </p:spTree>
    <p:extLst>
      <p:ext uri="{BB962C8B-B14F-4D97-AF65-F5344CB8AC3E}">
        <p14:creationId xmlns:p14="http://schemas.microsoft.com/office/powerpoint/2010/main" val="175396119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2667000" y="1295401"/>
            <a:ext cx="7239000" cy="4875213"/>
          </a:xfrm>
        </p:spPr>
        <p:txBody>
          <a:bodyPr/>
          <a:lstStyle/>
          <a:p>
            <a:r>
              <a:rPr lang="en-US" altLang="en-US" sz="1800" dirty="0"/>
              <a:t>2017</a:t>
            </a:r>
          </a:p>
          <a:p>
            <a:pPr lvl="1"/>
            <a:r>
              <a:rPr lang="en-US" altLang="en-US" sz="1800" b="1" dirty="0"/>
              <a:t>January</a:t>
            </a:r>
            <a:r>
              <a:rPr lang="en-US" altLang="en-US" sz="1800" dirty="0"/>
              <a:t>: </a:t>
            </a:r>
            <a:r>
              <a:rPr lang="en-US" altLang="en-US" sz="1800" dirty="0" err="1"/>
              <a:t>TGba</a:t>
            </a:r>
            <a:r>
              <a:rPr lang="en-US" altLang="en-US" sz="1800" dirty="0"/>
              <a:t> formation meeting</a:t>
            </a:r>
          </a:p>
          <a:p>
            <a:r>
              <a:rPr lang="en-US" altLang="en-US" sz="1800" dirty="0"/>
              <a:t>2018</a:t>
            </a:r>
          </a:p>
          <a:p>
            <a:pPr lvl="1"/>
            <a:r>
              <a:rPr lang="en-US" altLang="en-US" sz="1800" b="1" dirty="0"/>
              <a:t>January</a:t>
            </a:r>
            <a:r>
              <a:rPr lang="en-US" altLang="en-US" sz="1800" dirty="0"/>
              <a:t>: </a:t>
            </a:r>
            <a:r>
              <a:rPr lang="en-US" altLang="en-US" sz="1800" dirty="0" err="1"/>
              <a:t>TGba</a:t>
            </a:r>
            <a:r>
              <a:rPr lang="en-US" altLang="en-US" sz="1800" dirty="0"/>
              <a:t> Draft 0.1</a:t>
            </a:r>
            <a:endParaRPr lang="en-US" altLang="en-US" sz="1800" b="1" dirty="0"/>
          </a:p>
          <a:p>
            <a:pPr lvl="1"/>
            <a:r>
              <a:rPr lang="en-US" altLang="en-US" sz="1800" b="1" dirty="0"/>
              <a:t>September</a:t>
            </a:r>
            <a:r>
              <a:rPr lang="en-US" altLang="en-US" sz="1800" dirty="0"/>
              <a:t>: </a:t>
            </a:r>
            <a:r>
              <a:rPr lang="en-US" altLang="en-US" sz="1800" dirty="0" err="1"/>
              <a:t>TGba</a:t>
            </a:r>
            <a:r>
              <a:rPr lang="en-US" altLang="en-US" sz="1800" dirty="0"/>
              <a:t> Draft 1.0</a:t>
            </a:r>
          </a:p>
          <a:p>
            <a:pPr lvl="1"/>
            <a:r>
              <a:rPr lang="en-US" altLang="en-US" sz="1800" b="1" dirty="0"/>
              <a:t>November</a:t>
            </a:r>
            <a:r>
              <a:rPr lang="en-US" altLang="en-US" sz="1800" dirty="0"/>
              <a:t>: Comment resolution on </a:t>
            </a:r>
            <a:r>
              <a:rPr lang="en-US" altLang="en-US" sz="1800" dirty="0" err="1"/>
              <a:t>TGba</a:t>
            </a:r>
            <a:r>
              <a:rPr lang="en-US" altLang="en-US" sz="1800" dirty="0"/>
              <a:t> Draft1.0</a:t>
            </a:r>
          </a:p>
          <a:p>
            <a:r>
              <a:rPr lang="en-US" altLang="en-US" sz="1800" dirty="0"/>
              <a:t>2019:</a:t>
            </a:r>
          </a:p>
          <a:p>
            <a:pPr lvl="1"/>
            <a:r>
              <a:rPr lang="en-US" altLang="en-US" sz="1800" b="1" dirty="0"/>
              <a:t>January</a:t>
            </a:r>
            <a:r>
              <a:rPr lang="en-US" altLang="en-US" sz="1800" dirty="0"/>
              <a:t>: </a:t>
            </a:r>
            <a:r>
              <a:rPr lang="en-US" altLang="en-US" sz="1800" dirty="0" err="1"/>
              <a:t>TGba</a:t>
            </a:r>
            <a:r>
              <a:rPr lang="en-US" altLang="en-US" sz="1800" dirty="0"/>
              <a:t> Draft 2.0</a:t>
            </a:r>
          </a:p>
          <a:p>
            <a:pPr lvl="1"/>
            <a:r>
              <a:rPr lang="en-US" altLang="en-US" sz="1800" b="1" dirty="0"/>
              <a:t>March</a:t>
            </a:r>
            <a:r>
              <a:rPr lang="en-US" altLang="en-US" sz="1800" dirty="0"/>
              <a:t>: Comment resolution on D2.0</a:t>
            </a:r>
          </a:p>
          <a:p>
            <a:pPr lvl="1"/>
            <a:r>
              <a:rPr lang="en-US" altLang="en-US" sz="1800" b="1" dirty="0"/>
              <a:t>May</a:t>
            </a:r>
            <a:r>
              <a:rPr lang="en-US" altLang="en-US" sz="1800" dirty="0"/>
              <a:t>: </a:t>
            </a:r>
            <a:r>
              <a:rPr lang="en-US" altLang="en-US" sz="1800" dirty="0" err="1"/>
              <a:t>TGba</a:t>
            </a:r>
            <a:r>
              <a:rPr lang="en-US" altLang="en-US" sz="1800" dirty="0"/>
              <a:t> Draft 3.0 – WG Recirculation LB</a:t>
            </a:r>
          </a:p>
          <a:p>
            <a:pPr lvl="1"/>
            <a:r>
              <a:rPr lang="en-US" altLang="en-US" sz="1800" b="1" dirty="0"/>
              <a:t>July</a:t>
            </a:r>
            <a:r>
              <a:rPr lang="en-US" altLang="en-US" sz="1800" dirty="0"/>
              <a:t>: Comment resolution on D3.0, MDR/MEC done</a:t>
            </a:r>
          </a:p>
          <a:p>
            <a:pPr lvl="1"/>
            <a:r>
              <a:rPr lang="en-US" altLang="en-US" sz="1800" b="1" dirty="0"/>
              <a:t>September</a:t>
            </a:r>
            <a:r>
              <a:rPr lang="en-US" altLang="en-US" sz="1800" dirty="0"/>
              <a:t>: </a:t>
            </a:r>
            <a:r>
              <a:rPr lang="en-US" altLang="en-US" sz="1800" dirty="0" err="1"/>
              <a:t>TGba</a:t>
            </a:r>
            <a:r>
              <a:rPr lang="en-US" altLang="en-US" sz="1800" dirty="0"/>
              <a:t> Draft 4.0, Formation of sponsor ballot pool</a:t>
            </a:r>
          </a:p>
          <a:p>
            <a:pPr lvl="1"/>
            <a:r>
              <a:rPr lang="en-US" altLang="en-US" sz="1800" b="1" dirty="0"/>
              <a:t>November</a:t>
            </a:r>
            <a:r>
              <a:rPr lang="en-US" altLang="en-US" sz="1800" dirty="0"/>
              <a:t>: </a:t>
            </a:r>
            <a:r>
              <a:rPr lang="en-US" altLang="en-US" sz="1800" dirty="0" err="1"/>
              <a:t>TGba</a:t>
            </a:r>
            <a:r>
              <a:rPr lang="en-US" altLang="en-US" sz="1800" dirty="0"/>
              <a:t> Draft 5.0, Sponsor ballot</a:t>
            </a:r>
          </a:p>
          <a:p>
            <a:r>
              <a:rPr lang="en-US" altLang="en-US" sz="1800" dirty="0"/>
              <a:t>2020:</a:t>
            </a:r>
          </a:p>
          <a:p>
            <a:pPr lvl="1"/>
            <a:r>
              <a:rPr lang="en-US" altLang="en-US" sz="1800" b="1" dirty="0"/>
              <a:t>September</a:t>
            </a:r>
            <a:r>
              <a:rPr lang="en-US" altLang="en-US" sz="1800" dirty="0"/>
              <a:t>: </a:t>
            </a:r>
            <a:r>
              <a:rPr lang="en-US" altLang="en-US" sz="1800" dirty="0" err="1"/>
              <a:t>RevCom</a:t>
            </a:r>
            <a:endParaRPr lang="en-US" altLang="en-US" sz="1800" dirty="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1990" name="Slide Number Placeholder 5"/>
          <p:cNvSpPr>
            <a:spLocks noGrp="1"/>
          </p:cNvSpPr>
          <p:nvPr>
            <p:ph type="sldNum" sz="quarter" idx="12"/>
          </p:nvPr>
        </p:nvSpPr>
        <p:spPr>
          <a:xfrm>
            <a:off x="60316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4FF03CB-C896-4D9C-8EF4-239AB973C5F4}" type="slidenum">
              <a:rPr lang="en-US" altLang="en-US" sz="1200" b="0"/>
              <a:pPr>
                <a:spcBef>
                  <a:spcPct val="0"/>
                </a:spcBef>
                <a:buFontTx/>
                <a:buNone/>
              </a:pPr>
              <a:t>26</a:t>
            </a:fld>
            <a:endParaRPr lang="en-US" altLang="en-US" sz="1200" b="0" dirty="0"/>
          </a:p>
        </p:txBody>
      </p:sp>
      <p:grpSp>
        <p:nvGrpSpPr>
          <p:cNvPr id="6" name="Group 5"/>
          <p:cNvGrpSpPr/>
          <p:nvPr/>
        </p:nvGrpSpPr>
        <p:grpSpPr>
          <a:xfrm>
            <a:off x="1752600" y="3962400"/>
            <a:ext cx="1249131" cy="636978"/>
            <a:chOff x="-182331" y="3020622"/>
            <a:chExt cx="1249131" cy="636978"/>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US"/>
            </a:p>
          </p:txBody>
        </p:sp>
        <p:sp>
          <p:nvSpPr>
            <p:cNvPr id="3" name="TextBox 2"/>
            <p:cNvSpPr txBox="1"/>
            <p:nvPr/>
          </p:nvSpPr>
          <p:spPr>
            <a:xfrm>
              <a:off x="-182331" y="3020622"/>
              <a:ext cx="1107611" cy="307777"/>
            </a:xfrm>
            <a:prstGeom prst="rect">
              <a:avLst/>
            </a:prstGeom>
            <a:noFill/>
          </p:spPr>
          <p:txBody>
            <a:bodyPr wrap="none" rtlCol="0">
              <a:spAutoFit/>
            </a:bodyPr>
            <a:lstStyle/>
            <a:p>
              <a:r>
                <a:rPr lang="en-US" sz="1400" b="1" dirty="0"/>
                <a:t>We are here</a:t>
              </a:r>
            </a:p>
          </p:txBody>
        </p:sp>
      </p:gr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May 2019</a:t>
            </a:r>
          </a:p>
        </p:txBody>
      </p:sp>
      <p:sp>
        <p:nvSpPr>
          <p:cNvPr id="33795" name="Content Placeholder 8"/>
          <p:cNvSpPr>
            <a:spLocks noGrp="1"/>
          </p:cNvSpPr>
          <p:nvPr>
            <p:ph idx="1"/>
          </p:nvPr>
        </p:nvSpPr>
        <p:spPr>
          <a:xfrm>
            <a:off x="2047876" y="2133600"/>
            <a:ext cx="8162925" cy="4114800"/>
          </a:xfrm>
        </p:spPr>
        <p:txBody>
          <a:bodyPr/>
          <a:lstStyle/>
          <a:p>
            <a:pPr>
              <a:defRPr/>
            </a:pPr>
            <a:r>
              <a:rPr lang="en-US" altLang="en-US" dirty="0" smtClean="0"/>
              <a:t>TBD</a:t>
            </a:r>
            <a:endParaRPr lang="en-US" altLang="en-US" dirty="0"/>
          </a:p>
          <a:p>
            <a:pPr>
              <a:defRPr/>
            </a:pPr>
            <a:endParaRPr lang="en-US" altLang="en-US" dirty="0" smtClean="0"/>
          </a:p>
          <a:p>
            <a:pPr>
              <a:defRPr/>
            </a:pPr>
            <a:endParaRPr lang="en-US" altLang="en-US" dirty="0" smtClean="0"/>
          </a:p>
          <a:p>
            <a:pPr marL="0" indent="0">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May 2019</a:t>
            </a:r>
            <a:endParaRPr lang="en-US"/>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43014" name="Slide Number Placeholder 6"/>
          <p:cNvSpPr>
            <a:spLocks noGrp="1"/>
          </p:cNvSpPr>
          <p:nvPr>
            <p:ph type="sldNum" sz="quarter" idx="12"/>
          </p:nvPr>
        </p:nvSpPr>
        <p:spPr>
          <a:xfrm>
            <a:off x="5874460"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9C08EAE7-1D40-41D7-9B52-6E64E0A4FB7D}" type="slidenum">
              <a:rPr lang="en-US" altLang="en-US" sz="1200" b="0"/>
              <a:pPr>
                <a:spcBef>
                  <a:spcPct val="0"/>
                </a:spcBef>
                <a:buFontTx/>
                <a:buNone/>
              </a:pPr>
              <a:t>27</a:t>
            </a:fld>
            <a:endParaRPr lang="en-US" altLang="en-US" sz="1200" b="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2220912" y="1981200"/>
            <a:ext cx="7761288" cy="4114800"/>
          </a:xfrm>
        </p:spPr>
        <p:txBody>
          <a:bodyPr/>
          <a:lstStyle/>
          <a:p>
            <a:pPr marL="342900" lvl="1" indent="-342900">
              <a:buFontTx/>
              <a:buChar char="•"/>
              <a:defRPr/>
            </a:pPr>
            <a:r>
              <a:rPr lang="en-US" altLang="en-US" sz="2800" b="1" dirty="0"/>
              <a:t>Proposed schedule (Mondays, 1.5 hour each):</a:t>
            </a:r>
          </a:p>
          <a:p>
            <a:pPr marL="685800" lvl="2" indent="-342900">
              <a:defRPr/>
            </a:pPr>
            <a:r>
              <a:rPr lang="en-US" altLang="en-US" sz="2400" b="1" dirty="0" smtClean="0"/>
              <a:t>TBD, </a:t>
            </a:r>
            <a:r>
              <a:rPr lang="en-US" altLang="en-US" sz="2400" b="1" dirty="0"/>
              <a:t>10:00 ET</a:t>
            </a:r>
            <a:endParaRPr lang="en-US" altLang="en-US" sz="2400" b="1" baseline="30000" dirty="0"/>
          </a:p>
          <a:p>
            <a:pPr marL="685800" lvl="2" indent="-342900">
              <a:defRPr/>
            </a:pPr>
            <a:r>
              <a:rPr lang="en-US" altLang="en-US" sz="2400" b="1" dirty="0" smtClean="0"/>
              <a:t>TBD, </a:t>
            </a:r>
            <a:r>
              <a:rPr lang="en-US" altLang="en-US" sz="2400" b="1" dirty="0"/>
              <a:t>17:00 ET</a:t>
            </a:r>
            <a:endParaRPr lang="en-US" altLang="en-US" sz="2400" b="1" baseline="30000" dirty="0"/>
          </a:p>
          <a:p>
            <a:pPr marL="685800" lvl="2" indent="-342900">
              <a:defRPr/>
            </a:pPr>
            <a:r>
              <a:rPr lang="en-US" altLang="en-US" sz="2400" b="1" dirty="0" smtClean="0"/>
              <a:t>TBD, </a:t>
            </a:r>
            <a:r>
              <a:rPr lang="en-US" altLang="en-US" sz="2400" b="1" dirty="0"/>
              <a:t>23:00 ET</a:t>
            </a:r>
            <a:endParaRPr lang="en-US" altLang="en-US" sz="2400" b="1" baseline="30000" dirty="0"/>
          </a:p>
          <a:p>
            <a:pPr marL="685800" lvl="2" indent="-342900">
              <a:defRPr/>
            </a:pPr>
            <a:endParaRPr lang="en-US" altLang="en-US" sz="24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b="1" dirty="0"/>
          </a:p>
          <a:p>
            <a:pPr marL="685800" lvl="2" indent="-342900">
              <a:defRPr/>
            </a:pPr>
            <a:endParaRPr lang="en-US" altLang="en-US" sz="2400" b="1" dirty="0"/>
          </a:p>
          <a:p>
            <a:pPr marL="0" lvl="1" indent="0">
              <a:buNone/>
              <a:defRPr/>
            </a:pPr>
            <a:endParaRPr lang="en-US" altLang="en-US" sz="28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dirty="0"/>
          </a:p>
          <a:p>
            <a:pPr>
              <a:defRPr/>
            </a:pPr>
            <a:endParaRPr lang="en-US" altLang="en-US" sz="2800" dirty="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4038" name="Slide Number Placeholder 5"/>
          <p:cNvSpPr>
            <a:spLocks noGrp="1"/>
          </p:cNvSpPr>
          <p:nvPr>
            <p:ph type="sldNum" sz="quarter" idx="12"/>
          </p:nvPr>
        </p:nvSpPr>
        <p:spPr>
          <a:xfrm>
            <a:off x="5841122" y="6474897"/>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96DE5F-04F6-4F73-9507-E002E5E77515}" type="slidenum">
              <a:rPr lang="en-US" altLang="en-US" sz="1200" b="0"/>
              <a:pPr>
                <a:spcBef>
                  <a:spcPct val="0"/>
                </a:spcBef>
                <a:buFontTx/>
                <a:buNone/>
              </a:pPr>
              <a:t>28</a:t>
            </a:fld>
            <a:endParaRPr lang="en-US" altLang="en-US" sz="1200" b="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May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7109"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83018CA-7B52-4439-8DDB-3820FF6E9ED4}" type="slidenum">
              <a:rPr lang="en-US" altLang="en-US" sz="1200" b="0"/>
              <a:pPr>
                <a:spcBef>
                  <a:spcPct val="0"/>
                </a:spcBef>
                <a:buFontTx/>
                <a:buNone/>
              </a:pPr>
              <a:t>29</a:t>
            </a:fld>
            <a:endParaRPr lang="en-US" altLang="en-US" sz="1200" b="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May 2019 session</a:t>
            </a:r>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717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1D07826-354B-4CAC-A364-D4170821854F}" type="slidenum">
              <a:rPr lang="en-US" altLang="en-US" sz="1200" b="0"/>
              <a:pPr>
                <a:spcBef>
                  <a:spcPct val="0"/>
                </a:spcBef>
                <a:buFontTx/>
                <a:buNone/>
              </a:pPr>
              <a:t>3</a:t>
            </a:fld>
            <a:endParaRPr lang="en-US" altLang="en-US" sz="1200" b="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7543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6294439" y="4237039"/>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2620964" y="2614614"/>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3086100" y="2854326"/>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May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8137"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7EC835E8-722F-4746-945F-29194E29C236}" type="slidenum">
              <a:rPr lang="en-US" altLang="en-US" sz="1200" b="0"/>
              <a:pPr>
                <a:spcBef>
                  <a:spcPct val="0"/>
                </a:spcBef>
                <a:buFontTx/>
                <a:buNone/>
              </a:pPr>
              <a:t>30</a:t>
            </a:fld>
            <a:endParaRPr lang="en-US" altLang="en-US" sz="1200" b="0" dirty="0"/>
          </a:p>
        </p:txBody>
      </p:sp>
      <p:sp>
        <p:nvSpPr>
          <p:cNvPr id="48138" name="TextBox 12"/>
          <p:cNvSpPr txBox="1">
            <a:spLocks noChangeArrowheads="1"/>
          </p:cNvSpPr>
          <p:nvPr/>
        </p:nvSpPr>
        <p:spPr bwMode="auto">
          <a:xfrm rot="2214236">
            <a:off x="2332039" y="2609851"/>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2427289" y="3271839"/>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2605089" y="3429001"/>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3086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3171826" y="2955926"/>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2832100" y="2894014"/>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3062289" y="3776664"/>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2073276" y="3554414"/>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03389"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676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2081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2224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2633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2874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4267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3733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6324601"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3896520" y="4163220"/>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3084514"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5295901"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2481264" y="4137026"/>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6781800" y="4135439"/>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8882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9339264"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8077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[Template] Motion #?</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 Number] for CIDs listed below:</a:t>
            </a:r>
          </a:p>
          <a:p>
            <a:pPr lvl="1"/>
            <a:r>
              <a:rPr lang="en-US" dirty="0" smtClean="0"/>
              <a:t>[List CIDs here]</a:t>
            </a:r>
          </a:p>
          <a:p>
            <a:pPr lvl="1"/>
            <a:endParaRPr lang="en-US" dirty="0"/>
          </a:p>
          <a:p>
            <a:pPr lvl="1"/>
            <a:endParaRPr lang="en-US" dirty="0" smtClean="0"/>
          </a:p>
          <a:p>
            <a:pPr lvl="1"/>
            <a:r>
              <a:rPr lang="en-US" dirty="0" smtClean="0"/>
              <a:t>Move:</a:t>
            </a:r>
          </a:p>
          <a:p>
            <a:pPr lvl="1"/>
            <a:r>
              <a:rPr lang="en-US" dirty="0" smtClean="0"/>
              <a:t>Second:</a:t>
            </a:r>
          </a:p>
          <a:p>
            <a:pPr lvl="1"/>
            <a:r>
              <a:rPr lang="en-US" dirty="0" smtClean="0"/>
              <a:t>Result:</a:t>
            </a:r>
            <a:endParaRPr lang="en-US" dirty="0"/>
          </a:p>
        </p:txBody>
      </p:sp>
      <p:sp>
        <p:nvSpPr>
          <p:cNvPr id="5" name="Date Placeholder 4"/>
          <p:cNvSpPr>
            <a:spLocks noGrp="1"/>
          </p:cNvSpPr>
          <p:nvPr>
            <p:ph type="dt" sz="half" idx="10"/>
          </p:nvPr>
        </p:nvSpPr>
        <p:spPr/>
        <p:txBody>
          <a:bodyPr/>
          <a:lstStyle/>
          <a:p>
            <a:pPr>
              <a:defRPr/>
            </a:pPr>
            <a:r>
              <a:rPr lang="en-US" smtClean="0"/>
              <a:t>May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a:xfrm>
            <a:off x="5841122" y="6475413"/>
            <a:ext cx="509755" cy="184666"/>
          </a:xfrm>
        </p:spPr>
        <p:txBody>
          <a:bodyPr/>
          <a:lstStyle/>
          <a:p>
            <a:pPr>
              <a:defRPr/>
            </a:pPr>
            <a:r>
              <a:rPr lang="en-US" altLang="en-US" dirty="0" smtClean="0"/>
              <a:t>Slide </a:t>
            </a:r>
            <a:fld id="{B3AADB1E-8AB1-401D-93B7-30E1984F35A9}" type="slidenum">
              <a:rPr lang="en-US" altLang="en-US" smtClean="0"/>
              <a:pPr>
                <a:defRPr/>
              </a:pPr>
              <a:t>31</a:t>
            </a:fld>
            <a:endParaRPr lang="en-US" altLang="en-US" dirty="0"/>
          </a:p>
        </p:txBody>
      </p:sp>
    </p:spTree>
    <p:extLst>
      <p:ext uri="{BB962C8B-B14F-4D97-AF65-F5344CB8AC3E}">
        <p14:creationId xmlns:p14="http://schemas.microsoft.com/office/powerpoint/2010/main" val="20669747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8198" name="Slide Number Placeholder 5"/>
          <p:cNvSpPr>
            <a:spLocks noGrp="1"/>
          </p:cNvSpPr>
          <p:nvPr>
            <p:ph type="sldNum" sz="quarter" idx="12"/>
          </p:nvPr>
        </p:nvSpPr>
        <p:spPr>
          <a:xfrm>
            <a:off x="5879594" y="646272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86542-6B9C-4A56-8B17-DC4883078DD8}" type="slidenum">
              <a:rPr lang="en-US" altLang="en-US" sz="1200" b="0"/>
              <a:pPr>
                <a:spcBef>
                  <a:spcPct val="0"/>
                </a:spcBef>
                <a:buFontTx/>
                <a:buNone/>
              </a:pPr>
              <a:t>4</a:t>
            </a:fld>
            <a:endParaRPr lang="en-US" altLang="en-US" sz="1200" b="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9222"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EA93470-B795-4BC8-B7E4-942636225AF8}" type="slidenum">
              <a:rPr lang="en-US" altLang="en-US" sz="1200" b="0"/>
              <a:pPr>
                <a:spcBef>
                  <a:spcPct val="0"/>
                </a:spcBef>
                <a:buFontTx/>
                <a:buNone/>
              </a:pPr>
              <a:t>5</a:t>
            </a:fld>
            <a:endParaRPr lang="en-US" altLang="en-US" sz="1200" b="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0246"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205ED895-A1BC-46F9-8DC0-8704ED42B469}" type="slidenum">
              <a:rPr lang="en-US" altLang="en-US" sz="1200" b="0"/>
              <a:pPr>
                <a:spcBef>
                  <a:spcPct val="0"/>
                </a:spcBef>
                <a:buFontTx/>
                <a:buNone/>
              </a:pPr>
              <a:t>6</a:t>
            </a:fld>
            <a:endParaRPr lang="en-US" altLang="en-US" sz="1200" b="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708582985"/>
              </p:ext>
            </p:extLst>
          </p:nvPr>
        </p:nvGraphicFramePr>
        <p:xfrm>
          <a:off x="1909872" y="1828800"/>
          <a:ext cx="8397240" cy="2667000"/>
        </p:xfrm>
        <a:graphic>
          <a:graphicData uri="http://schemas.openxmlformats.org/drawingml/2006/table">
            <a:tbl>
              <a:tblPr firstRow="1" bandRow="1">
                <a:tableStyleId>{073A0DAA-6AF3-43AB-8588-CEC1D06C72B9}</a:tableStyleId>
              </a:tblPr>
              <a:tblGrid>
                <a:gridCol w="1554480"/>
                <a:gridCol w="1762760"/>
                <a:gridCol w="1762760"/>
                <a:gridCol w="1762760"/>
                <a:gridCol w="1554480"/>
              </a:tblGrid>
              <a:tr h="444500">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Monday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Tuesday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Wednesday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Thursday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PM1</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sz="1800" b="1" dirty="0"/>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EVE</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solidFill>
                          <a:srgbClr val="FF0000"/>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1313"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820D640C-C722-4D77-8FC8-47D537D1240F}" type="slidenum">
              <a:rPr lang="en-US" altLang="en-US" sz="1200" b="0"/>
              <a:pPr>
                <a:spcBef>
                  <a:spcPct val="0"/>
                </a:spcBef>
                <a:buFontTx/>
                <a:buNone/>
              </a:pPr>
              <a:t>7</a:t>
            </a:fld>
            <a:endParaRPr lang="en-US" altLang="en-US" sz="1200" b="0" dirty="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1909873" y="4906491"/>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914400" y="2057401"/>
            <a:ext cx="10363200" cy="4341813"/>
          </a:xfrm>
        </p:spPr>
        <p:txBody>
          <a:bodyPr/>
          <a:lstStyle/>
          <a:p>
            <a:pPr>
              <a:defRPr/>
            </a:pPr>
            <a:r>
              <a:rPr lang="en-US" altLang="en-US" dirty="0" smtClean="0"/>
              <a:t>Complete comment resolution on </a:t>
            </a:r>
            <a:r>
              <a:rPr lang="en-US" altLang="en-US" dirty="0" err="1" smtClean="0"/>
              <a:t>TGba</a:t>
            </a:r>
            <a:r>
              <a:rPr lang="en-US" altLang="en-US" dirty="0" smtClean="0"/>
              <a:t> D2.0 (LB237) and instruct the editor to generate P802.11ba D3.0</a:t>
            </a:r>
          </a:p>
          <a:p>
            <a:pPr>
              <a:defRPr/>
            </a:pPr>
            <a:endParaRPr lang="en-US" altLang="en-US" dirty="0" smtClean="0"/>
          </a:p>
          <a:p>
            <a:pPr>
              <a:defRPr/>
            </a:pPr>
            <a:r>
              <a:rPr lang="en-US" altLang="en-US" dirty="0" smtClean="0"/>
              <a:t>Approve WG </a:t>
            </a:r>
            <a:r>
              <a:rPr lang="en-US" altLang="en-US" dirty="0"/>
              <a:t>recirculation letter </a:t>
            </a:r>
            <a:r>
              <a:rPr lang="en-US" altLang="en-US" dirty="0" smtClean="0"/>
              <a:t>ballot</a:t>
            </a:r>
            <a:endParaRPr lang="en-US" altLang="en-US" dirty="0"/>
          </a:p>
          <a:p>
            <a:pPr>
              <a:defRPr/>
            </a:pPr>
            <a:endParaRPr lang="en-US" altLang="en-US" dirty="0" smtClean="0"/>
          </a:p>
          <a:p>
            <a:pPr>
              <a:defRPr/>
            </a:pPr>
            <a:r>
              <a:rPr lang="en-US" altLang="en-US" dirty="0" smtClean="0"/>
              <a:t>Review </a:t>
            </a:r>
            <a:r>
              <a:rPr lang="en-US" altLang="en-US" dirty="0"/>
              <a:t>TG timeline</a:t>
            </a:r>
            <a:endParaRPr lang="en-US" altLang="en-US" sz="2000" dirty="0"/>
          </a:p>
          <a:p>
            <a:endParaRPr lang="en-US" altLang="en-US" sz="2000" dirty="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229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A0A6492-A455-4AD2-A19D-A4E84B1CCB2D}" type="slidenum">
              <a:rPr lang="en-US" altLang="en-US" sz="1200" b="0"/>
              <a:pPr>
                <a:spcBef>
                  <a:spcPct val="0"/>
                </a:spcBef>
                <a:buFontTx/>
                <a:buNone/>
              </a:pPr>
              <a:t>8</a:t>
            </a:fld>
            <a:endParaRPr lang="en-US" altLang="en-US" sz="1200" b="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2209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929217" y="1524001"/>
            <a:ext cx="10462683" cy="4951413"/>
          </a:xfrm>
        </p:spPr>
        <p:txBody>
          <a:bodyPr/>
          <a:lstStyle/>
          <a:p>
            <a:pPr>
              <a:defRPr/>
            </a:pPr>
            <a:r>
              <a:rPr lang="en-US" dirty="0" smtClean="0"/>
              <a:t>Call for submissions sent out on May 6: </a:t>
            </a:r>
          </a:p>
          <a:p>
            <a:pPr lvl="1">
              <a:defRPr/>
            </a:pPr>
            <a:r>
              <a:rPr lang="en-US" b="0" dirty="0" smtClean="0"/>
              <a:t>Received </a:t>
            </a:r>
            <a:r>
              <a:rPr lang="en-US" dirty="0" smtClean="0"/>
              <a:t>34 s</a:t>
            </a:r>
            <a:r>
              <a:rPr lang="en-US" b="0" dirty="0" smtClean="0"/>
              <a:t>ubmissions (updated on </a:t>
            </a:r>
            <a:r>
              <a:rPr lang="en-US" dirty="0" smtClean="0"/>
              <a:t>May 12</a:t>
            </a:r>
            <a:r>
              <a:rPr lang="en-US" b="0" dirty="0" smtClean="0"/>
              <a:t>)</a:t>
            </a:r>
          </a:p>
          <a:p>
            <a:pPr>
              <a:defRPr/>
            </a:pPr>
            <a:endParaRPr lang="en-US" dirty="0" smtClean="0"/>
          </a:p>
          <a:p>
            <a:pPr>
              <a:defRPr/>
            </a:pPr>
            <a:r>
              <a:rPr lang="en-US" dirty="0" smtClean="0"/>
              <a:t>Grouped submissions by topics</a:t>
            </a:r>
          </a:p>
          <a:p>
            <a:pPr lvl="1">
              <a:defRPr/>
            </a:pPr>
            <a:r>
              <a:rPr lang="en-US" dirty="0" smtClean="0"/>
              <a:t>PHY (~70 CIDs)</a:t>
            </a:r>
          </a:p>
          <a:p>
            <a:pPr lvl="1">
              <a:defRPr/>
            </a:pPr>
            <a:r>
              <a:rPr lang="en-US" dirty="0" smtClean="0"/>
              <a:t>MAC (~210 CIDs)</a:t>
            </a:r>
          </a:p>
          <a:p>
            <a:pPr lvl="2">
              <a:defRPr/>
            </a:pPr>
            <a:endParaRPr lang="en-US" dirty="0" smtClean="0"/>
          </a:p>
          <a:p>
            <a:pPr lvl="1">
              <a:defRPr/>
            </a:pPr>
            <a:endParaRPr lang="en-US" b="0" dirty="0" smtClean="0"/>
          </a:p>
          <a:p>
            <a:pPr marL="1200150" lvl="2" indent="-342900">
              <a:buFont typeface="+mj-lt"/>
              <a:buAutoNum type="arabicPeriod"/>
            </a:pPr>
            <a:endParaRPr lang="en-US" sz="2000" dirty="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3318" name="Slide Number Placeholder 5"/>
          <p:cNvSpPr>
            <a:spLocks noGrp="1"/>
          </p:cNvSpPr>
          <p:nvPr>
            <p:ph type="sldNum" sz="quarter" idx="12"/>
          </p:nvPr>
        </p:nvSpPr>
        <p:spPr>
          <a:xfrm>
            <a:off x="5944152" y="6488386"/>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F0D70E5-9AF7-4A30-B6FF-66C7C50BAA31}" type="slidenum">
              <a:rPr lang="en-US" altLang="en-US" sz="1200" b="0"/>
              <a:pPr>
                <a:spcBef>
                  <a:spcPct val="0"/>
                </a:spcBef>
                <a:buFontTx/>
                <a:buNone/>
              </a:pPr>
              <a:t>9</a:t>
            </a:fld>
            <a:endParaRPr lang="en-US" altLang="en-US" sz="1200" b="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142081</TotalTime>
  <Words>2375</Words>
  <Application>Microsoft Office PowerPoint</Application>
  <PresentationFormat>Widescreen</PresentationFormat>
  <Paragraphs>667</Paragraphs>
  <Slides>31</Slides>
  <Notes>12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40" baseType="lpstr">
      <vt:lpstr>Monotype Sorts</vt:lpstr>
      <vt:lpstr>MS Gothic</vt:lpstr>
      <vt:lpstr>MS PGothic</vt:lpstr>
      <vt:lpstr>Arial</vt:lpstr>
      <vt:lpstr>Calibri</vt:lpstr>
      <vt:lpstr>Helvetica</vt:lpstr>
      <vt:lpstr>Times New Roman</vt:lpstr>
      <vt:lpstr>802-11-Submission</vt:lpstr>
      <vt:lpstr>Document</vt:lpstr>
      <vt:lpstr>May 2019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Call for Submissions</vt:lpstr>
      <vt:lpstr>PHY - CR </vt:lpstr>
      <vt:lpstr>MAC - CR</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Summary from March 2019 Meeting, Ad-hoc Meeting and Teleconference Calls</vt:lpstr>
      <vt:lpstr>Motion - Minutes</vt:lpstr>
      <vt:lpstr>Motion #2017</vt:lpstr>
      <vt:lpstr>Motion - WG Recirculation Ballot</vt:lpstr>
      <vt:lpstr>TGba Timeline </vt:lpstr>
      <vt:lpstr>Goal for May 2019</vt:lpstr>
      <vt:lpstr>Teleconference Call Schedule</vt:lpstr>
      <vt:lpstr>Backup Slides</vt:lpstr>
      <vt:lpstr>Proposed TGba Spec Development Process</vt:lpstr>
      <vt:lpstr>[Template] Motion #?</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11-18/1042r11</dc:title>
  <dc:subject>Submission</dc:subject>
  <dc:creator>minyoung.park@intel.com</dc:creator>
  <cp:keywords>July 2018, CTPClassification=CTP_NT</cp:keywords>
  <dc:description>TGba Agenda July 2018</dc:description>
  <cp:lastModifiedBy>Park, Minyoung</cp:lastModifiedBy>
  <cp:revision>5227</cp:revision>
  <cp:lastPrinted>2014-11-04T15:04:57Z</cp:lastPrinted>
  <dcterms:created xsi:type="dcterms:W3CDTF">2007-04-17T18:10:23Z</dcterms:created>
  <dcterms:modified xsi:type="dcterms:W3CDTF">2019-05-14T17:53:31Z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9de5a140-4d94-469a-9331-b0c82385dacb</vt:lpwstr>
  </property>
  <property fmtid="{D5CDD505-2E9C-101B-9397-08002B2CF9AE}" pid="32" name="CTP_TimeStamp">
    <vt:lpwstr>2019-05-14 17:53:30Z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