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3"/>
  </p:notesMasterIdLst>
  <p:handoutMasterIdLst>
    <p:handoutMasterId r:id="rId34"/>
  </p:handoutMasterIdLst>
  <p:sldIdLst>
    <p:sldId id="708" r:id="rId2"/>
    <p:sldId id="678" r:id="rId3"/>
    <p:sldId id="679" r:id="rId4"/>
    <p:sldId id="656" r:id="rId5"/>
    <p:sldId id="665" r:id="rId6"/>
    <p:sldId id="666" r:id="rId7"/>
    <p:sldId id="710" r:id="rId8"/>
    <p:sldId id="711" r:id="rId9"/>
    <p:sldId id="715" r:id="rId10"/>
    <p:sldId id="762" r:id="rId11"/>
    <p:sldId id="799" r:id="rId12"/>
    <p:sldId id="750" r:id="rId13"/>
    <p:sldId id="778" r:id="rId14"/>
    <p:sldId id="779" r:id="rId15"/>
    <p:sldId id="780" r:id="rId16"/>
    <p:sldId id="781" r:id="rId17"/>
    <p:sldId id="782" r:id="rId18"/>
    <p:sldId id="727" r:id="rId19"/>
    <p:sldId id="704" r:id="rId20"/>
    <p:sldId id="705" r:id="rId21"/>
    <p:sldId id="707" r:id="rId22"/>
    <p:sldId id="809" r:id="rId23"/>
    <p:sldId id="721" r:id="rId24"/>
    <p:sldId id="847" r:id="rId25"/>
    <p:sldId id="848" r:id="rId26"/>
    <p:sldId id="800" r:id="rId27"/>
    <p:sldId id="694" r:id="rId28"/>
    <p:sldId id="695" r:id="rId29"/>
    <p:sldId id="740" r:id="rId30"/>
    <p:sldId id="741" r:id="rId31"/>
    <p:sldId id="825" r:id="rId32"/>
  </p:sldIdLst>
  <p:sldSz cx="12192000" cy="6858000"/>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FF66"/>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2860" autoAdjust="0"/>
    <p:restoredTop sz="94095" autoAdjust="0"/>
  </p:normalViewPr>
  <p:slideViewPr>
    <p:cSldViewPr>
      <p:cViewPr varScale="1">
        <p:scale>
          <a:sx n="70" d="100"/>
          <a:sy n="70" d="100"/>
        </p:scale>
        <p:origin x="236" y="60"/>
      </p:cViewPr>
      <p:guideLst>
        <p:guide orient="horz" pos="2160"/>
        <p:guide pos="3840"/>
      </p:guideLst>
    </p:cSldViewPr>
  </p:slideViewPr>
  <p:outlineViewPr>
    <p:cViewPr>
      <p:scale>
        <a:sx n="50" d="100"/>
        <a:sy n="50" d="100"/>
      </p:scale>
      <p:origin x="0" y="0"/>
    </p:cViewPr>
  </p:outlineViewPr>
  <p:notesTextViewPr>
    <p:cViewPr>
      <p:scale>
        <a:sx n="3" d="2"/>
        <a:sy n="3" d="2"/>
      </p:scale>
      <p:origin x="0" y="0"/>
    </p:cViewPr>
  </p:notesTextViewPr>
  <p:sorterViewPr>
    <p:cViewPr>
      <p:scale>
        <a:sx n="110" d="100"/>
        <a:sy n="110" d="100"/>
      </p:scale>
      <p:origin x="0" y="-2916"/>
    </p:cViewPr>
  </p:sorterViewPr>
  <p:notesViewPr>
    <p:cSldViewPr>
      <p:cViewPr>
        <p:scale>
          <a:sx n="100" d="100"/>
          <a:sy n="100" d="100"/>
        </p:scale>
        <p:origin x="388" y="48"/>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4143375" y="8982075"/>
            <a:ext cx="21748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Edward Au </a:t>
            </a:r>
            <a:r>
              <a:rPr lang="en-US" smtClean="0"/>
              <a:t>(Huawei Technologies)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304849B1-8DD0-4143-8067-2BA297C895D6}"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888293450"/>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dirty="0"/>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384175" y="701675"/>
            <a:ext cx="61658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646488" y="8985250"/>
            <a:ext cx="263525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Edward Au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3FF7E430-CFE4-44DE-BB91-6F835072ED01}"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23130425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Slide Image Placeholder 1"/>
          <p:cNvSpPr>
            <a:spLocks noGrp="1" noRot="1" noChangeAspect="1" noTextEdit="1"/>
          </p:cNvSpPr>
          <p:nvPr>
            <p:ph type="sldImg"/>
          </p:nvPr>
        </p:nvSpPr>
        <p:spPr>
          <a:xfrm>
            <a:off x="384175" y="701675"/>
            <a:ext cx="6165850" cy="3468688"/>
          </a:xfrm>
          <a:ln/>
        </p:spPr>
      </p:sp>
      <p:sp>
        <p:nvSpPr>
          <p:cNvPr id="5123"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dirty="0" smtClean="0"/>
          </a:p>
        </p:txBody>
      </p:sp>
      <p:sp>
        <p:nvSpPr>
          <p:cNvPr id="4" name="Header Placeholder 3"/>
          <p:cNvSpPr>
            <a:spLocks noGrp="1"/>
          </p:cNvSpPr>
          <p:nvPr>
            <p:ph type="hdr" sz="quarter"/>
          </p:nvPr>
        </p:nvSpPr>
        <p:spPr/>
        <p:txBody>
          <a:bodyPr/>
          <a:lstStyle/>
          <a:p>
            <a:pPr>
              <a:defRPr/>
            </a:pPr>
            <a:r>
              <a:rPr lang="en-US" dirty="0" smtClean="0"/>
              <a:t>doc.: IEEE 802.11-15/1472r0</a:t>
            </a:r>
            <a:endParaRPr lang="en-US" dirty="0"/>
          </a:p>
        </p:txBody>
      </p:sp>
      <p:sp>
        <p:nvSpPr>
          <p:cNvPr id="5" name="Date Placeholder 4"/>
          <p:cNvSpPr>
            <a:spLocks noGrp="1"/>
          </p:cNvSpPr>
          <p:nvPr>
            <p:ph type="dt" sz="quarter" idx="1"/>
          </p:nvPr>
        </p:nvSpPr>
        <p:spPr/>
        <p:txBody>
          <a:bodyPr/>
          <a:lstStyle/>
          <a:p>
            <a:pPr>
              <a:defRPr/>
            </a:pPr>
            <a:r>
              <a:rPr lang="en-US" dirty="0" smtClean="0"/>
              <a:t>January 2016</a:t>
            </a:r>
            <a:endParaRPr lang="en-US" dirty="0"/>
          </a:p>
        </p:txBody>
      </p:sp>
      <p:sp>
        <p:nvSpPr>
          <p:cNvPr id="6" name="Footer Placeholder 5"/>
          <p:cNvSpPr>
            <a:spLocks noGrp="1"/>
          </p:cNvSpPr>
          <p:nvPr>
            <p:ph type="ftr" sz="quarter" idx="4"/>
          </p:nvPr>
        </p:nvSpPr>
        <p:spPr/>
        <p:txBody>
          <a:bodyPr/>
          <a:lstStyle/>
          <a:p>
            <a:pPr lvl="4">
              <a:defRPr/>
            </a:pPr>
            <a:r>
              <a:rPr lang="en-US" dirty="0" smtClean="0"/>
              <a:t>Edward Au (Huawei Technologies)</a:t>
            </a:r>
            <a:endParaRPr lang="en-US" dirty="0"/>
          </a:p>
        </p:txBody>
      </p:sp>
      <p:sp>
        <p:nvSpPr>
          <p:cNvPr id="5127"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dirty="0" smtClean="0"/>
              <a:t>Page </a:t>
            </a:r>
            <a:fld id="{3677C22B-21F1-4F29-8177-0ED961E00DA1}" type="slidenum">
              <a:rPr lang="en-US" altLang="en-US" smtClean="0"/>
              <a:pPr>
                <a:spcBef>
                  <a:spcPct val="0"/>
                </a:spcBef>
              </a:pPr>
              <a:t>1</a:t>
            </a:fld>
            <a:endParaRPr lang="en-US" altLang="en-US" dirty="0" smtClean="0"/>
          </a:p>
        </p:txBody>
      </p:sp>
    </p:spTree>
    <p:extLst>
      <p:ext uri="{BB962C8B-B14F-4D97-AF65-F5344CB8AC3E}">
        <p14:creationId xmlns:p14="http://schemas.microsoft.com/office/powerpoint/2010/main" val="297264910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dirty="0"/>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22</a:t>
            </a:fld>
            <a:endParaRPr lang="en-US" altLang="en-US"/>
          </a:p>
        </p:txBody>
      </p:sp>
    </p:spTree>
    <p:extLst>
      <p:ext uri="{BB962C8B-B14F-4D97-AF65-F5344CB8AC3E}">
        <p14:creationId xmlns:p14="http://schemas.microsoft.com/office/powerpoint/2010/main" val="50183081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dirty="0" smtClean="0"/>
              <a:t>doc.: IEEE 802.11-15/1472r0</a:t>
            </a:r>
            <a:endParaRPr lang="en-US" dirty="0"/>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26</a:t>
            </a:fld>
            <a:endParaRPr lang="en-US" altLang="en-US"/>
          </a:p>
        </p:txBody>
      </p:sp>
    </p:spTree>
    <p:extLst>
      <p:ext uri="{BB962C8B-B14F-4D97-AF65-F5344CB8AC3E}">
        <p14:creationId xmlns:p14="http://schemas.microsoft.com/office/powerpoint/2010/main" val="42849434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8" name="Slide Image Placeholder 1"/>
          <p:cNvSpPr>
            <a:spLocks noGrp="1" noRot="1" noChangeAspect="1" noTextEdit="1"/>
          </p:cNvSpPr>
          <p:nvPr>
            <p:ph type="sldImg"/>
          </p:nvPr>
        </p:nvSpPr>
        <p:spPr>
          <a:xfrm>
            <a:off x="384175" y="701675"/>
            <a:ext cx="6165850" cy="3468688"/>
          </a:xfrm>
          <a:ln/>
        </p:spPr>
      </p:sp>
      <p:sp>
        <p:nvSpPr>
          <p:cNvPr id="45059"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
        <p:nvSpPr>
          <p:cNvPr id="4" name="Header Placeholder 3"/>
          <p:cNvSpPr>
            <a:spLocks noGrp="1"/>
          </p:cNvSpPr>
          <p:nvPr>
            <p:ph type="hdr" sz="quarter"/>
          </p:nvPr>
        </p:nvSpPr>
        <p:spPr/>
        <p:txBody>
          <a:bodyPr/>
          <a:lstStyle/>
          <a:p>
            <a:pPr>
              <a:defRPr/>
            </a:pPr>
            <a:r>
              <a:rPr lang="en-US" dirty="0" smtClean="0"/>
              <a:t>doc.: IEEE 802.11-15/1472r0</a:t>
            </a:r>
            <a:endParaRPr lang="en-US" dirty="0"/>
          </a:p>
        </p:txBody>
      </p:sp>
      <p:sp>
        <p:nvSpPr>
          <p:cNvPr id="5" name="Date Placeholder 4"/>
          <p:cNvSpPr>
            <a:spLocks noGrp="1"/>
          </p:cNvSpPr>
          <p:nvPr>
            <p:ph type="dt" sz="quarter" idx="1"/>
          </p:nvPr>
        </p:nvSpPr>
        <p:spPr/>
        <p:txBody>
          <a:bodyPr/>
          <a:lstStyle/>
          <a:p>
            <a:pPr>
              <a:defRPr/>
            </a:pPr>
            <a:r>
              <a:rPr lang="en-US" smtClean="0"/>
              <a:t>January 2016</a:t>
            </a:r>
            <a:endParaRPr lang="en-US"/>
          </a:p>
        </p:txBody>
      </p:sp>
      <p:sp>
        <p:nvSpPr>
          <p:cNvPr id="6" name="Footer Placeholder 5"/>
          <p:cNvSpPr>
            <a:spLocks noGrp="1"/>
          </p:cNvSpPr>
          <p:nvPr>
            <p:ph type="ftr" sz="quarter" idx="4"/>
          </p:nvPr>
        </p:nvSpPr>
        <p:spPr/>
        <p:txBody>
          <a:bodyPr/>
          <a:lstStyle/>
          <a:p>
            <a:pPr lvl="4">
              <a:defRPr/>
            </a:pPr>
            <a:r>
              <a:rPr lang="en-US" smtClean="0"/>
              <a:t>Edward Au (Huawei Technologies)</a:t>
            </a:r>
            <a:endParaRPr lang="en-US"/>
          </a:p>
        </p:txBody>
      </p:sp>
      <p:sp>
        <p:nvSpPr>
          <p:cNvPr id="45063" name="Slide Number Placeholder 6"/>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spcBef>
                <a:spcPct val="30000"/>
              </a:spcBef>
              <a:defRPr sz="1200">
                <a:solidFill>
                  <a:schemeClr val="tx1"/>
                </a:solidFill>
                <a:latin typeface="Times New Roman" panose="02020603050405020304" pitchFamily="18" charset="0"/>
                <a:ea typeface="MS PGothic" panose="020B0600070205080204" pitchFamily="34" charset="-128"/>
              </a:defRPr>
            </a:lvl1pPr>
            <a:lvl2pPr marL="742950" indent="-285750" defTabSz="933450">
              <a:spcBef>
                <a:spcPct val="30000"/>
              </a:spcBef>
              <a:defRPr sz="1200">
                <a:solidFill>
                  <a:schemeClr val="tx1"/>
                </a:solidFill>
                <a:latin typeface="Times New Roman" panose="02020603050405020304" pitchFamily="18" charset="0"/>
                <a:ea typeface="MS PGothic" panose="020B0600070205080204" pitchFamily="34" charset="-128"/>
              </a:defRPr>
            </a:lvl2pPr>
            <a:lvl3pPr marL="11430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3pPr>
            <a:lvl4pPr marL="16002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4pPr>
            <a:lvl5pPr marL="2057400" indent="-228600" defTabSz="933450">
              <a:spcBef>
                <a:spcPct val="30000"/>
              </a:spcBef>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3000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spcBef>
                <a:spcPct val="0"/>
              </a:spcBef>
            </a:pPr>
            <a:r>
              <a:rPr lang="en-US" altLang="en-US" smtClean="0"/>
              <a:t>Page </a:t>
            </a:r>
            <a:fld id="{733251C5-AACF-413B-B5F7-2C52CA6A2DDC}" type="slidenum">
              <a:rPr lang="en-US" altLang="en-US" smtClean="0"/>
              <a:pPr>
                <a:spcBef>
                  <a:spcPct val="0"/>
                </a:spcBef>
              </a:pPr>
              <a:t>28</a:t>
            </a:fld>
            <a:endParaRPr lang="en-US" altLang="en-US" smtClean="0"/>
          </a:p>
        </p:txBody>
      </p:sp>
    </p:spTree>
    <p:extLst>
      <p:ext uri="{BB962C8B-B14F-4D97-AF65-F5344CB8AC3E}">
        <p14:creationId xmlns:p14="http://schemas.microsoft.com/office/powerpoint/2010/main" val="11958250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dirty="0"/>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2</a:t>
            </a:fld>
            <a:endParaRPr lang="en-US" altLang="en-US"/>
          </a:p>
        </p:txBody>
      </p:sp>
    </p:spTree>
    <p:extLst>
      <p:ext uri="{BB962C8B-B14F-4D97-AF65-F5344CB8AC3E}">
        <p14:creationId xmlns:p14="http://schemas.microsoft.com/office/powerpoint/2010/main" val="293298157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dirty="0" smtClean="0"/>
              <a:t>doc.: IEEE 802.11-15/1472r0</a:t>
            </a:r>
            <a:endParaRPr lang="en-US" dirty="0"/>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7</a:t>
            </a:fld>
            <a:endParaRPr lang="en-US" altLang="en-US"/>
          </a:p>
        </p:txBody>
      </p:sp>
    </p:spTree>
    <p:extLst>
      <p:ext uri="{BB962C8B-B14F-4D97-AF65-F5344CB8AC3E}">
        <p14:creationId xmlns:p14="http://schemas.microsoft.com/office/powerpoint/2010/main" val="258994885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dirty="0" smtClean="0"/>
              <a:t>doc.: IEEE 802.11-15/1472r0</a:t>
            </a:r>
            <a:endParaRPr lang="en-US" dirty="0"/>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10</a:t>
            </a:fld>
            <a:endParaRPr lang="en-US" altLang="en-US"/>
          </a:p>
        </p:txBody>
      </p:sp>
    </p:spTree>
    <p:extLst>
      <p:ext uri="{BB962C8B-B14F-4D97-AF65-F5344CB8AC3E}">
        <p14:creationId xmlns:p14="http://schemas.microsoft.com/office/powerpoint/2010/main" val="29670677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11</a:t>
            </a:fld>
            <a:endParaRPr lang="en-US" altLang="en-US"/>
          </a:p>
        </p:txBody>
      </p:sp>
    </p:spTree>
    <p:extLst>
      <p:ext uri="{BB962C8B-B14F-4D97-AF65-F5344CB8AC3E}">
        <p14:creationId xmlns:p14="http://schemas.microsoft.com/office/powerpoint/2010/main" val="93878488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12</a:t>
            </a:fld>
            <a:endParaRPr lang="en-US" altLang="en-US"/>
          </a:p>
        </p:txBody>
      </p:sp>
    </p:spTree>
    <p:extLst>
      <p:ext uri="{BB962C8B-B14F-4D97-AF65-F5344CB8AC3E}">
        <p14:creationId xmlns:p14="http://schemas.microsoft.com/office/powerpoint/2010/main" val="358588786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01B83818-5B4E-4C6F-A943-9CE70124E581}" type="slidenum">
              <a:rPr lang="en-US" altLang="en-US" sz="1300">
                <a:solidFill>
                  <a:srgbClr val="000000"/>
                </a:solidFill>
              </a:rPr>
              <a:pPr>
                <a:spcBef>
                  <a:spcPct val="0"/>
                </a:spcBef>
              </a:pPr>
              <a:t>13</a:t>
            </a:fld>
            <a:endParaRPr lang="en-US" altLang="en-US" sz="1300">
              <a:solidFill>
                <a:srgbClr val="000000"/>
              </a:solidFill>
            </a:endParaRPr>
          </a:p>
        </p:txBody>
      </p:sp>
      <p:sp>
        <p:nvSpPr>
          <p:cNvPr id="13315" name="Rectangle 1026"/>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5647" tIns="46985" rIns="95647" bIns="46985"/>
          <a:lstStyle/>
          <a:p>
            <a:endParaRPr lang="en-GB" altLang="en-US" smtClean="0"/>
          </a:p>
        </p:txBody>
      </p:sp>
      <p:sp>
        <p:nvSpPr>
          <p:cNvPr id="13316" name="Rectangle 1027"/>
          <p:cNvSpPr>
            <a:spLocks noGrp="1" noRot="1" noChangeAspect="1" noChangeArrowheads="1" noTextEdit="1"/>
          </p:cNvSpPr>
          <p:nvPr>
            <p:ph type="sldImg"/>
          </p:nvPr>
        </p:nvSpPr>
        <p:spPr>
          <a:xfrm>
            <a:off x="384175" y="701675"/>
            <a:ext cx="6165850" cy="3468688"/>
          </a:xfrm>
          <a:ln w="12700" cap="flat">
            <a:solidFill>
              <a:schemeClr val="tx1"/>
            </a:solidFill>
          </a:ln>
        </p:spPr>
      </p:sp>
    </p:spTree>
    <p:extLst>
      <p:ext uri="{BB962C8B-B14F-4D97-AF65-F5344CB8AC3E}">
        <p14:creationId xmlns:p14="http://schemas.microsoft.com/office/powerpoint/2010/main" val="357285292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4175" y="701675"/>
            <a:ext cx="6165850" cy="3468688"/>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802.11-15/1472r0</a:t>
            </a:r>
            <a:endParaRPr lang="en-US"/>
          </a:p>
        </p:txBody>
      </p:sp>
      <p:sp>
        <p:nvSpPr>
          <p:cNvPr id="5" name="Date Placeholder 4"/>
          <p:cNvSpPr>
            <a:spLocks noGrp="1"/>
          </p:cNvSpPr>
          <p:nvPr>
            <p:ph type="dt" idx="11"/>
          </p:nvPr>
        </p:nvSpPr>
        <p:spPr/>
        <p:txBody>
          <a:bodyPr/>
          <a:lstStyle/>
          <a:p>
            <a:pPr>
              <a:defRPr/>
            </a:pPr>
            <a:r>
              <a:rPr lang="en-US" smtClean="0"/>
              <a:t>January 2016</a:t>
            </a:r>
            <a:endParaRPr lang="en-US"/>
          </a:p>
        </p:txBody>
      </p:sp>
      <p:sp>
        <p:nvSpPr>
          <p:cNvPr id="6" name="Footer Placeholder 5"/>
          <p:cNvSpPr>
            <a:spLocks noGrp="1"/>
          </p:cNvSpPr>
          <p:nvPr>
            <p:ph type="ftr" sz="quarter" idx="12"/>
          </p:nvPr>
        </p:nvSpPr>
        <p:spPr/>
        <p:txBody>
          <a:bodyPr/>
          <a:lstStyle/>
          <a:p>
            <a:pPr lvl="4">
              <a:defRPr/>
            </a:pPr>
            <a:r>
              <a:rPr lang="en-US" smtClean="0"/>
              <a:t>Edward Au (Huawei Technologies)</a:t>
            </a:r>
            <a:endParaRPr lang="en-US"/>
          </a:p>
        </p:txBody>
      </p:sp>
      <p:sp>
        <p:nvSpPr>
          <p:cNvPr id="7" name="Slide Number Placeholder 6"/>
          <p:cNvSpPr>
            <a:spLocks noGrp="1"/>
          </p:cNvSpPr>
          <p:nvPr>
            <p:ph type="sldNum" sz="quarter" idx="13"/>
          </p:nvPr>
        </p:nvSpPr>
        <p:spPr/>
        <p:txBody>
          <a:bodyPr/>
          <a:lstStyle/>
          <a:p>
            <a:pPr>
              <a:defRPr/>
            </a:pPr>
            <a:r>
              <a:rPr lang="en-US" altLang="en-US" smtClean="0"/>
              <a:t>Page </a:t>
            </a:r>
            <a:fld id="{3FF7E430-CFE4-44DE-BB91-6F835072ED01}" type="slidenum">
              <a:rPr lang="en-US" altLang="en-US" smtClean="0"/>
              <a:pPr>
                <a:defRPr/>
              </a:pPr>
              <a:t>14</a:t>
            </a:fld>
            <a:endParaRPr lang="en-US" altLang="en-US"/>
          </a:p>
        </p:txBody>
      </p:sp>
    </p:spTree>
    <p:extLst>
      <p:ext uri="{BB962C8B-B14F-4D97-AF65-F5344CB8AC3E}">
        <p14:creationId xmlns:p14="http://schemas.microsoft.com/office/powerpoint/2010/main" val="194475828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0C3E5EA2-4F49-4160-96D3-1DB505C5FA7D}" type="slidenum">
              <a:rPr lang="en-US" altLang="en-US" sz="1300">
                <a:solidFill>
                  <a:srgbClr val="000000"/>
                </a:solidFill>
              </a:rPr>
              <a:pPr>
                <a:spcBef>
                  <a:spcPct val="0"/>
                </a:spcBef>
              </a:pPr>
              <a:t>17</a:t>
            </a:fld>
            <a:endParaRPr lang="en-US" altLang="en-US" sz="1300">
              <a:solidFill>
                <a:srgbClr val="000000"/>
              </a:solidFill>
            </a:endParaRPr>
          </a:p>
        </p:txBody>
      </p:sp>
      <p:sp>
        <p:nvSpPr>
          <p:cNvPr id="14339" name="Rectangle 2"/>
          <p:cNvSpPr>
            <a:spLocks noGrp="1" noRot="1" noChangeAspect="1" noChangeArrowheads="1" noTextEdit="1"/>
          </p:cNvSpPr>
          <p:nvPr>
            <p:ph type="sldImg"/>
          </p:nvPr>
        </p:nvSpPr>
        <p:spPr>
          <a:xfrm>
            <a:off x="384175" y="701675"/>
            <a:ext cx="6165850" cy="3468688"/>
          </a:xfrm>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291536119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1BDDE91B-5D88-4385-BDAF-D76094A2B484}" type="slidenum">
              <a:rPr lang="en-US" altLang="en-US"/>
              <a:pPr>
                <a:defRPr/>
              </a:pPr>
              <a:t>‹#›</a:t>
            </a:fld>
            <a:endParaRPr lang="en-US" altLang="en-US"/>
          </a:p>
        </p:txBody>
      </p:sp>
    </p:spTree>
    <p:extLst>
      <p:ext uri="{BB962C8B-B14F-4D97-AF65-F5344CB8AC3E}">
        <p14:creationId xmlns:p14="http://schemas.microsoft.com/office/powerpoint/2010/main" val="19669718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0C28A4F1-C4E0-4265-9FAA-D4E89C0F4F15}" type="slidenum">
              <a:rPr lang="en-US" altLang="en-US"/>
              <a:pPr>
                <a:defRPr/>
              </a:pPr>
              <a:t>‹#›</a:t>
            </a:fld>
            <a:endParaRPr lang="en-US" altLang="en-US"/>
          </a:p>
        </p:txBody>
      </p:sp>
    </p:spTree>
    <p:extLst>
      <p:ext uri="{BB962C8B-B14F-4D97-AF65-F5344CB8AC3E}">
        <p14:creationId xmlns:p14="http://schemas.microsoft.com/office/powerpoint/2010/main" val="13870725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0" y="685800"/>
            <a:ext cx="25908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14400" y="685800"/>
            <a:ext cx="75692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5F2DFCF0-DDD7-4B2D-890B-B5D3E8C533E8}" type="slidenum">
              <a:rPr lang="en-US" altLang="en-US"/>
              <a:pPr>
                <a:defRPr/>
              </a:pPr>
              <a:t>‹#›</a:t>
            </a:fld>
            <a:endParaRPr lang="en-US" altLang="en-US"/>
          </a:p>
        </p:txBody>
      </p:sp>
    </p:spTree>
    <p:extLst>
      <p:ext uri="{BB962C8B-B14F-4D97-AF65-F5344CB8AC3E}">
        <p14:creationId xmlns:p14="http://schemas.microsoft.com/office/powerpoint/2010/main" val="82059163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7B0F4323-4460-4997-B543-454EB3AA50C1}" type="slidenum">
              <a:rPr lang="en-US" altLang="en-US"/>
              <a:pPr>
                <a:defRPr/>
              </a:pPr>
              <a:t>‹#›</a:t>
            </a:fld>
            <a:endParaRPr lang="en-US" altLang="en-US"/>
          </a:p>
        </p:txBody>
      </p:sp>
    </p:spTree>
    <p:extLst>
      <p:ext uri="{BB962C8B-B14F-4D97-AF65-F5344CB8AC3E}">
        <p14:creationId xmlns:p14="http://schemas.microsoft.com/office/powerpoint/2010/main" val="570062023"/>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May 2019</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ltLang="en-US"/>
              <a:t>Slide </a:t>
            </a:r>
            <a:fld id="{0A800361-54FF-4C83-9D96-CA2EBE18EBAB}" type="slidenum">
              <a:rPr lang="en-US" altLang="en-US"/>
              <a:pPr>
                <a:defRPr/>
              </a:pPr>
              <a:t>‹#›</a:t>
            </a:fld>
            <a:endParaRPr lang="en-US" altLang="en-US"/>
          </a:p>
        </p:txBody>
      </p:sp>
    </p:spTree>
    <p:extLst>
      <p:ext uri="{BB962C8B-B14F-4D97-AF65-F5344CB8AC3E}">
        <p14:creationId xmlns:p14="http://schemas.microsoft.com/office/powerpoint/2010/main" val="1929801076"/>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9144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97600" y="1981200"/>
            <a:ext cx="508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May 2019</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B3AADB1E-8AB1-401D-93B7-30E1984F35A9}" type="slidenum">
              <a:rPr lang="en-US" altLang="en-US"/>
              <a:pPr>
                <a:defRPr/>
              </a:pPr>
              <a:t>‹#›</a:t>
            </a:fld>
            <a:endParaRPr lang="en-US" altLang="en-US"/>
          </a:p>
        </p:txBody>
      </p:sp>
    </p:spTree>
    <p:extLst>
      <p:ext uri="{BB962C8B-B14F-4D97-AF65-F5344CB8AC3E}">
        <p14:creationId xmlns:p14="http://schemas.microsoft.com/office/powerpoint/2010/main" val="23818343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May 2019</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ltLang="en-US"/>
              <a:t>Slide </a:t>
            </a:r>
            <a:fld id="{C6896A0E-4ECD-4297-B787-1B0C935991A1}" type="slidenum">
              <a:rPr lang="en-US" altLang="en-US"/>
              <a:pPr>
                <a:defRPr/>
              </a:pPr>
              <a:t>‹#›</a:t>
            </a:fld>
            <a:endParaRPr lang="en-US" altLang="en-US"/>
          </a:p>
        </p:txBody>
      </p:sp>
    </p:spTree>
    <p:extLst>
      <p:ext uri="{BB962C8B-B14F-4D97-AF65-F5344CB8AC3E}">
        <p14:creationId xmlns:p14="http://schemas.microsoft.com/office/powerpoint/2010/main" val="176758682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May 2019</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ltLang="en-US"/>
              <a:t>Slide </a:t>
            </a:r>
            <a:fld id="{A2D159C0-1697-4662-BECF-0324D4AA669F}" type="slidenum">
              <a:rPr lang="en-US" altLang="en-US"/>
              <a:pPr>
                <a:defRPr/>
              </a:pPr>
              <a:t>‹#›</a:t>
            </a:fld>
            <a:endParaRPr lang="en-US" altLang="en-US"/>
          </a:p>
        </p:txBody>
      </p:sp>
    </p:spTree>
    <p:extLst>
      <p:ext uri="{BB962C8B-B14F-4D97-AF65-F5344CB8AC3E}">
        <p14:creationId xmlns:p14="http://schemas.microsoft.com/office/powerpoint/2010/main" val="335861814"/>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May 2019</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ltLang="en-US"/>
              <a:t>Slide </a:t>
            </a:r>
            <a:fld id="{1BB94D5D-5454-4843-B983-89A0937E20C1}" type="slidenum">
              <a:rPr lang="en-US" altLang="en-US"/>
              <a:pPr>
                <a:defRPr/>
              </a:pPr>
              <a:t>‹#›</a:t>
            </a:fld>
            <a:endParaRPr lang="en-US" altLang="en-US"/>
          </a:p>
        </p:txBody>
      </p:sp>
    </p:spTree>
    <p:extLst>
      <p:ext uri="{BB962C8B-B14F-4D97-AF65-F5344CB8AC3E}">
        <p14:creationId xmlns:p14="http://schemas.microsoft.com/office/powerpoint/2010/main" val="257602420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50"/>
            <a:ext cx="4011084"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4766733" y="273051"/>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09601" y="1435101"/>
            <a:ext cx="4011084"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May 2019</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B2CF3F3E-111F-4613-BAC2-F78BF33B9DA2}" type="slidenum">
              <a:rPr lang="en-US" altLang="en-US"/>
              <a:pPr>
                <a:defRPr/>
              </a:pPr>
              <a:t>‹#›</a:t>
            </a:fld>
            <a:endParaRPr lang="en-US" altLang="en-US"/>
          </a:p>
        </p:txBody>
      </p:sp>
    </p:spTree>
    <p:extLst>
      <p:ext uri="{BB962C8B-B14F-4D97-AF65-F5344CB8AC3E}">
        <p14:creationId xmlns:p14="http://schemas.microsoft.com/office/powerpoint/2010/main" val="388764531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2389717" y="612775"/>
            <a:ext cx="73152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2389717" y="5367338"/>
            <a:ext cx="73152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May 2019</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Minyoung Park (Intel Corp.)</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ltLang="en-US"/>
              <a:t>Slide </a:t>
            </a:r>
            <a:fld id="{7F9FBF2E-0347-44E1-ADB9-8BBB5F9DB1CE}" type="slidenum">
              <a:rPr lang="en-US" altLang="en-US"/>
              <a:pPr>
                <a:defRPr/>
              </a:pPr>
              <a:t>‹#›</a:t>
            </a:fld>
            <a:endParaRPr lang="en-US" altLang="en-US"/>
          </a:p>
        </p:txBody>
      </p:sp>
    </p:spTree>
    <p:extLst>
      <p:ext uri="{BB962C8B-B14F-4D97-AF65-F5344CB8AC3E}">
        <p14:creationId xmlns:p14="http://schemas.microsoft.com/office/powerpoint/2010/main" val="12434879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400" y="685800"/>
            <a:ext cx="103632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929218" y="332601"/>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atin typeface="Times New Roman" pitchFamily="18" charset="0"/>
                <a:ea typeface="+mn-ea"/>
                <a:cs typeface="+mn-cs"/>
              </a:defRPr>
            </a:lvl1pPr>
          </a:lstStyle>
          <a:p>
            <a:pPr>
              <a:defRPr/>
            </a:pPr>
            <a:r>
              <a:rPr lang="en-US" smtClean="0"/>
              <a:t>May 2019</a:t>
            </a:r>
            <a:endParaRPr lang="en-US" dirty="0"/>
          </a:p>
        </p:txBody>
      </p:sp>
      <p:sp>
        <p:nvSpPr>
          <p:cNvPr id="1029" name="Rectangle 5"/>
          <p:cNvSpPr>
            <a:spLocks noGrp="1" noChangeArrowheads="1"/>
          </p:cNvSpPr>
          <p:nvPr>
            <p:ph type="ftr" sz="quarter" idx="3"/>
          </p:nvPr>
        </p:nvSpPr>
        <p:spPr bwMode="auto">
          <a:xfrm>
            <a:off x="7721601" y="6475413"/>
            <a:ext cx="36703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smtClean="0"/>
              <a:t>Minyoung Park (Intel Corp.)</a:t>
            </a:r>
            <a:endParaRPr lang="en-US"/>
          </a:p>
        </p:txBody>
      </p:sp>
      <p:sp>
        <p:nvSpPr>
          <p:cNvPr id="1030" name="Rectangle 6"/>
          <p:cNvSpPr>
            <a:spLocks noGrp="1" noChangeArrowheads="1"/>
          </p:cNvSpPr>
          <p:nvPr>
            <p:ph type="sldNum" sz="quarter" idx="4"/>
          </p:nvPr>
        </p:nvSpPr>
        <p:spPr bwMode="auto">
          <a:xfrm>
            <a:off x="5879100" y="6475413"/>
            <a:ext cx="53540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44A069AA-D681-4D56-82F9-8070180AD592}" type="slidenum">
              <a:rPr lang="en-US" altLang="en-US"/>
              <a:pPr>
                <a:defRPr/>
              </a:pPr>
              <a:t>‹#›</a:t>
            </a:fld>
            <a:endParaRPr lang="en-US" altLang="en-US"/>
          </a:p>
        </p:txBody>
      </p:sp>
      <p:sp>
        <p:nvSpPr>
          <p:cNvPr id="1031" name="Rectangle 7"/>
          <p:cNvSpPr>
            <a:spLocks noChangeArrowheads="1"/>
          </p:cNvSpPr>
          <p:nvPr/>
        </p:nvSpPr>
        <p:spPr bwMode="auto">
          <a:xfrm>
            <a:off x="7901453" y="304027"/>
            <a:ext cx="3283014"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a:t>
            </a:r>
            <a:r>
              <a:rPr lang="en-US" altLang="en-US" sz="1800" b="1" dirty="0" smtClean="0"/>
              <a:t>802.11-19/0617r2</a:t>
            </a:r>
            <a:endParaRPr lang="en-US" altLang="en-US" sz="1800" b="1" dirty="0" smtClean="0"/>
          </a:p>
        </p:txBody>
      </p:sp>
      <p:sp>
        <p:nvSpPr>
          <p:cNvPr id="1032" name="Line 8"/>
          <p:cNvSpPr>
            <a:spLocks noChangeShapeType="1"/>
          </p:cNvSpPr>
          <p:nvPr/>
        </p:nvSpPr>
        <p:spPr bwMode="auto">
          <a:xfrm>
            <a:off x="914400" y="609600"/>
            <a:ext cx="103632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sz="1200"/>
          </a:p>
        </p:txBody>
      </p:sp>
      <p:sp>
        <p:nvSpPr>
          <p:cNvPr id="1033" name="Rectangle 9"/>
          <p:cNvSpPr>
            <a:spLocks noChangeArrowheads="1"/>
          </p:cNvSpPr>
          <p:nvPr/>
        </p:nvSpPr>
        <p:spPr bwMode="auto">
          <a:xfrm>
            <a:off x="914401" y="6475413"/>
            <a:ext cx="718145"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z="1200" smtClean="0"/>
              <a:t>Submission</a:t>
            </a:r>
          </a:p>
        </p:txBody>
      </p:sp>
      <p:sp>
        <p:nvSpPr>
          <p:cNvPr id="1034" name="Line 10"/>
          <p:cNvSpPr>
            <a:spLocks noChangeShapeType="1"/>
          </p:cNvSpPr>
          <p:nvPr/>
        </p:nvSpPr>
        <p:spPr bwMode="auto">
          <a:xfrm>
            <a:off x="914400" y="6477000"/>
            <a:ext cx="10464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sz="120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6.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2.xml"/><Relationship Id="rId4" Type="http://schemas.openxmlformats.org/officeDocument/2006/relationships/hyperlink" Target="http://www.ieee802.org/devdocs.shtml" TargetMode="External"/></Relationships>
</file>

<file path=ppt/slides/_rels/slide19.xml.rels><?xml version="1.0" encoding="UTF-8" standalone="yes"?>
<Relationships xmlns="http://schemas.openxmlformats.org/package/2006/relationships"><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ylaws/sect6-7.html#loa" TargetMode="External"/><Relationship Id="rId5" Type="http://schemas.openxmlformats.org/officeDocument/2006/relationships/hyperlink" Target="http://standards.ieee.org/board/pat/pat-slideset.ppt" TargetMode="External"/><Relationship Id="rId4" Type="http://schemas.openxmlformats.org/officeDocument/2006/relationships/hyperlink" Target="http://standards.ieee.org/resources/antitrust-guidelines.pdf"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hyperlink" Target="http://standards.ieee.org/develop/policies/bylaws/index.html" TargetMode="External"/><Relationship Id="rId1" Type="http://schemas.openxmlformats.org/officeDocument/2006/relationships/slideLayout" Target="../slideLayouts/slideLayout2.xml"/><Relationship Id="rId5" Type="http://schemas.openxmlformats.org/officeDocument/2006/relationships/hyperlink" Target="http://standards.ieee.org/develop/policies/opman/sb_om.pdf" TargetMode="External"/><Relationship Id="rId4" Type="http://schemas.openxmlformats.org/officeDocument/2006/relationships/hyperlink" Target="http://standards.ieee.org/develop/policies/opman/index.html" TargetMode="External"/></Relationships>
</file>

<file path=ppt/slides/_rels/slide21.xml.rels><?xml version="1.0" encoding="UTF-8" standalone="yes"?>
<Relationships xmlns="http://schemas.openxmlformats.org/package/2006/relationships"><Relationship Id="rId8" Type="http://schemas.openxmlformats.org/officeDocument/2006/relationships/hyperlink" Target="http://www.ieee802.org/11/Rules/rules.shtml" TargetMode="External"/><Relationship Id="rId3" Type="http://schemas.openxmlformats.org/officeDocument/2006/relationships/hyperlink" Target="http://www.ieee802.org/PNP/approved/IEEE_802_OM_v18.pdf" TargetMode="External"/><Relationship Id="rId7" Type="http://schemas.openxmlformats.org/officeDocument/2006/relationships/hyperlink" Target="https://mentor.ieee.org/802.11/dcn/14/11-14-0629-14-0000-802-11-operations-manual.docx" TargetMode="External"/><Relationship Id="rId2" Type="http://schemas.openxmlformats.org/officeDocument/2006/relationships/hyperlink" Target="http://standards.ieee.org/board/aud/LMSC.pdf" TargetMode="External"/><Relationship Id="rId1" Type="http://schemas.openxmlformats.org/officeDocument/2006/relationships/slideLayout" Target="../slideLayouts/slideLayout2.xml"/><Relationship Id="rId6" Type="http://schemas.openxmlformats.org/officeDocument/2006/relationships/hyperlink" Target="http://www.ieee802.org/PNP/2016-03/IEEE_802_Chairs_guidelines_v22_with_changes.pdf" TargetMode="External"/><Relationship Id="rId5" Type="http://schemas.openxmlformats.org/officeDocument/2006/relationships/hyperlink" Target="http://grouper.ieee.org/groups/802/PNP/approved/IEEE_802_LMSC_OM_approved_120725.pdf" TargetMode="External"/><Relationship Id="rId4" Type="http://schemas.openxmlformats.org/officeDocument/2006/relationships/hyperlink" Target="http://www.ieee802.org/PNP/approved/IEEE_802_WG_PandP_v18.1.pdf" TargetMode="External"/><Relationship Id="rId9" Type="http://schemas.openxmlformats.org/officeDocument/2006/relationships/hyperlink" Target="http://www.ieee802.org/devdocs.shtml" TargetMode="Externa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newton.meeting.verilan.com/"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mailto:jrosdahl@ieee.org"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Object 3"/>
          <p:cNvGraphicFramePr>
            <a:graphicFrameLocks noChangeAspect="1"/>
          </p:cNvGraphicFramePr>
          <p:nvPr>
            <p:extLst>
              <p:ext uri="{D42A27DB-BD31-4B8C-83A1-F6EECF244321}">
                <p14:modId xmlns:p14="http://schemas.microsoft.com/office/powerpoint/2010/main" val="318859570"/>
              </p:ext>
            </p:extLst>
          </p:nvPr>
        </p:nvGraphicFramePr>
        <p:xfrm>
          <a:off x="2301875" y="3054350"/>
          <a:ext cx="7004050" cy="2578100"/>
        </p:xfrm>
        <a:graphic>
          <a:graphicData uri="http://schemas.openxmlformats.org/presentationml/2006/ole">
            <mc:AlternateContent xmlns:mc="http://schemas.openxmlformats.org/markup-compatibility/2006">
              <mc:Choice xmlns:v="urn:schemas-microsoft-com:vml" Requires="v">
                <p:oleObj spid="_x0000_s5797" name="Document" r:id="rId4" imgW="8261588" imgH="3047832" progId="Word.Document.8">
                  <p:embed/>
                </p:oleObj>
              </mc:Choice>
              <mc:Fallback>
                <p:oleObj name="Document" r:id="rId4" imgW="8261588" imgH="3047832" progId="Word.Document.8">
                  <p:embed/>
                  <p:pic>
                    <p:nvPicPr>
                      <p:cNvPr id="0" name=""/>
                      <p:cNvPicPr>
                        <a:picLocks noChangeAspect="1" noChangeArrowheads="1"/>
                      </p:cNvPicPr>
                      <p:nvPr/>
                    </p:nvPicPr>
                    <p:blipFill>
                      <a:blip r:embed="rId5"/>
                      <a:srcRect/>
                      <a:stretch>
                        <a:fillRect/>
                      </a:stretch>
                    </p:blipFill>
                    <p:spPr bwMode="auto">
                      <a:xfrm>
                        <a:off x="2301875" y="3054350"/>
                        <a:ext cx="7004050" cy="2578100"/>
                      </a:xfrm>
                      <a:prstGeom prst="rect">
                        <a:avLst/>
                      </a:prstGeom>
                      <a:noFill/>
                      <a:ln>
                        <a:noFill/>
                      </a:ln>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
        <p:nvSpPr>
          <p:cNvPr id="4098" name="Title 9"/>
          <p:cNvSpPr>
            <a:spLocks noGrp="1"/>
          </p:cNvSpPr>
          <p:nvPr>
            <p:ph type="title"/>
          </p:nvPr>
        </p:nvSpPr>
        <p:spPr/>
        <p:txBody>
          <a:bodyPr/>
          <a:lstStyle/>
          <a:p>
            <a:r>
              <a:rPr lang="en-US" altLang="en-US" smtClean="0"/>
              <a:t>May 2019 </a:t>
            </a:r>
            <a:br>
              <a:rPr lang="en-US" altLang="en-US" smtClean="0"/>
            </a:br>
            <a:r>
              <a:rPr lang="en-US" altLang="en-US" smtClean="0"/>
              <a:t>TGba Agenda</a:t>
            </a:r>
            <a:endParaRPr lang="en-US" altLang="en-US" dirty="0" smtClean="0"/>
          </a:p>
        </p:txBody>
      </p:sp>
      <p:sp>
        <p:nvSpPr>
          <p:cNvPr id="4" name="Date Placeholder 3"/>
          <p:cNvSpPr>
            <a:spLocks noGrp="1"/>
          </p:cNvSpPr>
          <p:nvPr>
            <p:ph type="dt" sz="quarter" idx="10"/>
          </p:nvPr>
        </p:nvSpPr>
        <p:spPr/>
        <p:txBody>
          <a:bodyPr/>
          <a:lstStyle/>
          <a:p>
            <a:pPr>
              <a:defRPr/>
            </a:pPr>
            <a:r>
              <a:rPr lang="en-US" smtClean="0"/>
              <a:t>May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dirty="0"/>
          </a:p>
        </p:txBody>
      </p:sp>
      <p:sp>
        <p:nvSpPr>
          <p:cNvPr id="4101" name="Slide Number Placeholder 5"/>
          <p:cNvSpPr>
            <a:spLocks noGrp="1"/>
          </p:cNvSpPr>
          <p:nvPr>
            <p:ph type="sldNum" sz="quarter" idx="12"/>
          </p:nvPr>
        </p:nvSpPr>
        <p:spPr>
          <a:xfrm>
            <a:off x="5879594"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smtClean="0"/>
              <a:t>Slide </a:t>
            </a:r>
            <a:fld id="{87CADA09-2DAE-4899-B121-4D92081AAB59}" type="slidenum">
              <a:rPr lang="en-US" altLang="en-US" sz="1200" b="0" smtClean="0"/>
              <a:pPr>
                <a:spcBef>
                  <a:spcPct val="0"/>
                </a:spcBef>
                <a:buFontTx/>
                <a:buNone/>
              </a:pPr>
              <a:t>1</a:t>
            </a:fld>
            <a:endParaRPr lang="en-US" altLang="en-US" sz="1200" b="0" dirty="0"/>
          </a:p>
        </p:txBody>
      </p:sp>
      <p:sp>
        <p:nvSpPr>
          <p:cNvPr id="12" name="Rectangle 2"/>
          <p:cNvSpPr txBox="1">
            <a:spLocks noChangeArrowheads="1"/>
          </p:cNvSpPr>
          <p:nvPr/>
        </p:nvSpPr>
        <p:spPr bwMode="auto">
          <a:xfrm>
            <a:off x="2151063" y="2292351"/>
            <a:ext cx="7772400" cy="396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0" indent="0" algn="ctr">
              <a:spcBef>
                <a:spcPts val="500"/>
              </a:spcBef>
              <a:buNone/>
              <a:tabLst>
                <a:tab pos="912813" algn="l"/>
                <a:tab pos="1827213" algn="l"/>
                <a:tab pos="2741613" algn="l"/>
                <a:tab pos="3656013" algn="l"/>
                <a:tab pos="4570413" algn="l"/>
                <a:tab pos="5484813" algn="l"/>
                <a:tab pos="6399213" algn="l"/>
                <a:tab pos="7313613" algn="l"/>
                <a:tab pos="8228013" algn="l"/>
                <a:tab pos="9142413" algn="l"/>
                <a:tab pos="10056813" algn="l"/>
              </a:tabLst>
              <a:defRPr/>
            </a:pPr>
            <a:r>
              <a:rPr lang="en-GB" sz="2000" b="0" kern="0" dirty="0"/>
              <a:t>Date: </a:t>
            </a:r>
            <a:r>
              <a:rPr lang="en-GB" sz="2000" b="0" kern="0" dirty="0" smtClean="0"/>
              <a:t>2019-5-13</a:t>
            </a:r>
            <a:endParaRPr lang="en-GB" sz="2000" b="0" kern="0" dirty="0"/>
          </a:p>
        </p:txBody>
      </p:sp>
      <p:sp>
        <p:nvSpPr>
          <p:cNvPr id="4104" name="Rectangle 4"/>
          <p:cNvSpPr>
            <a:spLocks noChangeArrowheads="1"/>
          </p:cNvSpPr>
          <p:nvPr/>
        </p:nvSpPr>
        <p:spPr bwMode="auto">
          <a:xfrm>
            <a:off x="2301875" y="2689225"/>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Lst>
        </p:spPr>
        <p:txBody>
          <a:bodyPr lIns="92160" tIns="46080" rIns="92160" bIns="46080"/>
          <a:lstStyle>
            <a:lvl1pPr>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defRPr sz="1600">
                <a:solidFill>
                  <a:schemeClr val="tx1"/>
                </a:solidFill>
                <a:latin typeface="Times New Roman" panose="02020603050405020304" pitchFamily="18" charset="0"/>
                <a:ea typeface="MS PGothic" panose="020B0600070205080204" pitchFamily="34" charset="-128"/>
              </a:defRPr>
            </a:lvl9pPr>
          </a:lstStyle>
          <a:p>
            <a:pPr>
              <a:spcBef>
                <a:spcPts val="500"/>
              </a:spcBef>
              <a:buNone/>
            </a:pPr>
            <a:r>
              <a:rPr lang="en-GB" altLang="en-US" sz="2000" b="0" dirty="0">
                <a:solidFill>
                  <a:srgbClr val="000000"/>
                </a:solidFill>
              </a:rPr>
              <a:t>Authors:</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1"/>
          <p:cNvSpPr>
            <a:spLocks noGrp="1"/>
          </p:cNvSpPr>
          <p:nvPr>
            <p:ph type="title"/>
          </p:nvPr>
        </p:nvSpPr>
        <p:spPr/>
        <p:txBody>
          <a:bodyPr/>
          <a:lstStyle/>
          <a:p>
            <a:r>
              <a:rPr lang="en-US" altLang="en-US" dirty="0" smtClean="0"/>
              <a:t>PHY - CR </a:t>
            </a:r>
          </a:p>
        </p:txBody>
      </p:sp>
      <p:sp>
        <p:nvSpPr>
          <p:cNvPr id="4" name="Date Placeholder 3"/>
          <p:cNvSpPr>
            <a:spLocks noGrp="1"/>
          </p:cNvSpPr>
          <p:nvPr>
            <p:ph type="dt" sz="quarter" idx="10"/>
          </p:nvPr>
        </p:nvSpPr>
        <p:spPr/>
        <p:txBody>
          <a:bodyPr/>
          <a:lstStyle/>
          <a:p>
            <a:pPr>
              <a:defRPr/>
            </a:pPr>
            <a:r>
              <a:rPr lang="en-US" smtClean="0"/>
              <a:t>May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14341" name="Slide Number Placeholder 5"/>
          <p:cNvSpPr>
            <a:spLocks noGrp="1"/>
          </p:cNvSpPr>
          <p:nvPr>
            <p:ph type="sldNum" sz="quarter" idx="12"/>
          </p:nvPr>
        </p:nvSpPr>
        <p:spPr>
          <a:xfrm>
            <a:off x="5841122" y="6480176"/>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A177B4BA-9FEB-4760-8CA5-378D6C5B75E3}" type="slidenum">
              <a:rPr lang="en-US" altLang="en-US" sz="1200" b="0"/>
              <a:pPr>
                <a:spcBef>
                  <a:spcPct val="0"/>
                </a:spcBef>
                <a:buFontTx/>
                <a:buNone/>
              </a:pPr>
              <a:t>10</a:t>
            </a:fld>
            <a:endParaRPr lang="en-US" altLang="en-US" sz="1200" b="0" dirty="0"/>
          </a:p>
        </p:txBody>
      </p:sp>
      <p:sp>
        <p:nvSpPr>
          <p:cNvPr id="8" name="TextBox 7"/>
          <p:cNvSpPr txBox="1"/>
          <p:nvPr/>
        </p:nvSpPr>
        <p:spPr>
          <a:xfrm>
            <a:off x="9147431" y="685801"/>
            <a:ext cx="1503938" cy="1200329"/>
          </a:xfrm>
          <a:prstGeom prst="rect">
            <a:avLst/>
          </a:prstGeom>
          <a:noFill/>
          <a:ln>
            <a:solidFill>
              <a:schemeClr val="tx1"/>
            </a:solidFill>
          </a:ln>
        </p:spPr>
        <p:txBody>
          <a:bodyPr wrap="none">
            <a:spAutoFit/>
          </a:bodyPr>
          <a:lstStyle/>
          <a:p>
            <a:pPr>
              <a:defRPr/>
            </a:pPr>
            <a:r>
              <a:rPr lang="en-US" b="1" dirty="0"/>
              <a:t>Color code:</a:t>
            </a:r>
          </a:p>
          <a:p>
            <a:pPr marL="228600" indent="-228600">
              <a:buFont typeface="+mj-lt"/>
              <a:buAutoNum type="arabicPeriod"/>
              <a:defRPr/>
            </a:pPr>
            <a:r>
              <a:rPr lang="en-US" dirty="0">
                <a:solidFill>
                  <a:srgbClr val="00B050"/>
                </a:solidFill>
              </a:rPr>
              <a:t>Presented</a:t>
            </a:r>
          </a:p>
          <a:p>
            <a:pPr marL="228600" indent="-228600">
              <a:buFont typeface="+mj-lt"/>
              <a:buAutoNum type="arabicPeriod"/>
              <a:defRPr/>
            </a:pPr>
            <a:r>
              <a:rPr lang="en-US" dirty="0">
                <a:solidFill>
                  <a:srgbClr val="FFC000"/>
                </a:solidFill>
              </a:rPr>
              <a:t>SP Deferred</a:t>
            </a:r>
          </a:p>
          <a:p>
            <a:pPr marL="228600" indent="-228600">
              <a:buFont typeface="+mj-lt"/>
              <a:buAutoNum type="arabicPeriod"/>
              <a:defRPr/>
            </a:pPr>
            <a:r>
              <a:rPr lang="en-US" dirty="0"/>
              <a:t>Not presented yet</a:t>
            </a:r>
          </a:p>
          <a:p>
            <a:pPr marL="228600" indent="-228600">
              <a:buFont typeface="+mj-lt"/>
              <a:buAutoNum type="arabicPeriod"/>
              <a:defRPr/>
            </a:pPr>
            <a:r>
              <a:rPr lang="en-US" dirty="0">
                <a:solidFill>
                  <a:schemeClr val="bg2"/>
                </a:solidFill>
              </a:rPr>
              <a:t>Withdrawn</a:t>
            </a:r>
          </a:p>
          <a:p>
            <a:pPr marL="228600" indent="-228600">
              <a:buFont typeface="+mj-lt"/>
              <a:buAutoNum type="arabicPeriod"/>
              <a:defRPr/>
            </a:pPr>
            <a:r>
              <a:rPr lang="en-US" dirty="0">
                <a:solidFill>
                  <a:schemeClr val="accent2"/>
                </a:solidFill>
              </a:rPr>
              <a:t>Pending docs</a:t>
            </a:r>
          </a:p>
        </p:txBody>
      </p:sp>
      <p:graphicFrame>
        <p:nvGraphicFramePr>
          <p:cNvPr id="3" name="Table 2"/>
          <p:cNvGraphicFramePr>
            <a:graphicFrameLocks noGrp="1"/>
          </p:cNvGraphicFramePr>
          <p:nvPr>
            <p:extLst>
              <p:ext uri="{D42A27DB-BD31-4B8C-83A1-F6EECF244321}">
                <p14:modId xmlns:p14="http://schemas.microsoft.com/office/powerpoint/2010/main" val="2452864226"/>
              </p:ext>
            </p:extLst>
          </p:nvPr>
        </p:nvGraphicFramePr>
        <p:xfrm>
          <a:off x="1447800" y="2758191"/>
          <a:ext cx="9203568" cy="3515360"/>
        </p:xfrm>
        <a:graphic>
          <a:graphicData uri="http://schemas.openxmlformats.org/drawingml/2006/table">
            <a:tbl>
              <a:tblPr/>
              <a:tblGrid>
                <a:gridCol w="1188097"/>
                <a:gridCol w="4953194"/>
                <a:gridCol w="2259057"/>
                <a:gridCol w="803220"/>
              </a:tblGrid>
              <a:tr h="184150">
                <a:tc>
                  <a:txBody>
                    <a:bodyPr/>
                    <a:lstStyle/>
                    <a:p>
                      <a:pPr algn="l" fontAlgn="b"/>
                      <a:r>
                        <a:rPr lang="en-US" sz="1400" b="1" i="0" u="none" strike="noStrike" dirty="0">
                          <a:solidFill>
                            <a:srgbClr val="FFFFFF"/>
                          </a:solidFill>
                          <a:effectLst/>
                          <a:latin typeface="Calibri" panose="020F0502020204030204" pitchFamily="34" charset="0"/>
                        </a:rPr>
                        <a:t>DCN</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l" fontAlgn="b"/>
                      <a:r>
                        <a:rPr lang="en-US" sz="1400" b="1" i="0" u="none" strike="noStrike">
                          <a:solidFill>
                            <a:srgbClr val="FFFFFF"/>
                          </a:solidFill>
                          <a:effectLst/>
                          <a:latin typeface="Calibri" panose="020F0502020204030204" pitchFamily="34" charset="0"/>
                        </a:rPr>
                        <a:t>Title</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l" fontAlgn="b"/>
                      <a:r>
                        <a:rPr lang="en-US" sz="1400" b="1" i="0" u="none" strike="noStrike">
                          <a:solidFill>
                            <a:srgbClr val="FFFFFF"/>
                          </a:solidFill>
                          <a:effectLst/>
                          <a:latin typeface="Calibri" panose="020F0502020204030204" pitchFamily="34" charset="0"/>
                        </a:rPr>
                        <a:t>Presenter</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l" fontAlgn="b"/>
                      <a:r>
                        <a:rPr lang="en-US" sz="1400" b="1" i="0" u="none" strike="noStrike" dirty="0">
                          <a:solidFill>
                            <a:srgbClr val="FFFFFF"/>
                          </a:solidFill>
                          <a:effectLst/>
                          <a:latin typeface="Calibri" panose="020F0502020204030204" pitchFamily="34" charset="0"/>
                        </a:rPr>
                        <a:t>CIDs</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r>
              <a:tr h="184150">
                <a:tc>
                  <a:txBody>
                    <a:bodyPr/>
                    <a:lstStyle/>
                    <a:p>
                      <a:pPr algn="l" fontAlgn="b"/>
                      <a:r>
                        <a:rPr lang="en-US" sz="1400" b="0" i="0" u="none" strike="noStrike">
                          <a:solidFill>
                            <a:srgbClr val="000000"/>
                          </a:solidFill>
                          <a:effectLst/>
                          <a:latin typeface="Calibri" panose="020F0502020204030204" pitchFamily="34" charset="0"/>
                        </a:rPr>
                        <a:t>802.11-19/424</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Calibri" panose="020F0502020204030204" pitchFamily="34" charset="0"/>
                        </a:rPr>
                        <a:t> "Comment Resolutions on BPSK-Mark Comments</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Calibri" panose="020F0502020204030204" pitchFamily="34" charset="0"/>
                        </a:rPr>
                        <a:t> Steve Shellhammer</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dirty="0">
                          <a:solidFill>
                            <a:srgbClr val="000000"/>
                          </a:solidFill>
                          <a:effectLst/>
                          <a:latin typeface="Calibri" panose="020F0502020204030204" pitchFamily="34" charset="0"/>
                        </a:rPr>
                        <a:t>5</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4150">
                <a:tc>
                  <a:txBody>
                    <a:bodyPr/>
                    <a:lstStyle/>
                    <a:p>
                      <a:pPr algn="l" fontAlgn="b"/>
                      <a:r>
                        <a:rPr lang="en-US" sz="1400" b="0" i="0" u="none" strike="noStrike">
                          <a:solidFill>
                            <a:srgbClr val="000000"/>
                          </a:solidFill>
                          <a:effectLst/>
                          <a:latin typeface="Calibri" panose="020F0502020204030204" pitchFamily="34" charset="0"/>
                        </a:rPr>
                        <a:t>802.11-19/651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Calibri" panose="020F0502020204030204" pitchFamily="34" charset="0"/>
                        </a:rPr>
                        <a:t> "Comment Resolutions on Sync Field Comments</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Calibri" panose="020F0502020204030204" pitchFamily="34" charset="0"/>
                        </a:rPr>
                        <a:t> Steve Shellhammer</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dirty="0">
                          <a:solidFill>
                            <a:srgbClr val="000000"/>
                          </a:solidFill>
                          <a:effectLst/>
                          <a:latin typeface="Calibri" panose="020F0502020204030204" pitchFamily="34" charset="0"/>
                        </a:rPr>
                        <a:t>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4150">
                <a:tc>
                  <a:txBody>
                    <a:bodyPr/>
                    <a:lstStyle/>
                    <a:p>
                      <a:pPr algn="l" fontAlgn="b"/>
                      <a:r>
                        <a:rPr lang="en-US" sz="1400" b="0" i="0" u="none" strike="noStrike">
                          <a:solidFill>
                            <a:srgbClr val="000000"/>
                          </a:solidFill>
                          <a:effectLst/>
                          <a:latin typeface="Calibri" panose="020F0502020204030204" pitchFamily="34" charset="0"/>
                        </a:rPr>
                        <a:t>802.11-19/738</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Calibri" panose="020F0502020204030204" pitchFamily="34" charset="0"/>
                        </a:rPr>
                        <a:t>  "Comment Resolutions for Off WG Comments</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Calibri" panose="020F0502020204030204" pitchFamily="34" charset="0"/>
                        </a:rPr>
                        <a:t> Steve Shellhammer</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dirty="0">
                          <a:solidFill>
                            <a:srgbClr val="000000"/>
                          </a:solidFill>
                          <a:effectLst/>
                          <a:latin typeface="Calibri" panose="020F0502020204030204" pitchFamily="34" charset="0"/>
                        </a:rPr>
                        <a:t>4</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4150">
                <a:tc>
                  <a:txBody>
                    <a:bodyPr/>
                    <a:lstStyle/>
                    <a:p>
                      <a:pPr algn="l" fontAlgn="b"/>
                      <a:r>
                        <a:rPr lang="en-US" sz="1400" b="0" i="0" u="none" strike="noStrike">
                          <a:solidFill>
                            <a:srgbClr val="000000"/>
                          </a:solidFill>
                          <a:effectLst/>
                          <a:latin typeface="Calibri" panose="020F0502020204030204" pitchFamily="34" charset="0"/>
                        </a:rPr>
                        <a:t>19/0755r0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Calibri" panose="020F0502020204030204" pitchFamily="34" charset="0"/>
                        </a:rPr>
                        <a:t> CR for CIDs 2424 and 2491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Calibri" panose="020F0502020204030204" pitchFamily="34" charset="0"/>
                        </a:rPr>
                        <a:t> Eunsung Park</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dirty="0">
                          <a:solidFill>
                            <a:srgbClr val="000000"/>
                          </a:solidFill>
                          <a:effectLst/>
                          <a:latin typeface="Calibri" panose="020F0502020204030204" pitchFamily="34" charset="0"/>
                        </a:rPr>
                        <a:t>2</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4150">
                <a:tc>
                  <a:txBody>
                    <a:bodyPr/>
                    <a:lstStyle/>
                    <a:p>
                      <a:pPr algn="l" fontAlgn="b"/>
                      <a:r>
                        <a:rPr lang="en-US" sz="1400" b="0" i="0" u="none" strike="noStrike">
                          <a:solidFill>
                            <a:srgbClr val="000000"/>
                          </a:solidFill>
                          <a:effectLst/>
                          <a:latin typeface="Calibri" panose="020F0502020204030204" pitchFamily="34" charset="0"/>
                        </a:rPr>
                        <a:t>11/19-0794</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Calibri" panose="020F0502020204030204" pitchFamily="34" charset="0"/>
                        </a:rPr>
                        <a:t> “Comment Resolutions for FDMA Transmit Spectrum Mask”</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Calibri" panose="020F0502020204030204" pitchFamily="34" charset="0"/>
                        </a:rPr>
                        <a:t> Sudhir Srinivasa</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dirty="0">
                          <a:solidFill>
                            <a:srgbClr val="000000"/>
                          </a:solidFill>
                          <a:effectLst/>
                          <a:latin typeface="Calibri" panose="020F0502020204030204" pitchFamily="34" charset="0"/>
                        </a:rPr>
                        <a:t>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4150">
                <a:tc>
                  <a:txBody>
                    <a:bodyPr/>
                    <a:lstStyle/>
                    <a:p>
                      <a:pPr algn="l" fontAlgn="b"/>
                      <a:r>
                        <a:rPr lang="en-US" sz="1400" b="0" i="0" u="none" strike="noStrike">
                          <a:solidFill>
                            <a:srgbClr val="000000"/>
                          </a:solidFill>
                          <a:effectLst/>
                          <a:latin typeface="Calibri" panose="020F0502020204030204" pitchFamily="34" charset="0"/>
                        </a:rPr>
                        <a:t>11/19-782</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Calibri" panose="020F0502020204030204" pitchFamily="34" charset="0"/>
                        </a:rPr>
                        <a:t> Tx LO comment</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dirty="0">
                          <a:solidFill>
                            <a:srgbClr val="000000"/>
                          </a:solidFill>
                          <a:effectLst/>
                          <a:latin typeface="Calibri" panose="020F0502020204030204" pitchFamily="34" charset="0"/>
                        </a:rPr>
                        <a:t> </a:t>
                      </a:r>
                      <a:r>
                        <a:rPr lang="en-US" sz="1400" b="0" i="0" u="none" strike="noStrike" dirty="0" smtClean="0">
                          <a:solidFill>
                            <a:srgbClr val="000000"/>
                          </a:solidFill>
                          <a:effectLst/>
                          <a:latin typeface="Calibri" panose="020F0502020204030204" pitchFamily="34" charset="0"/>
                        </a:rPr>
                        <a:t>Richard </a:t>
                      </a:r>
                      <a:r>
                        <a:rPr lang="en-US" sz="1400" b="0" i="0" u="none" strike="noStrike" dirty="0">
                          <a:solidFill>
                            <a:srgbClr val="000000"/>
                          </a:solidFill>
                          <a:effectLst/>
                          <a:latin typeface="Calibri" panose="020F0502020204030204" pitchFamily="34" charset="0"/>
                        </a:rPr>
                        <a:t>van Nee</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dirty="0">
                          <a:solidFill>
                            <a:srgbClr val="000000"/>
                          </a:solidFill>
                          <a:effectLst/>
                          <a:latin typeface="Calibri" panose="020F0502020204030204" pitchFamily="34" charset="0"/>
                        </a:rPr>
                        <a:t>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4150">
                <a:tc>
                  <a:txBody>
                    <a:bodyPr/>
                    <a:lstStyle/>
                    <a:p>
                      <a:pPr algn="l" fontAlgn="b"/>
                      <a:r>
                        <a:rPr lang="en-US" sz="1400" b="0" i="0" u="none" strike="noStrike">
                          <a:solidFill>
                            <a:srgbClr val="000000"/>
                          </a:solidFill>
                          <a:effectLst/>
                          <a:latin typeface="Calibri" panose="020F0502020204030204" pitchFamily="34" charset="0"/>
                        </a:rPr>
                        <a:t>11-19/786</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Calibri" panose="020F0502020204030204" pitchFamily="34" charset="0"/>
                        </a:rPr>
                        <a:t> CR for Tx mask for WUR-Sync and WUR-Data</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Calibri" panose="020F0502020204030204" pitchFamily="34" charset="0"/>
                        </a:rPr>
                        <a:t> Minyoung Park</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dirty="0">
                          <a:solidFill>
                            <a:srgbClr val="000000"/>
                          </a:solidFill>
                          <a:effectLst/>
                          <a:latin typeface="Calibri" panose="020F0502020204030204" pitchFamily="34" charset="0"/>
                        </a:rPr>
                        <a:t>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4150">
                <a:tc>
                  <a:txBody>
                    <a:bodyPr/>
                    <a:lstStyle/>
                    <a:p>
                      <a:pPr algn="l" fontAlgn="b"/>
                      <a:r>
                        <a:rPr lang="en-US" sz="1400" b="0" i="0" u="none" strike="noStrike">
                          <a:solidFill>
                            <a:srgbClr val="000000"/>
                          </a:solidFill>
                          <a:effectLst/>
                          <a:latin typeface="Calibri" panose="020F0502020204030204" pitchFamily="34" charset="0"/>
                        </a:rPr>
                        <a:t>11-19/711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Calibri" panose="020F0502020204030204" pitchFamily="34" charset="0"/>
                        </a:rPr>
                        <a:t> CR for misc. part 3</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Calibri" panose="020F0502020204030204" pitchFamily="34" charset="0"/>
                        </a:rPr>
                        <a:t> Minyoung Park</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dirty="0">
                          <a:solidFill>
                            <a:srgbClr val="000000"/>
                          </a:solidFill>
                          <a:effectLst/>
                          <a:latin typeface="Calibri" panose="020F0502020204030204" pitchFamily="34" charset="0"/>
                        </a:rPr>
                        <a:t>14</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4150">
                <a:tc>
                  <a:txBody>
                    <a:bodyPr/>
                    <a:lstStyle/>
                    <a:p>
                      <a:pPr algn="l" fontAlgn="b"/>
                      <a:r>
                        <a:rPr lang="en-US" sz="1400" b="0" i="0" u="none" strike="noStrike">
                          <a:solidFill>
                            <a:srgbClr val="000000"/>
                          </a:solidFill>
                          <a:effectLst/>
                          <a:latin typeface="Calibri" panose="020F0502020204030204" pitchFamily="34" charset="0"/>
                        </a:rPr>
                        <a:t>11-19/645</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Calibri" panose="020F0502020204030204" pitchFamily="34" charset="0"/>
                        </a:rPr>
                        <a:t> CR for HDR LDR</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Calibri" panose="020F0502020204030204" pitchFamily="34" charset="0"/>
                        </a:rPr>
                        <a:t> Minyoung Park</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dirty="0">
                          <a:solidFill>
                            <a:srgbClr val="000000"/>
                          </a:solidFill>
                          <a:effectLst/>
                          <a:latin typeface="Calibri" panose="020F0502020204030204" pitchFamily="34" charset="0"/>
                        </a:rPr>
                        <a:t>16</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4150">
                <a:tc>
                  <a:txBody>
                    <a:bodyPr/>
                    <a:lstStyle/>
                    <a:p>
                      <a:pPr algn="l" fontAlgn="b"/>
                      <a:r>
                        <a:rPr lang="en-US" sz="1400" b="0" i="0" u="none" strike="noStrike">
                          <a:solidFill>
                            <a:srgbClr val="000000"/>
                          </a:solidFill>
                          <a:effectLst/>
                          <a:latin typeface="Calibri" panose="020F0502020204030204" pitchFamily="34" charset="0"/>
                        </a:rPr>
                        <a:t>11-19/640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Calibri" panose="020F0502020204030204" pitchFamily="34" charset="0"/>
                        </a:rPr>
                        <a:t>EVM specification for OOK waveform</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Calibri" panose="020F0502020204030204" pitchFamily="34" charset="0"/>
                        </a:rPr>
                        <a:t>Rui Yang</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dirty="0">
                          <a:solidFill>
                            <a:srgbClr val="000000"/>
                          </a:solidFill>
                          <a:effectLst/>
                          <a:latin typeface="Calibri" panose="020F0502020204030204" pitchFamily="34" charset="0"/>
                        </a:rPr>
                        <a:t>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4150">
                <a:tc>
                  <a:txBody>
                    <a:bodyPr/>
                    <a:lstStyle/>
                    <a:p>
                      <a:pPr algn="l" fontAlgn="b"/>
                      <a:r>
                        <a:rPr lang="en-US" sz="1400" b="0" i="0" u="none" strike="noStrike">
                          <a:solidFill>
                            <a:srgbClr val="000000"/>
                          </a:solidFill>
                          <a:effectLst/>
                          <a:latin typeface="Calibri" panose="020F0502020204030204" pitchFamily="34" charset="0"/>
                        </a:rPr>
                        <a:t>11-19/641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Calibri" panose="020F0502020204030204" pitchFamily="34" charset="0"/>
                        </a:rPr>
                        <a:t>Proposed CR for CID 2112, 2633</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Calibri" panose="020F0502020204030204" pitchFamily="34" charset="0"/>
                        </a:rPr>
                        <a:t>Rui Yang</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dirty="0">
                          <a:solidFill>
                            <a:srgbClr val="000000"/>
                          </a:solidFill>
                          <a:effectLst/>
                          <a:latin typeface="Calibri" panose="020F0502020204030204" pitchFamily="34" charset="0"/>
                        </a:rPr>
                        <a:t>2</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4150">
                <a:tc>
                  <a:txBody>
                    <a:bodyPr/>
                    <a:lstStyle/>
                    <a:p>
                      <a:pPr algn="l" fontAlgn="b"/>
                      <a:r>
                        <a:rPr lang="en-US" sz="1400" b="0" i="0" u="none" strike="noStrike">
                          <a:solidFill>
                            <a:srgbClr val="000000"/>
                          </a:solidFill>
                          <a:effectLst/>
                          <a:latin typeface="Calibri" panose="020F0502020204030204" pitchFamily="34" charset="0"/>
                        </a:rPr>
                        <a:t>11-19/687</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Calibri" panose="020F0502020204030204" pitchFamily="34" charset="0"/>
                        </a:rPr>
                        <a:t>PHY Comment resolution for Clause 31.2.4</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Calibri" panose="020F0502020204030204" pitchFamily="34" charset="0"/>
                        </a:rPr>
                        <a:t>Vinod Kristem</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dirty="0">
                          <a:solidFill>
                            <a:srgbClr val="000000"/>
                          </a:solidFill>
                          <a:effectLst/>
                          <a:latin typeface="Calibri" panose="020F0502020204030204" pitchFamily="34" charset="0"/>
                        </a:rPr>
                        <a:t>19</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4150">
                <a:tc>
                  <a:txBody>
                    <a:bodyPr/>
                    <a:lstStyle/>
                    <a:p>
                      <a:pPr algn="l" fontAlgn="b"/>
                      <a:r>
                        <a:rPr lang="en-US" sz="1400" b="0" i="0" u="none" strike="noStrike" dirty="0" smtClean="0">
                          <a:solidFill>
                            <a:srgbClr val="000000"/>
                          </a:solidFill>
                          <a:effectLst/>
                          <a:latin typeface="Calibri" panose="020F0502020204030204" pitchFamily="34" charset="0"/>
                        </a:rPr>
                        <a:t>11-19/710</a:t>
                      </a:r>
                      <a:endParaRPr lang="en-US"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dirty="0" smtClean="0">
                          <a:solidFill>
                            <a:srgbClr val="000000"/>
                          </a:solidFill>
                          <a:effectLst/>
                          <a:latin typeface="Calibri" panose="020F0502020204030204" pitchFamily="34" charset="0"/>
                        </a:rPr>
                        <a:t>PHY-CR-for-MC-OOK</a:t>
                      </a:r>
                      <a:endParaRPr lang="en-US"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dirty="0">
                          <a:solidFill>
                            <a:srgbClr val="000000"/>
                          </a:solidFill>
                          <a:effectLst/>
                          <a:latin typeface="Calibri" panose="020F0502020204030204" pitchFamily="34" charset="0"/>
                        </a:rPr>
                        <a:t>Vinod Kristem</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dirty="0">
                          <a:solidFill>
                            <a:srgbClr val="000000"/>
                          </a:solidFill>
                          <a:effectLst/>
                          <a:latin typeface="Calibri" panose="020F0502020204030204" pitchFamily="34" charset="0"/>
                        </a:rPr>
                        <a:t>4</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4150">
                <a:tc>
                  <a:txBody>
                    <a:bodyPr/>
                    <a:lstStyle/>
                    <a:p>
                      <a:pPr algn="l" fontAlgn="b"/>
                      <a:r>
                        <a:rPr lang="en-US" sz="1400" b="0" i="0" u="none" strike="noStrike" dirty="0" smtClean="0">
                          <a:solidFill>
                            <a:srgbClr val="000000"/>
                          </a:solidFill>
                          <a:effectLst/>
                          <a:latin typeface="Calibri" panose="020F0502020204030204" pitchFamily="34" charset="0"/>
                        </a:rPr>
                        <a:t>11-19/861</a:t>
                      </a:r>
                      <a:endParaRPr lang="en-US"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dirty="0" smtClean="0">
                          <a:solidFill>
                            <a:srgbClr val="000000"/>
                          </a:solidFill>
                          <a:effectLst/>
                          <a:latin typeface="Calibri" panose="020F0502020204030204" pitchFamily="34" charset="0"/>
                        </a:rPr>
                        <a:t>CR for CIDs on Clause 31.2.8</a:t>
                      </a:r>
                      <a:endParaRPr lang="en-US"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dirty="0" smtClean="0">
                          <a:solidFill>
                            <a:srgbClr val="000000"/>
                          </a:solidFill>
                          <a:effectLst/>
                          <a:latin typeface="Calibri" panose="020F0502020204030204" pitchFamily="34" charset="0"/>
                        </a:rPr>
                        <a:t>Vinod Kristem</a:t>
                      </a:r>
                      <a:endParaRPr lang="en-US"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endParaRPr lang="en-US"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4150">
                <a:tc>
                  <a:txBody>
                    <a:bodyPr/>
                    <a:lstStyle/>
                    <a:p>
                      <a:pPr algn="l" fontAlgn="b"/>
                      <a:endParaRPr lang="en-US" sz="1400" b="1" i="0" u="none" strike="noStrike" kern="1200" dirty="0">
                        <a:solidFill>
                          <a:srgbClr val="FFFFFF"/>
                        </a:solidFill>
                        <a:effectLst/>
                        <a:latin typeface="Calibri" panose="020F0502020204030204" pitchFamily="34" charset="0"/>
                        <a:ea typeface="+mn-ea"/>
                        <a:cs typeface="+mn-cs"/>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l" fontAlgn="b"/>
                      <a:endParaRPr lang="en-US" sz="1400" b="1" i="0" u="none" strike="noStrike" kern="1200" dirty="0">
                        <a:solidFill>
                          <a:srgbClr val="FFFFFF"/>
                        </a:solidFill>
                        <a:effectLst/>
                        <a:latin typeface="Calibri" panose="020F0502020204030204" pitchFamily="34" charset="0"/>
                        <a:ea typeface="+mn-ea"/>
                        <a:cs typeface="+mn-cs"/>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l" fontAlgn="b"/>
                      <a:r>
                        <a:rPr lang="en-US" sz="1400" b="1" i="0" u="none" strike="noStrike" kern="1200" dirty="0" smtClean="0">
                          <a:solidFill>
                            <a:srgbClr val="FFFFFF"/>
                          </a:solidFill>
                          <a:effectLst/>
                          <a:latin typeface="Calibri" panose="020F0502020204030204" pitchFamily="34" charset="0"/>
                          <a:ea typeface="+mn-ea"/>
                          <a:cs typeface="+mn-cs"/>
                        </a:rPr>
                        <a:t>Total</a:t>
                      </a:r>
                      <a:endParaRPr lang="en-US" sz="1400" b="1" i="0" u="none" strike="noStrike" kern="1200" dirty="0">
                        <a:solidFill>
                          <a:srgbClr val="FFFFFF"/>
                        </a:solidFill>
                        <a:effectLst/>
                        <a:latin typeface="Calibri" panose="020F0502020204030204" pitchFamily="34" charset="0"/>
                        <a:ea typeface="+mn-ea"/>
                        <a:cs typeface="+mn-cs"/>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r" fontAlgn="b"/>
                      <a:r>
                        <a:rPr lang="en-US" sz="1400" b="1" i="0" u="none" strike="noStrike" kern="1200" dirty="0" smtClean="0">
                          <a:solidFill>
                            <a:srgbClr val="FFFFFF"/>
                          </a:solidFill>
                          <a:effectLst/>
                          <a:latin typeface="Calibri" panose="020F0502020204030204" pitchFamily="34" charset="0"/>
                          <a:ea typeface="+mn-ea"/>
                          <a:cs typeface="+mn-cs"/>
                        </a:rPr>
                        <a:t>70</a:t>
                      </a:r>
                      <a:endParaRPr lang="en-US" sz="1400" b="1" i="0" u="none" strike="noStrike" kern="1200" dirty="0">
                        <a:solidFill>
                          <a:srgbClr val="FFFFFF"/>
                        </a:solidFill>
                        <a:effectLst/>
                        <a:latin typeface="Calibri" panose="020F0502020204030204" pitchFamily="34" charset="0"/>
                        <a:ea typeface="+mn-ea"/>
                        <a:cs typeface="+mn-cs"/>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smtClean="0"/>
              <a:t>MAC - CR</a:t>
            </a:r>
            <a:endParaRPr lang="en-US" dirty="0"/>
          </a:p>
        </p:txBody>
      </p:sp>
      <p:sp>
        <p:nvSpPr>
          <p:cNvPr id="3" name="Date Placeholder 2"/>
          <p:cNvSpPr>
            <a:spLocks noGrp="1"/>
          </p:cNvSpPr>
          <p:nvPr>
            <p:ph type="dt" sz="half" idx="10"/>
          </p:nvPr>
        </p:nvSpPr>
        <p:spPr/>
        <p:txBody>
          <a:bodyPr/>
          <a:lstStyle/>
          <a:p>
            <a:pPr>
              <a:defRPr/>
            </a:pPr>
            <a:r>
              <a:rPr lang="en-US" smtClean="0"/>
              <a:t>May 2019</a:t>
            </a:r>
            <a:endParaRPr lang="en-US" dirty="0"/>
          </a:p>
        </p:txBody>
      </p:sp>
      <p:sp>
        <p:nvSpPr>
          <p:cNvPr id="4" name="Footer Placeholder 3"/>
          <p:cNvSpPr>
            <a:spLocks noGrp="1"/>
          </p:cNvSpPr>
          <p:nvPr>
            <p:ph type="ftr" sz="quarter" idx="11"/>
          </p:nvPr>
        </p:nvSpPr>
        <p:spPr/>
        <p:txBody>
          <a:bodyPr/>
          <a:lstStyle/>
          <a:p>
            <a:pPr>
              <a:defRPr/>
            </a:pPr>
            <a:r>
              <a:rPr lang="en-US" smtClean="0"/>
              <a:t>Minyoung Park (Intel Corp.)</a:t>
            </a:r>
            <a:endParaRPr lang="en-US"/>
          </a:p>
        </p:txBody>
      </p:sp>
      <p:sp>
        <p:nvSpPr>
          <p:cNvPr id="5" name="Slide Number Placeholder 4"/>
          <p:cNvSpPr>
            <a:spLocks noGrp="1"/>
          </p:cNvSpPr>
          <p:nvPr>
            <p:ph type="sldNum" sz="quarter" idx="12"/>
          </p:nvPr>
        </p:nvSpPr>
        <p:spPr>
          <a:xfrm>
            <a:off x="5894777" y="6475413"/>
            <a:ext cx="504049" cy="184666"/>
          </a:xfrm>
        </p:spPr>
        <p:txBody>
          <a:bodyPr/>
          <a:lstStyle/>
          <a:p>
            <a:pPr>
              <a:defRPr/>
            </a:pPr>
            <a:r>
              <a:rPr lang="en-US" altLang="en-US" smtClean="0"/>
              <a:t>Slide </a:t>
            </a:r>
            <a:fld id="{A2D159C0-1697-4662-BECF-0324D4AA669F}" type="slidenum">
              <a:rPr lang="en-US" altLang="en-US" smtClean="0"/>
              <a:pPr>
                <a:defRPr/>
              </a:pPr>
              <a:t>11</a:t>
            </a:fld>
            <a:endParaRPr lang="en-US" altLang="en-US"/>
          </a:p>
        </p:txBody>
      </p:sp>
      <p:sp>
        <p:nvSpPr>
          <p:cNvPr id="7" name="TextBox 6"/>
          <p:cNvSpPr txBox="1"/>
          <p:nvPr/>
        </p:nvSpPr>
        <p:spPr>
          <a:xfrm>
            <a:off x="9147431" y="685801"/>
            <a:ext cx="1503938" cy="1200329"/>
          </a:xfrm>
          <a:prstGeom prst="rect">
            <a:avLst/>
          </a:prstGeom>
          <a:noFill/>
          <a:ln>
            <a:solidFill>
              <a:schemeClr val="tx1"/>
            </a:solidFill>
          </a:ln>
        </p:spPr>
        <p:txBody>
          <a:bodyPr wrap="none">
            <a:spAutoFit/>
          </a:bodyPr>
          <a:lstStyle/>
          <a:p>
            <a:pPr>
              <a:defRPr/>
            </a:pPr>
            <a:r>
              <a:rPr lang="en-US" b="1" dirty="0"/>
              <a:t>Color code:</a:t>
            </a:r>
          </a:p>
          <a:p>
            <a:pPr marL="228600" indent="-228600">
              <a:buFont typeface="+mj-lt"/>
              <a:buAutoNum type="arabicPeriod"/>
              <a:defRPr/>
            </a:pPr>
            <a:r>
              <a:rPr lang="en-US" dirty="0">
                <a:solidFill>
                  <a:srgbClr val="00B050"/>
                </a:solidFill>
              </a:rPr>
              <a:t>Presented</a:t>
            </a:r>
          </a:p>
          <a:p>
            <a:pPr marL="228600" indent="-228600">
              <a:buFont typeface="+mj-lt"/>
              <a:buAutoNum type="arabicPeriod"/>
              <a:defRPr/>
            </a:pPr>
            <a:r>
              <a:rPr lang="en-US" dirty="0">
                <a:solidFill>
                  <a:srgbClr val="FFC000"/>
                </a:solidFill>
              </a:rPr>
              <a:t>SP Deferred</a:t>
            </a:r>
          </a:p>
          <a:p>
            <a:pPr marL="228600" indent="-228600">
              <a:buFont typeface="+mj-lt"/>
              <a:buAutoNum type="arabicPeriod"/>
              <a:defRPr/>
            </a:pPr>
            <a:r>
              <a:rPr lang="en-US" dirty="0"/>
              <a:t>Not presented yet</a:t>
            </a:r>
          </a:p>
          <a:p>
            <a:pPr marL="228600" indent="-228600">
              <a:buFont typeface="+mj-lt"/>
              <a:buAutoNum type="arabicPeriod"/>
              <a:defRPr/>
            </a:pPr>
            <a:r>
              <a:rPr lang="en-US" dirty="0">
                <a:solidFill>
                  <a:schemeClr val="bg2"/>
                </a:solidFill>
              </a:rPr>
              <a:t>Withdrawn</a:t>
            </a:r>
          </a:p>
          <a:p>
            <a:pPr marL="228600" indent="-228600">
              <a:buFont typeface="+mj-lt"/>
              <a:buAutoNum type="arabicPeriod"/>
              <a:defRPr/>
            </a:pPr>
            <a:r>
              <a:rPr lang="en-US" dirty="0">
                <a:solidFill>
                  <a:schemeClr val="accent2"/>
                </a:solidFill>
              </a:rPr>
              <a:t>Pending docs</a:t>
            </a:r>
          </a:p>
        </p:txBody>
      </p:sp>
      <p:graphicFrame>
        <p:nvGraphicFramePr>
          <p:cNvPr id="9" name="Table 8"/>
          <p:cNvGraphicFramePr>
            <a:graphicFrameLocks noGrp="1"/>
          </p:cNvGraphicFramePr>
          <p:nvPr>
            <p:extLst>
              <p:ext uri="{D42A27DB-BD31-4B8C-83A1-F6EECF244321}">
                <p14:modId xmlns:p14="http://schemas.microsoft.com/office/powerpoint/2010/main" val="2946724540"/>
              </p:ext>
            </p:extLst>
          </p:nvPr>
        </p:nvGraphicFramePr>
        <p:xfrm>
          <a:off x="965794" y="1834896"/>
          <a:ext cx="10134600" cy="4613910"/>
        </p:xfrm>
        <a:graphic>
          <a:graphicData uri="http://schemas.openxmlformats.org/drawingml/2006/table">
            <a:tbl>
              <a:tblPr/>
              <a:tblGrid>
                <a:gridCol w="1308285"/>
                <a:gridCol w="5454257"/>
                <a:gridCol w="2487584"/>
                <a:gridCol w="884474"/>
              </a:tblGrid>
              <a:tr h="184150">
                <a:tc>
                  <a:txBody>
                    <a:bodyPr/>
                    <a:lstStyle/>
                    <a:p>
                      <a:pPr algn="l" fontAlgn="b"/>
                      <a:r>
                        <a:rPr lang="en-US" sz="1400" b="1" i="0" u="none" strike="noStrike" dirty="0">
                          <a:solidFill>
                            <a:srgbClr val="FFFFFF"/>
                          </a:solidFill>
                          <a:effectLst/>
                          <a:latin typeface="Calibri" panose="020F0502020204030204" pitchFamily="34" charset="0"/>
                        </a:rPr>
                        <a:t>DCN</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l" fontAlgn="b"/>
                      <a:r>
                        <a:rPr lang="en-US" sz="1400" b="1" i="0" u="none" strike="noStrike">
                          <a:solidFill>
                            <a:srgbClr val="FFFFFF"/>
                          </a:solidFill>
                          <a:effectLst/>
                          <a:latin typeface="Calibri" panose="020F0502020204030204" pitchFamily="34" charset="0"/>
                        </a:rPr>
                        <a:t>Title</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l" fontAlgn="b"/>
                      <a:r>
                        <a:rPr lang="en-US" sz="1400" b="1" i="0" u="none" strike="noStrike">
                          <a:solidFill>
                            <a:srgbClr val="FFFFFF"/>
                          </a:solidFill>
                          <a:effectLst/>
                          <a:latin typeface="Calibri" panose="020F0502020204030204" pitchFamily="34" charset="0"/>
                        </a:rPr>
                        <a:t>Presenter</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c>
                  <a:txBody>
                    <a:bodyPr/>
                    <a:lstStyle/>
                    <a:p>
                      <a:pPr algn="l" fontAlgn="b"/>
                      <a:r>
                        <a:rPr lang="en-US" sz="1400" b="1" i="0" u="none" strike="noStrike">
                          <a:solidFill>
                            <a:srgbClr val="FFFFFF"/>
                          </a:solidFill>
                          <a:effectLst/>
                          <a:latin typeface="Calibri" panose="020F0502020204030204" pitchFamily="34" charset="0"/>
                        </a:rPr>
                        <a:t>CIDs</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000000"/>
                    </a:solidFill>
                  </a:tcPr>
                </a:tc>
              </a:tr>
              <a:tr h="184150">
                <a:tc>
                  <a:txBody>
                    <a:bodyPr/>
                    <a:lstStyle/>
                    <a:p>
                      <a:pPr algn="l" fontAlgn="b"/>
                      <a:r>
                        <a:rPr lang="en-US" sz="1400" b="0" i="0" u="none" strike="noStrike">
                          <a:solidFill>
                            <a:srgbClr val="000000"/>
                          </a:solidFill>
                          <a:effectLst/>
                          <a:latin typeface="Calibri" panose="020F0502020204030204" pitchFamily="34" charset="0"/>
                        </a:rPr>
                        <a:t> 19/443</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Calibri" panose="020F0502020204030204" pitchFamily="34" charset="0"/>
                        </a:rPr>
                        <a:t> CR on WUR Wake-up frame</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Calibri" panose="020F0502020204030204" pitchFamily="34" charset="0"/>
                        </a:rPr>
                        <a:t> Jeongki Kim</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panose="020F0502020204030204" pitchFamily="34" charset="0"/>
                        </a:rPr>
                        <a:t>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4150">
                <a:tc>
                  <a:txBody>
                    <a:bodyPr/>
                    <a:lstStyle/>
                    <a:p>
                      <a:pPr algn="l" fontAlgn="b"/>
                      <a:r>
                        <a:rPr lang="en-US" sz="1400" b="0" i="0" u="none" strike="noStrike">
                          <a:solidFill>
                            <a:srgbClr val="000000"/>
                          </a:solidFill>
                          <a:effectLst/>
                          <a:latin typeface="Calibri" panose="020F0502020204030204" pitchFamily="34" charset="0"/>
                        </a:rPr>
                        <a:t>11-19/576</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Calibri" panose="020F0502020204030204" pitchFamily="34" charset="0"/>
                        </a:rPr>
                        <a:t> LB237 CR WUR FDMA</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Calibri" panose="020F0502020204030204" pitchFamily="34" charset="0"/>
                        </a:rPr>
                        <a:t> Yongho Seok</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panose="020F0502020204030204" pitchFamily="34" charset="0"/>
                        </a:rPr>
                        <a:t>23</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4150">
                <a:tc>
                  <a:txBody>
                    <a:bodyPr/>
                    <a:lstStyle/>
                    <a:p>
                      <a:pPr algn="l" fontAlgn="b"/>
                      <a:r>
                        <a:rPr lang="en-US" sz="1400" b="0" i="0" u="none" strike="noStrike">
                          <a:solidFill>
                            <a:srgbClr val="000000"/>
                          </a:solidFill>
                          <a:effectLst/>
                          <a:latin typeface="Calibri" panose="020F0502020204030204" pitchFamily="34" charset="0"/>
                        </a:rPr>
                        <a:t>11-19/0744</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Calibri" panose="020F0502020204030204" pitchFamily="34" charset="0"/>
                        </a:rPr>
                        <a:t> MAC CR on Channel Access</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Calibri" panose="020F0502020204030204" pitchFamily="34" charset="0"/>
                        </a:rPr>
                        <a:t> Ming Gan</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panose="020F0502020204030204" pitchFamily="34" charset="0"/>
                        </a:rPr>
                        <a:t>12</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4150">
                <a:tc>
                  <a:txBody>
                    <a:bodyPr/>
                    <a:lstStyle/>
                    <a:p>
                      <a:pPr algn="l" fontAlgn="b"/>
                      <a:r>
                        <a:rPr lang="en-US" sz="1400" b="0" i="0" u="none" strike="noStrike">
                          <a:solidFill>
                            <a:srgbClr val="000000"/>
                          </a:solidFill>
                          <a:effectLst/>
                          <a:latin typeface="Calibri" panose="020F0502020204030204" pitchFamily="34" charset="0"/>
                        </a:rPr>
                        <a:t>741r0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Calibri" panose="020F0502020204030204" pitchFamily="34" charset="0"/>
                        </a:rPr>
                        <a:t> CR on Capabilities element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Calibri" panose="020F0502020204030204" pitchFamily="34" charset="0"/>
                        </a:rPr>
                        <a:t> Suhwook Kim</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panose="020F0502020204030204" pitchFamily="34" charset="0"/>
                        </a:rPr>
                        <a:t>16</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4150">
                <a:tc>
                  <a:txBody>
                    <a:bodyPr/>
                    <a:lstStyle/>
                    <a:p>
                      <a:pPr algn="l" fontAlgn="b"/>
                      <a:r>
                        <a:rPr lang="en-US" sz="1400" b="0" i="0" u="none" strike="noStrike">
                          <a:solidFill>
                            <a:srgbClr val="000000"/>
                          </a:solidFill>
                          <a:effectLst/>
                          <a:latin typeface="Calibri" panose="020F0502020204030204" pitchFamily="34" charset="0"/>
                        </a:rPr>
                        <a:t>742r0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Calibri" panose="020F0502020204030204" pitchFamily="34" charset="0"/>
                        </a:rPr>
                        <a:t> CR on Power Management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Calibri" panose="020F0502020204030204" pitchFamily="34" charset="0"/>
                        </a:rPr>
                        <a:t> Suhwook Kim</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panose="020F0502020204030204" pitchFamily="34" charset="0"/>
                        </a:rPr>
                        <a:t>21</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4150">
                <a:tc>
                  <a:txBody>
                    <a:bodyPr/>
                    <a:lstStyle/>
                    <a:p>
                      <a:pPr algn="l" fontAlgn="b"/>
                      <a:r>
                        <a:rPr lang="en-US" sz="1400" b="0" i="0" u="none" strike="noStrike">
                          <a:solidFill>
                            <a:srgbClr val="000000"/>
                          </a:solidFill>
                          <a:effectLst/>
                          <a:latin typeface="Calibri" panose="020F0502020204030204" pitchFamily="34" charset="0"/>
                        </a:rPr>
                        <a:t>19/0749r0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Calibri" panose="020F0502020204030204" pitchFamily="34" charset="0"/>
                        </a:rPr>
                        <a:t>CR for miscellaneous CIDs Part II</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Calibri" panose="020F0502020204030204" pitchFamily="34" charset="0"/>
                        </a:rPr>
                        <a:t> PO-Kai Huang</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panose="020F0502020204030204" pitchFamily="34" charset="0"/>
                        </a:rPr>
                        <a:t>12</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4150">
                <a:tc>
                  <a:txBody>
                    <a:bodyPr/>
                    <a:lstStyle/>
                    <a:p>
                      <a:pPr algn="l" fontAlgn="b"/>
                      <a:r>
                        <a:rPr lang="en-US" sz="1400" b="0" i="0" u="none" strike="noStrike">
                          <a:solidFill>
                            <a:srgbClr val="000000"/>
                          </a:solidFill>
                          <a:effectLst/>
                          <a:latin typeface="Calibri" panose="020F0502020204030204" pitchFamily="34" charset="0"/>
                        </a:rPr>
                        <a:t>19/0729</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Calibri" panose="020F0502020204030204" pitchFamily="34" charset="0"/>
                        </a:rPr>
                        <a:t> CRs for clause 30.9.2 and 30.9.3 Protected WUR frames - Part2</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Calibri" panose="020F0502020204030204" pitchFamily="34" charset="0"/>
                        </a:rPr>
                        <a:t> Rojan Chitrakar (Panasonic)</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panose="020F0502020204030204" pitchFamily="34" charset="0"/>
                        </a:rPr>
                        <a:t>15</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4150">
                <a:tc>
                  <a:txBody>
                    <a:bodyPr/>
                    <a:lstStyle/>
                    <a:p>
                      <a:pPr algn="l" fontAlgn="b"/>
                      <a:r>
                        <a:rPr lang="en-US" sz="1400" b="0" i="0" u="none" strike="noStrike">
                          <a:solidFill>
                            <a:srgbClr val="000000"/>
                          </a:solidFill>
                          <a:effectLst/>
                          <a:latin typeface="Calibri" panose="020F0502020204030204" pitchFamily="34" charset="0"/>
                        </a:rPr>
                        <a:t>11-19/789</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Calibri" panose="020F0502020204030204" pitchFamily="34" charset="0"/>
                        </a:rPr>
                        <a:t> CR for CID 2347 and 2699</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Calibri" panose="020F0502020204030204" pitchFamily="34" charset="0"/>
                        </a:rPr>
                        <a:t> Xiaofei Wang</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panose="020F0502020204030204" pitchFamily="34" charset="0"/>
                        </a:rPr>
                        <a:t>2</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4150">
                <a:tc>
                  <a:txBody>
                    <a:bodyPr/>
                    <a:lstStyle/>
                    <a:p>
                      <a:pPr algn="l" fontAlgn="b"/>
                      <a:r>
                        <a:rPr lang="en-US" sz="1400" b="0" i="0" u="none" strike="noStrike">
                          <a:solidFill>
                            <a:srgbClr val="000000"/>
                          </a:solidFill>
                          <a:effectLst/>
                          <a:latin typeface="Calibri" panose="020F0502020204030204" pitchFamily="34" charset="0"/>
                        </a:rPr>
                        <a:t>11-19/790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Calibri" panose="020F0502020204030204" pitchFamily="34" charset="0"/>
                        </a:rPr>
                        <a:t> CR for Misc MAC CIDs</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Calibri" panose="020F0502020204030204" pitchFamily="34" charset="0"/>
                        </a:rPr>
                        <a:t> Xiaofei Wang</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panose="020F0502020204030204" pitchFamily="34" charset="0"/>
                        </a:rPr>
                        <a:t>5</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4150">
                <a:tc>
                  <a:txBody>
                    <a:bodyPr/>
                    <a:lstStyle/>
                    <a:p>
                      <a:pPr algn="l" fontAlgn="b"/>
                      <a:r>
                        <a:rPr lang="en-US" sz="1400" b="0" i="0" u="none" strike="noStrike">
                          <a:solidFill>
                            <a:srgbClr val="000000"/>
                          </a:solidFill>
                          <a:effectLst/>
                          <a:latin typeface="Calibri" panose="020F0502020204030204" pitchFamily="34" charset="0"/>
                        </a:rPr>
                        <a:t>11-19/820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Calibri" panose="020F0502020204030204" pitchFamily="34" charset="0"/>
                        </a:rPr>
                        <a:t> CR for CID 2354 2698 and 2753</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Calibri" panose="020F0502020204030204" pitchFamily="34" charset="0"/>
                        </a:rPr>
                        <a:t>  Xiaofei Wang</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panose="020F0502020204030204" pitchFamily="34" charset="0"/>
                        </a:rPr>
                        <a:t>3</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4150">
                <a:tc>
                  <a:txBody>
                    <a:bodyPr/>
                    <a:lstStyle/>
                    <a:p>
                      <a:pPr algn="l" fontAlgn="b"/>
                      <a:r>
                        <a:rPr lang="en-US" sz="1400" b="0" i="0" u="none" strike="noStrike">
                          <a:solidFill>
                            <a:srgbClr val="000000"/>
                          </a:solidFill>
                          <a:effectLst/>
                          <a:latin typeface="Calibri" panose="020F0502020204030204" pitchFamily="34" charset="0"/>
                        </a:rPr>
                        <a:t>11-19/482</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Calibri" panose="020F0502020204030204" pitchFamily="34" charset="0"/>
                        </a:rPr>
                        <a:t> WUR Short Wake-up frame</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Calibri" panose="020F0502020204030204" pitchFamily="34" charset="0"/>
                        </a:rPr>
                        <a:t> Menzo Wentink</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panose="020F0502020204030204" pitchFamily="34" charset="0"/>
                        </a:rPr>
                        <a:t>3</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4150">
                <a:tc>
                  <a:txBody>
                    <a:bodyPr/>
                    <a:lstStyle/>
                    <a:p>
                      <a:pPr algn="l" fontAlgn="b"/>
                      <a:r>
                        <a:rPr lang="en-US" sz="1400" b="0" i="0" u="none" strike="noStrike">
                          <a:solidFill>
                            <a:srgbClr val="000000"/>
                          </a:solidFill>
                          <a:effectLst/>
                          <a:latin typeface="Calibri" panose="020F0502020204030204" pitchFamily="34" charset="0"/>
                        </a:rPr>
                        <a:t>11-19-761r0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Calibri" panose="020F0502020204030204" pitchFamily="34" charset="0"/>
                        </a:rPr>
                        <a:t>Resolutions to CIDs related to Protected WUR frames</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Calibri" panose="020F0502020204030204" pitchFamily="34" charset="0"/>
                        </a:rPr>
                        <a:t>Yunsong Yang</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panose="020F0502020204030204" pitchFamily="34" charset="0"/>
                        </a:rPr>
                        <a:t>18</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4150">
                <a:tc>
                  <a:txBody>
                    <a:bodyPr/>
                    <a:lstStyle/>
                    <a:p>
                      <a:pPr algn="l" fontAlgn="b"/>
                      <a:r>
                        <a:rPr lang="en-US" sz="1400" b="0" i="0" u="none" strike="noStrike">
                          <a:solidFill>
                            <a:srgbClr val="000000"/>
                          </a:solidFill>
                          <a:effectLst/>
                          <a:latin typeface="Calibri" panose="020F0502020204030204" pitchFamily="34" charset="0"/>
                        </a:rPr>
                        <a:t>11-19/399r2 </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Calibri" panose="020F0502020204030204" pitchFamily="34" charset="0"/>
                        </a:rPr>
                        <a:t>comment resolution for subclause 9-10-3-2</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Calibri" panose="020F0502020204030204" pitchFamily="34" charset="0"/>
                        </a:rPr>
                        <a:t>Kaiying Lu</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panose="020F0502020204030204" pitchFamily="34" charset="0"/>
                        </a:rPr>
                        <a:t>19</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4150">
                <a:tc>
                  <a:txBody>
                    <a:bodyPr/>
                    <a:lstStyle/>
                    <a:p>
                      <a:pPr algn="l" fontAlgn="b"/>
                      <a:r>
                        <a:rPr lang="en-US" sz="1400" b="0" i="0" u="none" strike="noStrike">
                          <a:solidFill>
                            <a:srgbClr val="000000"/>
                          </a:solidFill>
                          <a:effectLst/>
                          <a:latin typeface="Calibri" panose="020F0502020204030204" pitchFamily="34" charset="0"/>
                        </a:rPr>
                        <a:t>11-19/834r0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Calibri" panose="020F0502020204030204" pitchFamily="34" charset="0"/>
                        </a:rPr>
                        <a:t>comment resolution for subclause 9-10-3-4,</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Calibri" panose="020F0502020204030204" pitchFamily="34" charset="0"/>
                        </a:rPr>
                        <a:t>Kaiying Lu</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panose="020F0502020204030204" pitchFamily="34" charset="0"/>
                        </a:rPr>
                        <a:t>7</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4150">
                <a:tc>
                  <a:txBody>
                    <a:bodyPr/>
                    <a:lstStyle/>
                    <a:p>
                      <a:pPr algn="l" fontAlgn="b"/>
                      <a:r>
                        <a:rPr lang="en-US" sz="1400" b="0" i="0" u="none" strike="noStrike">
                          <a:solidFill>
                            <a:srgbClr val="000000"/>
                          </a:solidFill>
                          <a:effectLst/>
                          <a:latin typeface="Calibri" panose="020F0502020204030204" pitchFamily="34" charset="0"/>
                        </a:rPr>
                        <a:t>11-18-1836-08</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Calibri" panose="020F0502020204030204" pitchFamily="34" charset="0"/>
                        </a:rPr>
                        <a:t>mac-cr-cid-296</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Calibri" panose="020F0502020204030204" pitchFamily="34" charset="0"/>
                        </a:rPr>
                        <a:t>Gaurav Patwardhan</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panose="020F0502020204030204" pitchFamily="34" charset="0"/>
                        </a:rPr>
                        <a:t>2</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4150">
                <a:tc>
                  <a:txBody>
                    <a:bodyPr/>
                    <a:lstStyle/>
                    <a:p>
                      <a:pPr algn="l" fontAlgn="b"/>
                      <a:r>
                        <a:rPr lang="en-US" sz="1400" b="0" i="0" u="none" strike="noStrike">
                          <a:solidFill>
                            <a:srgbClr val="000000"/>
                          </a:solidFill>
                          <a:effectLst/>
                          <a:latin typeface="Calibri" panose="020F0502020204030204" pitchFamily="34" charset="0"/>
                        </a:rPr>
                        <a:t>11-19/802r0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Calibri" panose="020F0502020204030204" pitchFamily="34" charset="0"/>
                        </a:rPr>
                        <a:t>CR for 30.3</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Calibri" panose="020F0502020204030204" pitchFamily="34" charset="0"/>
                        </a:rPr>
                        <a:t>Woojin Ahn</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panose="020F0502020204030204" pitchFamily="34" charset="0"/>
                        </a:rPr>
                        <a:t>17</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4150">
                <a:tc>
                  <a:txBody>
                    <a:bodyPr/>
                    <a:lstStyle/>
                    <a:p>
                      <a:pPr algn="l" fontAlgn="b"/>
                      <a:r>
                        <a:rPr lang="en-US" sz="1400" b="0" i="0" u="none" strike="noStrike">
                          <a:solidFill>
                            <a:srgbClr val="000000"/>
                          </a:solidFill>
                          <a:effectLst/>
                          <a:latin typeface="Calibri" panose="020F0502020204030204" pitchFamily="34" charset="0"/>
                        </a:rPr>
                        <a:t>11-19/803r0</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Calibri" panose="020F0502020204030204" pitchFamily="34" charset="0"/>
                        </a:rPr>
                        <a:t>CR for 30.4.4</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a:solidFill>
                            <a:srgbClr val="000000"/>
                          </a:solidFill>
                          <a:effectLst/>
                          <a:latin typeface="Calibri" panose="020F0502020204030204" pitchFamily="34" charset="0"/>
                        </a:rPr>
                        <a:t>Woojin Ahn</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a:solidFill>
                            <a:srgbClr val="000000"/>
                          </a:solidFill>
                          <a:effectLst/>
                          <a:latin typeface="Calibri" panose="020F0502020204030204" pitchFamily="34" charset="0"/>
                        </a:rPr>
                        <a:t>5</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4150">
                <a:tc>
                  <a:txBody>
                    <a:bodyPr/>
                    <a:lstStyle/>
                    <a:p>
                      <a:pPr algn="l" fontAlgn="b"/>
                      <a:r>
                        <a:rPr lang="en-US" sz="1400" b="0" i="0" u="none" strike="noStrike" dirty="0" smtClean="0">
                          <a:solidFill>
                            <a:srgbClr val="000000"/>
                          </a:solidFill>
                          <a:effectLst/>
                          <a:latin typeface="Calibri" panose="020F0502020204030204" pitchFamily="34" charset="0"/>
                        </a:rPr>
                        <a:t>11-19/585r0</a:t>
                      </a:r>
                      <a:endParaRPr lang="en-US"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dirty="0" smtClean="0">
                          <a:solidFill>
                            <a:srgbClr val="000000"/>
                          </a:solidFill>
                          <a:effectLst/>
                          <a:latin typeface="Calibri" panose="020F0502020204030204" pitchFamily="34" charset="0"/>
                        </a:rPr>
                        <a:t>mac-cr-protected-wur-frames-part1</a:t>
                      </a:r>
                      <a:endParaRPr lang="en-US"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dirty="0">
                          <a:solidFill>
                            <a:srgbClr val="000000"/>
                          </a:solidFill>
                          <a:effectLst/>
                          <a:latin typeface="Calibri" panose="020F0502020204030204" pitchFamily="34" charset="0"/>
                        </a:rPr>
                        <a:t>Alfred Asterjadhi</a:t>
                      </a: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dirty="0">
                          <a:solidFill>
                            <a:srgbClr val="000000"/>
                          </a:solidFill>
                          <a:effectLst/>
                          <a:latin typeface="Calibri" panose="020F0502020204030204" pitchFamily="34" charset="0"/>
                        </a:rPr>
                        <a:t> </a:t>
                      </a:r>
                      <a:r>
                        <a:rPr lang="en-US" sz="1400" b="0" i="0" u="none" strike="noStrike" dirty="0" smtClean="0">
                          <a:solidFill>
                            <a:srgbClr val="000000"/>
                          </a:solidFill>
                          <a:effectLst/>
                          <a:latin typeface="Calibri" panose="020F0502020204030204" pitchFamily="34" charset="0"/>
                        </a:rPr>
                        <a:t>18</a:t>
                      </a:r>
                      <a:endParaRPr lang="en-US"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4150">
                <a:tc>
                  <a:txBody>
                    <a:bodyPr/>
                    <a:lstStyle/>
                    <a:p>
                      <a:pPr algn="l" fontAlgn="b"/>
                      <a:r>
                        <a:rPr lang="en-US" sz="1400" b="0" i="0" u="none" strike="noStrike" dirty="0" smtClean="0">
                          <a:solidFill>
                            <a:srgbClr val="000000"/>
                          </a:solidFill>
                          <a:effectLst/>
                          <a:latin typeface="Calibri" panose="020F0502020204030204" pitchFamily="34" charset="0"/>
                        </a:rPr>
                        <a:t>11-19/581r0</a:t>
                      </a:r>
                      <a:endParaRPr lang="en-US"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dirty="0" smtClean="0">
                          <a:solidFill>
                            <a:srgbClr val="000000"/>
                          </a:solidFill>
                          <a:effectLst/>
                          <a:latin typeface="Calibri" panose="020F0502020204030204" pitchFamily="34" charset="0"/>
                        </a:rPr>
                        <a:t>mac-</a:t>
                      </a:r>
                      <a:r>
                        <a:rPr lang="en-US" sz="1400" b="0" i="0" u="none" strike="noStrike" dirty="0" err="1" smtClean="0">
                          <a:solidFill>
                            <a:srgbClr val="000000"/>
                          </a:solidFill>
                          <a:effectLst/>
                          <a:latin typeface="Calibri" panose="020F0502020204030204" pitchFamily="34" charset="0"/>
                        </a:rPr>
                        <a:t>cr</a:t>
                      </a:r>
                      <a:r>
                        <a:rPr lang="en-US" sz="1400" b="0" i="0" u="none" strike="noStrike" dirty="0" smtClean="0">
                          <a:solidFill>
                            <a:srgbClr val="000000"/>
                          </a:solidFill>
                          <a:effectLst/>
                          <a:latin typeface="Calibri" panose="020F0502020204030204" pitchFamily="34" charset="0"/>
                        </a:rPr>
                        <a:t>-identifiers-of-</a:t>
                      </a:r>
                      <a:r>
                        <a:rPr lang="en-US" sz="1400" b="0" i="0" u="none" strike="noStrike" dirty="0" err="1" smtClean="0">
                          <a:solidFill>
                            <a:srgbClr val="000000"/>
                          </a:solidFill>
                          <a:effectLst/>
                          <a:latin typeface="Calibri" panose="020F0502020204030204" pitchFamily="34" charset="0"/>
                        </a:rPr>
                        <a:t>wur</a:t>
                      </a:r>
                      <a:r>
                        <a:rPr lang="en-US" sz="1400" b="0" i="0" u="none" strike="noStrike" dirty="0" smtClean="0">
                          <a:solidFill>
                            <a:srgbClr val="000000"/>
                          </a:solidFill>
                          <a:effectLst/>
                          <a:latin typeface="Calibri" panose="020F0502020204030204" pitchFamily="34" charset="0"/>
                        </a:rPr>
                        <a:t>-frames</a:t>
                      </a:r>
                      <a:endParaRPr lang="en-US"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sz="1400" b="0" i="0" u="none" strike="noStrike" dirty="0" smtClean="0">
                          <a:solidFill>
                            <a:srgbClr val="000000"/>
                          </a:solidFill>
                          <a:effectLst/>
                          <a:latin typeface="Calibri" panose="020F0502020204030204" pitchFamily="34" charset="0"/>
                        </a:rPr>
                        <a:t>Alfred Asterjadhi</a:t>
                      </a:r>
                      <a:endParaRPr lang="en-US"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sz="1400" b="0" i="0" u="none" strike="noStrike" dirty="0" smtClean="0">
                          <a:solidFill>
                            <a:srgbClr val="000000"/>
                          </a:solidFill>
                          <a:effectLst/>
                          <a:latin typeface="Calibri" panose="020F0502020204030204" pitchFamily="34" charset="0"/>
                        </a:rPr>
                        <a:t>8</a:t>
                      </a:r>
                      <a:endParaRPr lang="en-US" sz="1400" b="0" i="0" u="none" strike="noStrike" dirty="0">
                        <a:solidFill>
                          <a:srgbClr val="000000"/>
                        </a:solidFill>
                        <a:effectLst/>
                        <a:latin typeface="Calibri" panose="020F0502020204030204" pitchFamily="34" charset="0"/>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184150">
                <a:tc>
                  <a:txBody>
                    <a:bodyPr/>
                    <a:lstStyle/>
                    <a:p>
                      <a:pPr algn="l" fontAlgn="b"/>
                      <a:endParaRPr lang="en-US" sz="1400" b="1" i="0" u="none" strike="noStrike" kern="1200" dirty="0">
                        <a:solidFill>
                          <a:srgbClr val="FFFFFF"/>
                        </a:solidFill>
                        <a:effectLst/>
                        <a:latin typeface="Calibri" panose="020F0502020204030204" pitchFamily="34" charset="0"/>
                        <a:ea typeface="+mn-ea"/>
                        <a:cs typeface="+mn-cs"/>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l" fontAlgn="b"/>
                      <a:endParaRPr lang="en-US" sz="1400" b="1" i="0" u="none" strike="noStrike" kern="1200" dirty="0">
                        <a:solidFill>
                          <a:srgbClr val="FFFFFF"/>
                        </a:solidFill>
                        <a:effectLst/>
                        <a:latin typeface="Calibri" panose="020F0502020204030204" pitchFamily="34" charset="0"/>
                        <a:ea typeface="+mn-ea"/>
                        <a:cs typeface="+mn-cs"/>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l" fontAlgn="b"/>
                      <a:r>
                        <a:rPr lang="en-US" sz="1400" b="1" i="0" u="none" strike="noStrike" kern="1200" dirty="0" smtClean="0">
                          <a:solidFill>
                            <a:srgbClr val="FFFFFF"/>
                          </a:solidFill>
                          <a:effectLst/>
                          <a:latin typeface="Calibri" panose="020F0502020204030204" pitchFamily="34" charset="0"/>
                          <a:ea typeface="+mn-ea"/>
                          <a:cs typeface="+mn-cs"/>
                        </a:rPr>
                        <a:t>Total</a:t>
                      </a:r>
                      <a:endParaRPr lang="en-US" sz="1400" b="1" i="0" u="none" strike="noStrike" kern="1200" dirty="0">
                        <a:solidFill>
                          <a:srgbClr val="FFFFFF"/>
                        </a:solidFill>
                        <a:effectLst/>
                        <a:latin typeface="Calibri" panose="020F0502020204030204" pitchFamily="34" charset="0"/>
                        <a:ea typeface="+mn-ea"/>
                        <a:cs typeface="+mn-cs"/>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c>
                  <a:txBody>
                    <a:bodyPr/>
                    <a:lstStyle/>
                    <a:p>
                      <a:pPr algn="l" fontAlgn="b"/>
                      <a:r>
                        <a:rPr lang="en-US" sz="1400" b="1" i="0" u="none" strike="noStrike" kern="1200" dirty="0" smtClean="0">
                          <a:solidFill>
                            <a:srgbClr val="FFFFFF"/>
                          </a:solidFill>
                          <a:effectLst/>
                          <a:latin typeface="Calibri" panose="020F0502020204030204" pitchFamily="34" charset="0"/>
                          <a:ea typeface="+mn-ea"/>
                          <a:cs typeface="+mn-cs"/>
                        </a:rPr>
                        <a:t>207</a:t>
                      </a:r>
                      <a:endParaRPr lang="en-US" sz="1400" b="1" i="0" u="none" strike="noStrike" kern="1200" dirty="0">
                        <a:solidFill>
                          <a:srgbClr val="FFFFFF"/>
                        </a:solidFill>
                        <a:effectLst/>
                        <a:latin typeface="Calibri" panose="020F0502020204030204" pitchFamily="34" charset="0"/>
                        <a:ea typeface="+mn-ea"/>
                        <a:cs typeface="+mn-cs"/>
                      </a:endParaRPr>
                    </a:p>
                  </a:txBody>
                  <a:tcPr marL="6350" marR="6350" marT="6350"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chemeClr val="tx1"/>
                    </a:solidFill>
                  </a:tcPr>
                </a:tc>
              </a:tr>
            </a:tbl>
          </a:graphicData>
        </a:graphic>
      </p:graphicFrame>
    </p:spTree>
    <p:extLst>
      <p:ext uri="{BB962C8B-B14F-4D97-AF65-F5344CB8AC3E}">
        <p14:creationId xmlns:p14="http://schemas.microsoft.com/office/powerpoint/2010/main" val="48636483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Title 1"/>
          <p:cNvSpPr>
            <a:spLocks noGrp="1"/>
          </p:cNvSpPr>
          <p:nvPr>
            <p:ph type="title"/>
          </p:nvPr>
        </p:nvSpPr>
        <p:spPr>
          <a:xfrm>
            <a:off x="2209800" y="609600"/>
            <a:ext cx="7772401" cy="609600"/>
          </a:xfrm>
        </p:spPr>
        <p:txBody>
          <a:bodyPr/>
          <a:lstStyle/>
          <a:p>
            <a:r>
              <a:rPr lang="en-US" altLang="en-US" dirty="0" smtClean="0"/>
              <a:t>Agenda</a:t>
            </a:r>
          </a:p>
        </p:txBody>
      </p:sp>
      <p:sp>
        <p:nvSpPr>
          <p:cNvPr id="21507" name="Content Placeholder 6"/>
          <p:cNvSpPr>
            <a:spLocks noGrp="1"/>
          </p:cNvSpPr>
          <p:nvPr>
            <p:ph sz="half" idx="1"/>
          </p:nvPr>
        </p:nvSpPr>
        <p:spPr>
          <a:xfrm>
            <a:off x="929218" y="1600200"/>
            <a:ext cx="5204883" cy="4881310"/>
          </a:xfrm>
        </p:spPr>
        <p:txBody>
          <a:bodyPr/>
          <a:lstStyle/>
          <a:p>
            <a:pPr>
              <a:spcBef>
                <a:spcPts val="100"/>
              </a:spcBef>
            </a:pPr>
            <a:r>
              <a:rPr lang="en-US" altLang="en-US" sz="1500" dirty="0"/>
              <a:t>Monday: </a:t>
            </a:r>
            <a:r>
              <a:rPr lang="en-US" altLang="en-US" sz="1500" dirty="0" smtClean="0"/>
              <a:t>AM2 </a:t>
            </a:r>
            <a:r>
              <a:rPr lang="en-US" altLang="en-US" sz="1500" dirty="0"/>
              <a:t>(2 hours</a:t>
            </a:r>
            <a:r>
              <a:rPr lang="en-US" altLang="en-US" sz="1500" dirty="0" smtClean="0"/>
              <a:t>)</a:t>
            </a:r>
            <a:endParaRPr lang="en-US" altLang="en-US" sz="1500" dirty="0"/>
          </a:p>
          <a:p>
            <a:pPr lvl="1">
              <a:spcBef>
                <a:spcPts val="100"/>
              </a:spcBef>
            </a:pPr>
            <a:r>
              <a:rPr lang="en-US" altLang="en-US" sz="1500" dirty="0"/>
              <a:t>Call meeting to order</a:t>
            </a:r>
          </a:p>
          <a:p>
            <a:pPr lvl="1">
              <a:spcBef>
                <a:spcPts val="100"/>
              </a:spcBef>
            </a:pPr>
            <a:r>
              <a:rPr lang="en-US" altLang="en-US" sz="1500" dirty="0"/>
              <a:t>Call for submissions</a:t>
            </a:r>
          </a:p>
          <a:p>
            <a:pPr lvl="1">
              <a:spcBef>
                <a:spcPts val="100"/>
              </a:spcBef>
            </a:pPr>
            <a:r>
              <a:rPr lang="en-US" altLang="en-US" sz="1500" dirty="0"/>
              <a:t>Review agenda and approval</a:t>
            </a:r>
          </a:p>
          <a:p>
            <a:pPr lvl="1">
              <a:spcBef>
                <a:spcPts val="100"/>
              </a:spcBef>
            </a:pPr>
            <a:r>
              <a:rPr lang="en-US" altLang="en-US" sz="1500" dirty="0"/>
              <a:t>IEEE 802 and 802.11 IPR Policy and procedure</a:t>
            </a:r>
          </a:p>
          <a:p>
            <a:pPr lvl="1">
              <a:spcBef>
                <a:spcPts val="100"/>
              </a:spcBef>
            </a:pPr>
            <a:r>
              <a:rPr lang="en-US" altLang="en-US" sz="1500" dirty="0"/>
              <a:t>Participation in IEEE 802 Meetings </a:t>
            </a:r>
          </a:p>
          <a:p>
            <a:pPr lvl="1">
              <a:spcBef>
                <a:spcPts val="100"/>
              </a:spcBef>
            </a:pPr>
            <a:r>
              <a:rPr lang="en-US" altLang="en-US" sz="1500" b="1" dirty="0"/>
              <a:t>Motion</a:t>
            </a:r>
            <a:r>
              <a:rPr lang="en-US" altLang="en-US" sz="1500" dirty="0"/>
              <a:t>: </a:t>
            </a:r>
            <a:r>
              <a:rPr lang="en-US" altLang="en-US" sz="1500" dirty="0" smtClean="0"/>
              <a:t>March 2019 </a:t>
            </a:r>
            <a:r>
              <a:rPr lang="en-US" altLang="en-US" sz="1500" dirty="0"/>
              <a:t>meeting </a:t>
            </a:r>
            <a:r>
              <a:rPr lang="en-US" altLang="en-US" sz="1500" dirty="0" smtClean="0"/>
              <a:t>(doc: IEEE 802.11-19/557r0),  ad-hoc </a:t>
            </a:r>
            <a:r>
              <a:rPr lang="en-US" altLang="en-US" sz="1500" dirty="0"/>
              <a:t>meeting (doc: IEEE </a:t>
            </a:r>
            <a:r>
              <a:rPr lang="en-US" altLang="en-US" sz="1500" dirty="0" smtClean="0"/>
              <a:t>802.11-19/674r0</a:t>
            </a:r>
            <a:r>
              <a:rPr lang="en-US" altLang="en-US" sz="1500" dirty="0" smtClean="0"/>
              <a:t>) and </a:t>
            </a:r>
            <a:r>
              <a:rPr lang="en-US" altLang="en-US" sz="1500" dirty="0"/>
              <a:t>teleconference minutes (doc: IEEE </a:t>
            </a:r>
            <a:r>
              <a:rPr lang="en-US" altLang="en-US" sz="1500" dirty="0" smtClean="0"/>
              <a:t>802.11-19/679r1) </a:t>
            </a:r>
            <a:r>
              <a:rPr lang="en-US" altLang="en-US" sz="1500" dirty="0"/>
              <a:t>approval</a:t>
            </a:r>
          </a:p>
          <a:p>
            <a:pPr lvl="1">
              <a:spcBef>
                <a:spcPts val="100"/>
              </a:spcBef>
            </a:pPr>
            <a:r>
              <a:rPr lang="en-US" altLang="en-US" sz="1500" dirty="0"/>
              <a:t>Summary from </a:t>
            </a:r>
            <a:r>
              <a:rPr lang="en-US" altLang="en-US" sz="1500" dirty="0" smtClean="0"/>
              <a:t>March 2019 </a:t>
            </a:r>
            <a:r>
              <a:rPr lang="en-US" altLang="en-US" sz="1500" dirty="0"/>
              <a:t>Meeting</a:t>
            </a:r>
          </a:p>
          <a:p>
            <a:pPr lvl="1">
              <a:spcBef>
                <a:spcPts val="100"/>
              </a:spcBef>
            </a:pPr>
            <a:r>
              <a:rPr lang="en-US" altLang="en-US" sz="1500" dirty="0" smtClean="0"/>
              <a:t>Presentations </a:t>
            </a:r>
            <a:r>
              <a:rPr lang="en-US" altLang="en-US" sz="1500" dirty="0"/>
              <a:t>on comment resolution</a:t>
            </a:r>
          </a:p>
          <a:p>
            <a:pPr lvl="1">
              <a:spcBef>
                <a:spcPts val="100"/>
              </a:spcBef>
            </a:pPr>
            <a:r>
              <a:rPr lang="en-US" altLang="en-US" sz="1500" dirty="0"/>
              <a:t>Recess</a:t>
            </a:r>
          </a:p>
          <a:p>
            <a:pPr>
              <a:spcBef>
                <a:spcPts val="100"/>
              </a:spcBef>
            </a:pPr>
            <a:r>
              <a:rPr lang="en-US" altLang="en-US" sz="1500" dirty="0"/>
              <a:t>Monday: </a:t>
            </a:r>
            <a:r>
              <a:rPr lang="en-US" altLang="en-US" sz="1500" dirty="0" smtClean="0"/>
              <a:t>EVE </a:t>
            </a:r>
            <a:r>
              <a:rPr lang="en-US" altLang="en-US" sz="1500" dirty="0"/>
              <a:t>(2 hours</a:t>
            </a:r>
            <a:r>
              <a:rPr lang="en-US" altLang="en-US" sz="1500" dirty="0" smtClean="0"/>
              <a:t>)</a:t>
            </a:r>
            <a:endParaRPr lang="en-US" altLang="en-US" sz="1500" dirty="0"/>
          </a:p>
          <a:p>
            <a:pPr lvl="1">
              <a:spcBef>
                <a:spcPts val="0"/>
              </a:spcBef>
            </a:pPr>
            <a:r>
              <a:rPr lang="en-US" altLang="en-US" sz="1500" dirty="0"/>
              <a:t>Call meeting to order</a:t>
            </a:r>
          </a:p>
          <a:p>
            <a:pPr lvl="1">
              <a:spcBef>
                <a:spcPts val="0"/>
              </a:spcBef>
            </a:pPr>
            <a:r>
              <a:rPr lang="en-US" altLang="en-US" sz="1500" dirty="0"/>
              <a:t>IEEE 802 and 802.11 IPR Policy and procedure</a:t>
            </a:r>
          </a:p>
          <a:p>
            <a:pPr lvl="1">
              <a:spcBef>
                <a:spcPts val="0"/>
              </a:spcBef>
            </a:pPr>
            <a:r>
              <a:rPr lang="en-US" altLang="en-US" sz="1500" dirty="0"/>
              <a:t>Presentations on comment resolutions</a:t>
            </a:r>
          </a:p>
          <a:p>
            <a:pPr lvl="1">
              <a:spcBef>
                <a:spcPts val="0"/>
              </a:spcBef>
            </a:pPr>
            <a:r>
              <a:rPr lang="en-US" altLang="en-US" sz="1500" dirty="0"/>
              <a:t>Recess</a:t>
            </a:r>
          </a:p>
          <a:p>
            <a:pPr lvl="1">
              <a:spcBef>
                <a:spcPts val="100"/>
              </a:spcBef>
            </a:pPr>
            <a:endParaRPr lang="en-US" altLang="en-US" sz="1500" dirty="0"/>
          </a:p>
        </p:txBody>
      </p:sp>
      <p:sp>
        <p:nvSpPr>
          <p:cNvPr id="21508" name="Content Placeholder 7"/>
          <p:cNvSpPr>
            <a:spLocks noGrp="1"/>
          </p:cNvSpPr>
          <p:nvPr>
            <p:ph sz="half" idx="2"/>
          </p:nvPr>
        </p:nvSpPr>
        <p:spPr>
          <a:xfrm>
            <a:off x="6022848" y="1599684"/>
            <a:ext cx="5178552" cy="4875730"/>
          </a:xfrm>
        </p:spPr>
        <p:txBody>
          <a:bodyPr/>
          <a:lstStyle/>
          <a:p>
            <a:pPr>
              <a:spcBef>
                <a:spcPts val="100"/>
              </a:spcBef>
            </a:pPr>
            <a:r>
              <a:rPr lang="en-US" altLang="en-US" sz="1500" dirty="0"/>
              <a:t>Tuesday: </a:t>
            </a:r>
            <a:r>
              <a:rPr lang="en-US" altLang="en-US" sz="1500" dirty="0" smtClean="0"/>
              <a:t>AM1</a:t>
            </a:r>
            <a:r>
              <a:rPr lang="en-US" altLang="en-US" sz="1500" dirty="0"/>
              <a:t>, PM2 (4 hours</a:t>
            </a:r>
            <a:r>
              <a:rPr lang="en-US" altLang="en-US" sz="1500" dirty="0" smtClean="0"/>
              <a:t>)</a:t>
            </a:r>
            <a:endParaRPr lang="en-US" altLang="en-US" sz="1500" dirty="0"/>
          </a:p>
          <a:p>
            <a:pPr lvl="1">
              <a:spcBef>
                <a:spcPts val="0"/>
              </a:spcBef>
            </a:pPr>
            <a:r>
              <a:rPr lang="en-US" altLang="en-US" sz="1500" dirty="0"/>
              <a:t>Call meeting to order</a:t>
            </a:r>
          </a:p>
          <a:p>
            <a:pPr lvl="1">
              <a:spcBef>
                <a:spcPts val="0"/>
              </a:spcBef>
            </a:pPr>
            <a:r>
              <a:rPr lang="en-US" altLang="en-US" sz="1500" dirty="0"/>
              <a:t>IEEE 802 and 802.11 IPR Policy and procedure</a:t>
            </a:r>
          </a:p>
          <a:p>
            <a:pPr lvl="1">
              <a:spcBef>
                <a:spcPts val="0"/>
              </a:spcBef>
            </a:pPr>
            <a:r>
              <a:rPr lang="en-US" altLang="en-US" sz="1500" dirty="0"/>
              <a:t>Presentations on comment resolutions</a:t>
            </a:r>
          </a:p>
          <a:p>
            <a:pPr lvl="1">
              <a:spcBef>
                <a:spcPts val="0"/>
              </a:spcBef>
            </a:pPr>
            <a:r>
              <a:rPr lang="en-US" altLang="en-US" sz="1500" dirty="0"/>
              <a:t>Recess</a:t>
            </a:r>
          </a:p>
          <a:p>
            <a:pPr>
              <a:spcBef>
                <a:spcPts val="100"/>
              </a:spcBef>
            </a:pPr>
            <a:r>
              <a:rPr lang="en-US" altLang="en-US" sz="1500" dirty="0"/>
              <a:t>Wednesday AM1, PM1 (4 hours</a:t>
            </a:r>
            <a:r>
              <a:rPr lang="en-US" altLang="en-US" sz="1500" dirty="0" smtClean="0"/>
              <a:t>)</a:t>
            </a:r>
            <a:endParaRPr lang="en-US" altLang="en-US" sz="1500" dirty="0"/>
          </a:p>
          <a:p>
            <a:pPr lvl="1">
              <a:spcBef>
                <a:spcPts val="0"/>
              </a:spcBef>
            </a:pPr>
            <a:r>
              <a:rPr lang="en-US" altLang="en-US" sz="1500" dirty="0"/>
              <a:t>Call meeting to order</a:t>
            </a:r>
          </a:p>
          <a:p>
            <a:pPr lvl="1">
              <a:spcBef>
                <a:spcPts val="0"/>
              </a:spcBef>
            </a:pPr>
            <a:r>
              <a:rPr lang="en-US" altLang="en-US" sz="1500" dirty="0"/>
              <a:t>IEEE 802 and 802.11 IPR Policy and procedure</a:t>
            </a:r>
          </a:p>
          <a:p>
            <a:pPr lvl="1">
              <a:spcBef>
                <a:spcPts val="0"/>
              </a:spcBef>
            </a:pPr>
            <a:r>
              <a:rPr lang="en-US" altLang="en-US" sz="1500" dirty="0"/>
              <a:t>Presentations on comment resolutions</a:t>
            </a:r>
          </a:p>
          <a:p>
            <a:pPr lvl="1">
              <a:spcBef>
                <a:spcPts val="0"/>
              </a:spcBef>
            </a:pPr>
            <a:r>
              <a:rPr lang="en-US" altLang="en-US" sz="1500" dirty="0"/>
              <a:t>Recess</a:t>
            </a:r>
          </a:p>
          <a:p>
            <a:pPr>
              <a:spcBef>
                <a:spcPts val="0"/>
              </a:spcBef>
            </a:pPr>
            <a:r>
              <a:rPr lang="en-US" altLang="en-US" sz="1500" dirty="0"/>
              <a:t>Thursday: </a:t>
            </a:r>
            <a:r>
              <a:rPr lang="en-US" altLang="en-US" sz="1500" dirty="0" smtClean="0"/>
              <a:t>AM2, PM1 (4 </a:t>
            </a:r>
            <a:r>
              <a:rPr lang="en-US" altLang="en-US" sz="1500" dirty="0"/>
              <a:t>hours)</a:t>
            </a:r>
          </a:p>
          <a:p>
            <a:pPr lvl="1">
              <a:spcBef>
                <a:spcPts val="0"/>
              </a:spcBef>
            </a:pPr>
            <a:r>
              <a:rPr lang="en-US" altLang="en-US" sz="1500" dirty="0"/>
              <a:t>Call meeting to order</a:t>
            </a:r>
          </a:p>
          <a:p>
            <a:pPr lvl="1">
              <a:spcBef>
                <a:spcPts val="0"/>
              </a:spcBef>
            </a:pPr>
            <a:r>
              <a:rPr lang="en-US" altLang="en-US" sz="1500" dirty="0"/>
              <a:t>IEEE 802 and 802.11 IPR Policy and procedure</a:t>
            </a:r>
          </a:p>
          <a:p>
            <a:pPr lvl="1">
              <a:spcBef>
                <a:spcPts val="0"/>
              </a:spcBef>
            </a:pPr>
            <a:r>
              <a:rPr lang="en-US" altLang="en-US" sz="1500" b="1" dirty="0"/>
              <a:t>Motions: Comment </a:t>
            </a:r>
            <a:r>
              <a:rPr lang="en-US" altLang="en-US" sz="1500" b="1" dirty="0" smtClean="0"/>
              <a:t>resolutions</a:t>
            </a:r>
          </a:p>
          <a:p>
            <a:pPr lvl="1">
              <a:spcBef>
                <a:spcPts val="0"/>
              </a:spcBef>
            </a:pPr>
            <a:r>
              <a:rPr lang="en-US" altLang="en-US" sz="1500" b="1" dirty="0" smtClean="0"/>
              <a:t>Motion: WG recirculation letter ballot</a:t>
            </a:r>
            <a:endParaRPr lang="en-US" altLang="en-US" sz="1500" b="1" dirty="0"/>
          </a:p>
          <a:p>
            <a:pPr lvl="1">
              <a:spcBef>
                <a:spcPts val="0"/>
              </a:spcBef>
            </a:pPr>
            <a:r>
              <a:rPr lang="en-US" altLang="en-US" sz="1500" dirty="0" smtClean="0"/>
              <a:t>TG </a:t>
            </a:r>
            <a:r>
              <a:rPr lang="en-US" altLang="en-US" sz="1500" dirty="0"/>
              <a:t>timeline discussion</a:t>
            </a:r>
          </a:p>
          <a:p>
            <a:pPr lvl="1">
              <a:spcBef>
                <a:spcPts val="0"/>
              </a:spcBef>
            </a:pPr>
            <a:r>
              <a:rPr lang="en-US" altLang="en-US" sz="1500" dirty="0"/>
              <a:t>Goal for </a:t>
            </a:r>
            <a:r>
              <a:rPr lang="en-US" altLang="en-US" sz="1500" dirty="0" smtClean="0"/>
              <a:t>July </a:t>
            </a:r>
            <a:r>
              <a:rPr lang="en-US" altLang="en-US" sz="1500" dirty="0"/>
              <a:t>2019 F2F meeting</a:t>
            </a:r>
          </a:p>
          <a:p>
            <a:pPr lvl="1">
              <a:spcBef>
                <a:spcPts val="0"/>
              </a:spcBef>
            </a:pPr>
            <a:r>
              <a:rPr lang="en-US" altLang="en-US" sz="1500" dirty="0"/>
              <a:t>Teleconference call schedule</a:t>
            </a:r>
          </a:p>
          <a:p>
            <a:pPr lvl="1">
              <a:spcBef>
                <a:spcPts val="0"/>
              </a:spcBef>
            </a:pPr>
            <a:r>
              <a:rPr lang="en-US" altLang="en-US" sz="1500" dirty="0"/>
              <a:t>Presentations, Adjourn</a:t>
            </a:r>
          </a:p>
        </p:txBody>
      </p:sp>
      <p:sp>
        <p:nvSpPr>
          <p:cNvPr id="4" name="Date Placeholder 3"/>
          <p:cNvSpPr>
            <a:spLocks noGrp="1"/>
          </p:cNvSpPr>
          <p:nvPr>
            <p:ph type="dt" sz="quarter" idx="10"/>
          </p:nvPr>
        </p:nvSpPr>
        <p:spPr/>
        <p:txBody>
          <a:bodyPr/>
          <a:lstStyle/>
          <a:p>
            <a:pPr>
              <a:defRPr/>
            </a:pPr>
            <a:r>
              <a:rPr lang="en-US" smtClean="0"/>
              <a:t>May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21511" name="Slide Number Placeholder 5"/>
          <p:cNvSpPr>
            <a:spLocks noGrp="1"/>
          </p:cNvSpPr>
          <p:nvPr>
            <p:ph type="sldNum" sz="quarter" idx="12"/>
          </p:nvPr>
        </p:nvSpPr>
        <p:spPr>
          <a:xfrm>
            <a:off x="5841122" y="6484241"/>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E6BE1DDA-DBD5-490E-96A9-C0C593249934}" type="slidenum">
              <a:rPr lang="en-US" altLang="en-US" sz="1200" b="0"/>
              <a:pPr>
                <a:spcBef>
                  <a:spcPct val="0"/>
                </a:spcBef>
                <a:buFontTx/>
                <a:buNone/>
              </a:pPr>
              <a:t>12</a:t>
            </a:fld>
            <a:endParaRPr lang="en-US" altLang="en-US" sz="1200" b="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Rectangle 1026"/>
          <p:cNvSpPr>
            <a:spLocks noGrp="1" noChangeArrowheads="1"/>
          </p:cNvSpPr>
          <p:nvPr>
            <p:ph type="title"/>
          </p:nvPr>
        </p:nvSpPr>
        <p:spPr>
          <a:xfrm>
            <a:off x="2209800" y="685800"/>
            <a:ext cx="7772400" cy="533400"/>
          </a:xfrm>
        </p:spPr>
        <p:txBody>
          <a:bodyPr vert="horz" wrap="square" lIns="90487" tIns="44450" rIns="90487" bIns="44450" numCol="1" anchor="ctr" anchorCtr="0" compatLnSpc="1">
            <a:prstTxWarp prst="textNoShape">
              <a:avLst/>
            </a:prstTxWarp>
          </a:bodyPr>
          <a:lstStyle/>
          <a:p>
            <a:r>
              <a:rPr lang="en-US" altLang="en-US" u="sng" dirty="0">
                <a:solidFill>
                  <a:schemeClr val="tx1"/>
                </a:solidFill>
                <a:latin typeface="Calibri" panose="020F0502020204030204" pitchFamily="34" charset="0"/>
                <a:cs typeface="Calibri" panose="020F0502020204030204" pitchFamily="34" charset="0"/>
              </a:rPr>
              <a:t>Instructions for the WG Chair</a:t>
            </a:r>
            <a:endParaRPr lang="en-US" altLang="en-US" u="sng" dirty="0">
              <a:latin typeface="Calibri" panose="020F0502020204030204" pitchFamily="34" charset="0"/>
              <a:cs typeface="Calibri" panose="020F0502020204030204" pitchFamily="34" charset="0"/>
            </a:endParaRPr>
          </a:p>
        </p:txBody>
      </p:sp>
      <p:sp>
        <p:nvSpPr>
          <p:cNvPr id="7170" name="Rectangle 1027"/>
          <p:cNvSpPr>
            <a:spLocks noGrp="1" noChangeArrowheads="1"/>
          </p:cNvSpPr>
          <p:nvPr>
            <p:ph idx="1"/>
          </p:nvPr>
        </p:nvSpPr>
        <p:spPr>
          <a:xfrm>
            <a:off x="929218" y="1219200"/>
            <a:ext cx="10348382" cy="4876800"/>
          </a:xfrm>
        </p:spPr>
        <p:txBody>
          <a:bodyPr vert="horz" wrap="square" lIns="90487" tIns="44450" rIns="90487" bIns="44450" numCol="1" anchor="t" anchorCtr="0" compatLnSpc="1">
            <a:prstTxWarp prst="textNoShape">
              <a:avLst/>
            </a:prstTxWarp>
          </a:bodyPr>
          <a:lstStyle/>
          <a:p>
            <a:pPr marL="182880">
              <a:lnSpc>
                <a:spcPct val="80000"/>
              </a:lnSpc>
              <a:spcAft>
                <a:spcPct val="30000"/>
              </a:spcAft>
              <a:buNone/>
            </a:pPr>
            <a:r>
              <a:rPr lang="en-US" altLang="en-US" sz="1800" dirty="0"/>
              <a:t>	</a:t>
            </a:r>
            <a:r>
              <a:rPr lang="en-US" altLang="en-US" sz="2000" dirty="0">
                <a:latin typeface="Calibri" panose="020F0502020204030204" pitchFamily="34" charset="0"/>
                <a:cs typeface="Calibri" panose="020F0502020204030204" pitchFamily="34" charset="0"/>
              </a:rPr>
              <a:t>The IEEE-SA strongly recommends that at each WG meeting the chair or a designee:</a:t>
            </a:r>
          </a:p>
          <a:p>
            <a:pPr lvl="1">
              <a:lnSpc>
                <a:spcPct val="8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Show slides #1 through #4 of this presentation</a:t>
            </a:r>
          </a:p>
          <a:p>
            <a:pPr lvl="1">
              <a:lnSpc>
                <a:spcPct val="8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Advise the WG attendees that:</a:t>
            </a:r>
            <a:r>
              <a:rPr lang="en-US" altLang="en-US" sz="1600" dirty="0">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IEEE’s patent policy is described in Clause 6 of the </a:t>
            </a:r>
            <a:r>
              <a:rPr lang="en-US" altLang="en-US" sz="1400" i="1" dirty="0">
                <a:latin typeface="Calibri" panose="020F0502020204030204" pitchFamily="34" charset="0"/>
                <a:cs typeface="Calibri" panose="020F0502020204030204" pitchFamily="34" charset="0"/>
              </a:rPr>
              <a:t>IEEE-SA Standards Board Bylaws</a:t>
            </a:r>
            <a:r>
              <a:rPr lang="en-US" altLang="en-US" sz="1400" dirty="0">
                <a:latin typeface="Calibri" panose="020F0502020204030204" pitchFamily="34" charset="0"/>
                <a:cs typeface="Calibri" panose="020F0502020204030204" pitchFamily="34" charset="0"/>
              </a:rPr>
              <a:t>;</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Early identification of patent claims which may be essential for the use of standards under development is strongly encouraged;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There may be Essential Patent Claims of which IEEE is not aware. Additionally, neither IEEE, the WG, nor the WG Chair can ensure the accuracy or completeness of any assurance or whether any such assurance is, in fact, of a Patent Claim that is essential for the use of the standard under development.</a:t>
            </a:r>
            <a:br>
              <a:rPr lang="en-US" altLang="en-US" sz="1400" dirty="0">
                <a:latin typeface="Calibri" panose="020F0502020204030204" pitchFamily="34" charset="0"/>
                <a:cs typeface="Calibri" panose="020F0502020204030204" pitchFamily="34" charset="0"/>
              </a:rPr>
            </a:br>
            <a:endParaRPr lang="en-US" altLang="en-US" sz="1600" dirty="0">
              <a:latin typeface="Calibri" panose="020F0502020204030204" pitchFamily="34" charset="0"/>
              <a:cs typeface="Calibri" panose="020F0502020204030204" pitchFamily="34" charset="0"/>
            </a:endParaRPr>
          </a:p>
          <a:p>
            <a:pPr lvl="1">
              <a:lnSpc>
                <a:spcPct val="20000"/>
              </a:lnSpc>
              <a:buSzPct val="150000"/>
              <a:buFont typeface="Arial" panose="020B0604020202020204" pitchFamily="34" charset="0"/>
              <a:buChar char="•"/>
            </a:pPr>
            <a:r>
              <a:rPr lang="en-US" altLang="en-US" sz="1600" b="1" dirty="0">
                <a:latin typeface="Calibri" panose="020F0502020204030204" pitchFamily="34" charset="0"/>
                <a:cs typeface="Calibri" panose="020F0502020204030204" pitchFamily="34" charset="0"/>
              </a:rPr>
              <a:t>Instruct the WG Secretary to record in the minutes of the relevant WG meeting:</a:t>
            </a:r>
            <a:r>
              <a:rPr lang="en-US" altLang="en-US" sz="1600" dirty="0">
                <a:latin typeface="Calibri" panose="020F0502020204030204" pitchFamily="34" charset="0"/>
                <a:cs typeface="Calibri" panose="020F0502020204030204" pitchFamily="34" charset="0"/>
              </a:rPr>
              <a:t>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foregoing information was provided and that slides 1 through 4 (and this slide 0, if applicable) were shown;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Any responses that were given, specifically the patent claim(s)/patent application claim(s) and/or the holder of the patent claim(s)/patent application claim(s) that were identified (if any) and by whom.</a:t>
            </a:r>
          </a:p>
          <a:p>
            <a:pPr lvl="2">
              <a:lnSpc>
                <a:spcPct val="80000"/>
              </a:lnSpc>
              <a:buSzPct val="150000"/>
              <a:buFont typeface="Arial" panose="020B0604020202020204" pitchFamily="34" charset="0"/>
              <a:buChar char="•"/>
            </a:pPr>
            <a:endParaRPr lang="en-US" altLang="en-US" sz="1400" dirty="0">
              <a:latin typeface="Calibri" panose="020F0502020204030204" pitchFamily="34" charset="0"/>
              <a:cs typeface="Calibri" panose="020F0502020204030204" pitchFamily="34" charset="0"/>
            </a:endParaRPr>
          </a:p>
          <a:p>
            <a:pPr lvl="1">
              <a:lnSpc>
                <a:spcPct val="80000"/>
              </a:lnSpc>
              <a:spcBef>
                <a:spcPct val="5000"/>
              </a:spcBef>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The WG Chair shall ensure that a request is made to any identified holders of potential essential patent claim(s) to complete and submit a Letter of Assurance.</a:t>
            </a:r>
          </a:p>
          <a:p>
            <a:pPr lvl="1">
              <a:lnSpc>
                <a:spcPct val="80000"/>
              </a:lnSpc>
              <a:spcBef>
                <a:spcPct val="5000"/>
              </a:spcBef>
              <a:buSzPct val="150000"/>
              <a:buFont typeface="Arial" panose="020B0604020202020204" pitchFamily="34" charset="0"/>
              <a:buChar char="•"/>
            </a:pPr>
            <a:r>
              <a:rPr lang="en-US" altLang="en-US" sz="1400" dirty="0">
                <a:latin typeface="Calibri" panose="020F0502020204030204" pitchFamily="34" charset="0"/>
                <a:cs typeface="Calibri" panose="020F0502020204030204" pitchFamily="34" charset="0"/>
              </a:rPr>
              <a:t>It is recommended that the WG Chair review the guidance in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6.3.5 and in FAQs 14 and 15 on inclusion of potential Essential Patent Claims by incorporation or by reference. </a:t>
            </a:r>
          </a:p>
          <a:p>
            <a:pPr lvl="1">
              <a:lnSpc>
                <a:spcPct val="80000"/>
              </a:lnSpc>
              <a:spcBef>
                <a:spcPct val="5000"/>
              </a:spcBef>
              <a:buFont typeface="Monotype Sorts" pitchFamily="2" charset="2"/>
              <a:buNone/>
            </a:pPr>
            <a:r>
              <a:rPr lang="en-US" altLang="en-US" sz="1400" dirty="0">
                <a:latin typeface="Calibri" panose="020F0502020204030204" pitchFamily="34" charset="0"/>
                <a:cs typeface="Calibri" panose="020F0502020204030204" pitchFamily="34" charset="0"/>
              </a:rPr>
              <a:t>	Note: </a:t>
            </a:r>
            <a:r>
              <a:rPr lang="en-US" altLang="en-US" sz="1400" b="1" dirty="0">
                <a:latin typeface="Calibri" panose="020F0502020204030204" pitchFamily="34" charset="0"/>
                <a:cs typeface="Calibri" panose="020F0502020204030204" pitchFamily="34" charset="0"/>
              </a:rPr>
              <a:t>WG</a:t>
            </a:r>
            <a:r>
              <a:rPr lang="en-US" altLang="en-US" sz="1400" dirty="0">
                <a:latin typeface="Calibri" panose="020F0502020204030204" pitchFamily="34" charset="0"/>
                <a:cs typeface="Calibri" panose="020F0502020204030204" pitchFamily="34" charset="0"/>
              </a:rPr>
              <a:t> includes Working Groups, Task Groups, and other standards-developing committees with a PAR approved by the IEEE-SA Standards Board.</a:t>
            </a:r>
          </a:p>
        </p:txBody>
      </p:sp>
      <p:sp>
        <p:nvSpPr>
          <p:cNvPr id="7172" name="Rectangle 1028"/>
          <p:cNvSpPr>
            <a:spLocks noChangeArrowheads="1"/>
          </p:cNvSpPr>
          <p:nvPr/>
        </p:nvSpPr>
        <p:spPr bwMode="auto">
          <a:xfrm>
            <a:off x="2209800" y="-228600"/>
            <a:ext cx="7772400" cy="1069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b="1" u="sng">
              <a:ea typeface="+mn-ea"/>
              <a:cs typeface="Arial" panose="020B0604020202020204" pitchFamily="34" charset="0"/>
            </a:endParaRPr>
          </a:p>
        </p:txBody>
      </p:sp>
      <p:sp>
        <p:nvSpPr>
          <p:cNvPr id="7173" name="Rectangle 1029"/>
          <p:cNvSpPr>
            <a:spLocks noChangeArrowheads="1"/>
          </p:cNvSpPr>
          <p:nvPr/>
        </p:nvSpPr>
        <p:spPr bwMode="auto">
          <a:xfrm>
            <a:off x="1905000" y="838200"/>
            <a:ext cx="8458200" cy="5562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3363" indent="-180975"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endParaRPr lang="en-GB" altLang="en-US" sz="1800">
              <a:ea typeface="+mn-ea"/>
              <a:cs typeface="Arial" panose="020B0604020202020204" pitchFamily="34" charset="0"/>
            </a:endParaRPr>
          </a:p>
        </p:txBody>
      </p:sp>
      <p:sp>
        <p:nvSpPr>
          <p:cNvPr id="7174" name="Text Box 1030"/>
          <p:cNvSpPr txBox="1">
            <a:spLocks noChangeArrowheads="1"/>
          </p:cNvSpPr>
          <p:nvPr/>
        </p:nvSpPr>
        <p:spPr bwMode="auto">
          <a:xfrm>
            <a:off x="1524001" y="6486525"/>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400" b="1" dirty="0">
                <a:solidFill>
                  <a:srgbClr val="000000"/>
                </a:solidFill>
                <a:latin typeface="Times New Roman" panose="02020603050405020304" pitchFamily="18" charset="0"/>
                <a:ea typeface="+mn-ea"/>
                <a:cs typeface="Arial" panose="020B0604020202020204" pitchFamily="34" charset="0"/>
              </a:rPr>
              <a:t>(Optional to be shown)</a:t>
            </a:r>
          </a:p>
        </p:txBody>
      </p:sp>
      <p:sp>
        <p:nvSpPr>
          <p:cNvPr id="4" name="Date Placeholder 3"/>
          <p:cNvSpPr>
            <a:spLocks noGrp="1"/>
          </p:cNvSpPr>
          <p:nvPr>
            <p:ph type="dt" sz="half" idx="10"/>
          </p:nvPr>
        </p:nvSpPr>
        <p:spPr/>
        <p:txBody>
          <a:bodyPr/>
          <a:lstStyle/>
          <a:p>
            <a:pPr>
              <a:defRPr/>
            </a:pPr>
            <a:r>
              <a:rPr lang="en-US" smtClean="0"/>
              <a:t>May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a:xfrm>
            <a:off x="5891924" y="6475413"/>
            <a:ext cx="509755" cy="184666"/>
          </a:xfrm>
        </p:spPr>
        <p:txBody>
          <a:bodyPr/>
          <a:lstStyle/>
          <a:p>
            <a:pPr>
              <a:defRPr/>
            </a:pPr>
            <a:r>
              <a:rPr lang="en-US" altLang="en-US" smtClean="0"/>
              <a:t>Slide </a:t>
            </a:r>
            <a:fld id="{7B0F4323-4460-4997-B543-454EB3AA50C1}" type="slidenum">
              <a:rPr lang="en-US" altLang="en-US" smtClean="0"/>
              <a:pPr>
                <a:defRPr/>
              </a:pPr>
              <a:t>13</a:t>
            </a:fld>
            <a:endParaRPr lang="en-US" altLang="en-US"/>
          </a:p>
        </p:txBody>
      </p:sp>
    </p:spTree>
    <p:extLst>
      <p:ext uri="{BB962C8B-B14F-4D97-AF65-F5344CB8AC3E}">
        <p14:creationId xmlns:p14="http://schemas.microsoft.com/office/powerpoint/2010/main" val="2169626175"/>
      </p:ext>
    </p:extLst>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shall</a:t>
            </a:r>
            <a:r>
              <a:rPr lang="en-US" altLang="en-US"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Participants </a:t>
            </a:r>
            <a:r>
              <a:rPr lang="en-US" altLang="en-US" b="1" u="sng" dirty="0">
                <a:latin typeface="Calibri" panose="020F0502020204030204" pitchFamily="34" charset="0"/>
                <a:cs typeface="Calibri" panose="020F0502020204030204" pitchFamily="34" charset="0"/>
              </a:rPr>
              <a:t>should </a:t>
            </a:r>
            <a:r>
              <a:rPr lang="en-US" altLang="en-US"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latin typeface="Calibri" panose="020F0502020204030204" pitchFamily="34" charset="0"/>
              <a:cs typeface="Calibri" panose="020F0502020204030204" pitchFamily="34" charset="0"/>
            </a:endParaRPr>
          </a:p>
          <a:p>
            <a:pPr marL="457200" lvl="1" indent="0" algn="ctr">
              <a:buNone/>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p:txBody>
      </p:sp>
      <p:sp>
        <p:nvSpPr>
          <p:cNvPr id="8196" name="Text Box 1028"/>
          <p:cNvSpPr txBox="1">
            <a:spLocks noChangeArrowheads="1"/>
          </p:cNvSpPr>
          <p:nvPr/>
        </p:nvSpPr>
        <p:spPr bwMode="auto">
          <a:xfrm>
            <a:off x="1729581"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rgbClr val="000000"/>
                </a:solidFill>
                <a:latin typeface="Times New Roman" panose="02020603050405020304" pitchFamily="18" charset="0"/>
                <a:ea typeface="+mn-ea"/>
                <a:cs typeface="Arial" panose="020B0604020202020204" pitchFamily="34" charset="0"/>
              </a:rPr>
              <a:t>Slide #1</a:t>
            </a:r>
          </a:p>
        </p:txBody>
      </p:sp>
      <p:sp>
        <p:nvSpPr>
          <p:cNvPr id="2" name="Footer Placeholder 1"/>
          <p:cNvSpPr>
            <a:spLocks noGrp="1"/>
          </p:cNvSpPr>
          <p:nvPr>
            <p:ph type="ftr" sz="quarter" idx="11"/>
          </p:nvPr>
        </p:nvSpPr>
        <p:spPr/>
        <p:txBody>
          <a:bodyPr/>
          <a:lstStyle/>
          <a:p>
            <a:pPr>
              <a:defRPr/>
            </a:pPr>
            <a:r>
              <a:rPr lang="en-US" smtClean="0"/>
              <a:t>Minyoung Park (Intel Corp.)</a:t>
            </a:r>
            <a:endParaRPr lang="en-US"/>
          </a:p>
        </p:txBody>
      </p:sp>
      <p:sp>
        <p:nvSpPr>
          <p:cNvPr id="3" name="Slide Number Placeholder 2"/>
          <p:cNvSpPr>
            <a:spLocks noGrp="1"/>
          </p:cNvSpPr>
          <p:nvPr>
            <p:ph type="sldNum" sz="quarter" idx="12"/>
          </p:nvPr>
        </p:nvSpPr>
        <p:spPr>
          <a:xfrm>
            <a:off x="5891924" y="6475413"/>
            <a:ext cx="509755" cy="184666"/>
          </a:xfrm>
        </p:spPr>
        <p:txBody>
          <a:bodyPr/>
          <a:lstStyle/>
          <a:p>
            <a:pPr>
              <a:defRPr/>
            </a:pPr>
            <a:r>
              <a:rPr lang="en-US" altLang="en-US" smtClean="0"/>
              <a:t>Slide </a:t>
            </a:r>
            <a:fld id="{7B0F4323-4460-4997-B543-454EB3AA50C1}" type="slidenum">
              <a:rPr lang="en-US" altLang="en-US" smtClean="0"/>
              <a:pPr>
                <a:defRPr/>
              </a:pPr>
              <a:t>14</a:t>
            </a:fld>
            <a:endParaRPr lang="en-US" altLang="en-US"/>
          </a:p>
        </p:txBody>
      </p:sp>
      <p:sp>
        <p:nvSpPr>
          <p:cNvPr id="4" name="Date Placeholder 3"/>
          <p:cNvSpPr>
            <a:spLocks noGrp="1"/>
          </p:cNvSpPr>
          <p:nvPr>
            <p:ph type="dt" sz="half" idx="10"/>
          </p:nvPr>
        </p:nvSpPr>
        <p:spPr/>
        <p:txBody>
          <a:bodyPr/>
          <a:lstStyle/>
          <a:p>
            <a:pPr>
              <a:defRPr/>
            </a:pPr>
            <a:r>
              <a:rPr lang="en-US" smtClean="0"/>
              <a:t>May 2019</a:t>
            </a:r>
            <a:endParaRPr lang="en-US" dirty="0"/>
          </a:p>
        </p:txBody>
      </p:sp>
    </p:spTree>
    <p:extLst>
      <p:ext uri="{BB962C8B-B14F-4D97-AF65-F5344CB8AC3E}">
        <p14:creationId xmlns:p14="http://schemas.microsoft.com/office/powerpoint/2010/main" val="425048004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a:solidFill>
                  <a:schemeClr val="tx1"/>
                </a:solidFill>
                <a:latin typeface="Calibri" panose="020F0502020204030204" pitchFamily="34" charset="0"/>
                <a:cs typeface="Calibri" panose="020F0502020204030204" pitchFamily="34" charset="0"/>
              </a:rPr>
              <a:t>Ways to inform IEEE</a:t>
            </a:r>
            <a:endParaRPr lang="en-US" altLang="en-US" u="sng"/>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latin typeface="Calibri" pitchFamily="34" charset="0"/>
                <a:cs typeface="Calibri" pitchFamily="34" charset="0"/>
              </a:rPr>
              <a:t>Cause an LOA to be submitted to the IEEE-SA (patcom@ieee.org); or</a:t>
            </a:r>
          </a:p>
          <a:p>
            <a:pPr marL="0" indent="0">
              <a:buSzPct val="150000"/>
              <a:buNone/>
              <a:defRPr/>
            </a:pPr>
            <a:endParaRPr lang="en-US" altLang="en-US" sz="2000" dirty="0">
              <a:latin typeface="Calibri" pitchFamily="34" charset="0"/>
              <a:cs typeface="Calibri" pitchFamily="34" charset="0"/>
            </a:endParaRPr>
          </a:p>
          <a:p>
            <a:pPr>
              <a:buSzPct val="150000"/>
              <a:buFont typeface="Arial" panose="020B0604020202020204" pitchFamily="34" charset="0"/>
              <a:buChar char="•"/>
              <a:defRPr/>
            </a:pPr>
            <a:r>
              <a:rPr lang="en-US" altLang="en-US" sz="2000" dirty="0">
                <a:latin typeface="Calibri" pitchFamily="34" charset="0"/>
                <a:cs typeface="Calibri" pitchFamily="34" charset="0"/>
              </a:rPr>
              <a:t>Provide the chair of this group with the identity of the holder(s) of any and all such claims as soon as possible; or</a:t>
            </a:r>
          </a:p>
          <a:p>
            <a:pPr marL="0" indent="0">
              <a:buSzPct val="150000"/>
              <a:buNone/>
              <a:defRPr/>
            </a:pPr>
            <a:endParaRPr lang="en-US" altLang="en-US" sz="2000" dirty="0">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rgbClr val="FF0000"/>
                </a:solidFill>
                <a:latin typeface="Calibri" pitchFamily="34" charset="0"/>
                <a:cs typeface="Calibri" pitchFamily="34" charset="0"/>
              </a:rPr>
              <a:t>Speak up now and respond to this Call for Potentially Essential Patents</a:t>
            </a:r>
          </a:p>
          <a:p>
            <a:pPr marL="0" indent="0">
              <a:buNone/>
              <a:defRPr/>
            </a:pPr>
            <a:r>
              <a:rPr lang="en-US" altLang="en-US" sz="2000"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latin typeface="Calibri" pitchFamily="34" charset="0"/>
                <a:cs typeface="Calibri" pitchFamily="34" charset="0"/>
              </a:rPr>
            </a:br>
            <a:endParaRPr lang="en-US" altLang="en-US" sz="2000" dirty="0">
              <a:latin typeface="Calibri" pitchFamily="34" charset="0"/>
              <a:cs typeface="Calibri" pitchFamily="34" charset="0"/>
            </a:endParaRPr>
          </a:p>
        </p:txBody>
      </p:sp>
      <p:sp>
        <p:nvSpPr>
          <p:cNvPr id="9220" name="Text Box 6"/>
          <p:cNvSpPr txBox="1">
            <a:spLocks noChangeArrowheads="1"/>
          </p:cNvSpPr>
          <p:nvPr/>
        </p:nvSpPr>
        <p:spPr bwMode="auto">
          <a:xfrm>
            <a:off x="152400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rgbClr val="000000"/>
                </a:solidFill>
                <a:latin typeface="Times New Roman" panose="02020603050405020304" pitchFamily="18" charset="0"/>
                <a:ea typeface="+mn-ea"/>
                <a:cs typeface="Arial" panose="020B0604020202020204" pitchFamily="34" charset="0"/>
              </a:rPr>
              <a:t>Slide #2</a:t>
            </a:r>
            <a:endParaRPr lang="en-US" altLang="en-US" sz="2400" dirty="0">
              <a:solidFill>
                <a:srgbClr val="000000"/>
              </a:solidFill>
              <a:latin typeface="Times New Roman" panose="02020603050405020304" pitchFamily="18" charset="0"/>
              <a:ea typeface="+mn-ea"/>
              <a:cs typeface="Arial" panose="020B0604020202020204" pitchFamily="34" charset="0"/>
            </a:endParaRPr>
          </a:p>
        </p:txBody>
      </p:sp>
      <p:sp>
        <p:nvSpPr>
          <p:cNvPr id="2" name="Date Placeholder 1"/>
          <p:cNvSpPr>
            <a:spLocks noGrp="1"/>
          </p:cNvSpPr>
          <p:nvPr>
            <p:ph type="dt" sz="half" idx="10"/>
          </p:nvPr>
        </p:nvSpPr>
        <p:spPr/>
        <p:txBody>
          <a:bodyPr/>
          <a:lstStyle/>
          <a:p>
            <a:pPr>
              <a:defRPr/>
            </a:pPr>
            <a:r>
              <a:rPr lang="en-US" smtClean="0"/>
              <a:t>May 2019</a:t>
            </a:r>
            <a:endParaRPr lang="en-US" dirty="0"/>
          </a:p>
        </p:txBody>
      </p:sp>
      <p:sp>
        <p:nvSpPr>
          <p:cNvPr id="3" name="Footer Placeholder 2"/>
          <p:cNvSpPr>
            <a:spLocks noGrp="1"/>
          </p:cNvSpPr>
          <p:nvPr>
            <p:ph type="ftr" sz="quarter" idx="11"/>
          </p:nvPr>
        </p:nvSpPr>
        <p:spPr/>
        <p:txBody>
          <a:bodyPr/>
          <a:lstStyle/>
          <a:p>
            <a:pPr>
              <a:defRPr/>
            </a:pPr>
            <a:r>
              <a:rPr lang="en-US" smtClean="0"/>
              <a:t>Minyoung Park (Intel Corp.)</a:t>
            </a:r>
            <a:endParaRPr lang="en-US"/>
          </a:p>
        </p:txBody>
      </p:sp>
      <p:sp>
        <p:nvSpPr>
          <p:cNvPr id="4" name="Slide Number Placeholder 3"/>
          <p:cNvSpPr>
            <a:spLocks noGrp="1"/>
          </p:cNvSpPr>
          <p:nvPr>
            <p:ph type="sldNum" sz="quarter" idx="12"/>
          </p:nvPr>
        </p:nvSpPr>
        <p:spPr>
          <a:xfrm>
            <a:off x="5891924" y="6475413"/>
            <a:ext cx="509755" cy="184666"/>
          </a:xfrm>
        </p:spPr>
        <p:txBody>
          <a:bodyPr/>
          <a:lstStyle/>
          <a:p>
            <a:pPr>
              <a:defRPr/>
            </a:pPr>
            <a:r>
              <a:rPr lang="en-US" altLang="en-US" smtClean="0"/>
              <a:t>Slide </a:t>
            </a:r>
            <a:fld id="{7B0F4323-4460-4997-B543-454EB3AA50C1}" type="slidenum">
              <a:rPr lang="en-US" altLang="en-US" smtClean="0"/>
              <a:pPr>
                <a:defRPr/>
              </a:pPr>
              <a:t>15</a:t>
            </a:fld>
            <a:endParaRPr lang="en-US" altLang="en-US"/>
          </a:p>
        </p:txBody>
      </p:sp>
    </p:spTree>
    <p:extLst>
      <p:ext uri="{BB962C8B-B14F-4D97-AF65-F5344CB8AC3E}">
        <p14:creationId xmlns:p14="http://schemas.microsoft.com/office/powerpoint/2010/main" val="62877100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2209800" y="685801"/>
            <a:ext cx="7772400" cy="680179"/>
          </a:xfrm>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29218" y="1365980"/>
            <a:ext cx="10272182" cy="4648200"/>
          </a:xfrm>
        </p:spPr>
        <p:txBody>
          <a:bodyPr/>
          <a:lstStyle/>
          <a:p>
            <a:pPr>
              <a:lnSpc>
                <a:spcPct val="80000"/>
              </a:lnSpc>
              <a:spcAft>
                <a:spcPct val="40000"/>
              </a:spcAft>
              <a:buSzPct val="150000"/>
              <a:buFont typeface="Arial" panose="020B0604020202020204" pitchFamily="34" charset="0"/>
              <a:buChar char="•"/>
              <a:defRPr/>
            </a:pPr>
            <a:r>
              <a:rPr lang="en-US" altLang="en-US" sz="2000" dirty="0">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latin typeface="Calibri" panose="020F0502020204030204" pitchFamily="34" charset="0"/>
                <a:cs typeface="Calibri" panose="020F0502020204030204" pitchFamily="34" charset="0"/>
              </a:rPr>
              <a:t>---------------------------------------------------------------   </a:t>
            </a:r>
            <a:endParaRPr lang="en-US" altLang="en-US" sz="1400" dirty="0">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latin typeface="Calibri" panose="020F0502020204030204" pitchFamily="34" charset="0"/>
                <a:cs typeface="Calibri" panose="020F0502020204030204" pitchFamily="34" charset="0"/>
              </a:rPr>
              <a:t>For more details, see </a:t>
            </a:r>
            <a:r>
              <a:rPr lang="en-US" altLang="en-US" sz="1400" i="1" dirty="0">
                <a:latin typeface="Calibri" panose="020F0502020204030204" pitchFamily="34" charset="0"/>
                <a:cs typeface="Calibri" panose="020F0502020204030204" pitchFamily="34" charset="0"/>
              </a:rPr>
              <a:t>IEEE-SA Standards Board Operations Manual</a:t>
            </a:r>
            <a:r>
              <a:rPr lang="en-US" altLang="en-US" sz="1400" dirty="0">
                <a:latin typeface="Calibri" panose="020F0502020204030204" pitchFamily="34" charset="0"/>
                <a:cs typeface="Calibri" panose="020F0502020204030204" pitchFamily="34" charset="0"/>
              </a:rPr>
              <a:t>, clause 5.3.10 and </a:t>
            </a:r>
            <a:br>
              <a:rPr lang="en-US" altLang="en-US" sz="1400" dirty="0">
                <a:latin typeface="Calibri" panose="020F0502020204030204" pitchFamily="34" charset="0"/>
                <a:cs typeface="Calibri" panose="020F0502020204030204" pitchFamily="34" charset="0"/>
              </a:rPr>
            </a:br>
            <a:r>
              <a:rPr lang="en-US" altLang="en-US" sz="1400" i="1" dirty="0">
                <a:latin typeface="Calibri" panose="020F0502020204030204" pitchFamily="34" charset="0"/>
                <a:cs typeface="Calibri" panose="020F0502020204030204" pitchFamily="34" charset="0"/>
              </a:rPr>
              <a:t>Antitrust and Competition Policy: What You Need to Know </a:t>
            </a:r>
            <a:r>
              <a:rPr lang="en-US" altLang="en-US" sz="1400" dirty="0">
                <a:latin typeface="Calibri" panose="020F0502020204030204" pitchFamily="34" charset="0"/>
                <a:cs typeface="Calibri" panose="020F0502020204030204" pitchFamily="34" charset="0"/>
              </a:rPr>
              <a:t>at http://standards.ieee.org/develop/policies/antitrust.pdf</a:t>
            </a:r>
          </a:p>
        </p:txBody>
      </p:sp>
      <p:sp>
        <p:nvSpPr>
          <p:cNvPr id="10244" name="Text Box 1028"/>
          <p:cNvSpPr txBox="1">
            <a:spLocks noChangeArrowheads="1"/>
          </p:cNvSpPr>
          <p:nvPr/>
        </p:nvSpPr>
        <p:spPr bwMode="auto">
          <a:xfrm>
            <a:off x="152400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rgbClr val="000000"/>
                </a:solidFill>
                <a:latin typeface="Times New Roman" panose="02020603050405020304" pitchFamily="18" charset="0"/>
                <a:ea typeface="+mn-ea"/>
                <a:cs typeface="Arial" panose="020B0604020202020204" pitchFamily="34" charset="0"/>
              </a:rPr>
              <a:t>Slide #3</a:t>
            </a:r>
          </a:p>
        </p:txBody>
      </p:sp>
      <p:sp>
        <p:nvSpPr>
          <p:cNvPr id="2" name="Date Placeholder 1"/>
          <p:cNvSpPr>
            <a:spLocks noGrp="1"/>
          </p:cNvSpPr>
          <p:nvPr>
            <p:ph type="dt" sz="half" idx="10"/>
          </p:nvPr>
        </p:nvSpPr>
        <p:spPr/>
        <p:txBody>
          <a:bodyPr/>
          <a:lstStyle/>
          <a:p>
            <a:pPr>
              <a:defRPr/>
            </a:pPr>
            <a:r>
              <a:rPr lang="en-US" smtClean="0"/>
              <a:t>May 2019</a:t>
            </a:r>
            <a:endParaRPr lang="en-US" dirty="0"/>
          </a:p>
        </p:txBody>
      </p:sp>
      <p:sp>
        <p:nvSpPr>
          <p:cNvPr id="3" name="Footer Placeholder 2"/>
          <p:cNvSpPr>
            <a:spLocks noGrp="1"/>
          </p:cNvSpPr>
          <p:nvPr>
            <p:ph type="ftr" sz="quarter" idx="11"/>
          </p:nvPr>
        </p:nvSpPr>
        <p:spPr/>
        <p:txBody>
          <a:bodyPr/>
          <a:lstStyle/>
          <a:p>
            <a:pPr>
              <a:defRPr/>
            </a:pPr>
            <a:r>
              <a:rPr lang="en-US" smtClean="0"/>
              <a:t>Minyoung Park (Intel Corp.)</a:t>
            </a:r>
            <a:endParaRPr lang="en-US"/>
          </a:p>
        </p:txBody>
      </p:sp>
      <p:sp>
        <p:nvSpPr>
          <p:cNvPr id="4" name="Slide Number Placeholder 3"/>
          <p:cNvSpPr>
            <a:spLocks noGrp="1"/>
          </p:cNvSpPr>
          <p:nvPr>
            <p:ph type="sldNum" sz="quarter" idx="12"/>
          </p:nvPr>
        </p:nvSpPr>
        <p:spPr>
          <a:xfrm>
            <a:off x="5891924" y="6475413"/>
            <a:ext cx="509755" cy="184666"/>
          </a:xfrm>
        </p:spPr>
        <p:txBody>
          <a:bodyPr/>
          <a:lstStyle/>
          <a:p>
            <a:pPr>
              <a:defRPr/>
            </a:pPr>
            <a:r>
              <a:rPr lang="en-US" altLang="en-US" smtClean="0"/>
              <a:t>Slide </a:t>
            </a:r>
            <a:fld id="{7B0F4323-4460-4997-B543-454EB3AA50C1}" type="slidenum">
              <a:rPr lang="en-US" altLang="en-US" smtClean="0"/>
              <a:pPr>
                <a:defRPr/>
              </a:pPr>
              <a:t>16</a:t>
            </a:fld>
            <a:endParaRPr lang="en-US" altLang="en-US"/>
          </a:p>
        </p:txBody>
      </p:sp>
    </p:spTree>
    <p:extLst>
      <p:ext uri="{BB962C8B-B14F-4D97-AF65-F5344CB8AC3E}">
        <p14:creationId xmlns:p14="http://schemas.microsoft.com/office/powerpoint/2010/main" val="25623392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2209800" y="685800"/>
            <a:ext cx="7772400" cy="457200"/>
          </a:xfrm>
        </p:spPr>
        <p:txBody>
          <a:bodyPr/>
          <a:lstStyle/>
          <a:p>
            <a:r>
              <a:rPr lang="en-GB" altLang="en-US" u="sng" dirty="0">
                <a:solidFill>
                  <a:schemeClr val="tx1"/>
                </a:solidFill>
                <a:latin typeface="Calibri" panose="020F0502020204030204" pitchFamily="34" charset="0"/>
                <a:cs typeface="Calibri" panose="020F0502020204030204" pitchFamily="34" charset="0"/>
              </a:rPr>
              <a:t>Patent-related information</a:t>
            </a:r>
            <a:endParaRPr lang="en-US" altLang="en-US" u="sng" dirty="0"/>
          </a:p>
        </p:txBody>
      </p:sp>
      <p:sp>
        <p:nvSpPr>
          <p:cNvPr id="11267" name="Rectangle 3"/>
          <p:cNvSpPr>
            <a:spLocks noChangeArrowheads="1"/>
          </p:cNvSpPr>
          <p:nvPr/>
        </p:nvSpPr>
        <p:spPr bwMode="auto">
          <a:xfrm>
            <a:off x="2057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a typeface="+mn-ea"/>
              <a:cs typeface="Arial" panose="020B0604020202020204" pitchFamily="34" charset="0"/>
            </a:endParaRPr>
          </a:p>
        </p:txBody>
      </p:sp>
      <p:sp>
        <p:nvSpPr>
          <p:cNvPr id="11268" name="Rectangle 4"/>
          <p:cNvSpPr>
            <a:spLocks noChangeArrowheads="1"/>
          </p:cNvSpPr>
          <p:nvPr/>
        </p:nvSpPr>
        <p:spPr bwMode="auto">
          <a:xfrm>
            <a:off x="929218" y="1143000"/>
            <a:ext cx="10348382" cy="5105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630238"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lnSpc>
                <a:spcPct val="80000"/>
              </a:lnSpc>
            </a:pPr>
            <a:endParaRPr lang="en-US" altLang="en-US" sz="700" u="sng" dirty="0">
              <a:solidFill>
                <a:srgbClr val="FF0000"/>
              </a:solidFill>
              <a:ea typeface="+mn-ea"/>
              <a:cs typeface="Arial" panose="020B0604020202020204" pitchFamily="34" charset="0"/>
            </a:endParaRPr>
          </a:p>
          <a:p>
            <a:pPr lvl="1">
              <a:lnSpc>
                <a:spcPct val="90000"/>
              </a:lnSpc>
              <a:spcBef>
                <a:spcPct val="0"/>
              </a:spcBef>
              <a:buFont typeface="Monotype Sorts" pitchFamily="2" charset="2"/>
              <a:buNone/>
            </a:pPr>
            <a:r>
              <a:rPr lang="en-US" altLang="en-US" sz="2000" b="1" dirty="0">
                <a:solidFill>
                  <a:srgbClr val="000000"/>
                </a:solidFill>
                <a:latin typeface="Calibri" panose="020F0502020204030204" pitchFamily="34" charset="0"/>
                <a:ea typeface="+mn-ea"/>
                <a:cs typeface="Calibri" panose="020F0502020204030204" pitchFamily="34" charset="0"/>
              </a:rPr>
              <a:t>	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rgbClr val="000000"/>
                </a:solidFill>
                <a:latin typeface="Calibri" panose="020F0502020204030204" pitchFamily="34" charset="0"/>
                <a:ea typeface="+mn-ea"/>
                <a:cs typeface="Calibri" panose="020F0502020204030204" pitchFamily="34" charset="0"/>
              </a:rPr>
              <a:t>IEEE-SA Standards Board Bylaws</a:t>
            </a:r>
            <a:r>
              <a:rPr lang="en-US" altLang="en-US" sz="2000" b="1" dirty="0">
                <a:solidFill>
                  <a:srgbClr val="000000"/>
                </a:solidFill>
                <a:latin typeface="Calibri" panose="020F0502020204030204" pitchFamily="34" charset="0"/>
                <a:ea typeface="+mn-ea"/>
                <a:cs typeface="Calibri" panose="020F0502020204030204" pitchFamily="34" charset="0"/>
              </a:rPr>
              <a:t> </a:t>
            </a:r>
            <a:r>
              <a:rPr lang="en-US" altLang="en-US" sz="1600" b="1" dirty="0">
                <a:solidFill>
                  <a:srgbClr val="000000"/>
                </a:solidFill>
                <a:latin typeface="Calibri" panose="020F0502020204030204" pitchFamily="34" charset="0"/>
                <a:ea typeface="+mn-ea"/>
                <a:cs typeface="Calibri" panose="020F0502020204030204" pitchFamily="34" charset="0"/>
              </a:rPr>
              <a:t>(http://standards.ieee.org/develop/policies/bylaws/sect6-7.html#6) </a:t>
            </a:r>
          </a:p>
          <a:p>
            <a:pPr lvl="2">
              <a:lnSpc>
                <a:spcPct val="90000"/>
              </a:lnSpc>
              <a:buSzPct val="150000"/>
              <a:buFont typeface="Arial" panose="020B0604020202020204" pitchFamily="34" charset="0"/>
              <a:buChar char="•"/>
            </a:pPr>
            <a:r>
              <a:rPr lang="en-US" altLang="en-US" sz="2000" b="1" i="1" dirty="0">
                <a:solidFill>
                  <a:srgbClr val="000000"/>
                </a:solidFill>
                <a:latin typeface="Calibri" panose="020F0502020204030204" pitchFamily="34" charset="0"/>
                <a:ea typeface="+mn-ea"/>
                <a:cs typeface="Calibri" panose="020F0502020204030204" pitchFamily="34" charset="0"/>
              </a:rPr>
              <a:t>IEEE-SA Standards Board Operations Manual</a:t>
            </a:r>
            <a:r>
              <a:rPr lang="en-US" altLang="en-US" sz="2000" b="1" dirty="0">
                <a:solidFill>
                  <a:srgbClr val="000000"/>
                </a:solidFill>
                <a:latin typeface="Calibri" panose="020F0502020204030204" pitchFamily="34" charset="0"/>
                <a:ea typeface="+mn-ea"/>
                <a:cs typeface="Calibri" panose="020F0502020204030204" pitchFamily="34" charset="0"/>
              </a:rPr>
              <a:t> </a:t>
            </a:r>
            <a:r>
              <a:rPr lang="en-US" altLang="en-US" sz="1600" b="1" dirty="0">
                <a:solidFill>
                  <a:srgbClr val="000000"/>
                </a:solidFill>
                <a:latin typeface="Calibri" panose="020F0502020204030204" pitchFamily="34" charset="0"/>
                <a:ea typeface="+mn-ea"/>
                <a:cs typeface="Calibri" panose="020F0502020204030204" pitchFamily="34" charset="0"/>
              </a:rPr>
              <a:t>(http://standards.ieee.org/develop/policies/opman/sect6.html#6.3)</a:t>
            </a:r>
          </a:p>
          <a:p>
            <a:pPr lvl="1">
              <a:lnSpc>
                <a:spcPct val="90000"/>
              </a:lnSpc>
              <a:buFont typeface="Monotype Sorts" pitchFamily="2" charset="2"/>
              <a:buNone/>
            </a:pPr>
            <a:endParaRPr lang="en-US" altLang="en-US" sz="2000" dirty="0">
              <a:ea typeface="+mn-ea"/>
              <a:cs typeface="Arial" panose="020B0604020202020204" pitchFamily="34" charset="0"/>
            </a:endParaRPr>
          </a:p>
          <a:p>
            <a:pPr lvl="1">
              <a:lnSpc>
                <a:spcPct val="90000"/>
              </a:lnSpc>
              <a:spcBef>
                <a:spcPct val="0"/>
              </a:spcBef>
              <a:buFont typeface="Monotype Sorts" pitchFamily="2" charset="2"/>
              <a:buNone/>
            </a:pPr>
            <a:r>
              <a:rPr lang="en-US" altLang="en-US" sz="2000" b="1" dirty="0">
                <a:solidFill>
                  <a:srgbClr val="000000"/>
                </a:solidFill>
                <a:latin typeface="Calibri" panose="020F0502020204030204" pitchFamily="34" charset="0"/>
                <a:ea typeface="+mn-ea"/>
                <a:cs typeface="Calibri" panose="020F0502020204030204" pitchFamily="34" charset="0"/>
              </a:rPr>
              <a:t>	Material about the patent policy is available at </a:t>
            </a:r>
          </a:p>
          <a:p>
            <a:pPr lvl="1">
              <a:lnSpc>
                <a:spcPct val="90000"/>
              </a:lnSpc>
              <a:spcBef>
                <a:spcPct val="0"/>
              </a:spcBef>
              <a:buFont typeface="Monotype Sorts" pitchFamily="2" charset="2"/>
              <a:buNone/>
            </a:pPr>
            <a:r>
              <a:rPr lang="en-US" altLang="en-US" sz="2000" b="1" dirty="0">
                <a:solidFill>
                  <a:srgbClr val="000000"/>
                </a:solidFill>
                <a:latin typeface="Calibri" panose="020F0502020204030204" pitchFamily="34" charset="0"/>
                <a:ea typeface="+mn-ea"/>
                <a:cs typeface="Calibri" panose="020F0502020204030204" pitchFamily="34" charset="0"/>
              </a:rPr>
              <a:t>	</a:t>
            </a:r>
            <a:r>
              <a:rPr lang="en-US" altLang="en-US" sz="2000" b="1" i="1" dirty="0">
                <a:solidFill>
                  <a:srgbClr val="000000"/>
                </a:solidFill>
                <a:latin typeface="Calibri" panose="020F0502020204030204" pitchFamily="34" charset="0"/>
                <a:ea typeface="+mn-ea"/>
                <a:cs typeface="Calibri" panose="020F0502020204030204" pitchFamily="34" charset="0"/>
              </a:rPr>
              <a:t>http://standards.ieee.org/about/sasb/patcom/materials.html</a:t>
            </a:r>
          </a:p>
          <a:p>
            <a:pPr lvl="1">
              <a:lnSpc>
                <a:spcPct val="90000"/>
              </a:lnSpc>
              <a:spcBef>
                <a:spcPct val="0"/>
              </a:spcBef>
              <a:buFont typeface="Monotype Sorts" pitchFamily="2" charset="2"/>
              <a:buNone/>
            </a:pPr>
            <a:endParaRPr lang="en-US" altLang="en-US" sz="2000" b="1" i="1" dirty="0">
              <a:solidFill>
                <a:srgbClr val="000000"/>
              </a:solidFill>
              <a:latin typeface="Calibri" panose="020F0502020204030204" pitchFamily="34" charset="0"/>
              <a:ea typeface="+mn-ea"/>
              <a:cs typeface="Calibri" panose="020F0502020204030204" pitchFamily="34" charset="0"/>
            </a:endParaRPr>
          </a:p>
          <a:p>
            <a:pPr lvl="1">
              <a:lnSpc>
                <a:spcPct val="90000"/>
              </a:lnSpc>
              <a:spcBef>
                <a:spcPct val="0"/>
              </a:spcBef>
              <a:buFont typeface="Monotype Sorts" pitchFamily="2" charset="2"/>
              <a:buNone/>
            </a:pPr>
            <a:endParaRPr lang="en-US" altLang="en-US" sz="3200" b="1" dirty="0">
              <a:solidFill>
                <a:srgbClr val="000000"/>
              </a:solidFill>
              <a:latin typeface="Calibri" panose="020F0502020204030204" pitchFamily="34" charset="0"/>
              <a:ea typeface="+mn-ea"/>
              <a:cs typeface="Calibri" panose="020F0502020204030204" pitchFamily="34" charset="0"/>
            </a:endParaRPr>
          </a:p>
          <a:p>
            <a:pPr lvl="1" algn="ctr">
              <a:lnSpc>
                <a:spcPct val="90000"/>
              </a:lnSpc>
              <a:spcBef>
                <a:spcPct val="0"/>
              </a:spcBef>
              <a:buFont typeface="Monotype Sorts" pitchFamily="2" charset="2"/>
              <a:buNone/>
            </a:pPr>
            <a:r>
              <a:rPr lang="en-US" altLang="en-US" sz="3200" b="1" dirty="0">
                <a:solidFill>
                  <a:srgbClr val="000000"/>
                </a:solidFill>
                <a:latin typeface="Calibri" panose="020F0502020204030204" pitchFamily="34" charset="0"/>
                <a:ea typeface="+mn-ea"/>
                <a:cs typeface="Calibri" panose="020F0502020204030204" pitchFamily="34" charset="0"/>
              </a:rPr>
              <a:t>	If you have questions, contact the IEEE-SA Standards Board Patent Committee Administrator at patcom@ieee.org</a:t>
            </a:r>
          </a:p>
          <a:p>
            <a:pPr lvl="1">
              <a:lnSpc>
                <a:spcPct val="90000"/>
              </a:lnSpc>
              <a:spcBef>
                <a:spcPct val="0"/>
              </a:spcBef>
              <a:buFont typeface="Monotype Sorts" pitchFamily="2" charset="2"/>
              <a:buNone/>
            </a:pPr>
            <a:endParaRPr lang="en-US" altLang="en-US" sz="2000" b="1" i="1" dirty="0">
              <a:solidFill>
                <a:srgbClr val="000000"/>
              </a:solidFill>
              <a:latin typeface="Calibri" panose="020F0502020204030204" pitchFamily="34" charset="0"/>
              <a:ea typeface="+mn-ea"/>
              <a:cs typeface="Calibri" panose="020F050202020403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pitchFamily="2" charset="2"/>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pitchFamily="2" charset="2"/>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pitchFamily="2" charset="2"/>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pitchFamily="2" charset="2"/>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pitchFamily="2" charset="2"/>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rgbClr val="000000"/>
                </a:solidFill>
                <a:latin typeface="Times New Roman" panose="02020603050405020304" pitchFamily="18" charset="0"/>
                <a:ea typeface="+mn-ea"/>
                <a:cs typeface="Arial" panose="020B0604020202020204" pitchFamily="34" charset="0"/>
              </a:rPr>
              <a:t>Slide #4</a:t>
            </a:r>
            <a:endParaRPr lang="en-US" altLang="en-US" sz="2400" dirty="0">
              <a:solidFill>
                <a:srgbClr val="000000"/>
              </a:solidFill>
              <a:latin typeface="Times New Roman" panose="02020603050405020304" pitchFamily="18" charset="0"/>
              <a:ea typeface="+mn-ea"/>
              <a:cs typeface="Arial" panose="020B0604020202020204" pitchFamily="34" charset="0"/>
            </a:endParaRPr>
          </a:p>
        </p:txBody>
      </p:sp>
      <p:sp>
        <p:nvSpPr>
          <p:cNvPr id="3" name="Date Placeholder 2"/>
          <p:cNvSpPr>
            <a:spLocks noGrp="1"/>
          </p:cNvSpPr>
          <p:nvPr>
            <p:ph type="dt" sz="half" idx="10"/>
          </p:nvPr>
        </p:nvSpPr>
        <p:spPr/>
        <p:txBody>
          <a:bodyPr/>
          <a:lstStyle/>
          <a:p>
            <a:pPr>
              <a:defRPr/>
            </a:pPr>
            <a:r>
              <a:rPr lang="en-US" smtClean="0"/>
              <a:t>May 2019</a:t>
            </a:r>
            <a:endParaRPr lang="en-US" dirty="0"/>
          </a:p>
        </p:txBody>
      </p:sp>
      <p:sp>
        <p:nvSpPr>
          <p:cNvPr id="4" name="Footer Placeholder 3"/>
          <p:cNvSpPr>
            <a:spLocks noGrp="1"/>
          </p:cNvSpPr>
          <p:nvPr>
            <p:ph type="ftr" sz="quarter" idx="11"/>
          </p:nvPr>
        </p:nvSpPr>
        <p:spPr/>
        <p:txBody>
          <a:bodyPr/>
          <a:lstStyle/>
          <a:p>
            <a:pPr>
              <a:defRPr/>
            </a:pPr>
            <a:r>
              <a:rPr lang="en-US" smtClean="0"/>
              <a:t>Minyoung Park (Intel Corp.)</a:t>
            </a:r>
            <a:endParaRPr lang="en-US"/>
          </a:p>
        </p:txBody>
      </p:sp>
      <p:sp>
        <p:nvSpPr>
          <p:cNvPr id="5" name="Slide Number Placeholder 4"/>
          <p:cNvSpPr>
            <a:spLocks noGrp="1"/>
          </p:cNvSpPr>
          <p:nvPr>
            <p:ph type="sldNum" sz="quarter" idx="12"/>
          </p:nvPr>
        </p:nvSpPr>
        <p:spPr>
          <a:xfrm>
            <a:off x="5891924" y="6475413"/>
            <a:ext cx="509755" cy="184666"/>
          </a:xfrm>
        </p:spPr>
        <p:txBody>
          <a:bodyPr/>
          <a:lstStyle/>
          <a:p>
            <a:pPr>
              <a:defRPr/>
            </a:pPr>
            <a:r>
              <a:rPr lang="en-US" altLang="en-US" smtClean="0"/>
              <a:t>Slide </a:t>
            </a:r>
            <a:fld id="{7B0F4323-4460-4997-B543-454EB3AA50C1}" type="slidenum">
              <a:rPr lang="en-US" altLang="en-US" smtClean="0"/>
              <a:pPr>
                <a:defRPr/>
              </a:pPr>
              <a:t>17</a:t>
            </a:fld>
            <a:endParaRPr lang="en-US" altLang="en-US"/>
          </a:p>
        </p:txBody>
      </p:sp>
    </p:spTree>
    <p:extLst>
      <p:ext uri="{BB962C8B-B14F-4D97-AF65-F5344CB8AC3E}">
        <p14:creationId xmlns:p14="http://schemas.microsoft.com/office/powerpoint/2010/main" val="3363609574"/>
      </p:ext>
    </p:extLst>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4"/>
          <p:cNvSpPr>
            <a:spLocks noGrp="1"/>
          </p:cNvSpPr>
          <p:nvPr>
            <p:ph type="title"/>
          </p:nvPr>
        </p:nvSpPr>
        <p:spPr/>
        <p:txBody>
          <a:bodyPr/>
          <a:lstStyle/>
          <a:p>
            <a:r>
              <a:rPr lang="en-US" altLang="en-US" smtClean="0"/>
              <a:t>Participation in IEEE 802 Meetings</a:t>
            </a:r>
          </a:p>
        </p:txBody>
      </p:sp>
      <p:sp>
        <p:nvSpPr>
          <p:cNvPr id="6" name="Content Placeholder 5"/>
          <p:cNvSpPr>
            <a:spLocks noGrp="1"/>
          </p:cNvSpPr>
          <p:nvPr>
            <p:ph idx="1"/>
          </p:nvPr>
        </p:nvSpPr>
        <p:spPr>
          <a:xfrm>
            <a:off x="929218" y="1600201"/>
            <a:ext cx="10348382" cy="4875213"/>
          </a:xfrm>
        </p:spPr>
        <p:txBody>
          <a:bodyPr/>
          <a:lstStyle/>
          <a:p>
            <a:pPr marL="0" indent="0" defTabSz="457200" eaLnBrk="1" hangingPunct="1">
              <a:spcBef>
                <a:spcPts val="600"/>
              </a:spcBef>
              <a:buSzPct val="100000"/>
              <a:buNone/>
              <a:defRPr/>
            </a:pPr>
            <a:r>
              <a:rPr lang="en-US" altLang="en-US" sz="1600" kern="1200" dirty="0">
                <a:ea typeface="MS Gothic" panose="020B0609070205080204" pitchFamily="49" charset="-128"/>
                <a:cs typeface="+mn-cs"/>
              </a:rPr>
              <a:t>Participation in any IEEE 802 meeting (Sponsor, Sponsor Subgroup, Working Group, Working Group Subgroup, etc.) </a:t>
            </a:r>
            <a:r>
              <a:rPr lang="en-GB" altLang="en-US" sz="1600" kern="1200" dirty="0">
                <a:ea typeface="MS Gothic" panose="020B0609070205080204" pitchFamily="49" charset="-128"/>
                <a:cs typeface="+mn-cs"/>
              </a:rPr>
              <a:t>is on an </a:t>
            </a:r>
            <a:r>
              <a:rPr lang="en-GB" altLang="en-US" sz="1600" kern="1200" dirty="0">
                <a:solidFill>
                  <a:srgbClr val="FF0000"/>
                </a:solidFill>
                <a:ea typeface="MS Gothic" panose="020B0609070205080204" pitchFamily="49" charset="-128"/>
                <a:cs typeface="+mn-cs"/>
              </a:rPr>
              <a:t>individual basis</a:t>
            </a:r>
          </a:p>
          <a:p>
            <a:pPr marL="0" indent="0" defTabSz="457200" eaLnBrk="1" hangingPunct="1">
              <a:spcBef>
                <a:spcPts val="600"/>
              </a:spcBef>
              <a:buSzPct val="100000"/>
              <a:buNone/>
              <a:defRPr/>
            </a:pPr>
            <a:r>
              <a:rPr lang="en-GB" altLang="en-US" sz="1400" i="1" kern="1200" dirty="0">
                <a:ea typeface="MS Gothic" panose="020B0609070205080204" pitchFamily="49" charset="-128"/>
                <a:cs typeface="+mn-cs"/>
              </a:rPr>
              <a:t>•     </a:t>
            </a:r>
            <a:r>
              <a:rPr lang="en-GB" altLang="en-US" sz="1400" kern="1200" dirty="0">
                <a:ea typeface="MS Gothic" panose="020B0609070205080204" pitchFamily="49" charset="-128"/>
                <a:cs typeface="+mn-cs"/>
              </a:rPr>
              <a:t>Participants in the IEEE standards development individual process shall act based on their qualifications and experience. (</a:t>
            </a:r>
            <a:r>
              <a:rPr lang="en-GB" altLang="en-US" sz="1400" u="sng" kern="1200" dirty="0">
                <a:ea typeface="MS Gothic" panose="020B0609070205080204" pitchFamily="49" charset="-128"/>
                <a:cs typeface="+mn-cs"/>
                <a:hlinkClick r:id="rId2"/>
              </a:rPr>
              <a:t>https://standards.ieee.org/develop/policies/bylaws/sb_bylaws.pdf</a:t>
            </a:r>
            <a:r>
              <a:rPr lang="en-GB" altLang="en-US" sz="1400" kern="1200" dirty="0">
                <a:ea typeface="MS Gothic" panose="020B0609070205080204" pitchFamily="49" charset="-128"/>
                <a:cs typeface="+mn-cs"/>
              </a:rPr>
              <a:t>section 5.2.1)</a:t>
            </a:r>
          </a:p>
          <a:p>
            <a:pPr marL="0" indent="0" defTabSz="457200" eaLnBrk="1" hangingPunct="1">
              <a:spcBef>
                <a:spcPts val="600"/>
              </a:spcBef>
              <a:buSzPct val="100000"/>
              <a:buNone/>
              <a:defRPr/>
            </a:pPr>
            <a:r>
              <a:rPr lang="en-GB" altLang="en-US" sz="1400" kern="1200" dirty="0">
                <a:ea typeface="MS Gothic" panose="020B0609070205080204" pitchFamily="49" charset="-128"/>
                <a:cs typeface="+mn-cs"/>
              </a:rP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41313" indent="0" defTabSz="457200" eaLnBrk="1" hangingPunct="1">
              <a:spcBef>
                <a:spcPts val="600"/>
              </a:spcBef>
              <a:buClr>
                <a:srgbClr val="000000"/>
              </a:buClr>
              <a:buSzPct val="100000"/>
              <a:buFont typeface="Arial" panose="020B0604020202020204" pitchFamily="34" charset="0"/>
              <a:buChar char="•"/>
              <a:defRPr/>
            </a:pPr>
            <a:r>
              <a:rPr lang="en-GB" altLang="en-US" sz="1400" kern="1200" dirty="0">
                <a:ea typeface="MS Gothic" panose="020B0609070205080204" pitchFamily="49" charset="-128"/>
                <a:cs typeface="+mn-cs"/>
              </a:rPr>
              <a:t>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41313" indent="0" defTabSz="457200" eaLnBrk="1" hangingPunct="1">
              <a:spcBef>
                <a:spcPts val="600"/>
              </a:spcBef>
              <a:buClr>
                <a:srgbClr val="000000"/>
              </a:buClr>
              <a:buSzPct val="100000"/>
              <a:buFont typeface="Arial" panose="020B0604020202020204" pitchFamily="34" charset="0"/>
              <a:buChar char="•"/>
              <a:defRPr/>
            </a:pPr>
            <a:r>
              <a:rPr lang="en-GB" altLang="en-US" sz="1400" kern="1200" dirty="0">
                <a:ea typeface="MS Gothic" panose="020B0609070205080204" pitchFamily="49" charset="-128"/>
                <a:cs typeface="+mn-cs"/>
              </a:rPr>
              <a:t>Participants shall not direct the actions or votes of any other member of an IEEE 802 Working Group or retaliate against any other member for their actions or votes within IEEE 802 Working Group meetings, see </a:t>
            </a:r>
            <a:r>
              <a:rPr lang="en-GB" altLang="en-US" sz="1400" u="sng" kern="1200" dirty="0">
                <a:ea typeface="MS Gothic" panose="020B0609070205080204" pitchFamily="49" charset="-128"/>
                <a:cs typeface="+mn-cs"/>
                <a:hlinkClick r:id="rId3" invalidUrl="https://standards.ieee.org/develop/policies/bylaws/sb_bylaws.pdf section 5.2.1.3"/>
              </a:rPr>
              <a:t>https://standards.ieee.org/develop/policies/bylaws/sb_bylaws.pdf </a:t>
            </a:r>
            <a:r>
              <a:rPr lang="en-GB" altLang="en-US" sz="1400" kern="1200" dirty="0">
                <a:ea typeface="MS Gothic" panose="020B0609070205080204" pitchFamily="49" charset="-128"/>
                <a:cs typeface="+mn-cs"/>
              </a:rPr>
              <a:t> section 5.2.1.3 and the IEEE 802 LMSC Working Group Policies and Procedures, subclause 3.4.1 “Chair”, list item x.</a:t>
            </a:r>
          </a:p>
          <a:p>
            <a:pPr marL="0" indent="0" defTabSz="457200" eaLnBrk="1" hangingPunct="1">
              <a:spcBef>
                <a:spcPts val="600"/>
              </a:spcBef>
              <a:buSzPct val="100000"/>
              <a:buNone/>
              <a:defRPr/>
            </a:pPr>
            <a:r>
              <a:rPr lang="en-GB" altLang="en-US" sz="1600" kern="1200" dirty="0">
                <a:ea typeface="MS Gothic" panose="020B0609070205080204" pitchFamily="49" charset="-128"/>
                <a:cs typeface="+mn-cs"/>
              </a:rPr>
              <a:t>By participating in IEEE 802 meetings, you accept these requirements.  If you do not agree to these policies then you shall not participate.</a:t>
            </a:r>
          </a:p>
          <a:p>
            <a:pPr marL="0" indent="0" algn="ctr" defTabSz="457200" eaLnBrk="1" hangingPunct="1">
              <a:spcBef>
                <a:spcPts val="600"/>
              </a:spcBef>
              <a:buSzPct val="100000"/>
              <a:buNone/>
              <a:defRPr/>
            </a:pPr>
            <a:r>
              <a:rPr lang="en-GB" altLang="en-US" sz="1200" b="0" kern="1200" dirty="0">
                <a:ea typeface="MS Gothic" panose="020B0609070205080204" pitchFamily="49" charset="-128"/>
                <a:cs typeface="+mn-cs"/>
              </a:rPr>
              <a:t>(Latest revision of IEEE 802 LMSC Working Group Policies and Procedures: </a:t>
            </a:r>
            <a:r>
              <a:rPr lang="en-GB" altLang="en-US" sz="1200" b="0" kern="1200" dirty="0">
                <a:ea typeface="MS Gothic" panose="020B0609070205080204" pitchFamily="49" charset="-128"/>
                <a:cs typeface="+mn-cs"/>
                <a:hlinkClick r:id="rId4"/>
              </a:rPr>
              <a:t>http://www.ieee802.org/devdocs.shtml</a:t>
            </a:r>
            <a:r>
              <a:rPr lang="en-GB" altLang="en-US" sz="1200" b="0" kern="1200" dirty="0">
                <a:ea typeface="MS Gothic" panose="020B0609070205080204" pitchFamily="49" charset="-128"/>
                <a:cs typeface="+mn-cs"/>
              </a:rPr>
              <a:t>)</a:t>
            </a:r>
          </a:p>
          <a:p>
            <a:pPr marL="0" indent="0" defTabSz="457200" eaLnBrk="1" hangingPunct="1">
              <a:spcBef>
                <a:spcPts val="600"/>
              </a:spcBef>
              <a:buSzPct val="100000"/>
              <a:buNone/>
              <a:defRPr/>
            </a:pPr>
            <a:endParaRPr lang="en-GB" altLang="en-US" sz="1600" kern="1200" dirty="0">
              <a:ea typeface="MS Gothic" panose="020B0609070205080204" pitchFamily="49" charset="-128"/>
              <a:cs typeface="+mn-cs"/>
            </a:endParaRPr>
          </a:p>
          <a:p>
            <a:pPr>
              <a:defRPr/>
            </a:pPr>
            <a:endParaRPr lang="en-US" dirty="0"/>
          </a:p>
        </p:txBody>
      </p:sp>
      <p:sp>
        <p:nvSpPr>
          <p:cNvPr id="2" name="Date Placeholder 1"/>
          <p:cNvSpPr>
            <a:spLocks noGrp="1"/>
          </p:cNvSpPr>
          <p:nvPr>
            <p:ph type="dt" sz="quarter" idx="10"/>
          </p:nvPr>
        </p:nvSpPr>
        <p:spPr/>
        <p:txBody>
          <a:bodyPr/>
          <a:lstStyle/>
          <a:p>
            <a:pPr>
              <a:defRPr/>
            </a:pPr>
            <a:r>
              <a:rPr lang="en-US" smtClean="0"/>
              <a:t>May 2019</a:t>
            </a:r>
            <a:endParaRPr lang="en-US" dirty="0"/>
          </a:p>
        </p:txBody>
      </p:sp>
      <p:sp>
        <p:nvSpPr>
          <p:cNvPr id="3" name="Footer Placeholder 2"/>
          <p:cNvSpPr>
            <a:spLocks noGrp="1"/>
          </p:cNvSpPr>
          <p:nvPr>
            <p:ph type="ftr" sz="quarter" idx="11"/>
          </p:nvPr>
        </p:nvSpPr>
        <p:spPr/>
        <p:txBody>
          <a:bodyPr/>
          <a:lstStyle/>
          <a:p>
            <a:pPr>
              <a:defRPr/>
            </a:pPr>
            <a:r>
              <a:rPr lang="en-US" smtClean="0"/>
              <a:t>Minyoung Park (Intel Corp.)</a:t>
            </a:r>
            <a:endParaRPr lang="en-US"/>
          </a:p>
        </p:txBody>
      </p:sp>
      <p:sp>
        <p:nvSpPr>
          <p:cNvPr id="27654" name="Slide Number Placeholder 3"/>
          <p:cNvSpPr>
            <a:spLocks noGrp="1"/>
          </p:cNvSpPr>
          <p:nvPr>
            <p:ph type="sldNum" sz="quarter" idx="12"/>
          </p:nvPr>
        </p:nvSpPr>
        <p:spPr>
          <a:xfrm>
            <a:off x="5841122" y="6488386"/>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E412B227-2146-4F8F-B087-2992DD2D4ECD}" type="slidenum">
              <a:rPr lang="en-US" altLang="en-US" sz="1200" b="0"/>
              <a:pPr>
                <a:spcBef>
                  <a:spcPct val="0"/>
                </a:spcBef>
                <a:buFontTx/>
                <a:buNone/>
              </a:pPr>
              <a:t>18</a:t>
            </a:fld>
            <a:endParaRPr lang="en-US" altLang="en-US" sz="1200" b="0"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1"/>
          <p:cNvSpPr>
            <a:spLocks noGrp="1"/>
          </p:cNvSpPr>
          <p:nvPr>
            <p:ph type="title"/>
          </p:nvPr>
        </p:nvSpPr>
        <p:spPr/>
        <p:txBody>
          <a:bodyPr/>
          <a:lstStyle/>
          <a:p>
            <a:r>
              <a:rPr lang="en-US" altLang="en-US" smtClean="0"/>
              <a:t>IEEE-SA policy documents</a:t>
            </a:r>
          </a:p>
        </p:txBody>
      </p:sp>
      <p:sp>
        <p:nvSpPr>
          <p:cNvPr id="28675" name="Content Placeholder 2"/>
          <p:cNvSpPr>
            <a:spLocks noGrp="1"/>
          </p:cNvSpPr>
          <p:nvPr>
            <p:ph idx="1"/>
          </p:nvPr>
        </p:nvSpPr>
        <p:spPr/>
        <p:txBody>
          <a:bodyPr/>
          <a:lstStyle/>
          <a:p>
            <a:r>
              <a:rPr lang="en-US" altLang="en-US" sz="1800"/>
              <a:t>IEEE Code of Ethics</a:t>
            </a:r>
          </a:p>
          <a:p>
            <a:pPr lvl="1"/>
            <a:r>
              <a:rPr lang="en-US" altLang="en-US" sz="1600">
                <a:hlinkClick r:id="rId2"/>
              </a:rPr>
              <a:t>http://www.ieee.org/about/corporate/governance/p7-8.html</a:t>
            </a:r>
            <a:r>
              <a:rPr lang="en-US" altLang="en-US" sz="1600"/>
              <a:t> </a:t>
            </a:r>
          </a:p>
          <a:p>
            <a:r>
              <a:rPr lang="en-US" altLang="en-US" sz="1800"/>
              <a:t>IEEE Standards Association (IEEE-SA) Affiliation FAQ</a:t>
            </a:r>
          </a:p>
          <a:p>
            <a:pPr lvl="1"/>
            <a:r>
              <a:rPr lang="en-US" altLang="en-US" sz="1600">
                <a:hlinkClick r:id="rId3"/>
              </a:rPr>
              <a:t>http://standards.ieee.org/faqs/affiliation.html</a:t>
            </a:r>
            <a:r>
              <a:rPr lang="en-US" altLang="en-US" sz="1600"/>
              <a:t> </a:t>
            </a:r>
          </a:p>
          <a:p>
            <a:r>
              <a:rPr lang="en-US" altLang="en-US" sz="1800"/>
              <a:t>Antitrust and Competition Policy</a:t>
            </a:r>
          </a:p>
          <a:p>
            <a:pPr lvl="1"/>
            <a:r>
              <a:rPr lang="en-US" altLang="en-US" sz="1600">
                <a:hlinkClick r:id="rId4"/>
              </a:rPr>
              <a:t>http://standards.ieee.org/resources/antitrust-guidelines.pdf</a:t>
            </a:r>
            <a:r>
              <a:rPr lang="en-US" altLang="en-US" sz="1600"/>
              <a:t>  </a:t>
            </a:r>
            <a:endParaRPr lang="en-US" altLang="en-US" sz="1600">
              <a:hlinkClick r:id="rId5"/>
            </a:endParaRPr>
          </a:p>
          <a:p>
            <a:r>
              <a:rPr lang="en-US" altLang="en-US" sz="1800"/>
              <a:t>Letter of Assurance Form</a:t>
            </a:r>
          </a:p>
          <a:p>
            <a:pPr lvl="1"/>
            <a:r>
              <a:rPr lang="en-US" altLang="en-US" sz="1600">
                <a:hlinkClick r:id="rId6"/>
              </a:rPr>
              <a:t>http://standards.ieee.org/develop/policies/bylaws/sect6-7.html#loa</a:t>
            </a:r>
            <a:r>
              <a:rPr lang="en-US" altLang="en-US" sz="1600"/>
              <a:t> </a:t>
            </a:r>
          </a:p>
          <a:p>
            <a:pPr lvl="1"/>
            <a:r>
              <a:rPr lang="en-US" altLang="en-US" sz="1600">
                <a:hlinkClick r:id="rId5"/>
              </a:rPr>
              <a:t>https://development.standards.ieee.org/myproject/Public//mytools/mob/loa.pdf</a:t>
            </a:r>
          </a:p>
          <a:p>
            <a:r>
              <a:rPr lang="en-US" altLang="en-US" sz="1800"/>
              <a:t>IEEE-SA Patent Committee FAQ &amp; Patent slides</a:t>
            </a:r>
          </a:p>
          <a:p>
            <a:pPr lvl="1"/>
            <a:r>
              <a:rPr lang="en-US" altLang="en-US" sz="1600">
                <a:hlinkClick r:id="rId7"/>
              </a:rPr>
              <a:t>http://standards.ieee.org/board/pat/faq.pdf</a:t>
            </a:r>
            <a:r>
              <a:rPr lang="en-US" altLang="en-US" sz="1600"/>
              <a:t> and </a:t>
            </a:r>
            <a:r>
              <a:rPr lang="en-US" altLang="en-US" sz="1600">
                <a:hlinkClick r:id="rId5"/>
              </a:rPr>
              <a:t>http://standards.ieee.org/board/pat/pat-slideset.ppt</a:t>
            </a:r>
            <a:r>
              <a:rPr lang="en-US" altLang="en-US" sz="1600"/>
              <a:t> </a:t>
            </a:r>
          </a:p>
          <a:p>
            <a:endParaRPr lang="en-GB" altLang="en-US" sz="1800"/>
          </a:p>
          <a:p>
            <a:endParaRPr lang="en-US" altLang="en-US" smtClean="0"/>
          </a:p>
        </p:txBody>
      </p:sp>
      <p:sp>
        <p:nvSpPr>
          <p:cNvPr id="4" name="Date Placeholder 3"/>
          <p:cNvSpPr>
            <a:spLocks noGrp="1"/>
          </p:cNvSpPr>
          <p:nvPr>
            <p:ph type="dt" sz="quarter" idx="10"/>
          </p:nvPr>
        </p:nvSpPr>
        <p:spPr/>
        <p:txBody>
          <a:bodyPr/>
          <a:lstStyle/>
          <a:p>
            <a:pPr>
              <a:defRPr/>
            </a:pPr>
            <a:r>
              <a:rPr lang="en-US" smtClean="0"/>
              <a:t>May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28678" name="Slide Number Placeholder 5"/>
          <p:cNvSpPr>
            <a:spLocks noGrp="1"/>
          </p:cNvSpPr>
          <p:nvPr>
            <p:ph type="sldNum" sz="quarter" idx="12"/>
          </p:nvPr>
        </p:nvSpPr>
        <p:spPr>
          <a:xfrm>
            <a:off x="5841122"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2111C748-BB34-4569-AA97-01C58406E0B3}" type="slidenum">
              <a:rPr lang="en-US" altLang="en-US" sz="1200" b="0"/>
              <a:pPr>
                <a:spcBef>
                  <a:spcPct val="0"/>
                </a:spcBef>
                <a:buFontTx/>
                <a:buNone/>
              </a:pPr>
              <a:t>19</a:t>
            </a:fld>
            <a:endParaRPr lang="en-US" altLang="en-US" sz="1200" b="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2243138" y="1068388"/>
            <a:ext cx="7772400" cy="1066800"/>
          </a:xfrm>
        </p:spPr>
        <p:txBody>
          <a:bodyPr/>
          <a:lstStyle/>
          <a:p>
            <a:r>
              <a:rPr lang="en-US" altLang="en-US" sz="3600" dirty="0">
                <a:solidFill>
                  <a:srgbClr val="0000FF"/>
                </a:solidFill>
                <a:cs typeface="Times New Roman" panose="02020603050405020304" pitchFamily="18" charset="0"/>
              </a:rPr>
              <a:t>IEEE 802.11 </a:t>
            </a:r>
            <a:r>
              <a:rPr lang="en-US" altLang="en-US" sz="3600" dirty="0" err="1">
                <a:solidFill>
                  <a:srgbClr val="0000FF"/>
                </a:solidFill>
                <a:cs typeface="Times New Roman" panose="02020603050405020304" pitchFamily="18" charset="0"/>
              </a:rPr>
              <a:t>TGba</a:t>
            </a:r>
            <a:r>
              <a:rPr lang="en-US" altLang="en-US" sz="3600" dirty="0">
                <a:solidFill>
                  <a:srgbClr val="0000FF"/>
                </a:solidFill>
                <a:cs typeface="Times New Roman" panose="02020603050405020304" pitchFamily="18" charset="0"/>
              </a:rPr>
              <a:t>:</a:t>
            </a:r>
            <a:br>
              <a:rPr lang="en-US" altLang="en-US" sz="3600" dirty="0">
                <a:solidFill>
                  <a:srgbClr val="0000FF"/>
                </a:solidFill>
                <a:cs typeface="Times New Roman" panose="02020603050405020304" pitchFamily="18" charset="0"/>
              </a:rPr>
            </a:br>
            <a:r>
              <a:rPr lang="en-US" altLang="en-US" sz="3600" dirty="0">
                <a:solidFill>
                  <a:srgbClr val="0000FF"/>
                </a:solidFill>
                <a:cs typeface="Times New Roman" panose="02020603050405020304" pitchFamily="18" charset="0"/>
              </a:rPr>
              <a:t>Wake-up Radio Operation</a:t>
            </a:r>
            <a:endParaRPr lang="en-US" altLang="en-US" sz="3600" dirty="0"/>
          </a:p>
        </p:txBody>
      </p:sp>
      <p:sp>
        <p:nvSpPr>
          <p:cNvPr id="6147" name="Content Placeholder 2"/>
          <p:cNvSpPr>
            <a:spLocks noGrp="1"/>
          </p:cNvSpPr>
          <p:nvPr>
            <p:ph idx="1"/>
          </p:nvPr>
        </p:nvSpPr>
        <p:spPr/>
        <p:txBody>
          <a:bodyPr/>
          <a:lstStyle/>
          <a:p>
            <a:pPr algn="ctr">
              <a:lnSpc>
                <a:spcPct val="90000"/>
              </a:lnSpc>
              <a:buFontTx/>
              <a:buNone/>
            </a:pPr>
            <a:endParaRPr lang="en-US" altLang="en-US" sz="3200" dirty="0">
              <a:cs typeface="Times New Roman" panose="02020603050405020304" pitchFamily="18" charset="0"/>
            </a:endParaRPr>
          </a:p>
          <a:p>
            <a:pPr algn="ctr">
              <a:lnSpc>
                <a:spcPct val="90000"/>
              </a:lnSpc>
              <a:buFontTx/>
              <a:buNone/>
            </a:pPr>
            <a:endParaRPr lang="en-US" altLang="en-US" sz="3200" dirty="0">
              <a:cs typeface="Times New Roman" panose="02020603050405020304" pitchFamily="18" charset="0"/>
            </a:endParaRPr>
          </a:p>
          <a:p>
            <a:pPr algn="ctr">
              <a:lnSpc>
                <a:spcPct val="90000"/>
              </a:lnSpc>
              <a:buFontTx/>
              <a:buNone/>
            </a:pPr>
            <a:r>
              <a:rPr lang="en-US" altLang="en-US" sz="3200" dirty="0">
                <a:cs typeface="Times New Roman" panose="02020603050405020304" pitchFamily="18" charset="0"/>
              </a:rPr>
              <a:t> Buckhead, Atlanta, Georgia, USA</a:t>
            </a:r>
          </a:p>
          <a:p>
            <a:pPr algn="ctr">
              <a:lnSpc>
                <a:spcPct val="90000"/>
              </a:lnSpc>
              <a:buFontTx/>
              <a:buNone/>
            </a:pPr>
            <a:r>
              <a:rPr lang="en-US" altLang="en-US" sz="3200" dirty="0">
                <a:cs typeface="Times New Roman" panose="02020603050405020304" pitchFamily="18" charset="0"/>
              </a:rPr>
              <a:t>May 12-17, 2019</a:t>
            </a:r>
          </a:p>
          <a:p>
            <a:pPr algn="ctr">
              <a:lnSpc>
                <a:spcPct val="90000"/>
              </a:lnSpc>
              <a:buFontTx/>
              <a:buNone/>
            </a:pPr>
            <a:endParaRPr lang="en-US" altLang="en-US" sz="2000" dirty="0">
              <a:cs typeface="Times New Roman" panose="02020603050405020304" pitchFamily="18" charset="0"/>
            </a:endParaRPr>
          </a:p>
          <a:p>
            <a:pPr algn="ctr">
              <a:lnSpc>
                <a:spcPct val="90000"/>
              </a:lnSpc>
              <a:buFontTx/>
              <a:buNone/>
            </a:pPr>
            <a:r>
              <a:rPr lang="en-US" altLang="en-US" sz="2000" dirty="0">
                <a:cs typeface="Times New Roman" panose="02020603050405020304" pitchFamily="18" charset="0"/>
              </a:rPr>
              <a:t>Chair:  Minyoung Park (Intel)</a:t>
            </a:r>
          </a:p>
          <a:p>
            <a:pPr algn="ctr">
              <a:lnSpc>
                <a:spcPct val="90000"/>
              </a:lnSpc>
              <a:buFontTx/>
              <a:buNone/>
            </a:pPr>
            <a:r>
              <a:rPr lang="en-US" altLang="en-US" sz="2000" dirty="0">
                <a:cs typeface="Times New Roman" panose="02020603050405020304" pitchFamily="18" charset="0"/>
              </a:rPr>
              <a:t>Vice Chairs:  Yunsong Yang (Huawei), Eunsung Park (LGE)</a:t>
            </a:r>
          </a:p>
          <a:p>
            <a:pPr algn="ctr">
              <a:lnSpc>
                <a:spcPct val="90000"/>
              </a:lnSpc>
              <a:buFontTx/>
              <a:buNone/>
            </a:pPr>
            <a:r>
              <a:rPr lang="en-US" altLang="en-US" sz="2000" dirty="0"/>
              <a:t>Secretary: Leif Wilhelmsson (Ericsson)</a:t>
            </a:r>
          </a:p>
          <a:p>
            <a:pPr algn="ctr">
              <a:lnSpc>
                <a:spcPct val="90000"/>
              </a:lnSpc>
              <a:buFontTx/>
              <a:buNone/>
            </a:pPr>
            <a:r>
              <a:rPr lang="en-US" altLang="en-US" sz="2000" dirty="0"/>
              <a:t>Technical Editor: Po-Kai Huang (Intel)</a:t>
            </a:r>
          </a:p>
        </p:txBody>
      </p:sp>
      <p:sp>
        <p:nvSpPr>
          <p:cNvPr id="4" name="Date Placeholder 3"/>
          <p:cNvSpPr>
            <a:spLocks noGrp="1"/>
          </p:cNvSpPr>
          <p:nvPr>
            <p:ph type="dt" sz="quarter" idx="10"/>
          </p:nvPr>
        </p:nvSpPr>
        <p:spPr/>
        <p:txBody>
          <a:bodyPr/>
          <a:lstStyle/>
          <a:p>
            <a:pPr>
              <a:defRPr/>
            </a:pPr>
            <a:r>
              <a:rPr lang="en-US" smtClean="0"/>
              <a:t>May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150" name="Slide Number Placeholder 5"/>
          <p:cNvSpPr>
            <a:spLocks noGrp="1"/>
          </p:cNvSpPr>
          <p:nvPr>
            <p:ph type="sldNum" sz="quarter" idx="12"/>
          </p:nvPr>
        </p:nvSpPr>
        <p:spPr>
          <a:xfrm>
            <a:off x="5912932" y="6474897"/>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33C9D1D7-C3F4-4CEF-8AC8-35E757F249F7}" type="slidenum">
              <a:rPr lang="en-US" altLang="en-US" sz="1200" b="0"/>
              <a:pPr>
                <a:spcBef>
                  <a:spcPct val="0"/>
                </a:spcBef>
                <a:buFontTx/>
                <a:buNone/>
              </a:pPr>
              <a:t>2</a:t>
            </a:fld>
            <a:endParaRPr lang="en-US" altLang="en-US" sz="1200" b="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Title 1"/>
          <p:cNvSpPr>
            <a:spLocks noGrp="1"/>
          </p:cNvSpPr>
          <p:nvPr>
            <p:ph type="title"/>
          </p:nvPr>
        </p:nvSpPr>
        <p:spPr/>
        <p:txBody>
          <a:bodyPr/>
          <a:lstStyle/>
          <a:p>
            <a:r>
              <a:rPr lang="en-US" altLang="en-US" smtClean="0"/>
              <a:t>Current IEEE-SA Rule documents</a:t>
            </a:r>
          </a:p>
        </p:txBody>
      </p:sp>
      <p:sp>
        <p:nvSpPr>
          <p:cNvPr id="29699" name="Content Placeholder 2"/>
          <p:cNvSpPr>
            <a:spLocks noGrp="1"/>
          </p:cNvSpPr>
          <p:nvPr>
            <p:ph idx="1"/>
          </p:nvPr>
        </p:nvSpPr>
        <p:spPr/>
        <p:txBody>
          <a:bodyPr/>
          <a:lstStyle/>
          <a:p>
            <a:r>
              <a:rPr lang="en-US" altLang="en-US" sz="1800"/>
              <a:t>The current version of the IEEE-SA Standards Board Bylaws is available at: </a:t>
            </a:r>
          </a:p>
          <a:p>
            <a:pPr lvl="1"/>
            <a:r>
              <a:rPr lang="en-US" altLang="en-US" sz="1600">
                <a:hlinkClick r:id="rId2"/>
              </a:rPr>
              <a:t>http://standards.ieee.org/develop/policies/bylaws/index.html</a:t>
            </a:r>
            <a:r>
              <a:rPr lang="en-US" altLang="en-US" sz="1600"/>
              <a:t> (HTML version) </a:t>
            </a:r>
          </a:p>
          <a:p>
            <a:pPr lvl="1"/>
            <a:r>
              <a:rPr lang="en-US" altLang="en-US" sz="1600">
                <a:hlinkClick r:id="rId3"/>
              </a:rPr>
              <a:t>http://standards.ieee.org/develop/policies/bylaws/sb_bylaws.pdf</a:t>
            </a:r>
            <a:r>
              <a:rPr lang="en-US" altLang="en-US" sz="1600"/>
              <a:t> (PDF version) </a:t>
            </a:r>
          </a:p>
          <a:p>
            <a:endParaRPr lang="en-US" altLang="en-US" sz="1800"/>
          </a:p>
          <a:p>
            <a:r>
              <a:rPr lang="en-US" altLang="en-US" sz="1800"/>
              <a:t>The current version of the IEEE-SA Standards Board Operations Manual is available at: </a:t>
            </a:r>
          </a:p>
          <a:p>
            <a:pPr lvl="1"/>
            <a:r>
              <a:rPr lang="en-US" altLang="en-US" sz="1600">
                <a:hlinkClick r:id="rId4"/>
              </a:rPr>
              <a:t>http://standards.ieee.org/develop/policies/opman/index.html</a:t>
            </a:r>
            <a:r>
              <a:rPr lang="en-US" altLang="en-US" sz="1600"/>
              <a:t> (HTML version) </a:t>
            </a:r>
          </a:p>
          <a:p>
            <a:pPr lvl="1"/>
            <a:r>
              <a:rPr lang="en-US" altLang="en-US" sz="1600">
                <a:hlinkClick r:id="rId5"/>
              </a:rPr>
              <a:t>http://standards.ieee.org/develop/policies/opman/sb_om.pdf</a:t>
            </a:r>
            <a:r>
              <a:rPr lang="en-US" altLang="en-US" sz="1600"/>
              <a:t> (PDF version) </a:t>
            </a:r>
          </a:p>
          <a:p>
            <a:endParaRPr lang="en-US" altLang="en-US" smtClean="0"/>
          </a:p>
        </p:txBody>
      </p:sp>
      <p:sp>
        <p:nvSpPr>
          <p:cNvPr id="4" name="Date Placeholder 3"/>
          <p:cNvSpPr>
            <a:spLocks noGrp="1"/>
          </p:cNvSpPr>
          <p:nvPr>
            <p:ph type="dt" sz="quarter" idx="10"/>
          </p:nvPr>
        </p:nvSpPr>
        <p:spPr/>
        <p:txBody>
          <a:bodyPr/>
          <a:lstStyle/>
          <a:p>
            <a:pPr>
              <a:defRPr/>
            </a:pPr>
            <a:r>
              <a:rPr lang="en-US" smtClean="0"/>
              <a:t>May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29702" name="Slide Number Placeholder 5"/>
          <p:cNvSpPr>
            <a:spLocks noGrp="1"/>
          </p:cNvSpPr>
          <p:nvPr>
            <p:ph type="sldNum" sz="quarter" idx="12"/>
          </p:nvPr>
        </p:nvSpPr>
        <p:spPr>
          <a:xfrm>
            <a:off x="5841122"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4C615E78-C1C0-4857-B435-017C609339BB}" type="slidenum">
              <a:rPr lang="en-US" altLang="en-US" sz="1200" b="0"/>
              <a:pPr>
                <a:spcBef>
                  <a:spcPct val="0"/>
                </a:spcBef>
                <a:buFontTx/>
                <a:buNone/>
              </a:pPr>
              <a:t>20</a:t>
            </a:fld>
            <a:endParaRPr lang="en-US" altLang="en-US" sz="1200" b="0"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Title 1"/>
          <p:cNvSpPr>
            <a:spLocks noGrp="1"/>
          </p:cNvSpPr>
          <p:nvPr>
            <p:ph type="title"/>
          </p:nvPr>
        </p:nvSpPr>
        <p:spPr/>
        <p:txBody>
          <a:bodyPr/>
          <a:lstStyle/>
          <a:p>
            <a:r>
              <a:rPr lang="en-US" altLang="en-US" smtClean="0"/>
              <a:t>Current IEEE 802, 802.11 rules documents </a:t>
            </a:r>
          </a:p>
        </p:txBody>
      </p:sp>
      <p:sp>
        <p:nvSpPr>
          <p:cNvPr id="30723" name="Content Placeholder 2"/>
          <p:cNvSpPr>
            <a:spLocks noGrp="1"/>
          </p:cNvSpPr>
          <p:nvPr>
            <p:ph idx="1"/>
          </p:nvPr>
        </p:nvSpPr>
        <p:spPr/>
        <p:txBody>
          <a:bodyPr/>
          <a:lstStyle/>
          <a:p>
            <a:r>
              <a:rPr lang="en-US" altLang="en-US" sz="1800" dirty="0" smtClean="0"/>
              <a:t>IEEE 802 Policies &amp; Procedures </a:t>
            </a:r>
          </a:p>
          <a:p>
            <a:pPr lvl="1"/>
            <a:r>
              <a:rPr lang="en-US" altLang="en-US" sz="1600" dirty="0" smtClean="0"/>
              <a:t>(link to </a:t>
            </a:r>
            <a:r>
              <a:rPr lang="en-US" altLang="en-US" sz="1600" dirty="0" err="1" smtClean="0"/>
              <a:t>AudCom</a:t>
            </a:r>
            <a:r>
              <a:rPr lang="en-US" altLang="en-US" sz="1600" dirty="0" smtClean="0"/>
              <a:t>, approved by IEEE-SA Standards Board June 2014) </a:t>
            </a:r>
          </a:p>
          <a:p>
            <a:pPr lvl="1"/>
            <a:r>
              <a:rPr lang="en-US" altLang="en-US" sz="1600" dirty="0" smtClean="0">
                <a:hlinkClick r:id="rId2"/>
              </a:rPr>
              <a:t>http://standards.ieee.org/board/aud/LMSC.pdf</a:t>
            </a:r>
            <a:endParaRPr lang="en-US" altLang="en-US" sz="1600" dirty="0" smtClean="0"/>
          </a:p>
          <a:p>
            <a:r>
              <a:rPr lang="en-US" altLang="en-US" sz="1800" dirty="0" smtClean="0"/>
              <a:t>IEEE 802 Operations Manual (13 Nov 2015)</a:t>
            </a:r>
          </a:p>
          <a:p>
            <a:pPr lvl="1"/>
            <a:r>
              <a:rPr lang="en-US" altLang="en-US" sz="1600" dirty="0" smtClean="0">
                <a:hlinkClick r:id="rId3"/>
              </a:rPr>
              <a:t>http://www.ieee802.org/PNP/approved/IEEE_802_OM_v18.pdf</a:t>
            </a:r>
            <a:endParaRPr lang="en-US" altLang="en-US" sz="1600" dirty="0" smtClean="0"/>
          </a:p>
          <a:p>
            <a:r>
              <a:rPr lang="en-US" altLang="en-US" sz="1800" dirty="0" smtClean="0"/>
              <a:t>IEEE 802 Working Group Policies &amp;Procedures (13 Nov 2015) </a:t>
            </a:r>
          </a:p>
          <a:p>
            <a:pPr lvl="1"/>
            <a:r>
              <a:rPr lang="en-US" altLang="en-US" sz="1600" dirty="0" smtClean="0">
                <a:hlinkClick r:id="rId4"/>
              </a:rPr>
              <a:t>http://www.ieee802.org/PNP/approved/IEEE_802_WG_PandP_v18.1.pdf</a:t>
            </a:r>
            <a:r>
              <a:rPr lang="en-US" altLang="en-US" sz="1600" dirty="0" smtClean="0"/>
              <a:t> (editor update)</a:t>
            </a:r>
          </a:p>
          <a:p>
            <a:r>
              <a:rPr lang="en-US" altLang="en-US" sz="1800" dirty="0" smtClean="0"/>
              <a:t>IEEE 802 LMSC Chair's Guidelines (18 Mar 2016)</a:t>
            </a:r>
            <a:endParaRPr lang="en-US" altLang="en-US" sz="1800" dirty="0" smtClean="0">
              <a:hlinkClick r:id="rId5"/>
            </a:endParaRPr>
          </a:p>
          <a:p>
            <a:pPr lvl="1"/>
            <a:r>
              <a:rPr lang="en-US" altLang="en-US" sz="1600" dirty="0" smtClean="0">
                <a:hlinkClick r:id="rId6"/>
              </a:rPr>
              <a:t>http://www.ieee802.org/PNP/approved/IEEE_802_Chairs_guidelines_v23.pdf</a:t>
            </a:r>
          </a:p>
          <a:p>
            <a:r>
              <a:rPr lang="en-US" altLang="en-US" sz="1800" dirty="0" smtClean="0"/>
              <a:t>IEEE 802.11 WG OM: (13 Nov 2015)</a:t>
            </a:r>
          </a:p>
          <a:p>
            <a:pPr lvl="1"/>
            <a:r>
              <a:rPr lang="en-US" altLang="en-US" sz="1600" dirty="0" smtClean="0">
                <a:hlinkClick r:id="rId7"/>
              </a:rPr>
              <a:t>https://mentor.ieee.org/802.11/dcn/14/11-14-0629-14-0000-802-11-operations-manual.docx</a:t>
            </a:r>
            <a:r>
              <a:rPr lang="en-US" altLang="en-US" sz="1600" dirty="0" smtClean="0"/>
              <a:t>   </a:t>
            </a:r>
          </a:p>
          <a:p>
            <a:r>
              <a:rPr lang="en-US" altLang="en-US" sz="1800" dirty="0" smtClean="0"/>
              <a:t>Policies and Procedures hierarchy</a:t>
            </a:r>
          </a:p>
          <a:p>
            <a:pPr lvl="1"/>
            <a:r>
              <a:rPr lang="en-US" altLang="en-US" sz="1600" dirty="0" smtClean="0">
                <a:hlinkClick r:id="rId8"/>
              </a:rPr>
              <a:t>http://www.ieee802.org/11/Rules/rules.shtml</a:t>
            </a:r>
            <a:endParaRPr lang="en-US" altLang="en-US" sz="1600" dirty="0" smtClean="0"/>
          </a:p>
          <a:p>
            <a:pPr lvl="1"/>
            <a:r>
              <a:rPr lang="en-US" altLang="en-US" sz="1600" dirty="0" smtClean="0"/>
              <a:t>IEEE 802 Procedural document website: </a:t>
            </a:r>
            <a:r>
              <a:rPr lang="en-US" altLang="en-US" sz="1600" dirty="0" smtClean="0">
                <a:hlinkClick r:id="rId9"/>
              </a:rPr>
              <a:t>http://www.ieee802.org/devdocs.shtml</a:t>
            </a:r>
            <a:r>
              <a:rPr lang="en-US" altLang="en-US" sz="1600" dirty="0" smtClean="0"/>
              <a:t> </a:t>
            </a:r>
          </a:p>
          <a:p>
            <a:endParaRPr lang="en-US" altLang="en-US" sz="1800" dirty="0" smtClean="0"/>
          </a:p>
        </p:txBody>
      </p:sp>
      <p:sp>
        <p:nvSpPr>
          <p:cNvPr id="4" name="Date Placeholder 3"/>
          <p:cNvSpPr>
            <a:spLocks noGrp="1"/>
          </p:cNvSpPr>
          <p:nvPr>
            <p:ph type="dt" sz="quarter" idx="10"/>
          </p:nvPr>
        </p:nvSpPr>
        <p:spPr/>
        <p:txBody>
          <a:bodyPr/>
          <a:lstStyle/>
          <a:p>
            <a:r>
              <a:rPr lang="en-US" smtClean="0"/>
              <a:t>May 2019</a:t>
            </a:r>
            <a:endParaRPr lang="en-US"/>
          </a:p>
        </p:txBody>
      </p:sp>
      <p:sp>
        <p:nvSpPr>
          <p:cNvPr id="5" name="Footer Placeholder 4"/>
          <p:cNvSpPr>
            <a:spLocks noGrp="1"/>
          </p:cNvSpPr>
          <p:nvPr>
            <p:ph type="ftr" sz="quarter" idx="11"/>
          </p:nvPr>
        </p:nvSpPr>
        <p:spPr/>
        <p:txBody>
          <a:bodyPr/>
          <a:lstStyle/>
          <a:p>
            <a:r>
              <a:rPr lang="en-US" smtClean="0"/>
              <a:t>Minyoung Park (Intel Corp.)</a:t>
            </a:r>
            <a:endParaRPr lang="en-US"/>
          </a:p>
        </p:txBody>
      </p:sp>
      <p:sp>
        <p:nvSpPr>
          <p:cNvPr id="30726" name="Slide Number Placeholder 5"/>
          <p:cNvSpPr>
            <a:spLocks noGrp="1"/>
          </p:cNvSpPr>
          <p:nvPr>
            <p:ph type="sldNum" sz="quarter" idx="12"/>
          </p:nvPr>
        </p:nvSpPr>
        <p:spPr>
          <a:xfrm>
            <a:off x="5887915" y="6475413"/>
            <a:ext cx="517770" cy="184666"/>
          </a:xfrm>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None/>
            </a:pPr>
            <a:r>
              <a:rPr lang="en-US" altLang="en-US" sz="1200" b="0" dirty="0" smtClean="0"/>
              <a:t>Slide </a:t>
            </a:r>
            <a:fld id="{5429E2FB-F1B8-4C35-AA3D-F2B419234142}" type="slidenum">
              <a:rPr lang="en-US" altLang="en-US" sz="1200" b="0" smtClean="0"/>
              <a:pPr>
                <a:buNone/>
              </a:pPr>
              <a:t>21</a:t>
            </a:fld>
            <a:endParaRPr lang="en-US" altLang="en-US" sz="1200" b="0"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p:txBody>
          <a:bodyPr/>
          <a:lstStyle/>
          <a:p>
            <a:r>
              <a:rPr lang="en-US" altLang="en-US" dirty="0" smtClean="0"/>
              <a:t>Summary from March 2019 </a:t>
            </a:r>
            <a:r>
              <a:rPr lang="en-US" altLang="en-US" dirty="0" smtClean="0"/>
              <a:t>Meeting, </a:t>
            </a:r>
            <a:r>
              <a:rPr lang="en-US" altLang="en-US" dirty="0"/>
              <a:t>A</a:t>
            </a:r>
            <a:r>
              <a:rPr lang="en-US" altLang="en-US" dirty="0" smtClean="0"/>
              <a:t>d-hoc Meeting </a:t>
            </a:r>
            <a:r>
              <a:rPr lang="en-US" altLang="en-US" dirty="0" smtClean="0"/>
              <a:t>and Teleconference Calls</a:t>
            </a:r>
          </a:p>
        </p:txBody>
      </p:sp>
      <p:sp>
        <p:nvSpPr>
          <p:cNvPr id="31747" name="Content Placeholder 2"/>
          <p:cNvSpPr>
            <a:spLocks noGrp="1"/>
          </p:cNvSpPr>
          <p:nvPr>
            <p:ph idx="1"/>
          </p:nvPr>
        </p:nvSpPr>
        <p:spPr>
          <a:xfrm>
            <a:off x="76200" y="1981200"/>
            <a:ext cx="8458200" cy="4425605"/>
          </a:xfrm>
        </p:spPr>
        <p:txBody>
          <a:bodyPr/>
          <a:lstStyle/>
          <a:p>
            <a:r>
              <a:rPr lang="en-US" altLang="en-US" dirty="0" smtClean="0"/>
              <a:t>March meeting: </a:t>
            </a:r>
            <a:r>
              <a:rPr lang="en-US" altLang="en-US" dirty="0" err="1" smtClean="0"/>
              <a:t>TGba</a:t>
            </a:r>
            <a:r>
              <a:rPr lang="en-US" altLang="en-US" dirty="0" smtClean="0"/>
              <a:t> </a:t>
            </a:r>
            <a:r>
              <a:rPr lang="en-US" altLang="en-US" dirty="0"/>
              <a:t>worked on the comment resolution on D2.0</a:t>
            </a:r>
          </a:p>
          <a:p>
            <a:pPr lvl="1"/>
            <a:r>
              <a:rPr lang="en-US" altLang="en-US" dirty="0"/>
              <a:t>40% completed (327 comments resolved out of 827</a:t>
            </a:r>
            <a:r>
              <a:rPr lang="en-US" altLang="en-US" dirty="0" smtClean="0"/>
              <a:t>)</a:t>
            </a:r>
          </a:p>
          <a:p>
            <a:pPr lvl="1"/>
            <a:r>
              <a:rPr lang="en-US" altLang="en-US" dirty="0"/>
              <a:t>Reviewed TG timeline</a:t>
            </a:r>
          </a:p>
          <a:p>
            <a:r>
              <a:rPr lang="en-US" altLang="en-US" dirty="0" err="1" smtClean="0"/>
              <a:t>TGba</a:t>
            </a:r>
            <a:r>
              <a:rPr lang="en-US" altLang="en-US" dirty="0" smtClean="0"/>
              <a:t> </a:t>
            </a:r>
            <a:r>
              <a:rPr lang="en-US" altLang="en-US" dirty="0" smtClean="0"/>
              <a:t>held an </a:t>
            </a:r>
            <a:r>
              <a:rPr lang="en-US" altLang="en-US" dirty="0"/>
              <a:t>ad-hoc meeting at the Bay area on </a:t>
            </a:r>
            <a:r>
              <a:rPr lang="en-US" altLang="en-US" dirty="0" smtClean="0"/>
              <a:t>April </a:t>
            </a:r>
            <a:r>
              <a:rPr lang="en-US" altLang="en-US" dirty="0" smtClean="0"/>
              <a:t>17-18</a:t>
            </a:r>
          </a:p>
          <a:p>
            <a:pPr lvl="1"/>
            <a:r>
              <a:rPr lang="en-US" altLang="en-US" dirty="0" smtClean="0"/>
              <a:t>~150 CIDs ready for motion</a:t>
            </a:r>
          </a:p>
          <a:p>
            <a:r>
              <a:rPr lang="en-US" altLang="en-US" dirty="0" smtClean="0"/>
              <a:t>Three teleconference calls</a:t>
            </a:r>
          </a:p>
          <a:p>
            <a:pPr lvl="1"/>
            <a:r>
              <a:rPr lang="en-US" altLang="en-US" dirty="0" smtClean="0"/>
              <a:t>67 CIDs ready for motion</a:t>
            </a:r>
          </a:p>
          <a:p>
            <a:r>
              <a:rPr lang="en-US" altLang="en-US" dirty="0" smtClean="0"/>
              <a:t>66% comment resolution complete</a:t>
            </a:r>
          </a:p>
          <a:p>
            <a:pPr lvl="1"/>
            <a:r>
              <a:rPr lang="en-US" altLang="en-US" b="1" dirty="0" smtClean="0"/>
              <a:t>283 unresolved CIDs</a:t>
            </a:r>
            <a:endParaRPr lang="en-US" altLang="en-US" b="1" dirty="0"/>
          </a:p>
          <a:p>
            <a:r>
              <a:rPr lang="en-US" altLang="en-US" dirty="0" smtClean="0"/>
              <a:t>Agenda</a:t>
            </a:r>
            <a:r>
              <a:rPr lang="en-US" altLang="en-US" dirty="0"/>
              <a:t>: </a:t>
            </a:r>
            <a:r>
              <a:rPr lang="en-US" altLang="en-US" dirty="0" smtClean="0"/>
              <a:t>doc:11-19/242r8</a:t>
            </a:r>
            <a:endParaRPr lang="en-US" altLang="en-US" dirty="0"/>
          </a:p>
          <a:p>
            <a:endParaRPr lang="en-US" altLang="en-US" dirty="0"/>
          </a:p>
        </p:txBody>
      </p:sp>
      <p:sp>
        <p:nvSpPr>
          <p:cNvPr id="4" name="Date Placeholder 3"/>
          <p:cNvSpPr>
            <a:spLocks noGrp="1"/>
          </p:cNvSpPr>
          <p:nvPr>
            <p:ph type="dt" sz="quarter" idx="10"/>
          </p:nvPr>
        </p:nvSpPr>
        <p:spPr/>
        <p:txBody>
          <a:bodyPr/>
          <a:lstStyle/>
          <a:p>
            <a:pPr>
              <a:defRPr/>
            </a:pPr>
            <a:r>
              <a:rPr lang="en-US" smtClean="0"/>
              <a:t>May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31750" name="Slide Number Placeholder 5"/>
          <p:cNvSpPr>
            <a:spLocks noGrp="1"/>
          </p:cNvSpPr>
          <p:nvPr>
            <p:ph type="sldNum" sz="quarter" idx="12"/>
          </p:nvPr>
        </p:nvSpPr>
        <p:spPr>
          <a:xfrm>
            <a:off x="5879222" y="6475156"/>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458FE148-240D-4C73-8973-CD4B8EF27475}" type="slidenum">
              <a:rPr lang="en-US" altLang="en-US" sz="1200" b="0"/>
              <a:pPr>
                <a:spcBef>
                  <a:spcPct val="0"/>
                </a:spcBef>
                <a:buFontTx/>
                <a:buNone/>
              </a:pPr>
              <a:t>22</a:t>
            </a:fld>
            <a:endParaRPr lang="en-US" altLang="en-US" sz="1200" b="0" dirty="0"/>
          </a:p>
        </p:txBody>
      </p:sp>
      <p:graphicFrame>
        <p:nvGraphicFramePr>
          <p:cNvPr id="2" name="Table 1"/>
          <p:cNvGraphicFramePr>
            <a:graphicFrameLocks noGrp="1"/>
          </p:cNvGraphicFramePr>
          <p:nvPr>
            <p:extLst>
              <p:ext uri="{D42A27DB-BD31-4B8C-83A1-F6EECF244321}">
                <p14:modId xmlns:p14="http://schemas.microsoft.com/office/powerpoint/2010/main" val="2698759149"/>
              </p:ext>
            </p:extLst>
          </p:nvPr>
        </p:nvGraphicFramePr>
        <p:xfrm>
          <a:off x="8632584" y="1641536"/>
          <a:ext cx="3276600" cy="4833620"/>
        </p:xfrm>
        <a:graphic>
          <a:graphicData uri="http://schemas.openxmlformats.org/drawingml/2006/table">
            <a:tbl>
              <a:tblPr/>
              <a:tblGrid>
                <a:gridCol w="1468087"/>
                <a:gridCol w="1808513"/>
              </a:tblGrid>
              <a:tr h="158750">
                <a:tc>
                  <a:txBody>
                    <a:bodyPr/>
                    <a:lstStyle/>
                    <a:p>
                      <a:pPr algn="ctr" fontAlgn="b"/>
                      <a:r>
                        <a:rPr lang="en-US" sz="1400" b="1" i="0" u="none" strike="noStrike" dirty="0" smtClean="0">
                          <a:solidFill>
                            <a:schemeClr val="bg1"/>
                          </a:solidFill>
                          <a:effectLst/>
                          <a:latin typeface="Arial" panose="020B0604020202020204" pitchFamily="34" charset="0"/>
                        </a:rPr>
                        <a:t>Assignee</a:t>
                      </a:r>
                      <a:endParaRPr lang="en-US" sz="1400" b="1" i="0" u="none" strike="noStrike" dirty="0">
                        <a:solidFill>
                          <a:schemeClr val="bg1"/>
                        </a:solidFill>
                        <a:effectLst/>
                        <a:latin typeface="Arial" panose="020B0604020202020204" pitchFamily="34" charset="0"/>
                      </a:endParaRP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w="6350" cap="flat" cmpd="sng" algn="ctr">
                      <a:solidFill>
                        <a:srgbClr val="ABABAB"/>
                      </a:solidFill>
                      <a:prstDash val="solid"/>
                      <a:round/>
                      <a:headEnd type="none" w="med" len="med"/>
                      <a:tailEnd type="none" w="med" len="med"/>
                    </a:lnT>
                    <a:lnB w="6350" cap="flat" cmpd="sng" algn="ctr">
                      <a:solidFill>
                        <a:srgbClr val="ABABAB"/>
                      </a:solidFill>
                      <a:prstDash val="solid"/>
                      <a:round/>
                      <a:headEnd type="none" w="med" len="med"/>
                      <a:tailEnd type="none" w="med" len="med"/>
                    </a:lnB>
                    <a:solidFill>
                      <a:schemeClr val="tx1"/>
                    </a:solidFill>
                  </a:tcPr>
                </a:tc>
                <a:tc>
                  <a:txBody>
                    <a:bodyPr/>
                    <a:lstStyle/>
                    <a:p>
                      <a:pPr algn="ctr" fontAlgn="b"/>
                      <a:r>
                        <a:rPr lang="en-US" sz="1400" b="1" i="0" u="none" strike="noStrike" dirty="0" smtClean="0">
                          <a:solidFill>
                            <a:schemeClr val="bg1"/>
                          </a:solidFill>
                          <a:effectLst/>
                          <a:latin typeface="Arial" panose="020B0604020202020204" pitchFamily="34" charset="0"/>
                        </a:rPr>
                        <a:t>Num</a:t>
                      </a:r>
                      <a:r>
                        <a:rPr lang="en-US" sz="1400" b="1" i="0" u="none" strike="noStrike" baseline="0" dirty="0" smtClean="0">
                          <a:solidFill>
                            <a:schemeClr val="bg1"/>
                          </a:solidFill>
                          <a:effectLst/>
                          <a:latin typeface="Arial" panose="020B0604020202020204" pitchFamily="34" charset="0"/>
                        </a:rPr>
                        <a:t>ber of CIDs</a:t>
                      </a:r>
                      <a:endParaRPr lang="en-US" sz="1400" b="1" i="0" u="none" strike="noStrike" dirty="0">
                        <a:solidFill>
                          <a:schemeClr val="bg1"/>
                        </a:solidFill>
                        <a:effectLst/>
                        <a:latin typeface="Arial" panose="020B0604020202020204" pitchFamily="34" charset="0"/>
                      </a:endParaRP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w="6350" cap="flat" cmpd="sng" algn="ctr">
                      <a:solidFill>
                        <a:srgbClr val="ABABAB"/>
                      </a:solidFill>
                      <a:prstDash val="solid"/>
                      <a:round/>
                      <a:headEnd type="none" w="med" len="med"/>
                      <a:tailEnd type="none" w="med" len="med"/>
                    </a:lnT>
                    <a:lnB w="6350" cap="flat" cmpd="sng" algn="ctr">
                      <a:solidFill>
                        <a:srgbClr val="ABABAB"/>
                      </a:solidFill>
                      <a:prstDash val="solid"/>
                      <a:round/>
                      <a:headEnd type="none" w="med" len="med"/>
                      <a:tailEnd type="none" w="med" len="med"/>
                    </a:lnB>
                    <a:solidFill>
                      <a:schemeClr val="tx1"/>
                    </a:solidFill>
                  </a:tcPr>
                </a:tc>
              </a:tr>
              <a:tr h="158750">
                <a:tc>
                  <a:txBody>
                    <a:bodyPr/>
                    <a:lstStyle/>
                    <a:p>
                      <a:pPr algn="l" fontAlgn="b"/>
                      <a:r>
                        <a:rPr lang="en-US" sz="1400" b="0" i="0" u="none" strike="noStrike">
                          <a:effectLst/>
                          <a:latin typeface="Arial" panose="020B0604020202020204" pitchFamily="34" charset="0"/>
                        </a:rPr>
                        <a:t>Po-Kai</a:t>
                      </a: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w="6350" cap="flat" cmpd="sng" algn="ctr">
                      <a:solidFill>
                        <a:srgbClr val="ABABAB"/>
                      </a:solidFill>
                      <a:prstDash val="solid"/>
                      <a:round/>
                      <a:headEnd type="none" w="med" len="med"/>
                      <a:tailEnd type="none" w="med" len="med"/>
                    </a:lnT>
                    <a:lnB>
                      <a:noFill/>
                    </a:lnB>
                  </a:tcPr>
                </a:tc>
                <a:tc>
                  <a:txBody>
                    <a:bodyPr/>
                    <a:lstStyle/>
                    <a:p>
                      <a:pPr algn="r" fontAlgn="b"/>
                      <a:r>
                        <a:rPr lang="en-US" sz="1400" b="0" i="0" u="none" strike="noStrike">
                          <a:effectLst/>
                          <a:latin typeface="Arial" panose="020B0604020202020204" pitchFamily="34" charset="0"/>
                        </a:rPr>
                        <a:t>278</a:t>
                      </a: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w="6350" cap="flat" cmpd="sng" algn="ctr">
                      <a:solidFill>
                        <a:srgbClr val="ABABAB"/>
                      </a:solidFill>
                      <a:prstDash val="solid"/>
                      <a:round/>
                      <a:headEnd type="none" w="med" len="med"/>
                      <a:tailEnd type="none" w="med" len="med"/>
                    </a:lnT>
                    <a:lnB>
                      <a:noFill/>
                    </a:lnB>
                  </a:tcPr>
                </a:tc>
              </a:tr>
              <a:tr h="158750">
                <a:tc>
                  <a:txBody>
                    <a:bodyPr/>
                    <a:lstStyle/>
                    <a:p>
                      <a:pPr algn="l" fontAlgn="b"/>
                      <a:r>
                        <a:rPr lang="en-US" sz="1400" b="0" i="0" u="none" strike="noStrike">
                          <a:effectLst/>
                          <a:latin typeface="Arial" panose="020B0604020202020204" pitchFamily="34" charset="0"/>
                        </a:rPr>
                        <a:t>Minyoung</a:t>
                      </a: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tcPr>
                </a:tc>
                <a:tc>
                  <a:txBody>
                    <a:bodyPr/>
                    <a:lstStyle/>
                    <a:p>
                      <a:pPr algn="r" fontAlgn="b"/>
                      <a:r>
                        <a:rPr lang="en-US" sz="1400" b="0" i="0" u="none" strike="noStrike">
                          <a:effectLst/>
                          <a:latin typeface="Arial" panose="020B0604020202020204" pitchFamily="34" charset="0"/>
                        </a:rPr>
                        <a:t>147</a:t>
                      </a: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tcPr>
                </a:tc>
              </a:tr>
              <a:tr h="158750">
                <a:tc>
                  <a:txBody>
                    <a:bodyPr/>
                    <a:lstStyle/>
                    <a:p>
                      <a:pPr algn="l" fontAlgn="b"/>
                      <a:r>
                        <a:rPr lang="en-US" sz="1400" b="0" i="0" u="none" strike="noStrike">
                          <a:effectLst/>
                          <a:latin typeface="Arial" panose="020B0604020202020204" pitchFamily="34" charset="0"/>
                        </a:rPr>
                        <a:t>Alfred</a:t>
                      </a: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tcPr>
                </a:tc>
                <a:tc>
                  <a:txBody>
                    <a:bodyPr/>
                    <a:lstStyle/>
                    <a:p>
                      <a:pPr algn="r" fontAlgn="b"/>
                      <a:r>
                        <a:rPr lang="en-US" sz="1400" b="0" i="0" u="none" strike="noStrike">
                          <a:effectLst/>
                          <a:latin typeface="Arial" panose="020B0604020202020204" pitchFamily="34" charset="0"/>
                        </a:rPr>
                        <a:t>71</a:t>
                      </a: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tcPr>
                </a:tc>
              </a:tr>
              <a:tr h="158750">
                <a:tc>
                  <a:txBody>
                    <a:bodyPr/>
                    <a:lstStyle/>
                    <a:p>
                      <a:pPr algn="l" fontAlgn="b"/>
                      <a:r>
                        <a:rPr lang="en-US" sz="1400" b="0" i="0" u="none" strike="noStrike">
                          <a:effectLst/>
                          <a:latin typeface="Arial" panose="020B0604020202020204" pitchFamily="34" charset="0"/>
                        </a:rPr>
                        <a:t>Rojan</a:t>
                      </a: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tcPr>
                </a:tc>
                <a:tc>
                  <a:txBody>
                    <a:bodyPr/>
                    <a:lstStyle/>
                    <a:p>
                      <a:pPr algn="r" fontAlgn="b"/>
                      <a:r>
                        <a:rPr lang="en-US" sz="1400" b="0" i="0" u="none" strike="noStrike">
                          <a:effectLst/>
                          <a:latin typeface="Arial" panose="020B0604020202020204" pitchFamily="34" charset="0"/>
                        </a:rPr>
                        <a:t>65</a:t>
                      </a: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tcPr>
                </a:tc>
              </a:tr>
              <a:tr h="158750">
                <a:tc>
                  <a:txBody>
                    <a:bodyPr/>
                    <a:lstStyle/>
                    <a:p>
                      <a:pPr algn="l" fontAlgn="b"/>
                      <a:r>
                        <a:rPr lang="en-US" sz="1400" b="0" i="0" u="none" strike="noStrike">
                          <a:effectLst/>
                          <a:latin typeface="Arial" panose="020B0604020202020204" pitchFamily="34" charset="0"/>
                        </a:rPr>
                        <a:t>Vinod</a:t>
                      </a: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tcPr>
                </a:tc>
                <a:tc>
                  <a:txBody>
                    <a:bodyPr/>
                    <a:lstStyle/>
                    <a:p>
                      <a:pPr algn="r" fontAlgn="b"/>
                      <a:r>
                        <a:rPr lang="en-US" sz="1400" b="0" i="0" u="none" strike="noStrike">
                          <a:effectLst/>
                          <a:latin typeface="Arial" panose="020B0604020202020204" pitchFamily="34" charset="0"/>
                        </a:rPr>
                        <a:t>61</a:t>
                      </a: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tcPr>
                </a:tc>
              </a:tr>
              <a:tr h="158750">
                <a:tc>
                  <a:txBody>
                    <a:bodyPr/>
                    <a:lstStyle/>
                    <a:p>
                      <a:pPr algn="l" fontAlgn="b"/>
                      <a:r>
                        <a:rPr lang="en-US" sz="1400" b="0" i="0" u="none" strike="noStrike">
                          <a:effectLst/>
                          <a:latin typeface="Arial" panose="020B0604020202020204" pitchFamily="34" charset="0"/>
                        </a:rPr>
                        <a:t>Suhwook</a:t>
                      </a: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tcPr>
                </a:tc>
                <a:tc>
                  <a:txBody>
                    <a:bodyPr/>
                    <a:lstStyle/>
                    <a:p>
                      <a:pPr algn="r" fontAlgn="b"/>
                      <a:r>
                        <a:rPr lang="en-US" sz="1400" b="0" i="0" u="none" strike="noStrike">
                          <a:effectLst/>
                          <a:latin typeface="Arial" panose="020B0604020202020204" pitchFamily="34" charset="0"/>
                        </a:rPr>
                        <a:t>39</a:t>
                      </a: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tcPr>
                </a:tc>
              </a:tr>
              <a:tr h="158750">
                <a:tc>
                  <a:txBody>
                    <a:bodyPr/>
                    <a:lstStyle/>
                    <a:p>
                      <a:pPr algn="l" fontAlgn="b"/>
                      <a:r>
                        <a:rPr lang="en-US" sz="1400" b="0" i="0" u="none" strike="noStrike">
                          <a:effectLst/>
                          <a:latin typeface="Arial" panose="020B0604020202020204" pitchFamily="34" charset="0"/>
                        </a:rPr>
                        <a:t>kaiying</a:t>
                      </a: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tcPr>
                </a:tc>
                <a:tc>
                  <a:txBody>
                    <a:bodyPr/>
                    <a:lstStyle/>
                    <a:p>
                      <a:pPr algn="r" fontAlgn="b"/>
                      <a:r>
                        <a:rPr lang="en-US" sz="1400" b="0" i="0" u="none" strike="noStrike">
                          <a:effectLst/>
                          <a:latin typeface="Arial" panose="020B0604020202020204" pitchFamily="34" charset="0"/>
                        </a:rPr>
                        <a:t>26</a:t>
                      </a: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tcPr>
                </a:tc>
              </a:tr>
              <a:tr h="158750">
                <a:tc>
                  <a:txBody>
                    <a:bodyPr/>
                    <a:lstStyle/>
                    <a:p>
                      <a:pPr algn="l" fontAlgn="b"/>
                      <a:r>
                        <a:rPr lang="en-US" sz="1400" b="0" i="0" u="none" strike="noStrike">
                          <a:effectLst/>
                          <a:latin typeface="Arial" panose="020B0604020202020204" pitchFamily="34" charset="0"/>
                        </a:rPr>
                        <a:t>Yongho</a:t>
                      </a: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tcPr>
                </a:tc>
                <a:tc>
                  <a:txBody>
                    <a:bodyPr/>
                    <a:lstStyle/>
                    <a:p>
                      <a:pPr algn="r" fontAlgn="b"/>
                      <a:r>
                        <a:rPr lang="en-US" sz="1400" b="0" i="0" u="none" strike="noStrike">
                          <a:effectLst/>
                          <a:latin typeface="Arial" panose="020B0604020202020204" pitchFamily="34" charset="0"/>
                        </a:rPr>
                        <a:t>23</a:t>
                      </a: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tcPr>
                </a:tc>
              </a:tr>
              <a:tr h="158750">
                <a:tc>
                  <a:txBody>
                    <a:bodyPr/>
                    <a:lstStyle/>
                    <a:p>
                      <a:pPr algn="l" fontAlgn="b"/>
                      <a:r>
                        <a:rPr lang="en-US" sz="1400" b="0" i="0" u="none" strike="noStrike">
                          <a:effectLst/>
                          <a:latin typeface="Arial" panose="020B0604020202020204" pitchFamily="34" charset="0"/>
                        </a:rPr>
                        <a:t>Woojin</a:t>
                      </a: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tcPr>
                </a:tc>
                <a:tc>
                  <a:txBody>
                    <a:bodyPr/>
                    <a:lstStyle/>
                    <a:p>
                      <a:pPr algn="r" fontAlgn="b"/>
                      <a:r>
                        <a:rPr lang="en-US" sz="1400" b="0" i="0" u="none" strike="noStrike">
                          <a:effectLst/>
                          <a:latin typeface="Arial" panose="020B0604020202020204" pitchFamily="34" charset="0"/>
                        </a:rPr>
                        <a:t>22</a:t>
                      </a: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tcPr>
                </a:tc>
              </a:tr>
              <a:tr h="158750">
                <a:tc>
                  <a:txBody>
                    <a:bodyPr/>
                    <a:lstStyle/>
                    <a:p>
                      <a:pPr algn="l" fontAlgn="b"/>
                      <a:r>
                        <a:rPr lang="en-US" sz="1400" b="0" i="0" u="none" strike="noStrike">
                          <a:effectLst/>
                          <a:latin typeface="Arial" panose="020B0604020202020204" pitchFamily="34" charset="0"/>
                        </a:rPr>
                        <a:t>yunsong</a:t>
                      </a: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tcPr>
                </a:tc>
                <a:tc>
                  <a:txBody>
                    <a:bodyPr/>
                    <a:lstStyle/>
                    <a:p>
                      <a:pPr algn="r" fontAlgn="b"/>
                      <a:r>
                        <a:rPr lang="en-US" sz="1400" b="0" i="0" u="none" strike="noStrike">
                          <a:effectLst/>
                          <a:latin typeface="Arial" panose="020B0604020202020204" pitchFamily="34" charset="0"/>
                        </a:rPr>
                        <a:t>17</a:t>
                      </a: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tcPr>
                </a:tc>
              </a:tr>
              <a:tr h="158750">
                <a:tc>
                  <a:txBody>
                    <a:bodyPr/>
                    <a:lstStyle/>
                    <a:p>
                      <a:pPr algn="l" fontAlgn="b"/>
                      <a:r>
                        <a:rPr lang="en-US" sz="1400" b="0" i="0" u="none" strike="noStrike">
                          <a:effectLst/>
                          <a:latin typeface="Arial" panose="020B0604020202020204" pitchFamily="34" charset="0"/>
                        </a:rPr>
                        <a:t>Ming</a:t>
                      </a: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tcPr>
                </a:tc>
                <a:tc>
                  <a:txBody>
                    <a:bodyPr/>
                    <a:lstStyle/>
                    <a:p>
                      <a:pPr algn="r" fontAlgn="b"/>
                      <a:r>
                        <a:rPr lang="en-US" sz="1400" b="0" i="0" u="none" strike="noStrike">
                          <a:effectLst/>
                          <a:latin typeface="Arial" panose="020B0604020202020204" pitchFamily="34" charset="0"/>
                        </a:rPr>
                        <a:t>12</a:t>
                      </a: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tcPr>
                </a:tc>
              </a:tr>
              <a:tr h="158750">
                <a:tc>
                  <a:txBody>
                    <a:bodyPr/>
                    <a:lstStyle/>
                    <a:p>
                      <a:pPr algn="l" fontAlgn="b"/>
                      <a:r>
                        <a:rPr lang="en-US" sz="1400" b="0" i="0" u="none" strike="noStrike">
                          <a:effectLst/>
                          <a:latin typeface="Arial" panose="020B0604020202020204" pitchFamily="34" charset="0"/>
                        </a:rPr>
                        <a:t>Xiaofei</a:t>
                      </a: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tcPr>
                </a:tc>
                <a:tc>
                  <a:txBody>
                    <a:bodyPr/>
                    <a:lstStyle/>
                    <a:p>
                      <a:pPr algn="r" fontAlgn="b"/>
                      <a:r>
                        <a:rPr lang="en-US" sz="1400" b="0" i="0" u="none" strike="noStrike">
                          <a:effectLst/>
                          <a:latin typeface="Arial" panose="020B0604020202020204" pitchFamily="34" charset="0"/>
                        </a:rPr>
                        <a:t>12</a:t>
                      </a: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tcPr>
                </a:tc>
              </a:tr>
              <a:tr h="158750">
                <a:tc>
                  <a:txBody>
                    <a:bodyPr/>
                    <a:lstStyle/>
                    <a:p>
                      <a:pPr algn="l" fontAlgn="b"/>
                      <a:r>
                        <a:rPr lang="en-US" sz="1400" b="0" i="0" u="none" strike="noStrike">
                          <a:effectLst/>
                          <a:latin typeface="Arial" panose="020B0604020202020204" pitchFamily="34" charset="0"/>
                        </a:rPr>
                        <a:t>Leif</a:t>
                      </a: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tcPr>
                </a:tc>
                <a:tc>
                  <a:txBody>
                    <a:bodyPr/>
                    <a:lstStyle/>
                    <a:p>
                      <a:pPr algn="r" fontAlgn="b"/>
                      <a:r>
                        <a:rPr lang="en-US" sz="1400" b="0" i="0" u="none" strike="noStrike">
                          <a:effectLst/>
                          <a:latin typeface="Arial" panose="020B0604020202020204" pitchFamily="34" charset="0"/>
                        </a:rPr>
                        <a:t>11</a:t>
                      </a: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tcPr>
                </a:tc>
              </a:tr>
              <a:tr h="158750">
                <a:tc>
                  <a:txBody>
                    <a:bodyPr/>
                    <a:lstStyle/>
                    <a:p>
                      <a:pPr algn="l" fontAlgn="b"/>
                      <a:r>
                        <a:rPr lang="en-US" sz="1400" b="0" i="0" u="none" strike="noStrike">
                          <a:effectLst/>
                          <a:latin typeface="Arial" panose="020B0604020202020204" pitchFamily="34" charset="0"/>
                        </a:rPr>
                        <a:t>Eunsung</a:t>
                      </a: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tcPr>
                </a:tc>
                <a:tc>
                  <a:txBody>
                    <a:bodyPr/>
                    <a:lstStyle/>
                    <a:p>
                      <a:pPr algn="r" fontAlgn="b"/>
                      <a:r>
                        <a:rPr lang="en-US" sz="1400" b="0" i="0" u="none" strike="noStrike">
                          <a:effectLst/>
                          <a:latin typeface="Arial" panose="020B0604020202020204" pitchFamily="34" charset="0"/>
                        </a:rPr>
                        <a:t>10</a:t>
                      </a: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tcPr>
                </a:tc>
              </a:tr>
              <a:tr h="158750">
                <a:tc>
                  <a:txBody>
                    <a:bodyPr/>
                    <a:lstStyle/>
                    <a:p>
                      <a:pPr algn="l" fontAlgn="b"/>
                      <a:r>
                        <a:rPr lang="en-US" sz="1400" b="0" i="0" u="none" strike="noStrike">
                          <a:effectLst/>
                          <a:latin typeface="Arial" panose="020B0604020202020204" pitchFamily="34" charset="0"/>
                        </a:rPr>
                        <a:t>Steve</a:t>
                      </a: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tcPr>
                </a:tc>
                <a:tc>
                  <a:txBody>
                    <a:bodyPr/>
                    <a:lstStyle/>
                    <a:p>
                      <a:pPr algn="r" fontAlgn="b"/>
                      <a:r>
                        <a:rPr lang="en-US" sz="1400" b="0" i="0" u="none" strike="noStrike">
                          <a:effectLst/>
                          <a:latin typeface="Arial" panose="020B0604020202020204" pitchFamily="34" charset="0"/>
                        </a:rPr>
                        <a:t>10</a:t>
                      </a: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tcPr>
                </a:tc>
              </a:tr>
              <a:tr h="158750">
                <a:tc>
                  <a:txBody>
                    <a:bodyPr/>
                    <a:lstStyle/>
                    <a:p>
                      <a:pPr algn="l" fontAlgn="b"/>
                      <a:r>
                        <a:rPr lang="en-US" sz="1400" b="0" i="0" u="none" strike="noStrike">
                          <a:effectLst/>
                          <a:latin typeface="Arial" panose="020B0604020202020204" pitchFamily="34" charset="0"/>
                        </a:rPr>
                        <a:t>Sun Bo</a:t>
                      </a: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tcPr>
                </a:tc>
                <a:tc>
                  <a:txBody>
                    <a:bodyPr/>
                    <a:lstStyle/>
                    <a:p>
                      <a:pPr algn="r" fontAlgn="b"/>
                      <a:r>
                        <a:rPr lang="en-US" sz="1400" b="0" i="0" u="none" strike="noStrike">
                          <a:effectLst/>
                          <a:latin typeface="Arial" panose="020B0604020202020204" pitchFamily="34" charset="0"/>
                        </a:rPr>
                        <a:t>8</a:t>
                      </a: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tcPr>
                </a:tc>
              </a:tr>
              <a:tr h="158750">
                <a:tc>
                  <a:txBody>
                    <a:bodyPr/>
                    <a:lstStyle/>
                    <a:p>
                      <a:pPr algn="l" fontAlgn="b"/>
                      <a:r>
                        <a:rPr lang="en-US" sz="1400" b="0" i="0" u="none" strike="noStrike">
                          <a:effectLst/>
                          <a:latin typeface="Arial" panose="020B0604020202020204" pitchFamily="34" charset="0"/>
                        </a:rPr>
                        <a:t>Lei Huang</a:t>
                      </a: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tcPr>
                </a:tc>
                <a:tc>
                  <a:txBody>
                    <a:bodyPr/>
                    <a:lstStyle/>
                    <a:p>
                      <a:pPr algn="r" fontAlgn="b"/>
                      <a:r>
                        <a:rPr lang="en-US" sz="1400" b="0" i="0" u="none" strike="noStrike">
                          <a:effectLst/>
                          <a:latin typeface="Arial" panose="020B0604020202020204" pitchFamily="34" charset="0"/>
                        </a:rPr>
                        <a:t>7</a:t>
                      </a: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tcPr>
                </a:tc>
              </a:tr>
              <a:tr h="158750">
                <a:tc>
                  <a:txBody>
                    <a:bodyPr/>
                    <a:lstStyle/>
                    <a:p>
                      <a:pPr algn="l" fontAlgn="b"/>
                      <a:r>
                        <a:rPr lang="en-US" sz="1400" b="0" i="0" u="none" strike="noStrike">
                          <a:effectLst/>
                          <a:latin typeface="Arial" panose="020B0604020202020204" pitchFamily="34" charset="0"/>
                        </a:rPr>
                        <a:t>Menzo</a:t>
                      </a: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tcPr>
                </a:tc>
                <a:tc>
                  <a:txBody>
                    <a:bodyPr/>
                    <a:lstStyle/>
                    <a:p>
                      <a:pPr algn="r" fontAlgn="b"/>
                      <a:r>
                        <a:rPr lang="en-US" sz="1400" b="0" i="0" u="none" strike="noStrike">
                          <a:effectLst/>
                          <a:latin typeface="Arial" panose="020B0604020202020204" pitchFamily="34" charset="0"/>
                        </a:rPr>
                        <a:t>3</a:t>
                      </a: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tcPr>
                </a:tc>
              </a:tr>
              <a:tr h="158750">
                <a:tc>
                  <a:txBody>
                    <a:bodyPr/>
                    <a:lstStyle/>
                    <a:p>
                      <a:pPr algn="l" fontAlgn="b"/>
                      <a:r>
                        <a:rPr lang="en-US" sz="1400" b="0" i="0" u="none" strike="noStrike">
                          <a:effectLst/>
                          <a:latin typeface="Arial" panose="020B0604020202020204" pitchFamily="34" charset="0"/>
                        </a:rPr>
                        <a:t>Rui Cao</a:t>
                      </a: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tcPr>
                </a:tc>
                <a:tc>
                  <a:txBody>
                    <a:bodyPr/>
                    <a:lstStyle/>
                    <a:p>
                      <a:pPr algn="r" fontAlgn="b"/>
                      <a:r>
                        <a:rPr lang="en-US" sz="1400" b="0" i="0" u="none" strike="noStrike">
                          <a:effectLst/>
                          <a:latin typeface="Arial" panose="020B0604020202020204" pitchFamily="34" charset="0"/>
                        </a:rPr>
                        <a:t>3</a:t>
                      </a: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a:noFill/>
                    </a:lnB>
                  </a:tcPr>
                </a:tc>
              </a:tr>
              <a:tr h="158750">
                <a:tc>
                  <a:txBody>
                    <a:bodyPr/>
                    <a:lstStyle/>
                    <a:p>
                      <a:pPr algn="l" fontAlgn="b"/>
                      <a:r>
                        <a:rPr lang="en-US" sz="1400" b="0" i="0" u="none" strike="noStrike">
                          <a:effectLst/>
                          <a:latin typeface="Arial" panose="020B0604020202020204" pitchFamily="34" charset="0"/>
                        </a:rPr>
                        <a:t>Gaurav</a:t>
                      </a: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w="6350" cap="flat" cmpd="sng" algn="ctr">
                      <a:solidFill>
                        <a:srgbClr val="ABABAB"/>
                      </a:solidFill>
                      <a:prstDash val="solid"/>
                      <a:round/>
                      <a:headEnd type="none" w="med" len="med"/>
                      <a:tailEnd type="none" w="med" len="med"/>
                    </a:lnB>
                  </a:tcPr>
                </a:tc>
                <a:tc>
                  <a:txBody>
                    <a:bodyPr/>
                    <a:lstStyle/>
                    <a:p>
                      <a:pPr algn="r" fontAlgn="b"/>
                      <a:r>
                        <a:rPr lang="en-US" sz="1400" b="0" i="0" u="none" strike="noStrike">
                          <a:effectLst/>
                          <a:latin typeface="Arial" panose="020B0604020202020204" pitchFamily="34" charset="0"/>
                        </a:rPr>
                        <a:t>2</a:t>
                      </a: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a:noFill/>
                    </a:lnT>
                    <a:lnB w="6350" cap="flat" cmpd="sng" algn="ctr">
                      <a:solidFill>
                        <a:srgbClr val="ABABAB"/>
                      </a:solidFill>
                      <a:prstDash val="solid"/>
                      <a:round/>
                      <a:headEnd type="none" w="med" len="med"/>
                      <a:tailEnd type="none" w="med" len="med"/>
                    </a:lnB>
                  </a:tcPr>
                </a:tc>
              </a:tr>
              <a:tr h="158750">
                <a:tc>
                  <a:txBody>
                    <a:bodyPr/>
                    <a:lstStyle/>
                    <a:p>
                      <a:pPr algn="l" fontAlgn="b"/>
                      <a:r>
                        <a:rPr lang="en-US" sz="1400" b="0" i="0" u="none" strike="noStrike" dirty="0">
                          <a:solidFill>
                            <a:schemeClr val="bg1"/>
                          </a:solidFill>
                          <a:effectLst/>
                          <a:latin typeface="Arial" panose="020B0604020202020204" pitchFamily="34" charset="0"/>
                        </a:rPr>
                        <a:t>Grand Total</a:t>
                      </a: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w="6350" cap="flat" cmpd="sng" algn="ctr">
                      <a:solidFill>
                        <a:srgbClr val="ABABAB"/>
                      </a:solidFill>
                      <a:prstDash val="solid"/>
                      <a:round/>
                      <a:headEnd type="none" w="med" len="med"/>
                      <a:tailEnd type="none" w="med" len="med"/>
                    </a:lnT>
                    <a:lnB w="6350" cap="flat" cmpd="sng" algn="ctr">
                      <a:solidFill>
                        <a:srgbClr val="ABABAB"/>
                      </a:solidFill>
                      <a:prstDash val="solid"/>
                      <a:round/>
                      <a:headEnd type="none" w="med" len="med"/>
                      <a:tailEnd type="none" w="med" len="med"/>
                    </a:lnB>
                    <a:solidFill>
                      <a:schemeClr val="tx1"/>
                    </a:solidFill>
                  </a:tcPr>
                </a:tc>
                <a:tc>
                  <a:txBody>
                    <a:bodyPr/>
                    <a:lstStyle/>
                    <a:p>
                      <a:pPr algn="r" fontAlgn="b"/>
                      <a:r>
                        <a:rPr lang="en-US" sz="1400" b="0" i="0" u="none" strike="noStrike" dirty="0">
                          <a:solidFill>
                            <a:schemeClr val="bg1"/>
                          </a:solidFill>
                          <a:effectLst/>
                          <a:latin typeface="Arial" panose="020B0604020202020204" pitchFamily="34" charset="0"/>
                        </a:rPr>
                        <a:t>827</a:t>
                      </a:r>
                    </a:p>
                  </a:txBody>
                  <a:tcPr marL="6350" marR="6350" marT="6350" marB="0" anchor="b">
                    <a:lnL w="6350" cap="flat" cmpd="sng" algn="ctr">
                      <a:solidFill>
                        <a:srgbClr val="ABABAB"/>
                      </a:solidFill>
                      <a:prstDash val="solid"/>
                      <a:round/>
                      <a:headEnd type="none" w="med" len="med"/>
                      <a:tailEnd type="none" w="med" len="med"/>
                    </a:lnL>
                    <a:lnR w="6350" cap="flat" cmpd="sng" algn="ctr">
                      <a:solidFill>
                        <a:srgbClr val="ABABAB"/>
                      </a:solidFill>
                      <a:prstDash val="solid"/>
                      <a:round/>
                      <a:headEnd type="none" w="med" len="med"/>
                      <a:tailEnd type="none" w="med" len="med"/>
                    </a:lnR>
                    <a:lnT w="6350" cap="flat" cmpd="sng" algn="ctr">
                      <a:solidFill>
                        <a:srgbClr val="ABABAB"/>
                      </a:solidFill>
                      <a:prstDash val="solid"/>
                      <a:round/>
                      <a:headEnd type="none" w="med" len="med"/>
                      <a:tailEnd type="none" w="med" len="med"/>
                    </a:lnT>
                    <a:lnB w="6350" cap="flat" cmpd="sng" algn="ctr">
                      <a:solidFill>
                        <a:srgbClr val="ABABAB"/>
                      </a:solidFill>
                      <a:prstDash val="solid"/>
                      <a:round/>
                      <a:headEnd type="none" w="med" len="med"/>
                      <a:tailEnd type="none" w="med" len="med"/>
                    </a:lnB>
                    <a:solidFill>
                      <a:schemeClr val="tx1"/>
                    </a:solidFill>
                  </a:tcPr>
                </a:tc>
              </a:tr>
            </a:tbl>
          </a:graphicData>
        </a:graphic>
      </p:graphicFrame>
      <p:sp>
        <p:nvSpPr>
          <p:cNvPr id="3" name="TextBox 2"/>
          <p:cNvSpPr txBox="1"/>
          <p:nvPr/>
        </p:nvSpPr>
        <p:spPr>
          <a:xfrm>
            <a:off x="8534400" y="1376472"/>
            <a:ext cx="2237857" cy="307777"/>
          </a:xfrm>
          <a:prstGeom prst="rect">
            <a:avLst/>
          </a:prstGeom>
          <a:noFill/>
        </p:spPr>
        <p:txBody>
          <a:bodyPr wrap="none" rtlCol="0">
            <a:spAutoFit/>
          </a:bodyPr>
          <a:lstStyle/>
          <a:p>
            <a:r>
              <a:rPr lang="en-US" sz="1400" b="1" dirty="0" smtClean="0"/>
              <a:t>Comment DB: 11-19/312r9</a:t>
            </a:r>
            <a:endParaRPr lang="en-US" sz="1400" b="1" dirty="0"/>
          </a:p>
        </p:txBody>
      </p:sp>
    </p:spTree>
    <p:extLst>
      <p:ext uri="{BB962C8B-B14F-4D97-AF65-F5344CB8AC3E}">
        <p14:creationId xmlns:p14="http://schemas.microsoft.com/office/powerpoint/2010/main" val="165306557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p:txBody>
          <a:bodyPr/>
          <a:lstStyle/>
          <a:p>
            <a:r>
              <a:rPr lang="en-US" altLang="en-US" smtClean="0"/>
              <a:t>Motion - Minutes</a:t>
            </a:r>
          </a:p>
        </p:txBody>
      </p:sp>
      <p:sp>
        <p:nvSpPr>
          <p:cNvPr id="38915" name="Content Placeholder 2"/>
          <p:cNvSpPr>
            <a:spLocks noGrp="1"/>
          </p:cNvSpPr>
          <p:nvPr>
            <p:ph idx="1"/>
          </p:nvPr>
        </p:nvSpPr>
        <p:spPr/>
        <p:txBody>
          <a:bodyPr/>
          <a:lstStyle/>
          <a:p>
            <a:r>
              <a:rPr lang="en-US" altLang="en-US" dirty="0" smtClean="0"/>
              <a:t>Approve TGba minutes of March 2019 meeting [doc: IEEE 802.11-19/557r0</a:t>
            </a:r>
            <a:r>
              <a:rPr lang="en-US" altLang="en-US" dirty="0"/>
              <a:t>], ad-hoc meeting </a:t>
            </a:r>
            <a:r>
              <a:rPr lang="en-US" altLang="en-US" dirty="0" smtClean="0"/>
              <a:t>[doc</a:t>
            </a:r>
            <a:r>
              <a:rPr lang="en-US" altLang="en-US" dirty="0"/>
              <a:t>: IEEE </a:t>
            </a:r>
            <a:r>
              <a:rPr lang="en-US" altLang="en-US" dirty="0" smtClean="0"/>
              <a:t>802.11-19/674r0] </a:t>
            </a:r>
            <a:r>
              <a:rPr lang="en-US" altLang="en-US" dirty="0" smtClean="0"/>
              <a:t>and teleconference call [doc: IEEE </a:t>
            </a:r>
            <a:r>
              <a:rPr lang="en-US" altLang="en-US" dirty="0" smtClean="0"/>
              <a:t>802.11-19/679r1]</a:t>
            </a:r>
            <a:endParaRPr lang="en-US" altLang="en-US" dirty="0" smtClean="0"/>
          </a:p>
          <a:p>
            <a:endParaRPr lang="en-US" altLang="en-US" dirty="0" smtClean="0"/>
          </a:p>
          <a:p>
            <a:pPr lvl="1"/>
            <a:r>
              <a:rPr lang="en-US" altLang="en-US" dirty="0" smtClean="0"/>
              <a:t>Move:</a:t>
            </a:r>
          </a:p>
          <a:p>
            <a:pPr lvl="1"/>
            <a:r>
              <a:rPr lang="en-US" altLang="en-US" dirty="0" smtClean="0"/>
              <a:t>Second:</a:t>
            </a:r>
          </a:p>
          <a:p>
            <a:pPr lvl="1"/>
            <a:r>
              <a:rPr lang="en-US" altLang="en-US" dirty="0" smtClean="0"/>
              <a:t>Result</a:t>
            </a:r>
            <a:r>
              <a:rPr lang="en-US" altLang="en-US" dirty="0"/>
              <a:t>: </a:t>
            </a:r>
            <a:r>
              <a:rPr lang="en-US" altLang="en-US" dirty="0" smtClean="0"/>
              <a:t> </a:t>
            </a:r>
            <a:endParaRPr lang="en-US" altLang="en-US" dirty="0" smtClean="0"/>
          </a:p>
        </p:txBody>
      </p:sp>
      <p:sp>
        <p:nvSpPr>
          <p:cNvPr id="4" name="Date Placeholder 3"/>
          <p:cNvSpPr>
            <a:spLocks noGrp="1"/>
          </p:cNvSpPr>
          <p:nvPr>
            <p:ph type="dt" sz="quarter" idx="10"/>
          </p:nvPr>
        </p:nvSpPr>
        <p:spPr/>
        <p:txBody>
          <a:bodyPr/>
          <a:lstStyle/>
          <a:p>
            <a:pPr>
              <a:defRPr/>
            </a:pPr>
            <a:r>
              <a:rPr lang="en-US" smtClean="0"/>
              <a:t>May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38918" name="Slide Number Placeholder 5"/>
          <p:cNvSpPr>
            <a:spLocks noGrp="1"/>
          </p:cNvSpPr>
          <p:nvPr>
            <p:ph type="sldNum" sz="quarter" idx="12"/>
          </p:nvPr>
        </p:nvSpPr>
        <p:spPr>
          <a:xfrm>
            <a:off x="5841122"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6FBCA5AE-B283-44A5-90D0-A06C9F590448}" type="slidenum">
              <a:rPr lang="en-US" altLang="en-US" sz="1200" b="0"/>
              <a:pPr>
                <a:spcBef>
                  <a:spcPct val="0"/>
                </a:spcBef>
                <a:buFontTx/>
                <a:buNone/>
              </a:pPr>
              <a:t>23</a:t>
            </a:fld>
            <a:endParaRPr lang="en-US" altLang="en-US" sz="1200" b="0"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Motion #2017</a:t>
            </a:r>
            <a:endParaRPr lang="en-US" dirty="0"/>
          </a:p>
        </p:txBody>
      </p:sp>
      <p:sp>
        <p:nvSpPr>
          <p:cNvPr id="9" name="Content Placeholder 8"/>
          <p:cNvSpPr>
            <a:spLocks noGrp="1"/>
          </p:cNvSpPr>
          <p:nvPr>
            <p:ph idx="1"/>
          </p:nvPr>
        </p:nvSpPr>
        <p:spPr/>
        <p:txBody>
          <a:bodyPr/>
          <a:lstStyle/>
          <a:p>
            <a:pPr marL="0" indent="0">
              <a:buNone/>
            </a:pPr>
            <a:r>
              <a:rPr lang="en-US" dirty="0"/>
              <a:t>Move to accept the comment </a:t>
            </a:r>
            <a:r>
              <a:rPr lang="en-US" dirty="0" smtClean="0"/>
              <a:t>resolutions </a:t>
            </a:r>
            <a:r>
              <a:rPr lang="en-US" dirty="0"/>
              <a:t>in </a:t>
            </a:r>
            <a:r>
              <a:rPr lang="en-US" dirty="0" smtClean="0"/>
              <a:t>[TBD] </a:t>
            </a:r>
            <a:r>
              <a:rPr lang="en-US" dirty="0"/>
              <a:t>for the CIDs listed below:</a:t>
            </a:r>
            <a:endParaRPr lang="en-US" b="0" dirty="0"/>
          </a:p>
          <a:p>
            <a:pPr marL="0" indent="0">
              <a:buNone/>
            </a:pPr>
            <a:r>
              <a:rPr lang="en-US" dirty="0"/>
              <a:t>- CIDs</a:t>
            </a:r>
            <a:r>
              <a:rPr lang="en-US" dirty="0" smtClean="0"/>
              <a:t>:</a:t>
            </a:r>
            <a:endParaRPr lang="en-US" b="0" dirty="0"/>
          </a:p>
          <a:p>
            <a:pPr marL="0" indent="0">
              <a:buNone/>
            </a:pPr>
            <a:r>
              <a:rPr lang="en-US" b="0" dirty="0"/>
              <a:t> </a:t>
            </a:r>
          </a:p>
          <a:p>
            <a:pPr marL="0" indent="0">
              <a:buNone/>
            </a:pPr>
            <a:r>
              <a:rPr lang="en-US" dirty="0"/>
              <a:t>Move</a:t>
            </a:r>
            <a:r>
              <a:rPr lang="en-US" dirty="0" smtClean="0"/>
              <a:t>:</a:t>
            </a:r>
            <a:endParaRPr lang="en-US" b="0" dirty="0"/>
          </a:p>
          <a:p>
            <a:pPr marL="0" indent="0">
              <a:buNone/>
            </a:pPr>
            <a:r>
              <a:rPr lang="en-US" dirty="0"/>
              <a:t>Second: </a:t>
            </a:r>
            <a:endParaRPr lang="en-US" b="0" dirty="0"/>
          </a:p>
          <a:p>
            <a:pPr marL="0" indent="0">
              <a:buNone/>
            </a:pPr>
            <a:r>
              <a:rPr lang="en-US" dirty="0"/>
              <a:t>Result</a:t>
            </a:r>
            <a:r>
              <a:rPr lang="en-US" dirty="0" smtClean="0"/>
              <a:t>:</a:t>
            </a:r>
            <a:endParaRPr lang="en-US" b="0" dirty="0"/>
          </a:p>
          <a:p>
            <a:pPr marL="457200" lvl="1" indent="0">
              <a:buNone/>
            </a:pPr>
            <a:endParaRPr lang="en-US" dirty="0"/>
          </a:p>
        </p:txBody>
      </p:sp>
      <p:sp>
        <p:nvSpPr>
          <p:cNvPr id="5" name="Date Placeholder 4"/>
          <p:cNvSpPr>
            <a:spLocks noGrp="1"/>
          </p:cNvSpPr>
          <p:nvPr>
            <p:ph type="dt" sz="half" idx="10"/>
          </p:nvPr>
        </p:nvSpPr>
        <p:spPr/>
        <p:txBody>
          <a:bodyPr/>
          <a:lstStyle/>
          <a:p>
            <a:pPr>
              <a:defRPr/>
            </a:pPr>
            <a:r>
              <a:rPr lang="en-US" smtClean="0"/>
              <a:t>May 2019</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a:xfrm>
            <a:off x="5891924" y="6475413"/>
            <a:ext cx="509755" cy="184666"/>
          </a:xfrm>
        </p:spPr>
        <p:txBody>
          <a:bodyPr/>
          <a:lstStyle/>
          <a:p>
            <a:pPr>
              <a:defRPr/>
            </a:pPr>
            <a:r>
              <a:rPr lang="en-US" altLang="en-US" smtClean="0"/>
              <a:t>Slide </a:t>
            </a:r>
            <a:fld id="{B3AADB1E-8AB1-401D-93B7-30E1984F35A9}" type="slidenum">
              <a:rPr lang="en-US" altLang="en-US" smtClean="0"/>
              <a:pPr>
                <a:defRPr/>
              </a:pPr>
              <a:t>24</a:t>
            </a:fld>
            <a:endParaRPr lang="en-US" altLang="en-US"/>
          </a:p>
        </p:txBody>
      </p:sp>
    </p:spTree>
    <p:extLst>
      <p:ext uri="{BB962C8B-B14F-4D97-AF65-F5344CB8AC3E}">
        <p14:creationId xmlns:p14="http://schemas.microsoft.com/office/powerpoint/2010/main" val="159442207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 - WG Recirculation Ballot</a:t>
            </a:r>
          </a:p>
        </p:txBody>
      </p:sp>
      <p:sp>
        <p:nvSpPr>
          <p:cNvPr id="3" name="Content Placeholder 2"/>
          <p:cNvSpPr>
            <a:spLocks noGrp="1"/>
          </p:cNvSpPr>
          <p:nvPr>
            <p:ph idx="1"/>
          </p:nvPr>
        </p:nvSpPr>
        <p:spPr/>
        <p:txBody>
          <a:bodyPr/>
          <a:lstStyle/>
          <a:p>
            <a:r>
              <a:rPr lang="en-US" dirty="0"/>
              <a:t>Having approved comment resolutions for all of the comments received from LB </a:t>
            </a:r>
            <a:r>
              <a:rPr lang="en-US" dirty="0" smtClean="0"/>
              <a:t>237 </a:t>
            </a:r>
            <a:r>
              <a:rPr lang="en-US" dirty="0"/>
              <a:t>on </a:t>
            </a:r>
            <a:r>
              <a:rPr lang="en-US" dirty="0" smtClean="0"/>
              <a:t>P802.11ba D2.0</a:t>
            </a:r>
            <a:endParaRPr lang="en-US" dirty="0"/>
          </a:p>
          <a:p>
            <a:r>
              <a:rPr lang="en-US" dirty="0"/>
              <a:t>Instruct the editor to prepare </a:t>
            </a:r>
            <a:r>
              <a:rPr lang="en-US" dirty="0" smtClean="0"/>
              <a:t>P802.11ba D3.0 </a:t>
            </a:r>
            <a:r>
              <a:rPr lang="en-US" dirty="0"/>
              <a:t>incorporating these resolutions and,</a:t>
            </a:r>
          </a:p>
          <a:p>
            <a:r>
              <a:rPr lang="en-US" dirty="0"/>
              <a:t>Approve a 15 day Working Group Recirculation Ballot asking the question “Should </a:t>
            </a:r>
            <a:r>
              <a:rPr lang="en-US" dirty="0" smtClean="0"/>
              <a:t>P802.11ba D3.0 </a:t>
            </a:r>
            <a:r>
              <a:rPr lang="en-US" dirty="0"/>
              <a:t>be forwarded to Sponsor Ballot</a:t>
            </a:r>
            <a:r>
              <a:rPr lang="en-US" dirty="0" smtClean="0"/>
              <a:t>?”</a:t>
            </a:r>
          </a:p>
          <a:p>
            <a:endParaRPr lang="en-US" dirty="0"/>
          </a:p>
          <a:p>
            <a:pPr marL="0" indent="0">
              <a:buNone/>
            </a:pPr>
            <a:r>
              <a:rPr lang="en-US" sz="2000" dirty="0"/>
              <a:t>[Moved by &lt;name&gt; on behalf of &lt;group&gt;</a:t>
            </a:r>
          </a:p>
          <a:p>
            <a:pPr marL="0" indent="0">
              <a:buNone/>
            </a:pPr>
            <a:r>
              <a:rPr lang="en-US" sz="2000" dirty="0" err="1"/>
              <a:t>TGax</a:t>
            </a:r>
            <a:r>
              <a:rPr lang="en-US" sz="2000" dirty="0"/>
              <a:t> vote:] </a:t>
            </a:r>
          </a:p>
          <a:p>
            <a:pPr marL="0" indent="0">
              <a:buNone/>
            </a:pPr>
            <a:r>
              <a:rPr lang="en-US" sz="2000" dirty="0"/>
              <a:t>[Moved</a:t>
            </a:r>
            <a:r>
              <a:rPr lang="en-US" sz="2000" dirty="0" smtClean="0"/>
              <a:t>: ,  </a:t>
            </a:r>
            <a:r>
              <a:rPr lang="en-US" sz="2000" dirty="0"/>
              <a:t>Seconded</a:t>
            </a:r>
            <a:r>
              <a:rPr lang="en-US" sz="2000" dirty="0" smtClean="0"/>
              <a:t>:, </a:t>
            </a:r>
            <a:r>
              <a:rPr lang="en-US" sz="2000" dirty="0"/>
              <a:t>Result: </a:t>
            </a:r>
            <a:r>
              <a:rPr lang="en-US" sz="2000" dirty="0" smtClean="0"/>
              <a:t>Y-N-A]</a:t>
            </a:r>
            <a:endParaRPr lang="en-US" sz="2000" dirty="0"/>
          </a:p>
          <a:p>
            <a:pPr marL="0" indent="0">
              <a:buNone/>
            </a:pPr>
            <a:endParaRPr lang="en-US" sz="2000" dirty="0"/>
          </a:p>
          <a:p>
            <a:endParaRPr lang="en-US" dirty="0"/>
          </a:p>
          <a:p>
            <a:endParaRPr lang="en-US" dirty="0"/>
          </a:p>
        </p:txBody>
      </p:sp>
      <p:sp>
        <p:nvSpPr>
          <p:cNvPr id="4" name="Date Placeholder 3"/>
          <p:cNvSpPr>
            <a:spLocks noGrp="1"/>
          </p:cNvSpPr>
          <p:nvPr>
            <p:ph type="dt" sz="half" idx="10"/>
          </p:nvPr>
        </p:nvSpPr>
        <p:spPr/>
        <p:txBody>
          <a:bodyPr/>
          <a:lstStyle/>
          <a:p>
            <a:pPr>
              <a:defRPr/>
            </a:pPr>
            <a:r>
              <a:rPr lang="en-US" smtClean="0"/>
              <a:t>May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6" name="Slide Number Placeholder 5"/>
          <p:cNvSpPr>
            <a:spLocks noGrp="1"/>
          </p:cNvSpPr>
          <p:nvPr>
            <p:ph type="sldNum" sz="quarter" idx="12"/>
          </p:nvPr>
        </p:nvSpPr>
        <p:spPr/>
        <p:txBody>
          <a:bodyPr/>
          <a:lstStyle/>
          <a:p>
            <a:pPr>
              <a:defRPr/>
            </a:pPr>
            <a:r>
              <a:rPr lang="en-US" altLang="en-US" smtClean="0"/>
              <a:t>Slide </a:t>
            </a:r>
            <a:fld id="{7B0F4323-4460-4997-B543-454EB3AA50C1}" type="slidenum">
              <a:rPr lang="en-US" altLang="en-US" smtClean="0"/>
              <a:pPr>
                <a:defRPr/>
              </a:pPr>
              <a:t>25</a:t>
            </a:fld>
            <a:endParaRPr lang="en-US" altLang="en-US"/>
          </a:p>
        </p:txBody>
      </p:sp>
    </p:spTree>
    <p:extLst>
      <p:ext uri="{BB962C8B-B14F-4D97-AF65-F5344CB8AC3E}">
        <p14:creationId xmlns:p14="http://schemas.microsoft.com/office/powerpoint/2010/main" val="175396119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Content Placeholder 6"/>
          <p:cNvSpPr>
            <a:spLocks noGrp="1"/>
          </p:cNvSpPr>
          <p:nvPr>
            <p:ph idx="1"/>
          </p:nvPr>
        </p:nvSpPr>
        <p:spPr>
          <a:xfrm>
            <a:off x="2667000" y="1295401"/>
            <a:ext cx="7239000" cy="4875213"/>
          </a:xfrm>
        </p:spPr>
        <p:txBody>
          <a:bodyPr/>
          <a:lstStyle/>
          <a:p>
            <a:r>
              <a:rPr lang="en-US" altLang="en-US" sz="1800" dirty="0"/>
              <a:t>2017</a:t>
            </a:r>
          </a:p>
          <a:p>
            <a:pPr lvl="1"/>
            <a:r>
              <a:rPr lang="en-US" altLang="en-US" sz="1800" b="1" dirty="0"/>
              <a:t>January</a:t>
            </a:r>
            <a:r>
              <a:rPr lang="en-US" altLang="en-US" sz="1800" dirty="0"/>
              <a:t>: </a:t>
            </a:r>
            <a:r>
              <a:rPr lang="en-US" altLang="en-US" sz="1800" dirty="0" err="1"/>
              <a:t>TGba</a:t>
            </a:r>
            <a:r>
              <a:rPr lang="en-US" altLang="en-US" sz="1800" dirty="0"/>
              <a:t> formation meeting</a:t>
            </a:r>
          </a:p>
          <a:p>
            <a:r>
              <a:rPr lang="en-US" altLang="en-US" sz="1800" dirty="0"/>
              <a:t>2018</a:t>
            </a:r>
          </a:p>
          <a:p>
            <a:pPr lvl="1"/>
            <a:r>
              <a:rPr lang="en-US" altLang="en-US" sz="1800" b="1" dirty="0"/>
              <a:t>January</a:t>
            </a:r>
            <a:r>
              <a:rPr lang="en-US" altLang="en-US" sz="1800" dirty="0"/>
              <a:t>: </a:t>
            </a:r>
            <a:r>
              <a:rPr lang="en-US" altLang="en-US" sz="1800" dirty="0" err="1"/>
              <a:t>TGba</a:t>
            </a:r>
            <a:r>
              <a:rPr lang="en-US" altLang="en-US" sz="1800" dirty="0"/>
              <a:t> Draft 0.1</a:t>
            </a:r>
            <a:endParaRPr lang="en-US" altLang="en-US" sz="1800" b="1" dirty="0"/>
          </a:p>
          <a:p>
            <a:pPr lvl="1"/>
            <a:r>
              <a:rPr lang="en-US" altLang="en-US" sz="1800" b="1" dirty="0"/>
              <a:t>September</a:t>
            </a:r>
            <a:r>
              <a:rPr lang="en-US" altLang="en-US" sz="1800" dirty="0"/>
              <a:t>: </a:t>
            </a:r>
            <a:r>
              <a:rPr lang="en-US" altLang="en-US" sz="1800" dirty="0" err="1"/>
              <a:t>TGba</a:t>
            </a:r>
            <a:r>
              <a:rPr lang="en-US" altLang="en-US" sz="1800" dirty="0"/>
              <a:t> Draft 1.0</a:t>
            </a:r>
          </a:p>
          <a:p>
            <a:pPr lvl="1"/>
            <a:r>
              <a:rPr lang="en-US" altLang="en-US" sz="1800" b="1" dirty="0"/>
              <a:t>November</a:t>
            </a:r>
            <a:r>
              <a:rPr lang="en-US" altLang="en-US" sz="1800" dirty="0"/>
              <a:t>: Comment resolution on </a:t>
            </a:r>
            <a:r>
              <a:rPr lang="en-US" altLang="en-US" sz="1800" dirty="0" err="1"/>
              <a:t>TGba</a:t>
            </a:r>
            <a:r>
              <a:rPr lang="en-US" altLang="en-US" sz="1800" dirty="0"/>
              <a:t> Draft1.0</a:t>
            </a:r>
          </a:p>
          <a:p>
            <a:r>
              <a:rPr lang="en-US" altLang="en-US" sz="1800" dirty="0"/>
              <a:t>2019:</a:t>
            </a:r>
          </a:p>
          <a:p>
            <a:pPr lvl="1"/>
            <a:r>
              <a:rPr lang="en-US" altLang="en-US" sz="1800" b="1" dirty="0"/>
              <a:t>January</a:t>
            </a:r>
            <a:r>
              <a:rPr lang="en-US" altLang="en-US" sz="1800" dirty="0"/>
              <a:t>: </a:t>
            </a:r>
            <a:r>
              <a:rPr lang="en-US" altLang="en-US" sz="1800" dirty="0" err="1"/>
              <a:t>TGba</a:t>
            </a:r>
            <a:r>
              <a:rPr lang="en-US" altLang="en-US" sz="1800" dirty="0"/>
              <a:t> Draft 2.0</a:t>
            </a:r>
          </a:p>
          <a:p>
            <a:pPr lvl="1"/>
            <a:r>
              <a:rPr lang="en-US" altLang="en-US" sz="1800" b="1" dirty="0"/>
              <a:t>March</a:t>
            </a:r>
            <a:r>
              <a:rPr lang="en-US" altLang="en-US" sz="1800" dirty="0"/>
              <a:t>: Comment resolution on D2.0</a:t>
            </a:r>
          </a:p>
          <a:p>
            <a:pPr lvl="1"/>
            <a:r>
              <a:rPr lang="en-US" altLang="en-US" sz="1800" b="1" dirty="0"/>
              <a:t>May</a:t>
            </a:r>
            <a:r>
              <a:rPr lang="en-US" altLang="en-US" sz="1800" dirty="0"/>
              <a:t>: </a:t>
            </a:r>
            <a:r>
              <a:rPr lang="en-US" altLang="en-US" sz="1800" dirty="0" err="1"/>
              <a:t>TGba</a:t>
            </a:r>
            <a:r>
              <a:rPr lang="en-US" altLang="en-US" sz="1800" dirty="0"/>
              <a:t> Draft 3.0 – WG Recirculation LB</a:t>
            </a:r>
          </a:p>
          <a:p>
            <a:pPr lvl="1"/>
            <a:r>
              <a:rPr lang="en-US" altLang="en-US" sz="1800" b="1" dirty="0"/>
              <a:t>July</a:t>
            </a:r>
            <a:r>
              <a:rPr lang="en-US" altLang="en-US" sz="1800" dirty="0"/>
              <a:t>: Comment resolution on D3.0, MDR/MEC done</a:t>
            </a:r>
          </a:p>
          <a:p>
            <a:pPr lvl="1"/>
            <a:r>
              <a:rPr lang="en-US" altLang="en-US" sz="1800" b="1" dirty="0"/>
              <a:t>September</a:t>
            </a:r>
            <a:r>
              <a:rPr lang="en-US" altLang="en-US" sz="1800" dirty="0"/>
              <a:t>: </a:t>
            </a:r>
            <a:r>
              <a:rPr lang="en-US" altLang="en-US" sz="1800" dirty="0" err="1"/>
              <a:t>TGba</a:t>
            </a:r>
            <a:r>
              <a:rPr lang="en-US" altLang="en-US" sz="1800" dirty="0"/>
              <a:t> Draft 4.0, Formation of sponsor ballot pool</a:t>
            </a:r>
          </a:p>
          <a:p>
            <a:pPr lvl="1"/>
            <a:r>
              <a:rPr lang="en-US" altLang="en-US" sz="1800" b="1" dirty="0"/>
              <a:t>November</a:t>
            </a:r>
            <a:r>
              <a:rPr lang="en-US" altLang="en-US" sz="1800" dirty="0"/>
              <a:t>: </a:t>
            </a:r>
            <a:r>
              <a:rPr lang="en-US" altLang="en-US" sz="1800" dirty="0" err="1"/>
              <a:t>TGba</a:t>
            </a:r>
            <a:r>
              <a:rPr lang="en-US" altLang="en-US" sz="1800" dirty="0"/>
              <a:t> Draft 5.0, Sponsor ballot</a:t>
            </a:r>
          </a:p>
          <a:p>
            <a:r>
              <a:rPr lang="en-US" altLang="en-US" sz="1800" dirty="0"/>
              <a:t>2020:</a:t>
            </a:r>
          </a:p>
          <a:p>
            <a:pPr lvl="1"/>
            <a:r>
              <a:rPr lang="en-US" altLang="en-US" sz="1800" b="1" dirty="0"/>
              <a:t>September</a:t>
            </a:r>
            <a:r>
              <a:rPr lang="en-US" altLang="en-US" sz="1800" dirty="0"/>
              <a:t>: </a:t>
            </a:r>
            <a:r>
              <a:rPr lang="en-US" altLang="en-US" sz="1800" dirty="0" err="1"/>
              <a:t>RevCom</a:t>
            </a:r>
            <a:endParaRPr lang="en-US" altLang="en-US" sz="1800" dirty="0"/>
          </a:p>
        </p:txBody>
      </p:sp>
      <p:sp>
        <p:nvSpPr>
          <p:cNvPr id="41987" name="Title 1"/>
          <p:cNvSpPr>
            <a:spLocks noGrp="1"/>
          </p:cNvSpPr>
          <p:nvPr>
            <p:ph type="title"/>
          </p:nvPr>
        </p:nvSpPr>
        <p:spPr/>
        <p:txBody>
          <a:bodyPr/>
          <a:lstStyle/>
          <a:p>
            <a:r>
              <a:rPr lang="en-US" altLang="en-US" dirty="0" err="1" smtClean="0"/>
              <a:t>TGba</a:t>
            </a:r>
            <a:r>
              <a:rPr lang="en-US" altLang="en-US" dirty="0" smtClean="0"/>
              <a:t> Timeline</a:t>
            </a:r>
            <a:br>
              <a:rPr lang="en-US" altLang="en-US" dirty="0" smtClean="0"/>
            </a:br>
            <a:endParaRPr lang="en-US" altLang="en-US" dirty="0" smtClean="0"/>
          </a:p>
        </p:txBody>
      </p:sp>
      <p:sp>
        <p:nvSpPr>
          <p:cNvPr id="4" name="Date Placeholder 3"/>
          <p:cNvSpPr>
            <a:spLocks noGrp="1"/>
          </p:cNvSpPr>
          <p:nvPr>
            <p:ph type="dt" sz="quarter" idx="10"/>
          </p:nvPr>
        </p:nvSpPr>
        <p:spPr/>
        <p:txBody>
          <a:bodyPr/>
          <a:lstStyle/>
          <a:p>
            <a:pPr>
              <a:defRPr/>
            </a:pPr>
            <a:r>
              <a:rPr lang="en-US" smtClean="0"/>
              <a:t>May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41990" name="Slide Number Placeholder 5"/>
          <p:cNvSpPr>
            <a:spLocks noGrp="1"/>
          </p:cNvSpPr>
          <p:nvPr>
            <p:ph type="sldNum" sz="quarter" idx="12"/>
          </p:nvPr>
        </p:nvSpPr>
        <p:spPr>
          <a:xfrm>
            <a:off x="6031622"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4FF03CB-C896-4D9C-8EF4-239AB973C5F4}" type="slidenum">
              <a:rPr lang="en-US" altLang="en-US" sz="1200" b="0"/>
              <a:pPr>
                <a:spcBef>
                  <a:spcPct val="0"/>
                </a:spcBef>
                <a:buFontTx/>
                <a:buNone/>
              </a:pPr>
              <a:t>26</a:t>
            </a:fld>
            <a:endParaRPr lang="en-US" altLang="en-US" sz="1200" b="0" dirty="0"/>
          </a:p>
        </p:txBody>
      </p:sp>
      <p:grpSp>
        <p:nvGrpSpPr>
          <p:cNvPr id="6" name="Group 5"/>
          <p:cNvGrpSpPr/>
          <p:nvPr/>
        </p:nvGrpSpPr>
        <p:grpSpPr>
          <a:xfrm>
            <a:off x="1752600" y="3962400"/>
            <a:ext cx="1249131" cy="636978"/>
            <a:chOff x="-182331" y="3020622"/>
            <a:chExt cx="1249131" cy="636978"/>
          </a:xfrm>
        </p:grpSpPr>
        <p:sp>
          <p:nvSpPr>
            <p:cNvPr id="2" name="Right Arrow 1"/>
            <p:cNvSpPr/>
            <p:nvPr/>
          </p:nvSpPr>
          <p:spPr bwMode="auto">
            <a:xfrm>
              <a:off x="457200" y="3276600"/>
              <a:ext cx="609600" cy="381000"/>
            </a:xfrm>
            <a:prstGeom prst="rightArrow">
              <a:avLst/>
            </a:prstGeom>
            <a:solidFill>
              <a:srgbClr val="FF0000"/>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endParaRPr lang="en-US"/>
            </a:p>
          </p:txBody>
        </p:sp>
        <p:sp>
          <p:nvSpPr>
            <p:cNvPr id="3" name="TextBox 2"/>
            <p:cNvSpPr txBox="1"/>
            <p:nvPr/>
          </p:nvSpPr>
          <p:spPr>
            <a:xfrm>
              <a:off x="-182331" y="3020622"/>
              <a:ext cx="1107611" cy="307777"/>
            </a:xfrm>
            <a:prstGeom prst="rect">
              <a:avLst/>
            </a:prstGeom>
            <a:noFill/>
          </p:spPr>
          <p:txBody>
            <a:bodyPr wrap="none" rtlCol="0">
              <a:spAutoFit/>
            </a:bodyPr>
            <a:lstStyle/>
            <a:p>
              <a:r>
                <a:rPr lang="en-US" sz="1400" b="1" dirty="0"/>
                <a:t>We are here</a:t>
              </a:r>
            </a:p>
          </p:txBody>
        </p:sp>
      </p:grpSp>
    </p:spTree>
    <p:extLst>
      <p:ext uri="{BB962C8B-B14F-4D97-AF65-F5344CB8AC3E}">
        <p14:creationId xmlns:p14="http://schemas.microsoft.com/office/powerpoint/2010/main" val="2292879087"/>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7"/>
          <p:cNvSpPr>
            <a:spLocks noGrp="1"/>
          </p:cNvSpPr>
          <p:nvPr>
            <p:ph type="title"/>
          </p:nvPr>
        </p:nvSpPr>
        <p:spPr/>
        <p:txBody>
          <a:bodyPr/>
          <a:lstStyle/>
          <a:p>
            <a:r>
              <a:rPr lang="en-US" altLang="en-US" dirty="0" smtClean="0"/>
              <a:t>Goal for May 2019</a:t>
            </a:r>
          </a:p>
        </p:txBody>
      </p:sp>
      <p:sp>
        <p:nvSpPr>
          <p:cNvPr id="33795" name="Content Placeholder 8"/>
          <p:cNvSpPr>
            <a:spLocks noGrp="1"/>
          </p:cNvSpPr>
          <p:nvPr>
            <p:ph idx="1"/>
          </p:nvPr>
        </p:nvSpPr>
        <p:spPr>
          <a:xfrm>
            <a:off x="2047876" y="2133600"/>
            <a:ext cx="8162925" cy="4114800"/>
          </a:xfrm>
        </p:spPr>
        <p:txBody>
          <a:bodyPr/>
          <a:lstStyle/>
          <a:p>
            <a:pPr>
              <a:defRPr/>
            </a:pPr>
            <a:r>
              <a:rPr lang="en-US" altLang="en-US" dirty="0" smtClean="0"/>
              <a:t>TBD</a:t>
            </a:r>
            <a:endParaRPr lang="en-US" altLang="en-US" dirty="0"/>
          </a:p>
          <a:p>
            <a:pPr>
              <a:defRPr/>
            </a:pPr>
            <a:endParaRPr lang="en-US" altLang="en-US" dirty="0" smtClean="0"/>
          </a:p>
          <a:p>
            <a:pPr>
              <a:defRPr/>
            </a:pPr>
            <a:endParaRPr lang="en-US" altLang="en-US" dirty="0" smtClean="0"/>
          </a:p>
          <a:p>
            <a:pPr marL="0" indent="0">
              <a:buNone/>
              <a:defRPr/>
            </a:pPr>
            <a:endParaRPr lang="en-US" altLang="en-US" dirty="0" smtClean="0"/>
          </a:p>
          <a:p>
            <a:pPr>
              <a:defRPr/>
            </a:pPr>
            <a:endParaRPr lang="en-US" altLang="en-US" dirty="0" smtClean="0"/>
          </a:p>
        </p:txBody>
      </p:sp>
      <p:sp>
        <p:nvSpPr>
          <p:cNvPr id="5" name="Date Placeholder 4"/>
          <p:cNvSpPr>
            <a:spLocks noGrp="1"/>
          </p:cNvSpPr>
          <p:nvPr>
            <p:ph type="dt" sz="quarter" idx="10"/>
          </p:nvPr>
        </p:nvSpPr>
        <p:spPr/>
        <p:txBody>
          <a:bodyPr/>
          <a:lstStyle/>
          <a:p>
            <a:pPr>
              <a:defRPr/>
            </a:pPr>
            <a:r>
              <a:rPr lang="en-US" smtClean="0"/>
              <a:t>May 2019</a:t>
            </a:r>
            <a:endParaRPr lang="en-US"/>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43014" name="Slide Number Placeholder 6"/>
          <p:cNvSpPr>
            <a:spLocks noGrp="1"/>
          </p:cNvSpPr>
          <p:nvPr>
            <p:ph type="sldNum" sz="quarter" idx="12"/>
          </p:nvPr>
        </p:nvSpPr>
        <p:spPr>
          <a:xfrm>
            <a:off x="5874460"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9C08EAE7-1D40-41D7-9B52-6E64E0A4FB7D}" type="slidenum">
              <a:rPr lang="en-US" altLang="en-US" sz="1200" b="0"/>
              <a:pPr>
                <a:spcBef>
                  <a:spcPct val="0"/>
                </a:spcBef>
                <a:buFontTx/>
                <a:buNone/>
              </a:pPr>
              <a:t>27</a:t>
            </a:fld>
            <a:endParaRPr lang="en-US" altLang="en-US" sz="1200" b="0"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p:txBody>
          <a:bodyPr/>
          <a:lstStyle/>
          <a:p>
            <a:r>
              <a:rPr lang="en-US" altLang="en-US" smtClean="0"/>
              <a:t>Teleconference Call Schedule</a:t>
            </a:r>
          </a:p>
        </p:txBody>
      </p:sp>
      <p:sp>
        <p:nvSpPr>
          <p:cNvPr id="45059" name="Content Placeholder 2"/>
          <p:cNvSpPr>
            <a:spLocks noGrp="1"/>
          </p:cNvSpPr>
          <p:nvPr>
            <p:ph idx="1"/>
          </p:nvPr>
        </p:nvSpPr>
        <p:spPr>
          <a:xfrm>
            <a:off x="2220912" y="1981200"/>
            <a:ext cx="7761288" cy="4114800"/>
          </a:xfrm>
        </p:spPr>
        <p:txBody>
          <a:bodyPr/>
          <a:lstStyle/>
          <a:p>
            <a:pPr marL="342900" lvl="1" indent="-342900">
              <a:buFontTx/>
              <a:buChar char="•"/>
              <a:defRPr/>
            </a:pPr>
            <a:r>
              <a:rPr lang="en-US" altLang="en-US" sz="2800" b="1" dirty="0"/>
              <a:t>Proposed schedule (Mondays, 1.5 hour each):</a:t>
            </a:r>
          </a:p>
          <a:p>
            <a:pPr marL="685800" lvl="2" indent="-342900">
              <a:defRPr/>
            </a:pPr>
            <a:r>
              <a:rPr lang="en-US" altLang="en-US" sz="2400" b="1" dirty="0" smtClean="0"/>
              <a:t>TBD, </a:t>
            </a:r>
            <a:r>
              <a:rPr lang="en-US" altLang="en-US" sz="2400" b="1" dirty="0"/>
              <a:t>10:00 ET</a:t>
            </a:r>
            <a:endParaRPr lang="en-US" altLang="en-US" sz="2400" b="1" baseline="30000" dirty="0"/>
          </a:p>
          <a:p>
            <a:pPr marL="685800" lvl="2" indent="-342900">
              <a:defRPr/>
            </a:pPr>
            <a:r>
              <a:rPr lang="en-US" altLang="en-US" sz="2400" b="1" dirty="0" smtClean="0"/>
              <a:t>TBD, </a:t>
            </a:r>
            <a:r>
              <a:rPr lang="en-US" altLang="en-US" sz="2400" b="1" dirty="0"/>
              <a:t>17:00 ET</a:t>
            </a:r>
            <a:endParaRPr lang="en-US" altLang="en-US" sz="2400" b="1" baseline="30000" dirty="0"/>
          </a:p>
          <a:p>
            <a:pPr marL="685800" lvl="2" indent="-342900">
              <a:defRPr/>
            </a:pPr>
            <a:r>
              <a:rPr lang="en-US" altLang="en-US" sz="2400" b="1" dirty="0" smtClean="0"/>
              <a:t>TBD, </a:t>
            </a:r>
            <a:r>
              <a:rPr lang="en-US" altLang="en-US" sz="2400" b="1" dirty="0"/>
              <a:t>23:00 ET</a:t>
            </a:r>
            <a:endParaRPr lang="en-US" altLang="en-US" sz="2400" b="1" baseline="30000" dirty="0"/>
          </a:p>
          <a:p>
            <a:pPr marL="685800" lvl="2" indent="-342900">
              <a:defRPr/>
            </a:pPr>
            <a:endParaRPr lang="en-US" altLang="en-US" sz="2400" b="1" dirty="0"/>
          </a:p>
          <a:p>
            <a:pPr marL="685800" lvl="2" indent="-342900">
              <a:defRPr/>
            </a:pPr>
            <a:endParaRPr lang="en-US" altLang="en-US" sz="2400" b="1" dirty="0"/>
          </a:p>
          <a:p>
            <a:pPr marL="342900" lvl="2" indent="0">
              <a:buNone/>
              <a:defRPr/>
            </a:pPr>
            <a:endParaRPr lang="en-US" altLang="en-US" sz="2400" b="1" dirty="0"/>
          </a:p>
          <a:p>
            <a:pPr marL="685800" lvl="2" indent="-342900">
              <a:defRPr/>
            </a:pPr>
            <a:endParaRPr lang="en-US" altLang="en-US" sz="2400" b="1" dirty="0"/>
          </a:p>
          <a:p>
            <a:pPr marL="685800" lvl="2" indent="-342900">
              <a:defRPr/>
            </a:pPr>
            <a:endParaRPr lang="en-US" altLang="en-US" sz="2400" b="1" dirty="0"/>
          </a:p>
          <a:p>
            <a:pPr marL="0" lvl="1" indent="0">
              <a:buNone/>
              <a:defRPr/>
            </a:pPr>
            <a:endParaRPr lang="en-US" altLang="en-US" sz="2800" b="1" dirty="0"/>
          </a:p>
          <a:p>
            <a:pPr marL="685800" lvl="2" indent="-342900">
              <a:defRPr/>
            </a:pPr>
            <a:endParaRPr lang="en-US" altLang="en-US" sz="2400" b="1" dirty="0"/>
          </a:p>
          <a:p>
            <a:pPr marL="342900" lvl="2" indent="0">
              <a:buNone/>
              <a:defRPr/>
            </a:pPr>
            <a:endParaRPr lang="en-US" altLang="en-US" sz="2400" b="1" dirty="0"/>
          </a:p>
          <a:p>
            <a:pPr marL="685800" lvl="2" indent="-342900">
              <a:defRPr/>
            </a:pPr>
            <a:endParaRPr lang="en-US" altLang="en-US" sz="2400" dirty="0"/>
          </a:p>
          <a:p>
            <a:pPr>
              <a:defRPr/>
            </a:pPr>
            <a:endParaRPr lang="en-US" altLang="en-US" sz="2800" dirty="0"/>
          </a:p>
        </p:txBody>
      </p:sp>
      <p:sp>
        <p:nvSpPr>
          <p:cNvPr id="4" name="Date Placeholder 3"/>
          <p:cNvSpPr>
            <a:spLocks noGrp="1"/>
          </p:cNvSpPr>
          <p:nvPr>
            <p:ph type="dt" sz="quarter" idx="10"/>
          </p:nvPr>
        </p:nvSpPr>
        <p:spPr/>
        <p:txBody>
          <a:bodyPr/>
          <a:lstStyle/>
          <a:p>
            <a:pPr>
              <a:defRPr/>
            </a:pPr>
            <a:r>
              <a:rPr lang="en-US" smtClean="0"/>
              <a:t>May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44038" name="Slide Number Placeholder 5"/>
          <p:cNvSpPr>
            <a:spLocks noGrp="1"/>
          </p:cNvSpPr>
          <p:nvPr>
            <p:ph type="sldNum" sz="quarter" idx="12"/>
          </p:nvPr>
        </p:nvSpPr>
        <p:spPr>
          <a:xfrm>
            <a:off x="5841122" y="6474897"/>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B496DE5F-04F6-4F73-9507-E002E5E77515}" type="slidenum">
              <a:rPr lang="en-US" altLang="en-US" sz="1200" b="0"/>
              <a:pPr>
                <a:spcBef>
                  <a:spcPct val="0"/>
                </a:spcBef>
                <a:buFontTx/>
                <a:buNone/>
              </a:pPr>
              <a:t>28</a:t>
            </a:fld>
            <a:endParaRPr lang="en-US" altLang="en-US" sz="1200" b="0" dirty="0"/>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Title 1"/>
          <p:cNvSpPr>
            <a:spLocks noGrp="1"/>
          </p:cNvSpPr>
          <p:nvPr>
            <p:ph type="title"/>
          </p:nvPr>
        </p:nvSpPr>
        <p:spPr/>
        <p:txBody>
          <a:bodyPr/>
          <a:lstStyle/>
          <a:p>
            <a:r>
              <a:rPr lang="en-US" altLang="en-US" smtClean="0"/>
              <a:t>Backup Slides</a:t>
            </a:r>
          </a:p>
        </p:txBody>
      </p:sp>
      <p:sp>
        <p:nvSpPr>
          <p:cNvPr id="4" name="Date Placeholder 3"/>
          <p:cNvSpPr>
            <a:spLocks noGrp="1"/>
          </p:cNvSpPr>
          <p:nvPr>
            <p:ph type="dt" sz="quarter" idx="10"/>
          </p:nvPr>
        </p:nvSpPr>
        <p:spPr/>
        <p:txBody>
          <a:bodyPr/>
          <a:lstStyle/>
          <a:p>
            <a:pPr>
              <a:defRPr/>
            </a:pPr>
            <a:r>
              <a:rPr lang="en-US" smtClean="0"/>
              <a:t>May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47109" name="Slide Number Placeholder 5"/>
          <p:cNvSpPr>
            <a:spLocks noGrp="1"/>
          </p:cNvSpPr>
          <p:nvPr>
            <p:ph type="sldNum" sz="quarter" idx="12"/>
          </p:nvPr>
        </p:nvSpPr>
        <p:spPr>
          <a:xfrm>
            <a:off x="5841122" y="6475413"/>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83018CA-7B52-4439-8DDB-3820FF6E9ED4}" type="slidenum">
              <a:rPr lang="en-US" altLang="en-US" sz="1200" b="0"/>
              <a:pPr>
                <a:spcBef>
                  <a:spcPct val="0"/>
                </a:spcBef>
                <a:buFontTx/>
                <a:buNone/>
              </a:pPr>
              <a:t>29</a:t>
            </a:fld>
            <a:endParaRPr lang="en-US" altLang="en-US" sz="1200" b="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US" altLang="en-US" smtClean="0"/>
              <a:t>Abstract</a:t>
            </a:r>
          </a:p>
        </p:txBody>
      </p:sp>
      <p:sp>
        <p:nvSpPr>
          <p:cNvPr id="7171" name="Content Placeholder 2"/>
          <p:cNvSpPr>
            <a:spLocks noGrp="1"/>
          </p:cNvSpPr>
          <p:nvPr>
            <p:ph idx="1"/>
          </p:nvPr>
        </p:nvSpPr>
        <p:spPr/>
        <p:txBody>
          <a:bodyPr/>
          <a:lstStyle/>
          <a:p>
            <a:r>
              <a:rPr lang="en-US" altLang="en-US" dirty="0" smtClean="0"/>
              <a:t>This presentation contains the IEEE 802.11 TGba Wake-up Radio (WUR) Operation agenda for the May 2019 session</a:t>
            </a:r>
          </a:p>
        </p:txBody>
      </p:sp>
      <p:sp>
        <p:nvSpPr>
          <p:cNvPr id="4" name="Date Placeholder 3"/>
          <p:cNvSpPr>
            <a:spLocks noGrp="1"/>
          </p:cNvSpPr>
          <p:nvPr>
            <p:ph type="dt" sz="quarter" idx="10"/>
          </p:nvPr>
        </p:nvSpPr>
        <p:spPr/>
        <p:txBody>
          <a:bodyPr/>
          <a:lstStyle/>
          <a:p>
            <a:pPr>
              <a:defRPr/>
            </a:pPr>
            <a:r>
              <a:rPr lang="en-US" smtClean="0"/>
              <a:t>May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7174" name="Slide Number Placeholder 5"/>
          <p:cNvSpPr>
            <a:spLocks noGrp="1"/>
          </p:cNvSpPr>
          <p:nvPr>
            <p:ph type="sldNum" sz="quarter" idx="12"/>
          </p:nvPr>
        </p:nvSpPr>
        <p:spPr>
          <a:xfrm>
            <a:off x="5879594"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1D07826-354B-4CAC-A364-D4170821854F}" type="slidenum">
              <a:rPr lang="en-US" altLang="en-US" sz="1200" b="0"/>
              <a:pPr>
                <a:spcBef>
                  <a:spcPct val="0"/>
                </a:spcBef>
                <a:buFontTx/>
                <a:buNone/>
              </a:pPr>
              <a:t>3</a:t>
            </a:fld>
            <a:endParaRPr lang="en-US" altLang="en-US" sz="1200" b="0"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48130" name="Straight Arrow Connector 74"/>
          <p:cNvCxnSpPr>
            <a:cxnSpLocks noChangeShapeType="1"/>
          </p:cNvCxnSpPr>
          <p:nvPr/>
        </p:nvCxnSpPr>
        <p:spPr bwMode="auto">
          <a:xfrm>
            <a:off x="7543800" y="4525963"/>
            <a:ext cx="533400"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31" name="TextBox 63"/>
          <p:cNvSpPr txBox="1">
            <a:spLocks noChangeArrowheads="1"/>
          </p:cNvSpPr>
          <p:nvPr/>
        </p:nvSpPr>
        <p:spPr bwMode="auto">
          <a:xfrm>
            <a:off x="6294439" y="4237039"/>
            <a:ext cx="534987"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Yes </a:t>
            </a:r>
          </a:p>
        </p:txBody>
      </p:sp>
      <p:cxnSp>
        <p:nvCxnSpPr>
          <p:cNvPr id="48132" name="Straight Arrow Connector 26"/>
          <p:cNvCxnSpPr>
            <a:cxnSpLocks noChangeShapeType="1"/>
          </p:cNvCxnSpPr>
          <p:nvPr/>
        </p:nvCxnSpPr>
        <p:spPr bwMode="auto">
          <a:xfrm>
            <a:off x="2620964" y="2614614"/>
            <a:ext cx="350837" cy="657225"/>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33" name="Straight Arrow Connector 24"/>
          <p:cNvCxnSpPr>
            <a:cxnSpLocks noChangeShapeType="1"/>
            <a:endCxn id="48139" idx="0"/>
          </p:cNvCxnSpPr>
          <p:nvPr/>
        </p:nvCxnSpPr>
        <p:spPr bwMode="auto">
          <a:xfrm>
            <a:off x="3086100" y="2854326"/>
            <a:ext cx="0" cy="417513"/>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34" name="Title 1"/>
          <p:cNvSpPr>
            <a:spLocks noGrp="1"/>
          </p:cNvSpPr>
          <p:nvPr>
            <p:ph type="title"/>
          </p:nvPr>
        </p:nvSpPr>
        <p:spPr/>
        <p:txBody>
          <a:bodyPr/>
          <a:lstStyle/>
          <a:p>
            <a:r>
              <a:rPr lang="en-US" altLang="en-US" smtClean="0"/>
              <a:t>Proposed TGba Spec Development Process</a:t>
            </a:r>
          </a:p>
        </p:txBody>
      </p:sp>
      <p:sp>
        <p:nvSpPr>
          <p:cNvPr id="4" name="Date Placeholder 3"/>
          <p:cNvSpPr>
            <a:spLocks noGrp="1"/>
          </p:cNvSpPr>
          <p:nvPr>
            <p:ph type="dt" sz="quarter" idx="10"/>
          </p:nvPr>
        </p:nvSpPr>
        <p:spPr/>
        <p:txBody>
          <a:bodyPr/>
          <a:lstStyle/>
          <a:p>
            <a:pPr>
              <a:defRPr/>
            </a:pPr>
            <a:r>
              <a:rPr lang="en-US" smtClean="0"/>
              <a:t>May 2019</a:t>
            </a:r>
            <a:endParaRPr lang="en-US" dirty="0"/>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48137" name="Slide Number Placeholder 5"/>
          <p:cNvSpPr>
            <a:spLocks noGrp="1"/>
          </p:cNvSpPr>
          <p:nvPr>
            <p:ph type="sldNum" sz="quarter" idx="12"/>
          </p:nvPr>
        </p:nvSpPr>
        <p:spPr>
          <a:xfrm>
            <a:off x="5841122" y="6480176"/>
            <a:ext cx="509755"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7EC835E8-722F-4746-945F-29194E29C236}" type="slidenum">
              <a:rPr lang="en-US" altLang="en-US" sz="1200" b="0"/>
              <a:pPr>
                <a:spcBef>
                  <a:spcPct val="0"/>
                </a:spcBef>
                <a:buFontTx/>
                <a:buNone/>
              </a:pPr>
              <a:t>30</a:t>
            </a:fld>
            <a:endParaRPr lang="en-US" altLang="en-US" sz="1200" b="0" dirty="0"/>
          </a:p>
        </p:txBody>
      </p:sp>
      <p:sp>
        <p:nvSpPr>
          <p:cNvPr id="48138" name="TextBox 12"/>
          <p:cNvSpPr txBox="1">
            <a:spLocks noChangeArrowheads="1"/>
          </p:cNvSpPr>
          <p:nvPr/>
        </p:nvSpPr>
        <p:spPr bwMode="auto">
          <a:xfrm rot="2214236">
            <a:off x="2332039" y="2609851"/>
            <a:ext cx="338137" cy="2778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a:t>…</a:t>
            </a:r>
          </a:p>
        </p:txBody>
      </p:sp>
      <p:sp>
        <p:nvSpPr>
          <p:cNvPr id="48139" name="Diamond 15"/>
          <p:cNvSpPr>
            <a:spLocks noChangeArrowheads="1"/>
          </p:cNvSpPr>
          <p:nvPr/>
        </p:nvSpPr>
        <p:spPr bwMode="auto">
          <a:xfrm>
            <a:off x="2427289" y="3271839"/>
            <a:ext cx="1317625" cy="568325"/>
          </a:xfrm>
          <a:prstGeom prst="diamond">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sp>
        <p:nvSpPr>
          <p:cNvPr id="48140" name="TextBox 16"/>
          <p:cNvSpPr txBox="1">
            <a:spLocks noChangeArrowheads="1"/>
          </p:cNvSpPr>
          <p:nvPr/>
        </p:nvSpPr>
        <p:spPr bwMode="auto">
          <a:xfrm>
            <a:off x="2605089" y="3429001"/>
            <a:ext cx="1036637" cy="307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1400" b="0"/>
              <a:t>Consensus?</a:t>
            </a:r>
          </a:p>
        </p:txBody>
      </p:sp>
      <p:cxnSp>
        <p:nvCxnSpPr>
          <p:cNvPr id="48141" name="Straight Arrow Connector 18"/>
          <p:cNvCxnSpPr>
            <a:cxnSpLocks noChangeShapeType="1"/>
            <a:stCxn id="48139" idx="2"/>
          </p:cNvCxnSpPr>
          <p:nvPr/>
        </p:nvCxnSpPr>
        <p:spPr bwMode="auto">
          <a:xfrm>
            <a:off x="3086100" y="3840163"/>
            <a:ext cx="0" cy="28575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42" name="Straight Arrow Connector 22"/>
          <p:cNvCxnSpPr>
            <a:cxnSpLocks noChangeShapeType="1"/>
          </p:cNvCxnSpPr>
          <p:nvPr/>
        </p:nvCxnSpPr>
        <p:spPr bwMode="auto">
          <a:xfrm flipH="1">
            <a:off x="3171826" y="2955926"/>
            <a:ext cx="180975" cy="315913"/>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43" name="TextBox 27"/>
          <p:cNvSpPr txBox="1">
            <a:spLocks noChangeArrowheads="1"/>
          </p:cNvSpPr>
          <p:nvPr/>
        </p:nvSpPr>
        <p:spPr bwMode="auto">
          <a:xfrm>
            <a:off x="2832100" y="2894014"/>
            <a:ext cx="338138"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a:t>…</a:t>
            </a:r>
          </a:p>
        </p:txBody>
      </p:sp>
      <p:sp>
        <p:nvSpPr>
          <p:cNvPr id="48144" name="TextBox 28"/>
          <p:cNvSpPr txBox="1">
            <a:spLocks noChangeArrowheads="1"/>
          </p:cNvSpPr>
          <p:nvPr/>
        </p:nvSpPr>
        <p:spPr bwMode="auto">
          <a:xfrm>
            <a:off x="3062289" y="3776664"/>
            <a:ext cx="1716087"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Yes (TG approval)</a:t>
            </a:r>
          </a:p>
        </p:txBody>
      </p:sp>
      <p:sp>
        <p:nvSpPr>
          <p:cNvPr id="48145" name="TextBox 41"/>
          <p:cNvSpPr txBox="1">
            <a:spLocks noChangeArrowheads="1"/>
          </p:cNvSpPr>
          <p:nvPr/>
        </p:nvSpPr>
        <p:spPr bwMode="auto">
          <a:xfrm>
            <a:off x="2073276" y="3554414"/>
            <a:ext cx="434975"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No</a:t>
            </a:r>
          </a:p>
        </p:txBody>
      </p:sp>
      <p:cxnSp>
        <p:nvCxnSpPr>
          <p:cNvPr id="48146" name="Straight Arrow Connector 43"/>
          <p:cNvCxnSpPr>
            <a:cxnSpLocks noChangeShapeType="1"/>
          </p:cNvCxnSpPr>
          <p:nvPr/>
        </p:nvCxnSpPr>
        <p:spPr bwMode="auto">
          <a:xfrm>
            <a:off x="1703389" y="2543175"/>
            <a:ext cx="369887"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47" name="Elbow Connector 45"/>
          <p:cNvCxnSpPr>
            <a:cxnSpLocks noChangeShapeType="1"/>
            <a:stCxn id="48139" idx="1"/>
          </p:cNvCxnSpPr>
          <p:nvPr/>
        </p:nvCxnSpPr>
        <p:spPr bwMode="auto">
          <a:xfrm rot="10800000">
            <a:off x="1676400" y="2552700"/>
            <a:ext cx="750888" cy="1003300"/>
          </a:xfrm>
          <a:prstGeom prst="bentConnector2">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sp>
        <p:nvSpPr>
          <p:cNvPr id="48148" name="Flowchart: Document 52"/>
          <p:cNvSpPr>
            <a:spLocks noChangeArrowheads="1"/>
          </p:cNvSpPr>
          <p:nvPr/>
        </p:nvSpPr>
        <p:spPr bwMode="auto">
          <a:xfrm>
            <a:off x="2081213" y="2014538"/>
            <a:ext cx="990600" cy="646112"/>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49" name="Flowchart: Document 53"/>
          <p:cNvSpPr>
            <a:spLocks noChangeArrowheads="1"/>
          </p:cNvSpPr>
          <p:nvPr/>
        </p:nvSpPr>
        <p:spPr bwMode="auto">
          <a:xfrm>
            <a:off x="2224088" y="2112963"/>
            <a:ext cx="990600" cy="647700"/>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50" name="Flowchart: Document 54"/>
          <p:cNvSpPr>
            <a:spLocks noChangeArrowheads="1"/>
          </p:cNvSpPr>
          <p:nvPr/>
        </p:nvSpPr>
        <p:spPr bwMode="auto">
          <a:xfrm>
            <a:off x="2633663" y="2249488"/>
            <a:ext cx="990600" cy="646112"/>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sp>
        <p:nvSpPr>
          <p:cNvPr id="48151" name="Flowchart: Document 55"/>
          <p:cNvSpPr>
            <a:spLocks noChangeArrowheads="1"/>
          </p:cNvSpPr>
          <p:nvPr/>
        </p:nvSpPr>
        <p:spPr bwMode="auto">
          <a:xfrm>
            <a:off x="2874963" y="2381250"/>
            <a:ext cx="990600" cy="647700"/>
          </a:xfrm>
          <a:prstGeom prst="flowChartDocument">
            <a:avLst/>
          </a:prstGeom>
          <a:solidFill>
            <a:srgbClr val="FFFF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a:t>Technical proposal</a:t>
            </a:r>
          </a:p>
        </p:txBody>
      </p:sp>
      <p:grpSp>
        <p:nvGrpSpPr>
          <p:cNvPr id="48152" name="Group 61"/>
          <p:cNvGrpSpPr>
            <a:grpSpLocks/>
          </p:cNvGrpSpPr>
          <p:nvPr/>
        </p:nvGrpSpPr>
        <p:grpSpPr bwMode="auto">
          <a:xfrm>
            <a:off x="4267200" y="4086225"/>
            <a:ext cx="2057400" cy="889000"/>
            <a:chOff x="3429000" y="4114558"/>
            <a:chExt cx="2057400" cy="888909"/>
          </a:xfrm>
        </p:grpSpPr>
        <p:sp>
          <p:nvSpPr>
            <p:cNvPr id="48163" name="Diamond 57"/>
            <p:cNvSpPr>
              <a:spLocks noChangeArrowheads="1"/>
            </p:cNvSpPr>
            <p:nvPr/>
          </p:nvSpPr>
          <p:spPr bwMode="auto">
            <a:xfrm>
              <a:off x="3429000" y="4114558"/>
              <a:ext cx="2057400" cy="888909"/>
            </a:xfrm>
            <a:prstGeom prst="diamond">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endParaRPr lang="en-US" altLang="en-US" sz="1200" b="0"/>
            </a:p>
          </p:txBody>
        </p:sp>
        <p:sp>
          <p:nvSpPr>
            <p:cNvPr id="48164" name="TextBox 58"/>
            <p:cNvSpPr txBox="1">
              <a:spLocks noChangeArrowheads="1"/>
            </p:cNvSpPr>
            <p:nvPr/>
          </p:nvSpPr>
          <p:spPr bwMode="auto">
            <a:xfrm>
              <a:off x="3548554" y="4264803"/>
              <a:ext cx="1842107" cy="73866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1400" b="0"/>
                <a:t>SFD has enough</a:t>
              </a:r>
              <a:br>
                <a:rPr lang="en-US" altLang="en-US" sz="1400" b="0"/>
              </a:br>
              <a:r>
                <a:rPr lang="en-US" altLang="en-US" sz="1400" b="0"/>
                <a:t> details for TGba Spec </a:t>
              </a:r>
            </a:p>
            <a:p>
              <a:pPr algn="ctr">
                <a:spcBef>
                  <a:spcPct val="0"/>
                </a:spcBef>
                <a:buFontTx/>
                <a:buNone/>
              </a:pPr>
              <a:r>
                <a:rPr lang="en-US" altLang="en-US" sz="1400" b="0"/>
                <a:t>D0.1?</a:t>
              </a:r>
            </a:p>
          </p:txBody>
        </p:sp>
      </p:grpSp>
      <p:cxnSp>
        <p:nvCxnSpPr>
          <p:cNvPr id="48153" name="Straight Arrow Connector 60"/>
          <p:cNvCxnSpPr>
            <a:cxnSpLocks noChangeShapeType="1"/>
            <a:endCxn id="48163" idx="1"/>
          </p:cNvCxnSpPr>
          <p:nvPr/>
        </p:nvCxnSpPr>
        <p:spPr bwMode="auto">
          <a:xfrm>
            <a:off x="3733800" y="4525963"/>
            <a:ext cx="533400" cy="4762"/>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54" name="Straight Arrow Connector 62"/>
          <p:cNvCxnSpPr>
            <a:cxnSpLocks noChangeShapeType="1"/>
          </p:cNvCxnSpPr>
          <p:nvPr/>
        </p:nvCxnSpPr>
        <p:spPr bwMode="auto">
          <a:xfrm>
            <a:off x="6324601" y="4525963"/>
            <a:ext cx="474663"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cxnSp>
        <p:nvCxnSpPr>
          <p:cNvPr id="48155" name="Elbow Connector 65"/>
          <p:cNvCxnSpPr>
            <a:cxnSpLocks noChangeShapeType="1"/>
            <a:stCxn id="48163" idx="2"/>
          </p:cNvCxnSpPr>
          <p:nvPr/>
        </p:nvCxnSpPr>
        <p:spPr bwMode="auto">
          <a:xfrm rot="5400000">
            <a:off x="3896520" y="4163220"/>
            <a:ext cx="587375" cy="2211387"/>
          </a:xfrm>
          <a:prstGeom prst="bentConnector2">
            <a:avLst/>
          </a:prstGeom>
          <a:noFill/>
          <a:ln w="12700" algn="ctr">
            <a:solidFill>
              <a:schemeClr val="tx1"/>
            </a:solidFill>
            <a:round/>
            <a:headEnd type="none" w="sm" len="sm"/>
            <a:tailEnd type="none" w="sm" len="sm"/>
          </a:ln>
          <a:extLst>
            <a:ext uri="{909E8E84-426E-40DD-AFC4-6F175D3DCCD1}">
              <a14:hiddenFill xmlns:a14="http://schemas.microsoft.com/office/drawing/2010/main">
                <a:noFill/>
              </a14:hiddenFill>
            </a:ext>
          </a:extLst>
        </p:spPr>
      </p:cxnSp>
      <p:cxnSp>
        <p:nvCxnSpPr>
          <p:cNvPr id="48156" name="Straight Arrow Connector 67"/>
          <p:cNvCxnSpPr>
            <a:cxnSpLocks noChangeShapeType="1"/>
          </p:cNvCxnSpPr>
          <p:nvPr/>
        </p:nvCxnSpPr>
        <p:spPr bwMode="auto">
          <a:xfrm flipV="1">
            <a:off x="3084514" y="5302250"/>
            <a:ext cx="1587" cy="26035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57" name="TextBox 68"/>
          <p:cNvSpPr txBox="1">
            <a:spLocks noChangeArrowheads="1"/>
          </p:cNvSpPr>
          <p:nvPr/>
        </p:nvSpPr>
        <p:spPr bwMode="auto">
          <a:xfrm>
            <a:off x="5295901" y="4940300"/>
            <a:ext cx="434975" cy="338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No</a:t>
            </a:r>
          </a:p>
        </p:txBody>
      </p:sp>
      <p:sp>
        <p:nvSpPr>
          <p:cNvPr id="48158" name="Flowchart: Document 69"/>
          <p:cNvSpPr>
            <a:spLocks noChangeArrowheads="1"/>
          </p:cNvSpPr>
          <p:nvPr/>
        </p:nvSpPr>
        <p:spPr bwMode="auto">
          <a:xfrm>
            <a:off x="2481264" y="4137026"/>
            <a:ext cx="1252537" cy="1141413"/>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Spec Framework Document (SFD)</a:t>
            </a:r>
          </a:p>
        </p:txBody>
      </p:sp>
      <p:sp>
        <p:nvSpPr>
          <p:cNvPr id="48159" name="Flowchart: Document 72"/>
          <p:cNvSpPr>
            <a:spLocks noChangeArrowheads="1"/>
          </p:cNvSpPr>
          <p:nvPr/>
        </p:nvSpPr>
        <p:spPr bwMode="auto">
          <a:xfrm>
            <a:off x="6781800" y="4135439"/>
            <a:ext cx="1023938" cy="941387"/>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TGba Spec Draft 0.1</a:t>
            </a:r>
          </a:p>
        </p:txBody>
      </p:sp>
      <p:cxnSp>
        <p:nvCxnSpPr>
          <p:cNvPr id="48160" name="Straight Arrow Connector 79"/>
          <p:cNvCxnSpPr>
            <a:cxnSpLocks noChangeShapeType="1"/>
          </p:cNvCxnSpPr>
          <p:nvPr/>
        </p:nvCxnSpPr>
        <p:spPr bwMode="auto">
          <a:xfrm>
            <a:off x="8882063" y="4505325"/>
            <a:ext cx="474662" cy="0"/>
          </a:xfrm>
          <a:prstGeom prst="straightConnector1">
            <a:avLst/>
          </a:prstGeom>
          <a:noFill/>
          <a:ln w="12700" algn="ctr">
            <a:solidFill>
              <a:schemeClr val="tx1"/>
            </a:solidFill>
            <a:round/>
            <a:headEnd type="none" w="sm" len="sm"/>
            <a:tailEnd type="triangle" w="med" len="med"/>
          </a:ln>
          <a:extLst>
            <a:ext uri="{909E8E84-426E-40DD-AFC4-6F175D3DCCD1}">
              <a14:hiddenFill xmlns:a14="http://schemas.microsoft.com/office/drawing/2010/main">
                <a:noFill/>
              </a14:hiddenFill>
            </a:ext>
          </a:extLst>
        </p:spPr>
      </p:cxnSp>
      <p:sp>
        <p:nvSpPr>
          <p:cNvPr id="48161" name="Flowchart: Document 80"/>
          <p:cNvSpPr>
            <a:spLocks noChangeArrowheads="1"/>
          </p:cNvSpPr>
          <p:nvPr/>
        </p:nvSpPr>
        <p:spPr bwMode="auto">
          <a:xfrm>
            <a:off x="9339264" y="4114800"/>
            <a:ext cx="1023937" cy="939800"/>
          </a:xfrm>
          <a:prstGeom prst="flowChartDocument">
            <a:avLst/>
          </a:prstGeom>
          <a:solidFill>
            <a:srgbClr val="FFC000"/>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600" b="0"/>
              <a:t>TGba Spec Draft 1.0</a:t>
            </a:r>
          </a:p>
        </p:txBody>
      </p:sp>
      <p:sp>
        <p:nvSpPr>
          <p:cNvPr id="48162" name="Rectangle 75"/>
          <p:cNvSpPr>
            <a:spLocks noChangeArrowheads="1"/>
          </p:cNvSpPr>
          <p:nvPr/>
        </p:nvSpPr>
        <p:spPr bwMode="auto">
          <a:xfrm>
            <a:off x="8077200" y="4135438"/>
            <a:ext cx="990600" cy="804862"/>
          </a:xfrm>
          <a:prstGeom prst="rect">
            <a:avLst/>
          </a:prstGeom>
          <a:solidFill>
            <a:schemeClr val="bg1"/>
          </a:solidFill>
          <a:ln w="12700" algn="ctr">
            <a:solidFill>
              <a:schemeClr val="tx1"/>
            </a:solidFill>
            <a:round/>
            <a:headEnd type="none" w="sm" len="sm"/>
            <a:tailEnd type="none" w="sm" len="sm"/>
          </a:ln>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400" b="0"/>
              <a:t>Comment collection/</a:t>
            </a:r>
          </a:p>
          <a:p>
            <a:pPr>
              <a:spcBef>
                <a:spcPct val="0"/>
              </a:spcBef>
              <a:buFontTx/>
              <a:buNone/>
            </a:pPr>
            <a:r>
              <a:rPr lang="en-US" altLang="en-US" sz="1400" b="0"/>
              <a:t>Resolution</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dirty="0" smtClean="0"/>
              <a:t>[Template] Motion #?</a:t>
            </a:r>
            <a:endParaRPr lang="en-US" dirty="0"/>
          </a:p>
        </p:txBody>
      </p:sp>
      <p:sp>
        <p:nvSpPr>
          <p:cNvPr id="9" name="Content Placeholder 8"/>
          <p:cNvSpPr>
            <a:spLocks noGrp="1"/>
          </p:cNvSpPr>
          <p:nvPr>
            <p:ph idx="1"/>
          </p:nvPr>
        </p:nvSpPr>
        <p:spPr/>
        <p:txBody>
          <a:bodyPr/>
          <a:lstStyle/>
          <a:p>
            <a:r>
              <a:rPr lang="en-US" dirty="0"/>
              <a:t>Move to accept the comment resolution </a:t>
            </a:r>
            <a:r>
              <a:rPr lang="en-US" dirty="0" smtClean="0"/>
              <a:t>in [Doc. Number] for CIDs listed below:</a:t>
            </a:r>
          </a:p>
          <a:p>
            <a:pPr lvl="1"/>
            <a:r>
              <a:rPr lang="en-US" dirty="0" smtClean="0"/>
              <a:t>[List CIDs here]</a:t>
            </a:r>
          </a:p>
          <a:p>
            <a:pPr lvl="1"/>
            <a:endParaRPr lang="en-US" dirty="0"/>
          </a:p>
          <a:p>
            <a:pPr lvl="1"/>
            <a:endParaRPr lang="en-US" dirty="0" smtClean="0"/>
          </a:p>
          <a:p>
            <a:pPr lvl="1"/>
            <a:r>
              <a:rPr lang="en-US" dirty="0" smtClean="0"/>
              <a:t>Move:</a:t>
            </a:r>
          </a:p>
          <a:p>
            <a:pPr lvl="1"/>
            <a:r>
              <a:rPr lang="en-US" dirty="0" smtClean="0"/>
              <a:t>Second:</a:t>
            </a:r>
          </a:p>
          <a:p>
            <a:pPr lvl="1"/>
            <a:r>
              <a:rPr lang="en-US" dirty="0" smtClean="0"/>
              <a:t>Result:</a:t>
            </a:r>
            <a:endParaRPr lang="en-US" dirty="0"/>
          </a:p>
        </p:txBody>
      </p:sp>
      <p:sp>
        <p:nvSpPr>
          <p:cNvPr id="5" name="Date Placeholder 4"/>
          <p:cNvSpPr>
            <a:spLocks noGrp="1"/>
          </p:cNvSpPr>
          <p:nvPr>
            <p:ph type="dt" sz="half" idx="10"/>
          </p:nvPr>
        </p:nvSpPr>
        <p:spPr/>
        <p:txBody>
          <a:bodyPr/>
          <a:lstStyle/>
          <a:p>
            <a:pPr>
              <a:defRPr/>
            </a:pPr>
            <a:r>
              <a:rPr lang="en-US" smtClean="0"/>
              <a:t>May 2019</a:t>
            </a:r>
            <a:endParaRPr lang="en-US" dirty="0"/>
          </a:p>
        </p:txBody>
      </p:sp>
      <p:sp>
        <p:nvSpPr>
          <p:cNvPr id="6" name="Footer Placeholder 5"/>
          <p:cNvSpPr>
            <a:spLocks noGrp="1"/>
          </p:cNvSpPr>
          <p:nvPr>
            <p:ph type="ftr" sz="quarter" idx="11"/>
          </p:nvPr>
        </p:nvSpPr>
        <p:spPr/>
        <p:txBody>
          <a:bodyPr/>
          <a:lstStyle/>
          <a:p>
            <a:pPr>
              <a:defRPr/>
            </a:pPr>
            <a:r>
              <a:rPr lang="en-US" smtClean="0"/>
              <a:t>Minyoung Park (Intel Corp.)</a:t>
            </a:r>
            <a:endParaRPr lang="en-US"/>
          </a:p>
        </p:txBody>
      </p:sp>
      <p:sp>
        <p:nvSpPr>
          <p:cNvPr id="7" name="Slide Number Placeholder 6"/>
          <p:cNvSpPr>
            <a:spLocks noGrp="1"/>
          </p:cNvSpPr>
          <p:nvPr>
            <p:ph type="sldNum" sz="quarter" idx="12"/>
          </p:nvPr>
        </p:nvSpPr>
        <p:spPr>
          <a:xfrm>
            <a:off x="5841122" y="6475413"/>
            <a:ext cx="509755" cy="184666"/>
          </a:xfrm>
        </p:spPr>
        <p:txBody>
          <a:bodyPr/>
          <a:lstStyle/>
          <a:p>
            <a:pPr>
              <a:defRPr/>
            </a:pPr>
            <a:r>
              <a:rPr lang="en-US" altLang="en-US" dirty="0" smtClean="0"/>
              <a:t>Slide </a:t>
            </a:r>
            <a:fld id="{B3AADB1E-8AB1-401D-93B7-30E1984F35A9}" type="slidenum">
              <a:rPr lang="en-US" altLang="en-US" smtClean="0"/>
              <a:pPr>
                <a:defRPr/>
              </a:pPr>
              <a:t>31</a:t>
            </a:fld>
            <a:endParaRPr lang="en-US" altLang="en-US" dirty="0"/>
          </a:p>
        </p:txBody>
      </p:sp>
    </p:spTree>
    <p:extLst>
      <p:ext uri="{BB962C8B-B14F-4D97-AF65-F5344CB8AC3E}">
        <p14:creationId xmlns:p14="http://schemas.microsoft.com/office/powerpoint/2010/main" val="20669747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le 1"/>
          <p:cNvSpPr>
            <a:spLocks noGrp="1"/>
          </p:cNvSpPr>
          <p:nvPr>
            <p:ph type="title"/>
          </p:nvPr>
        </p:nvSpPr>
        <p:spPr/>
        <p:txBody>
          <a:bodyPr/>
          <a:lstStyle/>
          <a:p>
            <a:r>
              <a:rPr lang="en-US" altLang="en-US" smtClean="0"/>
              <a:t>Meeting Protocol</a:t>
            </a:r>
          </a:p>
        </p:txBody>
      </p:sp>
      <p:sp>
        <p:nvSpPr>
          <p:cNvPr id="8195" name="Content Placeholder 2"/>
          <p:cNvSpPr>
            <a:spLocks noGrp="1"/>
          </p:cNvSpPr>
          <p:nvPr>
            <p:ph idx="1"/>
          </p:nvPr>
        </p:nvSpPr>
        <p:spPr/>
        <p:txBody>
          <a:bodyPr/>
          <a:lstStyle/>
          <a:p>
            <a:r>
              <a:rPr lang="en-US" altLang="zh-CN" smtClean="0"/>
              <a:t>Please announce your </a:t>
            </a:r>
            <a:r>
              <a:rPr lang="en-US" altLang="zh-CN" u="sng" smtClean="0"/>
              <a:t>name</a:t>
            </a:r>
            <a:r>
              <a:rPr lang="en-US" altLang="zh-CN" smtClean="0"/>
              <a:t> and </a:t>
            </a:r>
            <a:r>
              <a:rPr lang="en-US" altLang="zh-CN" u="sng" smtClean="0"/>
              <a:t>affiliation</a:t>
            </a:r>
            <a:r>
              <a:rPr lang="en-US" altLang="zh-CN" smtClean="0"/>
              <a:t> when you first address the group during a meeting slot</a:t>
            </a:r>
          </a:p>
          <a:p>
            <a:endParaRPr lang="en-US" altLang="en-US" smtClean="0"/>
          </a:p>
        </p:txBody>
      </p:sp>
      <p:sp>
        <p:nvSpPr>
          <p:cNvPr id="4" name="Date Placeholder 3"/>
          <p:cNvSpPr>
            <a:spLocks noGrp="1"/>
          </p:cNvSpPr>
          <p:nvPr>
            <p:ph type="dt" sz="quarter" idx="10"/>
          </p:nvPr>
        </p:nvSpPr>
        <p:spPr/>
        <p:txBody>
          <a:bodyPr/>
          <a:lstStyle/>
          <a:p>
            <a:pPr>
              <a:defRPr/>
            </a:pPr>
            <a:r>
              <a:rPr lang="en-US" smtClean="0"/>
              <a:t>May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8198" name="Slide Number Placeholder 5"/>
          <p:cNvSpPr>
            <a:spLocks noGrp="1"/>
          </p:cNvSpPr>
          <p:nvPr>
            <p:ph type="sldNum" sz="quarter" idx="12"/>
          </p:nvPr>
        </p:nvSpPr>
        <p:spPr>
          <a:xfrm>
            <a:off x="5879594" y="6462727"/>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A1786542-6B9C-4A56-8B17-DC4883078DD8}" type="slidenum">
              <a:rPr lang="en-US" altLang="en-US" sz="1200" b="0"/>
              <a:pPr>
                <a:spcBef>
                  <a:spcPct val="0"/>
                </a:spcBef>
                <a:buFontTx/>
                <a:buNone/>
              </a:pPr>
              <a:t>4</a:t>
            </a:fld>
            <a:endParaRPr lang="en-US" altLang="en-US" sz="1200" b="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altLang="zh-CN" smtClean="0"/>
              <a:t>Attendance</a:t>
            </a:r>
            <a:endParaRPr lang="en-US" altLang="en-US" smtClean="0"/>
          </a:p>
        </p:txBody>
      </p:sp>
      <p:sp>
        <p:nvSpPr>
          <p:cNvPr id="3" name="Content Placeholder 2"/>
          <p:cNvSpPr>
            <a:spLocks noGrp="1"/>
          </p:cNvSpPr>
          <p:nvPr>
            <p:ph idx="1"/>
          </p:nvPr>
        </p:nvSpPr>
        <p:spPr/>
        <p:txBody>
          <a:bodyPr/>
          <a:lstStyle/>
          <a:p>
            <a:pPr>
              <a:defRPr/>
            </a:pPr>
            <a:r>
              <a:rPr lang="en-US" altLang="zh-CN" dirty="0" smtClean="0">
                <a:hlinkClick r:id="rId2"/>
              </a:rPr>
              <a:t>http://newton.meeting.verilan.com</a:t>
            </a:r>
            <a:endParaRPr lang="en-US" altLang="zh-CN" dirty="0" smtClean="0"/>
          </a:p>
          <a:p>
            <a:pPr>
              <a:defRPr/>
            </a:pPr>
            <a:endParaRPr lang="en-US" altLang="zh-CN" dirty="0" smtClean="0"/>
          </a:p>
          <a:p>
            <a:pPr marL="457200" indent="-457200">
              <a:buFontTx/>
              <a:buAutoNum type="arabicPeriod"/>
              <a:defRPr/>
            </a:pPr>
            <a:r>
              <a:rPr lang="en-US" altLang="zh-CN" dirty="0" smtClean="0"/>
              <a:t>Register</a:t>
            </a:r>
          </a:p>
          <a:p>
            <a:pPr marL="457200" indent="-457200">
              <a:buFontTx/>
              <a:buAutoNum type="arabicPeriod"/>
              <a:defRPr/>
            </a:pPr>
            <a:r>
              <a:rPr lang="en-US" altLang="zh-CN" dirty="0" smtClean="0"/>
              <a:t>Indicate attendance</a:t>
            </a:r>
          </a:p>
          <a:p>
            <a:pPr>
              <a:defRPr/>
            </a:pPr>
            <a:endParaRPr lang="en-US" dirty="0"/>
          </a:p>
        </p:txBody>
      </p:sp>
      <p:sp>
        <p:nvSpPr>
          <p:cNvPr id="4" name="Date Placeholder 3"/>
          <p:cNvSpPr>
            <a:spLocks noGrp="1"/>
          </p:cNvSpPr>
          <p:nvPr>
            <p:ph type="dt" sz="quarter" idx="10"/>
          </p:nvPr>
        </p:nvSpPr>
        <p:spPr/>
        <p:txBody>
          <a:bodyPr/>
          <a:lstStyle/>
          <a:p>
            <a:pPr>
              <a:defRPr/>
            </a:pPr>
            <a:r>
              <a:rPr lang="en-US" smtClean="0"/>
              <a:t>May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9222" name="Slide Number Placeholder 5"/>
          <p:cNvSpPr>
            <a:spLocks noGrp="1"/>
          </p:cNvSpPr>
          <p:nvPr>
            <p:ph type="sldNum" sz="quarter" idx="12"/>
          </p:nvPr>
        </p:nvSpPr>
        <p:spPr>
          <a:xfrm>
            <a:off x="5879594" y="6474897"/>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EA93470-B795-4BC8-B7E4-942636225AF8}" type="slidenum">
              <a:rPr lang="en-US" altLang="en-US" sz="1200" b="0"/>
              <a:pPr>
                <a:spcBef>
                  <a:spcPct val="0"/>
                </a:spcBef>
                <a:buFontTx/>
                <a:buNone/>
              </a:pPr>
              <a:t>5</a:t>
            </a:fld>
            <a:endParaRPr lang="en-US" altLang="en-US" sz="1200" b="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le 1"/>
          <p:cNvSpPr>
            <a:spLocks noGrp="1"/>
          </p:cNvSpPr>
          <p:nvPr>
            <p:ph type="title"/>
          </p:nvPr>
        </p:nvSpPr>
        <p:spPr/>
        <p:txBody>
          <a:bodyPr/>
          <a:lstStyle/>
          <a:p>
            <a:r>
              <a:rPr lang="en-US" altLang="zh-CN" smtClean="0"/>
              <a:t>Attendance, Voting &amp; Document Status</a:t>
            </a:r>
            <a:endParaRPr lang="en-US" altLang="en-US" smtClean="0"/>
          </a:p>
        </p:txBody>
      </p:sp>
      <p:sp>
        <p:nvSpPr>
          <p:cNvPr id="10243" name="Content Placeholder 2"/>
          <p:cNvSpPr>
            <a:spLocks noGrp="1"/>
          </p:cNvSpPr>
          <p:nvPr>
            <p:ph idx="1"/>
          </p:nvPr>
        </p:nvSpPr>
        <p:spPr/>
        <p:txBody>
          <a:bodyPr/>
          <a:lstStyle/>
          <a:p>
            <a:r>
              <a:rPr lang="en-US" altLang="zh-CN" smtClean="0"/>
              <a:t>Make sure your badges are correct </a:t>
            </a:r>
          </a:p>
          <a:p>
            <a:endParaRPr lang="en-US" altLang="zh-CN" smtClean="0"/>
          </a:p>
          <a:p>
            <a:r>
              <a:rPr lang="en-US" altLang="zh-CN" smtClean="0"/>
              <a:t>If you plan to make a submission be sure it does not contain company logos or advertising</a:t>
            </a:r>
          </a:p>
          <a:p>
            <a:endParaRPr lang="en-US" altLang="zh-CN" smtClean="0"/>
          </a:p>
          <a:p>
            <a:r>
              <a:rPr lang="en-US" altLang="zh-CN" smtClean="0"/>
              <a:t>Questions on Voting status, Ballot pool, Access to Reflector, Documentation,  member</a:t>
            </a:r>
            <a:r>
              <a:rPr lang="ja-JP" altLang="en-US" smtClean="0"/>
              <a:t>’</a:t>
            </a:r>
            <a:r>
              <a:rPr lang="en-US" altLang="ja-JP" smtClean="0"/>
              <a:t>s area</a:t>
            </a:r>
          </a:p>
          <a:p>
            <a:pPr lvl="1"/>
            <a:r>
              <a:rPr lang="en-US" altLang="zh-CN" smtClean="0"/>
              <a:t>see Jon Rosdahl –  </a:t>
            </a:r>
            <a:r>
              <a:rPr lang="en-US" altLang="zh-CN" smtClean="0">
                <a:hlinkClick r:id="rId2"/>
              </a:rPr>
              <a:t>jrosdahl@ieee.org</a:t>
            </a:r>
            <a:endParaRPr lang="en-US" altLang="zh-CN" smtClean="0"/>
          </a:p>
          <a:p>
            <a:pPr lvl="1"/>
            <a:endParaRPr lang="en-US" altLang="zh-CN" smtClean="0"/>
          </a:p>
          <a:p>
            <a:r>
              <a:rPr lang="en-US" altLang="zh-CN" smtClean="0"/>
              <a:t>Cell Phones Silent or Off</a:t>
            </a:r>
          </a:p>
          <a:p>
            <a:endParaRPr lang="en-US" altLang="en-US" smtClean="0"/>
          </a:p>
        </p:txBody>
      </p:sp>
      <p:sp>
        <p:nvSpPr>
          <p:cNvPr id="4" name="Date Placeholder 3"/>
          <p:cNvSpPr>
            <a:spLocks noGrp="1"/>
          </p:cNvSpPr>
          <p:nvPr>
            <p:ph type="dt" sz="quarter" idx="10"/>
          </p:nvPr>
        </p:nvSpPr>
        <p:spPr/>
        <p:txBody>
          <a:bodyPr/>
          <a:lstStyle/>
          <a:p>
            <a:pPr>
              <a:defRPr/>
            </a:pPr>
            <a:r>
              <a:rPr lang="en-US" smtClean="0"/>
              <a:t>May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10246" name="Slide Number Placeholder 5"/>
          <p:cNvSpPr>
            <a:spLocks noGrp="1"/>
          </p:cNvSpPr>
          <p:nvPr>
            <p:ph type="sldNum" sz="quarter" idx="12"/>
          </p:nvPr>
        </p:nvSpPr>
        <p:spPr>
          <a:xfrm>
            <a:off x="5879594"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205ED895-A1BC-46F9-8DC0-8704ED42B469}" type="slidenum">
              <a:rPr lang="en-US" altLang="en-US" sz="1200" b="0"/>
              <a:pPr>
                <a:spcBef>
                  <a:spcPct val="0"/>
                </a:spcBef>
                <a:buFontTx/>
                <a:buNone/>
              </a:pPr>
              <a:t>6</a:t>
            </a:fld>
            <a:endParaRPr lang="en-US" altLang="en-US" sz="1200" b="0"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p:cNvSpPr>
            <a:spLocks noGrp="1"/>
          </p:cNvSpPr>
          <p:nvPr>
            <p:ph type="title"/>
          </p:nvPr>
        </p:nvSpPr>
        <p:spPr/>
        <p:txBody>
          <a:bodyPr/>
          <a:lstStyle/>
          <a:p>
            <a:r>
              <a:rPr lang="en-US" altLang="en-US" smtClean="0"/>
              <a:t>TGba Schedule for the Week</a:t>
            </a:r>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708582985"/>
              </p:ext>
            </p:extLst>
          </p:nvPr>
        </p:nvGraphicFramePr>
        <p:xfrm>
          <a:off x="1909872" y="1828800"/>
          <a:ext cx="8397240" cy="2667000"/>
        </p:xfrm>
        <a:graphic>
          <a:graphicData uri="http://schemas.openxmlformats.org/drawingml/2006/table">
            <a:tbl>
              <a:tblPr firstRow="1" bandRow="1">
                <a:tableStyleId>{073A0DAA-6AF3-43AB-8588-CEC1D06C72B9}</a:tableStyleId>
              </a:tblPr>
              <a:tblGrid>
                <a:gridCol w="1554480"/>
                <a:gridCol w="1762760"/>
                <a:gridCol w="1762760"/>
                <a:gridCol w="1762760"/>
                <a:gridCol w="1554480"/>
              </a:tblGrid>
              <a:tr h="444500">
                <a:tc>
                  <a:txBody>
                    <a:bodyPr/>
                    <a:lstStyle/>
                    <a:p>
                      <a:pPr algn="ct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dirty="0" smtClean="0"/>
                        <a:t>Monday</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dirty="0" smtClean="0"/>
                        <a:t>Tuesday</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dirty="0" smtClean="0"/>
                        <a:t>Wednesday</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dirty="0" smtClean="0"/>
                        <a:t>Thursday</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r h="444500">
                <a:tc>
                  <a:txBody>
                    <a:bodyPr/>
                    <a:lstStyle/>
                    <a:p>
                      <a:pPr algn="ctr"/>
                      <a:r>
                        <a:rPr lang="en-US" sz="1800" dirty="0" smtClean="0"/>
                        <a:t>AM1</a:t>
                      </a: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b="1" kern="1200" dirty="0">
                        <a:solidFill>
                          <a:schemeClr val="tx1"/>
                        </a:solidFill>
                        <a:latin typeface="+mn-lt"/>
                        <a:ea typeface="+mn-ea"/>
                        <a:cs typeface="+mn-cs"/>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err="1" smtClean="0">
                          <a:solidFill>
                            <a:schemeClr val="tx1"/>
                          </a:solidFill>
                        </a:rPr>
                        <a:t>TGba</a:t>
                      </a:r>
                      <a:endParaRPr lang="en-US" sz="1800" b="1" dirty="0" smtClean="0"/>
                    </a:p>
                  </a:txBody>
                  <a:tcPr marT="45742" marB="45742"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dirty="0" err="1" smtClean="0">
                          <a:solidFill>
                            <a:schemeClr val="tx1"/>
                          </a:solidFill>
                        </a:rPr>
                        <a:t>TGba</a:t>
                      </a:r>
                      <a:endParaRPr lang="en-US" sz="1800" b="1" dirty="0" smtClean="0">
                        <a:solidFill>
                          <a:schemeClr val="tx1"/>
                        </a:solidFill>
                      </a:endParaRPr>
                    </a:p>
                  </a:txBody>
                  <a:tcPr marT="45742" marB="45742" anchor="ct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solidFill>
                          <a:schemeClr val="tx1"/>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r h="444500">
                <a:tc>
                  <a:txBody>
                    <a:bodyPr/>
                    <a:lstStyle/>
                    <a:p>
                      <a:pPr algn="ctr"/>
                      <a:r>
                        <a:rPr lang="en-US" sz="1800" dirty="0" smtClean="0"/>
                        <a:t>AM2</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err="1" smtClean="0">
                          <a:solidFill>
                            <a:schemeClr val="tx1"/>
                          </a:solidFill>
                        </a:rPr>
                        <a:t>TGba</a:t>
                      </a:r>
                      <a:endParaRPr lang="en-US" sz="1800" dirty="0" smtClean="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solidFill>
                          <a:schemeClr val="tx1"/>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b="1"/>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err="1" smtClean="0">
                          <a:solidFill>
                            <a:schemeClr val="tx1"/>
                          </a:solidFill>
                        </a:rPr>
                        <a:t>TGba</a:t>
                      </a:r>
                      <a:endParaRPr lang="en-US" sz="1800" b="1" dirty="0" smtClean="0">
                        <a:solidFill>
                          <a:schemeClr val="tx1"/>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r h="444500">
                <a:tc>
                  <a:txBody>
                    <a:bodyPr/>
                    <a:lstStyle/>
                    <a:p>
                      <a:pPr algn="ctr"/>
                      <a:r>
                        <a:rPr lang="en-US" sz="1800" dirty="0" smtClean="0"/>
                        <a:t>PM1</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p>
                  </a:txBody>
                  <a:tcPr marT="45742" marB="45742" anchor="ctr">
                    <a:lnL w="12700" cap="flat" cmpd="sng" algn="ctr">
                      <a:solidFill>
                        <a:schemeClr val="bg1"/>
                      </a:solidFill>
                      <a:prstDash val="solid"/>
                      <a:round/>
                      <a:headEnd type="none" w="med" len="med"/>
                      <a:tailEnd type="none" w="med" len="med"/>
                    </a:lnL>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1" dirty="0" err="1" smtClean="0">
                          <a:solidFill>
                            <a:schemeClr val="tx1"/>
                          </a:solidFill>
                        </a:rPr>
                        <a:t>TGba</a:t>
                      </a:r>
                      <a:endParaRPr lang="en-US" sz="1800" b="1" dirty="0"/>
                    </a:p>
                  </a:txBody>
                  <a:tcPr marT="45742" marB="45742" anchor="ctr">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1" dirty="0" err="1" smtClean="0">
                          <a:solidFill>
                            <a:schemeClr val="tx1"/>
                          </a:solidFill>
                        </a:rPr>
                        <a:t>TGba</a:t>
                      </a:r>
                      <a:endParaRPr lang="en-US" sz="1800" b="1" dirty="0">
                        <a:solidFill>
                          <a:schemeClr val="tx1"/>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r h="444500">
                <a:tc>
                  <a:txBody>
                    <a:bodyPr/>
                    <a:lstStyle/>
                    <a:p>
                      <a:pPr algn="ctr"/>
                      <a:r>
                        <a:rPr lang="en-US" sz="1800" dirty="0" smtClean="0"/>
                        <a:t>PM2</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r>
                        <a:rPr lang="en-US" sz="1800" b="1" dirty="0" err="1" smtClean="0"/>
                        <a:t>TGba</a:t>
                      </a:r>
                      <a:endParaRPr lang="en-US" sz="1800" b="1"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endParaRPr lang="en-US" sz="1800" b="1" dirty="0" smtClean="0">
                        <a:solidFill>
                          <a:schemeClr val="tx1"/>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r h="444500">
                <a:tc>
                  <a:txBody>
                    <a:bodyPr/>
                    <a:lstStyle/>
                    <a:p>
                      <a:pPr algn="ctr"/>
                      <a:r>
                        <a:rPr lang="en-US" sz="1800" dirty="0" smtClean="0"/>
                        <a:t>EVE</a:t>
                      </a:r>
                      <a:endParaRPr lang="en-US" sz="1800"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800" b="1" dirty="0" err="1" smtClean="0">
                          <a:solidFill>
                            <a:schemeClr val="tx1"/>
                          </a:solidFill>
                        </a:rPr>
                        <a:t>TGba</a:t>
                      </a:r>
                      <a:endParaRPr lang="en-US" sz="1800" b="1" dirty="0" smtClean="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b="1"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b="1" dirty="0">
                        <a:solidFill>
                          <a:srgbClr val="FF0000"/>
                        </a:solidFill>
                      </a:endParaRPr>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c>
                  <a:txBody>
                    <a:bodyPr/>
                    <a:lstStyle/>
                    <a:p>
                      <a:pPr algn="ctr"/>
                      <a:endParaRPr lang="en-US" sz="1800" b="1" dirty="0"/>
                    </a:p>
                  </a:txBody>
                  <a:tcPr marT="45742" marB="45742" anchor="ctr">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w="12700" cmpd="sng">
                      <a:noFill/>
                      <a:prstDash val="solid"/>
                    </a:lnTlToBr>
                    <a:lnBlToTr w="12700" cmpd="sng">
                      <a:noFill/>
                      <a:prstDash val="solid"/>
                    </a:lnBlToTr>
                  </a:tcPr>
                </a:tc>
              </a:tr>
            </a:tbl>
          </a:graphicData>
        </a:graphic>
      </p:graphicFrame>
      <p:sp>
        <p:nvSpPr>
          <p:cNvPr id="4" name="Date Placeholder 3"/>
          <p:cNvSpPr>
            <a:spLocks noGrp="1"/>
          </p:cNvSpPr>
          <p:nvPr>
            <p:ph type="dt" sz="quarter" idx="10"/>
          </p:nvPr>
        </p:nvSpPr>
        <p:spPr/>
        <p:txBody>
          <a:bodyPr/>
          <a:lstStyle/>
          <a:p>
            <a:pPr>
              <a:defRPr/>
            </a:pPr>
            <a:r>
              <a:rPr lang="en-US" smtClean="0"/>
              <a:t>May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11313" name="Slide Number Placeholder 5"/>
          <p:cNvSpPr>
            <a:spLocks noGrp="1"/>
          </p:cNvSpPr>
          <p:nvPr>
            <p:ph type="sldNum" sz="quarter" idx="12"/>
          </p:nvPr>
        </p:nvSpPr>
        <p:spPr>
          <a:xfrm>
            <a:off x="5879594" y="6474897"/>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820D640C-C722-4D77-8FC8-47D537D1240F}" type="slidenum">
              <a:rPr lang="en-US" altLang="en-US" sz="1200" b="0"/>
              <a:pPr>
                <a:spcBef>
                  <a:spcPct val="0"/>
                </a:spcBef>
                <a:buFontTx/>
                <a:buNone/>
              </a:pPr>
              <a:t>7</a:t>
            </a:fld>
            <a:endParaRPr lang="en-US" altLang="en-US" sz="1200" b="0" dirty="0"/>
          </a:p>
        </p:txBody>
      </p:sp>
      <p:graphicFrame>
        <p:nvGraphicFramePr>
          <p:cNvPr id="2" name="Table 1"/>
          <p:cNvGraphicFramePr>
            <a:graphicFrameLocks noGrp="1"/>
          </p:cNvGraphicFramePr>
          <p:nvPr>
            <p:extLst>
              <p:ext uri="{D42A27DB-BD31-4B8C-83A1-F6EECF244321}">
                <p14:modId xmlns:p14="http://schemas.microsoft.com/office/powerpoint/2010/main" val="1653515816"/>
              </p:ext>
            </p:extLst>
          </p:nvPr>
        </p:nvGraphicFramePr>
        <p:xfrm>
          <a:off x="1909873" y="4906491"/>
          <a:ext cx="3629025" cy="1362075"/>
        </p:xfrm>
        <a:graphic>
          <a:graphicData uri="http://schemas.openxmlformats.org/drawingml/2006/table">
            <a:tbl>
              <a:tblPr/>
              <a:tblGrid>
                <a:gridCol w="625541"/>
                <a:gridCol w="1197844"/>
                <a:gridCol w="598922"/>
                <a:gridCol w="603359"/>
                <a:gridCol w="603359"/>
              </a:tblGrid>
              <a:tr h="161925">
                <a:tc gridSpan="3">
                  <a:txBody>
                    <a:bodyPr/>
                    <a:lstStyle/>
                    <a:p>
                      <a:pPr algn="l" fontAlgn="b"/>
                      <a:r>
                        <a:rPr lang="en-US" sz="1200" b="1" i="0" u="none" strike="noStrike" dirty="0">
                          <a:effectLst/>
                          <a:latin typeface="Arial" panose="020B0604020202020204" pitchFamily="34" charset="0"/>
                        </a:rPr>
                        <a:t>Nominal </a:t>
                      </a:r>
                      <a:r>
                        <a:rPr lang="en-US" sz="1200" b="1" i="0" u="none" strike="noStrike" dirty="0" err="1">
                          <a:effectLst/>
                          <a:latin typeface="Arial" panose="020B0604020202020204" pitchFamily="34" charset="0"/>
                        </a:rPr>
                        <a:t>Timeblocks</a:t>
                      </a:r>
                      <a:r>
                        <a:rPr lang="en-US" sz="1200" b="1" i="0" u="none" strike="noStrike" dirty="0">
                          <a:effectLst/>
                          <a:latin typeface="Arial" panose="020B0604020202020204" pitchFamily="34" charset="0"/>
                        </a:rPr>
                        <a:t>:</a:t>
                      </a:r>
                    </a:p>
                  </a:txBody>
                  <a:tcPr marL="9525" marR="9525" marT="9525" marB="0" anchor="b">
                    <a:lnL>
                      <a:noFill/>
                    </a:lnL>
                    <a:lnR>
                      <a:noFill/>
                    </a:lnR>
                    <a:lnT>
                      <a:noFill/>
                    </a:lnT>
                    <a:lnB>
                      <a:noFill/>
                    </a:lnB>
                  </a:tcPr>
                </a:tc>
                <a:tc hMerge="1">
                  <a:txBody>
                    <a:bodyPr/>
                    <a:lstStyle/>
                    <a:p>
                      <a:endParaRPr lang="en-US"/>
                    </a:p>
                  </a:txBody>
                  <a:tcPr/>
                </a:tc>
                <a:tc hMerge="1">
                  <a:txBody>
                    <a:bodyPr/>
                    <a:lstStyle/>
                    <a:p>
                      <a:endParaRPr lang="en-US"/>
                    </a:p>
                  </a:txBody>
                  <a:tcPr/>
                </a:tc>
                <a:tc>
                  <a:txBody>
                    <a:bodyPr/>
                    <a:lstStyle/>
                    <a:p>
                      <a:pPr algn="ctr"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a:txBody>
                    <a:bodyPr/>
                    <a:lstStyle/>
                    <a:p>
                      <a:pPr algn="l" fontAlgn="ctr"/>
                      <a:endParaRPr lang="en-US" sz="1200" b="0" i="0" u="none" strike="noStrike">
                        <a:effectLst/>
                        <a:latin typeface="Arial" panose="020B0604020202020204" pitchFamily="34" charset="0"/>
                      </a:endParaRPr>
                    </a:p>
                  </a:txBody>
                  <a:tcPr marL="9525" marR="9525" marT="9525" marB="0" anchor="ctr">
                    <a:lnL>
                      <a:noFill/>
                    </a:lnL>
                    <a:lnR>
                      <a:noFill/>
                    </a:lnR>
                    <a:lnT>
                      <a:noFill/>
                    </a:lnT>
                    <a:lnB>
                      <a:noFill/>
                    </a:lnB>
                  </a:tcPr>
                </a:tc>
              </a:tr>
              <a:tr h="190500">
                <a:tc>
                  <a:txBody>
                    <a:bodyPr/>
                    <a:lstStyle/>
                    <a:p>
                      <a:pPr algn="l" fontAlgn="b"/>
                      <a:r>
                        <a:rPr lang="en-US" sz="1200" b="1" i="0" u="none" strike="noStrike">
                          <a:effectLst/>
                          <a:latin typeface="Arial" panose="020B0604020202020204" pitchFamily="34" charset="0"/>
                        </a:rPr>
                        <a:t>AM0</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7am to 8am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0700 to 0800</a:t>
                      </a:r>
                    </a:p>
                  </a:txBody>
                  <a:tcPr marL="9525" marR="9525" marT="9525" marB="0" anchor="b">
                    <a:lnL>
                      <a:noFill/>
                    </a:lnL>
                    <a:lnR>
                      <a:noFill/>
                    </a:lnR>
                    <a:lnT>
                      <a:noFill/>
                    </a:lnT>
                    <a:lnB>
                      <a:noFill/>
                    </a:lnB>
                  </a:tcPr>
                </a:tc>
                <a:tc hMerge="1">
                  <a:txBody>
                    <a:bodyPr/>
                    <a:lstStyle/>
                    <a:p>
                      <a:endParaRPr lang="en-US"/>
                    </a:p>
                  </a:txBody>
                  <a:tcPr/>
                </a:tc>
              </a:tr>
              <a:tr h="161925">
                <a:tc>
                  <a:txBody>
                    <a:bodyPr/>
                    <a:lstStyle/>
                    <a:p>
                      <a:pPr algn="l" fontAlgn="b"/>
                      <a:r>
                        <a:rPr lang="en-US" sz="1200" b="1" i="0" u="none" strike="noStrike">
                          <a:effectLst/>
                          <a:latin typeface="Arial" panose="020B0604020202020204" pitchFamily="34" charset="0"/>
                        </a:rPr>
                        <a:t>AM1</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8am to 10am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0800 to 1000</a:t>
                      </a:r>
                    </a:p>
                  </a:txBody>
                  <a:tcPr marL="9525" marR="9525" marT="9525" marB="0" anchor="b">
                    <a:lnL>
                      <a:noFill/>
                    </a:lnL>
                    <a:lnR>
                      <a:noFill/>
                    </a:lnR>
                    <a:lnT>
                      <a:noFill/>
                    </a:lnT>
                    <a:lnB>
                      <a:noFill/>
                    </a:lnB>
                  </a:tcPr>
                </a:tc>
                <a:tc hMerge="1">
                  <a:txBody>
                    <a:bodyPr/>
                    <a:lstStyle/>
                    <a:p>
                      <a:endParaRPr lang="en-US"/>
                    </a:p>
                  </a:txBody>
                  <a:tcPr/>
                </a:tc>
              </a:tr>
              <a:tr h="161925">
                <a:tc>
                  <a:txBody>
                    <a:bodyPr/>
                    <a:lstStyle/>
                    <a:p>
                      <a:pPr algn="l" fontAlgn="b"/>
                      <a:r>
                        <a:rPr lang="en-US" sz="1200" b="1" i="0" u="none" strike="noStrike" dirty="0">
                          <a:effectLst/>
                          <a:latin typeface="Arial" panose="020B0604020202020204" pitchFamily="34" charset="0"/>
                        </a:rPr>
                        <a:t>AM2</a:t>
                      </a: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10:30am to 12:30pm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dirty="0">
                          <a:effectLst/>
                          <a:latin typeface="Arial" panose="020B0604020202020204" pitchFamily="34" charset="0"/>
                        </a:rPr>
                        <a:t>1030 to 1230</a:t>
                      </a:r>
                    </a:p>
                  </a:txBody>
                  <a:tcPr marL="9525" marR="9525" marT="9525" marB="0" anchor="b">
                    <a:lnL>
                      <a:noFill/>
                    </a:lnL>
                    <a:lnR>
                      <a:noFill/>
                    </a:lnR>
                    <a:lnT>
                      <a:noFill/>
                    </a:lnT>
                    <a:lnB>
                      <a:noFill/>
                    </a:lnB>
                  </a:tcPr>
                </a:tc>
                <a:tc hMerge="1">
                  <a:txBody>
                    <a:bodyPr/>
                    <a:lstStyle/>
                    <a:p>
                      <a:endParaRPr lang="en-US"/>
                    </a:p>
                  </a:txBody>
                  <a:tcPr/>
                </a:tc>
              </a:tr>
              <a:tr h="161925">
                <a:tc>
                  <a:txBody>
                    <a:bodyPr/>
                    <a:lstStyle/>
                    <a:p>
                      <a:pPr algn="l" fontAlgn="b"/>
                      <a:r>
                        <a:rPr lang="en-US" sz="1200" b="1" i="0" u="none" strike="noStrike">
                          <a:effectLst/>
                          <a:latin typeface="Arial" panose="020B0604020202020204" pitchFamily="34" charset="0"/>
                        </a:rPr>
                        <a:t>PM1</a:t>
                      </a:r>
                    </a:p>
                  </a:txBody>
                  <a:tcPr marL="9525" marR="9525" marT="9525" marB="0" anchor="b">
                    <a:lnL>
                      <a:noFill/>
                    </a:lnL>
                    <a:lnR>
                      <a:noFill/>
                    </a:lnR>
                    <a:lnT>
                      <a:noFill/>
                    </a:lnT>
                    <a:lnB>
                      <a:noFill/>
                    </a:lnB>
                  </a:tcPr>
                </a:tc>
                <a:tc gridSpan="2">
                  <a:txBody>
                    <a:bodyPr/>
                    <a:lstStyle/>
                    <a:p>
                      <a:pPr algn="l" fontAlgn="b"/>
                      <a:r>
                        <a:rPr lang="en-US" sz="1200" b="0" i="0" u="none" strike="noStrike" dirty="0">
                          <a:effectLst/>
                          <a:latin typeface="Arial" panose="020B0604020202020204" pitchFamily="34" charset="0"/>
                        </a:rPr>
                        <a:t>1:30pm to 3:30pm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a:effectLst/>
                          <a:latin typeface="Arial" panose="020B0604020202020204" pitchFamily="34" charset="0"/>
                        </a:rPr>
                        <a:t>1330 to 1530</a:t>
                      </a:r>
                    </a:p>
                  </a:txBody>
                  <a:tcPr marL="9525" marR="9525" marT="9525" marB="0" anchor="b">
                    <a:lnL>
                      <a:noFill/>
                    </a:lnL>
                    <a:lnR>
                      <a:noFill/>
                    </a:lnR>
                    <a:lnT>
                      <a:noFill/>
                    </a:lnT>
                    <a:lnB>
                      <a:noFill/>
                    </a:lnB>
                  </a:tcPr>
                </a:tc>
                <a:tc hMerge="1">
                  <a:txBody>
                    <a:bodyPr/>
                    <a:lstStyle/>
                    <a:p>
                      <a:endParaRPr lang="en-US"/>
                    </a:p>
                  </a:txBody>
                  <a:tcPr/>
                </a:tc>
              </a:tr>
              <a:tr h="200025">
                <a:tc>
                  <a:txBody>
                    <a:bodyPr/>
                    <a:lstStyle/>
                    <a:p>
                      <a:pPr algn="l" fontAlgn="b"/>
                      <a:r>
                        <a:rPr lang="en-US" sz="1200" b="1" i="0" u="none" strike="noStrike">
                          <a:effectLst/>
                          <a:latin typeface="Arial" panose="020B0604020202020204" pitchFamily="34" charset="0"/>
                        </a:rPr>
                        <a:t>PM2</a:t>
                      </a:r>
                    </a:p>
                  </a:txBody>
                  <a:tcPr marL="9525" marR="9525" marT="9525" marB="0" anchor="b">
                    <a:lnL>
                      <a:noFill/>
                    </a:lnL>
                    <a:lnR>
                      <a:noFill/>
                    </a:lnR>
                    <a:lnT>
                      <a:noFill/>
                    </a:lnT>
                    <a:lnB>
                      <a:noFill/>
                    </a:lnB>
                  </a:tcPr>
                </a:tc>
                <a:tc>
                  <a:txBody>
                    <a:bodyPr/>
                    <a:lstStyle/>
                    <a:p>
                      <a:pPr algn="l" fontAlgn="b"/>
                      <a:r>
                        <a:rPr lang="en-US" sz="1200" b="0" i="0" u="none" strike="noStrike">
                          <a:effectLst/>
                          <a:latin typeface="Arial" panose="020B0604020202020204" pitchFamily="34" charset="0"/>
                        </a:rPr>
                        <a:t>4pm to 6pm</a:t>
                      </a:r>
                    </a:p>
                  </a:txBody>
                  <a:tcPr marL="9525" marR="9525" marT="9525" marB="0" anchor="b">
                    <a:lnL>
                      <a:noFill/>
                    </a:lnL>
                    <a:lnR>
                      <a:noFill/>
                    </a:lnR>
                    <a:lnT>
                      <a:noFill/>
                    </a:lnT>
                    <a:lnB>
                      <a:noFill/>
                    </a:lnB>
                  </a:tcPr>
                </a:tc>
                <a:tc>
                  <a:txBody>
                    <a:bodyPr/>
                    <a:lstStyle/>
                    <a:p>
                      <a:pPr algn="l" fontAlgn="b"/>
                      <a:endParaRPr lang="en-US" sz="1200" b="0" i="0" u="none" strike="noStrike">
                        <a:effectLst/>
                        <a:latin typeface="Arial" panose="020B0604020202020204" pitchFamily="34" charset="0"/>
                      </a:endParaRPr>
                    </a:p>
                  </a:txBody>
                  <a:tcPr marL="9525" marR="9525" marT="9525" marB="0" anchor="b">
                    <a:lnL>
                      <a:noFill/>
                    </a:lnL>
                    <a:lnR>
                      <a:noFill/>
                    </a:lnR>
                    <a:lnT>
                      <a:noFill/>
                    </a:lnT>
                    <a:lnB>
                      <a:noFill/>
                    </a:lnB>
                  </a:tcPr>
                </a:tc>
                <a:tc gridSpan="2">
                  <a:txBody>
                    <a:bodyPr/>
                    <a:lstStyle/>
                    <a:p>
                      <a:pPr algn="l" fontAlgn="b"/>
                      <a:r>
                        <a:rPr lang="en-US" sz="1200" b="0" i="0" u="none" strike="noStrike">
                          <a:effectLst/>
                          <a:latin typeface="Arial" panose="020B0604020202020204" pitchFamily="34" charset="0"/>
                        </a:rPr>
                        <a:t>1600 to 1800</a:t>
                      </a:r>
                    </a:p>
                  </a:txBody>
                  <a:tcPr marL="9525" marR="9525" marT="9525" marB="0" anchor="b">
                    <a:lnL>
                      <a:noFill/>
                    </a:lnL>
                    <a:lnR>
                      <a:noFill/>
                    </a:lnR>
                    <a:lnT>
                      <a:noFill/>
                    </a:lnT>
                    <a:lnB>
                      <a:noFill/>
                    </a:lnB>
                  </a:tcPr>
                </a:tc>
                <a:tc hMerge="1">
                  <a:txBody>
                    <a:bodyPr/>
                    <a:lstStyle/>
                    <a:p>
                      <a:endParaRPr lang="en-US"/>
                    </a:p>
                  </a:txBody>
                  <a:tcPr/>
                </a:tc>
              </a:tr>
              <a:tr h="200025">
                <a:tc>
                  <a:txBody>
                    <a:bodyPr/>
                    <a:lstStyle/>
                    <a:p>
                      <a:pPr algn="l" fontAlgn="b"/>
                      <a:r>
                        <a:rPr lang="en-US" sz="1200" b="1" i="0" u="none" strike="noStrike">
                          <a:effectLst/>
                          <a:latin typeface="Arial" panose="020B0604020202020204" pitchFamily="34" charset="0"/>
                        </a:rPr>
                        <a:t>EVE</a:t>
                      </a:r>
                    </a:p>
                  </a:txBody>
                  <a:tcPr marL="9525" marR="9525" marT="9525" marB="0" anchor="b">
                    <a:lnL>
                      <a:noFill/>
                    </a:lnL>
                    <a:lnR>
                      <a:noFill/>
                    </a:lnR>
                    <a:lnT>
                      <a:noFill/>
                    </a:lnT>
                    <a:lnB>
                      <a:noFill/>
                    </a:lnB>
                  </a:tcPr>
                </a:tc>
                <a:tc gridSpan="2">
                  <a:txBody>
                    <a:bodyPr/>
                    <a:lstStyle/>
                    <a:p>
                      <a:pPr algn="l" fontAlgn="b"/>
                      <a:r>
                        <a:rPr lang="en-US" sz="1200" b="0" i="0" u="none" strike="noStrike" dirty="0">
                          <a:effectLst/>
                          <a:latin typeface="Arial" panose="020B0604020202020204" pitchFamily="34" charset="0"/>
                        </a:rPr>
                        <a:t>7:30pm-9:30pm</a:t>
                      </a:r>
                    </a:p>
                  </a:txBody>
                  <a:tcPr marL="9525" marR="9525" marT="9525" marB="0" anchor="b">
                    <a:lnL>
                      <a:noFill/>
                    </a:lnL>
                    <a:lnR>
                      <a:noFill/>
                    </a:lnR>
                    <a:lnT>
                      <a:noFill/>
                    </a:lnT>
                    <a:lnB>
                      <a:noFill/>
                    </a:lnB>
                  </a:tcPr>
                </a:tc>
                <a:tc hMerge="1">
                  <a:txBody>
                    <a:bodyPr/>
                    <a:lstStyle/>
                    <a:p>
                      <a:endParaRPr lang="en-US"/>
                    </a:p>
                  </a:txBody>
                  <a:tcPr/>
                </a:tc>
                <a:tc gridSpan="2">
                  <a:txBody>
                    <a:bodyPr/>
                    <a:lstStyle/>
                    <a:p>
                      <a:pPr algn="l" fontAlgn="b"/>
                      <a:r>
                        <a:rPr lang="en-US" sz="1200" b="0" i="0" u="none" strike="noStrike" dirty="0">
                          <a:effectLst/>
                          <a:latin typeface="Arial" panose="020B0604020202020204" pitchFamily="34" charset="0"/>
                        </a:rPr>
                        <a:t>1930 to 2130</a:t>
                      </a:r>
                    </a:p>
                  </a:txBody>
                  <a:tcPr marL="9525" marR="9525" marT="9525" marB="0" anchor="b">
                    <a:lnL>
                      <a:noFill/>
                    </a:lnL>
                    <a:lnR>
                      <a:noFill/>
                    </a:lnR>
                    <a:lnT>
                      <a:noFill/>
                    </a:lnT>
                    <a:lnB>
                      <a:noFill/>
                    </a:lnB>
                  </a:tcPr>
                </a:tc>
                <a:tc hMerge="1">
                  <a:txBody>
                    <a:bodyPr/>
                    <a:lstStyle/>
                    <a:p>
                      <a:endParaRPr lang="en-US"/>
                    </a:p>
                  </a:txBody>
                  <a:tcPr/>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tle 1"/>
          <p:cNvSpPr>
            <a:spLocks noGrp="1"/>
          </p:cNvSpPr>
          <p:nvPr>
            <p:ph type="title"/>
          </p:nvPr>
        </p:nvSpPr>
        <p:spPr/>
        <p:txBody>
          <a:bodyPr/>
          <a:lstStyle/>
          <a:p>
            <a:r>
              <a:rPr lang="en-US" altLang="en-US" smtClean="0"/>
              <a:t>Main Agenda Items for the Week</a:t>
            </a:r>
          </a:p>
        </p:txBody>
      </p:sp>
      <p:sp>
        <p:nvSpPr>
          <p:cNvPr id="12291" name="Content Placeholder 2"/>
          <p:cNvSpPr>
            <a:spLocks noGrp="1"/>
          </p:cNvSpPr>
          <p:nvPr>
            <p:ph idx="1"/>
          </p:nvPr>
        </p:nvSpPr>
        <p:spPr>
          <a:xfrm>
            <a:off x="914400" y="2057401"/>
            <a:ext cx="10363200" cy="4341813"/>
          </a:xfrm>
        </p:spPr>
        <p:txBody>
          <a:bodyPr/>
          <a:lstStyle/>
          <a:p>
            <a:pPr>
              <a:defRPr/>
            </a:pPr>
            <a:r>
              <a:rPr lang="en-US" altLang="en-US" dirty="0" smtClean="0"/>
              <a:t>Complete comment resolution on </a:t>
            </a:r>
            <a:r>
              <a:rPr lang="en-US" altLang="en-US" dirty="0" err="1" smtClean="0"/>
              <a:t>TGba</a:t>
            </a:r>
            <a:r>
              <a:rPr lang="en-US" altLang="en-US" dirty="0" smtClean="0"/>
              <a:t> D2.0 (LB237) and instruct the editor to generate P802.11ba D3.0</a:t>
            </a:r>
          </a:p>
          <a:p>
            <a:pPr>
              <a:defRPr/>
            </a:pPr>
            <a:endParaRPr lang="en-US" altLang="en-US" dirty="0" smtClean="0"/>
          </a:p>
          <a:p>
            <a:pPr>
              <a:defRPr/>
            </a:pPr>
            <a:r>
              <a:rPr lang="en-US" altLang="en-US" dirty="0" smtClean="0"/>
              <a:t>Approve WG </a:t>
            </a:r>
            <a:r>
              <a:rPr lang="en-US" altLang="en-US" dirty="0"/>
              <a:t>recirculation letter </a:t>
            </a:r>
            <a:r>
              <a:rPr lang="en-US" altLang="en-US" dirty="0" smtClean="0"/>
              <a:t>ballot</a:t>
            </a:r>
            <a:endParaRPr lang="en-US" altLang="en-US" dirty="0"/>
          </a:p>
          <a:p>
            <a:pPr>
              <a:defRPr/>
            </a:pPr>
            <a:endParaRPr lang="en-US" altLang="en-US" dirty="0" smtClean="0"/>
          </a:p>
          <a:p>
            <a:pPr>
              <a:defRPr/>
            </a:pPr>
            <a:r>
              <a:rPr lang="en-US" altLang="en-US" dirty="0" smtClean="0"/>
              <a:t>Review </a:t>
            </a:r>
            <a:r>
              <a:rPr lang="en-US" altLang="en-US" dirty="0"/>
              <a:t>TG timeline</a:t>
            </a:r>
            <a:endParaRPr lang="en-US" altLang="en-US" sz="2000" dirty="0"/>
          </a:p>
          <a:p>
            <a:endParaRPr lang="en-US" altLang="en-US" sz="2000" dirty="0"/>
          </a:p>
        </p:txBody>
      </p:sp>
      <p:sp>
        <p:nvSpPr>
          <p:cNvPr id="4" name="Date Placeholder 3"/>
          <p:cNvSpPr>
            <a:spLocks noGrp="1"/>
          </p:cNvSpPr>
          <p:nvPr>
            <p:ph type="dt" sz="quarter" idx="10"/>
          </p:nvPr>
        </p:nvSpPr>
        <p:spPr/>
        <p:txBody>
          <a:bodyPr/>
          <a:lstStyle/>
          <a:p>
            <a:pPr>
              <a:defRPr/>
            </a:pPr>
            <a:r>
              <a:rPr lang="en-US" smtClean="0"/>
              <a:t>May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12294" name="Slide Number Placeholder 5"/>
          <p:cNvSpPr>
            <a:spLocks noGrp="1"/>
          </p:cNvSpPr>
          <p:nvPr>
            <p:ph type="sldNum" sz="quarter" idx="12"/>
          </p:nvPr>
        </p:nvSpPr>
        <p:spPr>
          <a:xfrm>
            <a:off x="5879594" y="6475413"/>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DA0A6492-A455-4AD2-A19D-A4E84B1CCB2D}" type="slidenum">
              <a:rPr lang="en-US" altLang="en-US" sz="1200" b="0"/>
              <a:pPr>
                <a:spcBef>
                  <a:spcPct val="0"/>
                </a:spcBef>
                <a:buFontTx/>
                <a:buNone/>
              </a:pPr>
              <a:t>8</a:t>
            </a:fld>
            <a:endParaRPr lang="en-US" altLang="en-US" sz="1200" b="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1"/>
          <p:cNvSpPr>
            <a:spLocks noGrp="1"/>
          </p:cNvSpPr>
          <p:nvPr>
            <p:ph type="title"/>
          </p:nvPr>
        </p:nvSpPr>
        <p:spPr>
          <a:xfrm>
            <a:off x="2209800" y="685800"/>
            <a:ext cx="7772400" cy="534988"/>
          </a:xfrm>
        </p:spPr>
        <p:txBody>
          <a:bodyPr/>
          <a:lstStyle/>
          <a:p>
            <a:r>
              <a:rPr lang="en-US" altLang="en-US" dirty="0" smtClean="0"/>
              <a:t>Call for Submissions</a:t>
            </a:r>
          </a:p>
        </p:txBody>
      </p:sp>
      <p:sp>
        <p:nvSpPr>
          <p:cNvPr id="6" name="Content Placeholder 5"/>
          <p:cNvSpPr>
            <a:spLocks noGrp="1"/>
          </p:cNvSpPr>
          <p:nvPr>
            <p:ph idx="1"/>
          </p:nvPr>
        </p:nvSpPr>
        <p:spPr>
          <a:xfrm>
            <a:off x="929217" y="1524001"/>
            <a:ext cx="10462683" cy="4951413"/>
          </a:xfrm>
        </p:spPr>
        <p:txBody>
          <a:bodyPr/>
          <a:lstStyle/>
          <a:p>
            <a:pPr>
              <a:defRPr/>
            </a:pPr>
            <a:r>
              <a:rPr lang="en-US" dirty="0" smtClean="0"/>
              <a:t>Call for submissions sent out on </a:t>
            </a:r>
            <a:r>
              <a:rPr lang="en-US" dirty="0" smtClean="0"/>
              <a:t>May 6: </a:t>
            </a:r>
            <a:endParaRPr lang="en-US" dirty="0" smtClean="0"/>
          </a:p>
          <a:p>
            <a:pPr lvl="1">
              <a:defRPr/>
            </a:pPr>
            <a:r>
              <a:rPr lang="en-US" b="0" dirty="0" smtClean="0"/>
              <a:t>Received </a:t>
            </a:r>
            <a:r>
              <a:rPr lang="en-US" dirty="0" smtClean="0"/>
              <a:t>34</a:t>
            </a:r>
            <a:r>
              <a:rPr lang="en-US" dirty="0" smtClean="0"/>
              <a:t> </a:t>
            </a:r>
            <a:r>
              <a:rPr lang="en-US" dirty="0" smtClean="0"/>
              <a:t>s</a:t>
            </a:r>
            <a:r>
              <a:rPr lang="en-US" b="0" dirty="0" smtClean="0"/>
              <a:t>ubmissions (updated on </a:t>
            </a:r>
            <a:r>
              <a:rPr lang="en-US" dirty="0" smtClean="0"/>
              <a:t>May 12</a:t>
            </a:r>
            <a:r>
              <a:rPr lang="en-US" b="0" dirty="0" smtClean="0"/>
              <a:t>)</a:t>
            </a:r>
            <a:endParaRPr lang="en-US" b="0" dirty="0" smtClean="0"/>
          </a:p>
          <a:p>
            <a:pPr>
              <a:defRPr/>
            </a:pPr>
            <a:endParaRPr lang="en-US" dirty="0" smtClean="0"/>
          </a:p>
          <a:p>
            <a:pPr>
              <a:defRPr/>
            </a:pPr>
            <a:r>
              <a:rPr lang="en-US" dirty="0" smtClean="0"/>
              <a:t>Grouped submissions by topics</a:t>
            </a:r>
          </a:p>
          <a:p>
            <a:pPr lvl="1">
              <a:defRPr/>
            </a:pPr>
            <a:r>
              <a:rPr lang="en-US" dirty="0" smtClean="0"/>
              <a:t>PHY (~70 CIDs)</a:t>
            </a:r>
            <a:endParaRPr lang="en-US" dirty="0" smtClean="0"/>
          </a:p>
          <a:p>
            <a:pPr lvl="1">
              <a:defRPr/>
            </a:pPr>
            <a:r>
              <a:rPr lang="en-US" dirty="0" smtClean="0"/>
              <a:t>MAC (~210 CIDs)</a:t>
            </a:r>
            <a:endParaRPr lang="en-US" dirty="0" smtClean="0"/>
          </a:p>
          <a:p>
            <a:pPr lvl="2">
              <a:defRPr/>
            </a:pPr>
            <a:endParaRPr lang="en-US" dirty="0" smtClean="0"/>
          </a:p>
          <a:p>
            <a:pPr lvl="1">
              <a:defRPr/>
            </a:pPr>
            <a:endParaRPr lang="en-US" b="0" dirty="0" smtClean="0"/>
          </a:p>
          <a:p>
            <a:pPr marL="1200150" lvl="2" indent="-342900">
              <a:buFont typeface="+mj-lt"/>
              <a:buAutoNum type="arabicPeriod"/>
            </a:pPr>
            <a:endParaRPr lang="en-US" sz="2000" dirty="0"/>
          </a:p>
        </p:txBody>
      </p:sp>
      <p:sp>
        <p:nvSpPr>
          <p:cNvPr id="4" name="Date Placeholder 3"/>
          <p:cNvSpPr>
            <a:spLocks noGrp="1"/>
          </p:cNvSpPr>
          <p:nvPr>
            <p:ph type="dt" sz="quarter" idx="10"/>
          </p:nvPr>
        </p:nvSpPr>
        <p:spPr/>
        <p:txBody>
          <a:bodyPr/>
          <a:lstStyle/>
          <a:p>
            <a:pPr>
              <a:defRPr/>
            </a:pPr>
            <a:r>
              <a:rPr lang="en-US" smtClean="0"/>
              <a:t>May 2019</a:t>
            </a:r>
            <a:endParaRPr lang="en-US"/>
          </a:p>
        </p:txBody>
      </p:sp>
      <p:sp>
        <p:nvSpPr>
          <p:cNvPr id="5" name="Footer Placeholder 4"/>
          <p:cNvSpPr>
            <a:spLocks noGrp="1"/>
          </p:cNvSpPr>
          <p:nvPr>
            <p:ph type="ftr" sz="quarter" idx="11"/>
          </p:nvPr>
        </p:nvSpPr>
        <p:spPr/>
        <p:txBody>
          <a:bodyPr/>
          <a:lstStyle/>
          <a:p>
            <a:pPr>
              <a:defRPr/>
            </a:pPr>
            <a:r>
              <a:rPr lang="en-US" smtClean="0"/>
              <a:t>Minyoung Park (Intel Corp.)</a:t>
            </a:r>
            <a:endParaRPr lang="en-US"/>
          </a:p>
        </p:txBody>
      </p:sp>
      <p:sp>
        <p:nvSpPr>
          <p:cNvPr id="13318" name="Slide Number Placeholder 5"/>
          <p:cNvSpPr>
            <a:spLocks noGrp="1"/>
          </p:cNvSpPr>
          <p:nvPr>
            <p:ph type="sldNum" sz="quarter" idx="12"/>
          </p:nvPr>
        </p:nvSpPr>
        <p:spPr>
          <a:xfrm>
            <a:off x="5944152" y="6488386"/>
            <a:ext cx="432811"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DF0D70E5-9AF7-4A30-B6FF-66C7C50BAA31}" type="slidenum">
              <a:rPr lang="en-US" altLang="en-US" sz="1200" b="0"/>
              <a:pPr>
                <a:spcBef>
                  <a:spcPct val="0"/>
                </a:spcBef>
                <a:buFontTx/>
                <a:buNone/>
              </a:pPr>
              <a:t>9</a:t>
            </a:fld>
            <a:endParaRPr lang="en-US" altLang="en-US" sz="1200" b="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140844</TotalTime>
  <Words>2347</Words>
  <Application>Microsoft Office PowerPoint</Application>
  <PresentationFormat>Widescreen</PresentationFormat>
  <Paragraphs>647</Paragraphs>
  <Slides>31</Slides>
  <Notes>12</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31</vt:i4>
      </vt:variant>
    </vt:vector>
  </HeadingPairs>
  <TitlesOfParts>
    <vt:vector size="40" baseType="lpstr">
      <vt:lpstr>Monotype Sorts</vt:lpstr>
      <vt:lpstr>MS Gothic</vt:lpstr>
      <vt:lpstr>MS PGothic</vt:lpstr>
      <vt:lpstr>Arial</vt:lpstr>
      <vt:lpstr>Calibri</vt:lpstr>
      <vt:lpstr>Helvetica</vt:lpstr>
      <vt:lpstr>Times New Roman</vt:lpstr>
      <vt:lpstr>802-11-Submission</vt:lpstr>
      <vt:lpstr>Document</vt:lpstr>
      <vt:lpstr>May 2019  TGba Agenda</vt:lpstr>
      <vt:lpstr>IEEE 802.11 TGba: Wake-up Radio Operation</vt:lpstr>
      <vt:lpstr>Abstract</vt:lpstr>
      <vt:lpstr>Meeting Protocol</vt:lpstr>
      <vt:lpstr>Attendance</vt:lpstr>
      <vt:lpstr>Attendance, Voting &amp; Document Status</vt:lpstr>
      <vt:lpstr>TGba Schedule for the Week</vt:lpstr>
      <vt:lpstr>Main Agenda Items for the Week</vt:lpstr>
      <vt:lpstr>Call for Submissions</vt:lpstr>
      <vt:lpstr>PHY - CR </vt:lpstr>
      <vt:lpstr>MAC - CR</vt:lpstr>
      <vt:lpstr>Agenda</vt:lpstr>
      <vt:lpstr>Instructions for the WG Chair</vt:lpstr>
      <vt:lpstr>Participants have a duty to inform the IEEE</vt:lpstr>
      <vt:lpstr>Ways to inform IEEE</vt:lpstr>
      <vt:lpstr>Other guidelines for IEEE WG meetings</vt:lpstr>
      <vt:lpstr>Patent-related information</vt:lpstr>
      <vt:lpstr>Participation in IEEE 802 Meetings</vt:lpstr>
      <vt:lpstr>IEEE-SA policy documents</vt:lpstr>
      <vt:lpstr>Current IEEE-SA Rule documents</vt:lpstr>
      <vt:lpstr>Current IEEE 802, 802.11 rules documents </vt:lpstr>
      <vt:lpstr>Summary from March 2019 Meeting, Ad-hoc Meeting and Teleconference Calls</vt:lpstr>
      <vt:lpstr>Motion - Minutes</vt:lpstr>
      <vt:lpstr>Motion #2017</vt:lpstr>
      <vt:lpstr>Motion - WG Recirculation Ballot</vt:lpstr>
      <vt:lpstr>TGba Timeline </vt:lpstr>
      <vt:lpstr>Goal for May 2019</vt:lpstr>
      <vt:lpstr>Teleconference Call Schedule</vt:lpstr>
      <vt:lpstr>Backup Slides</vt:lpstr>
      <vt:lpstr>Proposed TGba Spec Development Process</vt:lpstr>
      <vt:lpstr>[Template] Motion #?</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11-18/1042r11</dc:title>
  <dc:subject>Submission</dc:subject>
  <dc:creator>minyoung.park@intel.com</dc:creator>
  <cp:keywords>July 2018, CTPClassification=CTP_NT</cp:keywords>
  <dc:description>TGba Agenda July 2018</dc:description>
  <cp:lastModifiedBy>Park, Minyoung</cp:lastModifiedBy>
  <cp:revision>5197</cp:revision>
  <cp:lastPrinted>2014-11-04T15:04:57Z</cp:lastPrinted>
  <dcterms:created xsi:type="dcterms:W3CDTF">2007-04-17T18:10:23Z</dcterms:created>
  <dcterms:modified xsi:type="dcterms:W3CDTF">2019-05-13T13:20:12Z</dcterms:modified>
  <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NSCPROP_SA">
    <vt:lpwstr>C:\Users\minyoung.p\Documents\IEEE 802.11 WG\TGba\2017\November\11-17-1223-09-00ba-september-2017-tgba-agenda.pptx</vt:lpwstr>
  </property>
  <property fmtid="{D5CDD505-2E9C-101B-9397-08002B2CF9AE}" pid="27" name="_readonly">
    <vt:lpwstr/>
  </property>
  <property fmtid="{D5CDD505-2E9C-101B-9397-08002B2CF9AE}" pid="28" name="_change">
    <vt:lpwstr/>
  </property>
  <property fmtid="{D5CDD505-2E9C-101B-9397-08002B2CF9AE}" pid="29" name="_full-control">
    <vt:lpwstr/>
  </property>
  <property fmtid="{D5CDD505-2E9C-101B-9397-08002B2CF9AE}" pid="30" name="sflag">
    <vt:lpwstr>1531426985</vt:lpwstr>
  </property>
  <property fmtid="{D5CDD505-2E9C-101B-9397-08002B2CF9AE}" pid="31" name="TitusGUID">
    <vt:lpwstr>9de5a140-4d94-469a-9331-b0c82385dacb</vt:lpwstr>
  </property>
  <property fmtid="{D5CDD505-2E9C-101B-9397-08002B2CF9AE}" pid="32" name="CTP_TimeStamp">
    <vt:lpwstr>2019-05-13 13:20:12Z</vt:lpwstr>
  </property>
  <property fmtid="{D5CDD505-2E9C-101B-9397-08002B2CF9AE}" pid="33" name="CTP_BU">
    <vt:lpwstr>NA</vt:lpwstr>
  </property>
  <property fmtid="{D5CDD505-2E9C-101B-9397-08002B2CF9AE}" pid="34" name="CTP_IDSID">
    <vt:lpwstr>NA</vt:lpwstr>
  </property>
  <property fmtid="{D5CDD505-2E9C-101B-9397-08002B2CF9AE}" pid="35" name="CTP_WWID">
    <vt:lpwstr>NA</vt:lpwstr>
  </property>
  <property fmtid="{D5CDD505-2E9C-101B-9397-08002B2CF9AE}" pid="36" name="CTPClassification">
    <vt:lpwstr>CTP_NT</vt:lpwstr>
  </property>
</Properties>
</file>