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3"/>
  </p:notesMasterIdLst>
  <p:handoutMasterIdLst>
    <p:handoutMasterId r:id="rId74"/>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68" r:id="rId14"/>
    <p:sldId id="269" r:id="rId15"/>
    <p:sldId id="271" r:id="rId16"/>
    <p:sldId id="272" r:id="rId17"/>
    <p:sldId id="273" r:id="rId18"/>
    <p:sldId id="274" r:id="rId19"/>
    <p:sldId id="275" r:id="rId20"/>
    <p:sldId id="292" r:id="rId21"/>
    <p:sldId id="293" r:id="rId22"/>
    <p:sldId id="295" r:id="rId23"/>
    <p:sldId id="296" r:id="rId24"/>
    <p:sldId id="297" r:id="rId25"/>
    <p:sldId id="298" r:id="rId26"/>
    <p:sldId id="290" r:id="rId27"/>
    <p:sldId id="291" r:id="rId28"/>
    <p:sldId id="278" r:id="rId29"/>
    <p:sldId id="283" r:id="rId30"/>
    <p:sldId id="646" r:id="rId31"/>
    <p:sldId id="647" r:id="rId32"/>
    <p:sldId id="648" r:id="rId33"/>
    <p:sldId id="281" r:id="rId34"/>
    <p:sldId id="285" r:id="rId35"/>
    <p:sldId id="299" r:id="rId36"/>
    <p:sldId id="287" r:id="rId37"/>
    <p:sldId id="300" r:id="rId38"/>
    <p:sldId id="316" r:id="rId39"/>
    <p:sldId id="289" r:id="rId40"/>
    <p:sldId id="301" r:id="rId41"/>
    <p:sldId id="304" r:id="rId42"/>
    <p:sldId id="305" r:id="rId43"/>
    <p:sldId id="294" r:id="rId44"/>
    <p:sldId id="306" r:id="rId45"/>
    <p:sldId id="307" r:id="rId46"/>
    <p:sldId id="308" r:id="rId47"/>
    <p:sldId id="312" r:id="rId48"/>
    <p:sldId id="313" r:id="rId49"/>
    <p:sldId id="314" r:id="rId50"/>
    <p:sldId id="315" r:id="rId51"/>
    <p:sldId id="317" r:id="rId52"/>
    <p:sldId id="649" r:id="rId53"/>
    <p:sldId id="318" r:id="rId54"/>
    <p:sldId id="638" r:id="rId55"/>
    <p:sldId id="639" r:id="rId56"/>
    <p:sldId id="640" r:id="rId57"/>
    <p:sldId id="643" r:id="rId58"/>
    <p:sldId id="311" r:id="rId59"/>
    <p:sldId id="651" r:id="rId60"/>
    <p:sldId id="650" r:id="rId61"/>
    <p:sldId id="619" r:id="rId62"/>
    <p:sldId id="630" r:id="rId63"/>
    <p:sldId id="631" r:id="rId64"/>
    <p:sldId id="633" r:id="rId65"/>
    <p:sldId id="634" r:id="rId66"/>
    <p:sldId id="636" r:id="rId67"/>
    <p:sldId id="637" r:id="rId68"/>
    <p:sldId id="635" r:id="rId69"/>
    <p:sldId id="642" r:id="rId70"/>
    <p:sldId id="652" r:id="rId71"/>
    <p:sldId id="286" r:id="rId7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6" autoAdjust="0"/>
    <p:restoredTop sz="94660"/>
  </p:normalViewPr>
  <p:slideViewPr>
    <p:cSldViewPr>
      <p:cViewPr varScale="1">
        <p:scale>
          <a:sx n="112" d="100"/>
          <a:sy n="112" d="100"/>
        </p:scale>
        <p:origin x="1872" y="19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5584"/>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notesMaster" Target="notesMasters/notesMaster1.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5/16/19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13</a:t>
            </a:fld>
            <a:endParaRPr lang="en-US"/>
          </a:p>
        </p:txBody>
      </p:sp>
    </p:spTree>
    <p:extLst>
      <p:ext uri="{BB962C8B-B14F-4D97-AF65-F5344CB8AC3E}">
        <p14:creationId xmlns:p14="http://schemas.microsoft.com/office/powerpoint/2010/main" val="1475805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CA"/>
              <a:t>May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May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CA"/>
              <a:t>May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CA"/>
              <a:t>May 2019</a:t>
            </a:r>
            <a:endParaRPr lang="en-GB" dirty="0"/>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CA"/>
              <a:t>May 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CA"/>
              <a:t>May 2019</a:t>
            </a:r>
            <a:endParaRPr lang="en-GB" dirty="0"/>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CA"/>
              <a:t>May 2019</a:t>
            </a:r>
            <a:endParaRPr lang="en-GB" dirty="0"/>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May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May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May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802.11-19/0615r5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9/11-19-0616-01-0wng-agenda-for-wng-sc-2019-may.ppt" TargetMode="External"/><Relationship Id="rId2" Type="http://schemas.openxmlformats.org/officeDocument/2006/relationships/hyperlink" Target="https://mentor.ieee.org/802.11/dcn/19/11-19-0292-09-00ax-comments-on-tgax-d4-0.xls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9/11-19-0573-00-00ax-munites-of-tgax-teleconferences-from-march-to-april-2019.docx" TargetMode="External"/><Relationship Id="rId2" Type="http://schemas.openxmlformats.org/officeDocument/2006/relationships/hyperlink" Target="https://mentor.ieee.org/802.11/dcn/19/11-19-0428-00-00ax-tgax-march-2019-vancouver-meeting-minutes.docx" TargetMode="External"/><Relationship Id="rId1" Type="http://schemas.openxmlformats.org/officeDocument/2006/relationships/slideLayout" Target="../slideLayouts/slideLayout2.xml"/><Relationship Id="rId5" Type="http://schemas.openxmlformats.org/officeDocument/2006/relationships/hyperlink" Target="https://mentor.ieee.org/802.11/dcn/19/11-19-0462-00-00ax-mar-2019-vancouver-tgax-phy-ad-hoc-minutes.docx" TargetMode="External"/><Relationship Id="rId4" Type="http://schemas.openxmlformats.org/officeDocument/2006/relationships/hyperlink" Target="https://mentor.ieee.org/802.11/dcn/19/11-19-0501-00-00ax-mac-ad-hoc-meeting-minutes-march-2019.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CA"/>
              <a:t>May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May 2019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2019-04-05</a:t>
            </a:r>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243" name="Document" r:id="rId4" imgW="8258040" imgH="2539270" progId="Word.Document.8">
                  <p:embed/>
                </p:oleObj>
              </mc:Choice>
              <mc:Fallback>
                <p:oleObj name="Document" r:id="rId4" imgW="8258040" imgH="2539270" progId="Word.Document.8">
                  <p:embed/>
                  <p:pic>
                    <p:nvPicPr>
                      <p:cNvPr id="0" name="Picture 3"/>
                      <p:cNvPicPr>
                        <a:picLocks noChangeAspect="1" noChangeArrowheads="1"/>
                      </p:cNvPicPr>
                      <p:nvPr/>
                    </p:nvPicPr>
                    <p:blipFill>
                      <a:blip r:embed="rId5"/>
                      <a:srcRect/>
                      <a:stretch>
                        <a:fillRect/>
                      </a:stretch>
                    </p:blipFill>
                    <p:spPr bwMode="auto">
                      <a:xfrm>
                        <a:off x="520699" y="24860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Approve meeting and teleconference minutes since March 2019.</a:t>
            </a:r>
          </a:p>
          <a:p>
            <a:pPr>
              <a:buFont typeface="Arial" panose="020B0604020202020204" pitchFamily="34" charset="0"/>
              <a:buChar char="•"/>
            </a:pPr>
            <a:r>
              <a:rPr lang="en-US" dirty="0"/>
              <a:t>Continue the resolution of comments received on draft D4.0</a:t>
            </a:r>
          </a:p>
          <a:p>
            <a:pPr lvl="1">
              <a:buFont typeface="Arial" panose="020B0604020202020204" pitchFamily="34" charset="0"/>
              <a:buChar char="•"/>
            </a:pPr>
            <a:r>
              <a:rPr lang="en-US" dirty="0"/>
              <a:t>Comment Resolution Submissions.</a:t>
            </a:r>
          </a:p>
          <a:p>
            <a:pPr>
              <a:buFont typeface="Arial" panose="020B0604020202020204" pitchFamily="34" charset="0"/>
              <a:buChar char="•"/>
            </a:pPr>
            <a:r>
              <a:rPr lang="en-US" dirty="0"/>
              <a:t>Schedule TG ad hoc meeting, if needed.</a:t>
            </a:r>
          </a:p>
          <a:p>
            <a:pPr>
              <a:buFont typeface="Arial" panose="020B0604020202020204" pitchFamily="34" charset="0"/>
              <a:buChar char="•"/>
            </a:pPr>
            <a:r>
              <a:rPr lang="en-US" dirty="0"/>
              <a:t>Schedule TG teleconference times.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1"/>
            <a:ext cx="7770813" cy="838200"/>
          </a:xfrm>
        </p:spPr>
        <p:txBody>
          <a:bodyPr/>
          <a:lstStyle/>
          <a:p>
            <a:r>
              <a:rPr lang="en-US" dirty="0"/>
              <a:t>General Flow of the Meeting</a:t>
            </a:r>
          </a:p>
        </p:txBody>
      </p:sp>
      <p:sp>
        <p:nvSpPr>
          <p:cNvPr id="7" name="Content Placeholder 6"/>
          <p:cNvSpPr>
            <a:spLocks noGrp="1"/>
          </p:cNvSpPr>
          <p:nvPr>
            <p:ph sz="half" idx="1"/>
          </p:nvPr>
        </p:nvSpPr>
        <p:spPr>
          <a:xfrm>
            <a:off x="992187" y="1177924"/>
            <a:ext cx="3808413" cy="4113213"/>
          </a:xfrm>
        </p:spPr>
        <p:txBody>
          <a:bodyPr/>
          <a:lstStyle/>
          <a:p>
            <a:pPr>
              <a:lnSpc>
                <a:spcPct val="80000"/>
              </a:lnSpc>
            </a:pPr>
            <a:endParaRPr lang="en-US" altLang="en-US" sz="1200" dirty="0"/>
          </a:p>
          <a:p>
            <a:pPr>
              <a:lnSpc>
                <a:spcPct val="80000"/>
              </a:lnSpc>
            </a:pPr>
            <a:r>
              <a:rPr lang="en-US" altLang="en-US" sz="1400" dirty="0"/>
              <a:t>Monday May 13, 10:30 – 12:30 </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Call for Submissions</a:t>
            </a:r>
          </a:p>
          <a:p>
            <a:pPr lvl="1">
              <a:lnSpc>
                <a:spcPct val="80000"/>
              </a:lnSpc>
            </a:pPr>
            <a:r>
              <a:rPr lang="en-US" altLang="en-US" sz="1200" dirty="0"/>
              <a:t>Ad hoc groups schedule</a:t>
            </a:r>
          </a:p>
          <a:p>
            <a:pPr lvl="1">
              <a:lnSpc>
                <a:spcPct val="80000"/>
              </a:lnSpc>
            </a:pPr>
            <a:r>
              <a:rPr lang="en-US" altLang="en-US" sz="1200" dirty="0"/>
              <a:t>Comment resolution and submissions</a:t>
            </a:r>
          </a:p>
          <a:p>
            <a:pPr lvl="1">
              <a:lnSpc>
                <a:spcPct val="80000"/>
              </a:lnSpc>
            </a:pPr>
            <a:r>
              <a:rPr lang="en-US" altLang="en-US" sz="1200" dirty="0"/>
              <a:t>Recess</a:t>
            </a:r>
          </a:p>
          <a:p>
            <a:pPr lvl="1">
              <a:lnSpc>
                <a:spcPct val="80000"/>
              </a:lnSpc>
            </a:pPr>
            <a:endParaRPr lang="en-US" altLang="en-US" sz="1200" dirty="0"/>
          </a:p>
          <a:p>
            <a:pPr lvl="0">
              <a:lnSpc>
                <a:spcPct val="80000"/>
              </a:lnSpc>
            </a:pPr>
            <a:r>
              <a:rPr lang="en-CA" altLang="en-US" sz="1400" dirty="0"/>
              <a:t>Monday</a:t>
            </a:r>
            <a:r>
              <a:rPr lang="en-US" altLang="en-US" sz="1400" dirty="0"/>
              <a:t> May 13, 13:30 – 15:30</a:t>
            </a:r>
          </a:p>
          <a:p>
            <a:pPr lvl="1">
              <a:lnSpc>
                <a:spcPct val="80000"/>
              </a:lnSpc>
            </a:pPr>
            <a:r>
              <a:rPr lang="en-US" altLang="en-US" sz="1200" dirty="0" err="1"/>
              <a:t>Adhoc</a:t>
            </a:r>
            <a:r>
              <a:rPr lang="en-US" altLang="en-US" sz="1200" dirty="0"/>
              <a:t> group meetings</a:t>
            </a:r>
          </a:p>
          <a:p>
            <a:pPr lvl="0">
              <a:lnSpc>
                <a:spcPct val="80000"/>
              </a:lnSpc>
            </a:pPr>
            <a:endParaRPr lang="en-CA" altLang="en-US" sz="1400" dirty="0"/>
          </a:p>
          <a:p>
            <a:pPr lvl="0">
              <a:lnSpc>
                <a:spcPct val="80000"/>
              </a:lnSpc>
            </a:pPr>
            <a:r>
              <a:rPr lang="en-CA" altLang="en-US" sz="1400" dirty="0"/>
              <a:t>Tuesday</a:t>
            </a:r>
            <a:r>
              <a:rPr lang="en-US" altLang="en-US" sz="1400" dirty="0"/>
              <a:t> May 14, 10:30 – 12:30</a:t>
            </a:r>
          </a:p>
          <a:p>
            <a:pPr lvl="1">
              <a:lnSpc>
                <a:spcPct val="80000"/>
              </a:lnSpc>
            </a:pPr>
            <a:r>
              <a:rPr lang="en-US" altLang="en-US" sz="1200" dirty="0" err="1"/>
              <a:t>Adhoc</a:t>
            </a:r>
            <a:r>
              <a:rPr lang="en-US" altLang="en-US" sz="1200" dirty="0"/>
              <a:t> group meetings</a:t>
            </a:r>
          </a:p>
          <a:p>
            <a:pPr lvl="1">
              <a:lnSpc>
                <a:spcPct val="80000"/>
              </a:lnSpc>
            </a:pPr>
            <a:endParaRPr lang="en-US" altLang="en-US" sz="1200" dirty="0"/>
          </a:p>
          <a:p>
            <a:pPr lvl="0">
              <a:lnSpc>
                <a:spcPct val="80000"/>
              </a:lnSpc>
            </a:pPr>
            <a:r>
              <a:rPr lang="en-CA" altLang="en-US" sz="1400" dirty="0"/>
              <a:t>Tuesday</a:t>
            </a:r>
            <a:r>
              <a:rPr lang="en-US" altLang="en-US" sz="1400" dirty="0"/>
              <a:t> May 14, 13:30 – 15:30</a:t>
            </a:r>
          </a:p>
          <a:p>
            <a:pPr lvl="1">
              <a:lnSpc>
                <a:spcPct val="80000"/>
              </a:lnSpc>
            </a:pPr>
            <a:r>
              <a:rPr lang="en-US" altLang="en-US" sz="1200" dirty="0"/>
              <a:t>Ad hoc group meetings</a:t>
            </a:r>
          </a:p>
          <a:p>
            <a:pPr lvl="1">
              <a:lnSpc>
                <a:spcPct val="80000"/>
              </a:lnSpc>
            </a:pPr>
            <a:endParaRPr lang="en-US" altLang="en-US" sz="1200" dirty="0"/>
          </a:p>
          <a:p>
            <a:pPr>
              <a:lnSpc>
                <a:spcPct val="80000"/>
              </a:lnSpc>
            </a:pPr>
            <a:r>
              <a:rPr lang="en-US" altLang="en-US" sz="1200" dirty="0"/>
              <a:t>Wednesday May 15, 13:30 – 15:30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a:t>Recess	</a:t>
            </a:r>
          </a:p>
          <a:p>
            <a:pPr>
              <a:lnSpc>
                <a:spcPct val="80000"/>
              </a:lnSpc>
            </a:pPr>
            <a:r>
              <a:rPr lang="en-US" altLang="en-US" sz="2000" dirty="0"/>
              <a:t>	</a:t>
            </a:r>
          </a:p>
          <a:p>
            <a:pPr lvl="1">
              <a:lnSpc>
                <a:spcPct val="80000"/>
              </a:lnSpc>
            </a:pPr>
            <a:endParaRPr lang="en-US" altLang="en-US" sz="2000" dirty="0"/>
          </a:p>
          <a:p>
            <a:pPr lvl="1">
              <a:lnSpc>
                <a:spcPct val="80000"/>
              </a:lnSpc>
            </a:pPr>
            <a:endParaRPr lang="en-US" altLang="en-US" sz="2000" dirty="0"/>
          </a:p>
          <a:p>
            <a:endParaRPr lang="en-US" dirty="0"/>
          </a:p>
        </p:txBody>
      </p:sp>
      <p:sp>
        <p:nvSpPr>
          <p:cNvPr id="8" name="Content Placeholder 7"/>
          <p:cNvSpPr>
            <a:spLocks noGrp="1"/>
          </p:cNvSpPr>
          <p:nvPr>
            <p:ph sz="half" idx="2"/>
          </p:nvPr>
        </p:nvSpPr>
        <p:spPr>
          <a:xfrm>
            <a:off x="4800600" y="1447800"/>
            <a:ext cx="3810000" cy="4113213"/>
          </a:xfrm>
        </p:spPr>
        <p:txBody>
          <a:bodyPr/>
          <a:lstStyle/>
          <a:p>
            <a:pPr>
              <a:lnSpc>
                <a:spcPct val="80000"/>
              </a:lnSpc>
            </a:pPr>
            <a:r>
              <a:rPr lang="en-US" altLang="en-US" sz="1400" dirty="0"/>
              <a:t>Wednesday May 15, 16:00 – 18:00</a:t>
            </a:r>
          </a:p>
          <a:p>
            <a:pPr lvl="1">
              <a:lnSpc>
                <a:spcPct val="80000"/>
              </a:lnSpc>
            </a:pPr>
            <a:r>
              <a:rPr lang="en-US" altLang="en-US" sz="1200" dirty="0"/>
              <a:t>Ad hoc group meetings</a:t>
            </a:r>
          </a:p>
          <a:p>
            <a:pPr lvl="1">
              <a:lnSpc>
                <a:spcPct val="80000"/>
              </a:lnSpc>
            </a:pPr>
            <a:endParaRPr lang="en-US" altLang="en-US" sz="1200" dirty="0"/>
          </a:p>
          <a:p>
            <a:pPr>
              <a:lnSpc>
                <a:spcPct val="80000"/>
              </a:lnSpc>
            </a:pPr>
            <a:r>
              <a:rPr lang="en-US" altLang="en-US" sz="1400" dirty="0"/>
              <a:t>Thursday May 16, 08:00 – 10:00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a:t>
            </a:r>
          </a:p>
          <a:p>
            <a:pPr lvl="1">
              <a:lnSpc>
                <a:spcPct val="80000"/>
              </a:lnSpc>
            </a:pPr>
            <a:r>
              <a:rPr lang="en-US" altLang="en-US" sz="1200" dirty="0"/>
              <a:t>Recess </a:t>
            </a:r>
          </a:p>
          <a:p>
            <a:pPr lvl="1">
              <a:lnSpc>
                <a:spcPct val="80000"/>
              </a:lnSpc>
            </a:pPr>
            <a:endParaRPr lang="en-US" altLang="en-US" sz="1800" dirty="0"/>
          </a:p>
          <a:p>
            <a:pPr>
              <a:lnSpc>
                <a:spcPct val="80000"/>
              </a:lnSpc>
            </a:pPr>
            <a:r>
              <a:rPr lang="en-US" altLang="en-US" sz="1400" dirty="0"/>
              <a:t>Thursday May 16, 13:30 – 15:30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TG Motions</a:t>
            </a:r>
          </a:p>
          <a:p>
            <a:pPr lvl="1">
              <a:lnSpc>
                <a:spcPct val="80000"/>
              </a:lnSpc>
            </a:pPr>
            <a:r>
              <a:rPr lang="en-US" altLang="en-US" sz="1200" dirty="0"/>
              <a:t>Comment Resolution</a:t>
            </a:r>
          </a:p>
          <a:p>
            <a:pPr lvl="1">
              <a:lnSpc>
                <a:spcPct val="80000"/>
              </a:lnSpc>
            </a:pPr>
            <a:r>
              <a:rPr lang="en-US" altLang="en-US" sz="1200" dirty="0"/>
              <a:t>TG ad hoc meeting</a:t>
            </a:r>
          </a:p>
          <a:p>
            <a:pPr lvl="1">
              <a:lnSpc>
                <a:spcPct val="80000"/>
              </a:lnSpc>
            </a:pPr>
            <a:r>
              <a:rPr lang="en-US" altLang="en-US" sz="1200" dirty="0" err="1"/>
              <a:t>Telecon</a:t>
            </a:r>
            <a:r>
              <a:rPr lang="en-US" altLang="en-US" sz="1200" dirty="0"/>
              <a:t> Schedule</a:t>
            </a:r>
          </a:p>
          <a:p>
            <a:pPr lvl="1">
              <a:lnSpc>
                <a:spcPct val="80000"/>
              </a:lnSpc>
            </a:pPr>
            <a:r>
              <a:rPr lang="en-US" altLang="en-US" sz="1200" dirty="0"/>
              <a:t>Adjourn</a:t>
            </a:r>
          </a:p>
          <a:p>
            <a:endParaRPr lang="en-US" sz="2400" dirty="0"/>
          </a:p>
        </p:txBody>
      </p:sp>
      <p:sp>
        <p:nvSpPr>
          <p:cNvPr id="6" name="Date Placeholder 5"/>
          <p:cNvSpPr>
            <a:spLocks noGrp="1"/>
          </p:cNvSpPr>
          <p:nvPr>
            <p:ph type="dt" idx="10"/>
          </p:nvPr>
        </p:nvSpPr>
        <p:spPr/>
        <p:txBody>
          <a:bodyPr/>
          <a:lstStyle/>
          <a:p>
            <a:r>
              <a:rPr lang="en-CA"/>
              <a:t>May 2019</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8314711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TGax Schedule</a:t>
            </a:r>
          </a:p>
        </p:txBody>
      </p:sp>
      <p:sp>
        <p:nvSpPr>
          <p:cNvPr id="6" name="Date Placeholder 5"/>
          <p:cNvSpPr>
            <a:spLocks noGrp="1"/>
          </p:cNvSpPr>
          <p:nvPr>
            <p:ph type="dt" idx="10"/>
          </p:nvPr>
        </p:nvSpPr>
        <p:spPr/>
        <p:txBody>
          <a:bodyPr/>
          <a:lstStyle/>
          <a:p>
            <a:r>
              <a:rPr lang="en-CA"/>
              <a:t>May 2019</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564491881"/>
              </p:ext>
            </p:extLst>
          </p:nvPr>
        </p:nvGraphicFramePr>
        <p:xfrm>
          <a:off x="914400" y="2324154"/>
          <a:ext cx="7086600" cy="2583126"/>
        </p:xfrm>
        <a:graphic>
          <a:graphicData uri="http://schemas.openxmlformats.org/drawingml/2006/table">
            <a:tbl>
              <a:tblPr firstRow="1" bandRow="1">
                <a:tableStyleId>{616DA210-FB5B-4158-B5E0-FEB733F419BA}</a:tableStyleId>
              </a:tblPr>
              <a:tblGrid>
                <a:gridCol w="1417320">
                  <a:extLst>
                    <a:ext uri="{9D8B030D-6E8A-4147-A177-3AD203B41FA5}">
                      <a16:colId xmlns:a16="http://schemas.microsoft.com/office/drawing/2014/main" val="20000"/>
                    </a:ext>
                  </a:extLst>
                </a:gridCol>
                <a:gridCol w="708660">
                  <a:extLst>
                    <a:ext uri="{9D8B030D-6E8A-4147-A177-3AD203B41FA5}">
                      <a16:colId xmlns:a16="http://schemas.microsoft.com/office/drawing/2014/main" val="20001"/>
                    </a:ext>
                  </a:extLst>
                </a:gridCol>
                <a:gridCol w="708660">
                  <a:extLst>
                    <a:ext uri="{9D8B030D-6E8A-4147-A177-3AD203B41FA5}">
                      <a16:colId xmlns:a16="http://schemas.microsoft.com/office/drawing/2014/main" val="20002"/>
                    </a:ext>
                  </a:extLst>
                </a:gridCol>
                <a:gridCol w="708660">
                  <a:extLst>
                    <a:ext uri="{9D8B030D-6E8A-4147-A177-3AD203B41FA5}">
                      <a16:colId xmlns:a16="http://schemas.microsoft.com/office/drawing/2014/main" val="20003"/>
                    </a:ext>
                  </a:extLst>
                </a:gridCol>
                <a:gridCol w="708660">
                  <a:extLst>
                    <a:ext uri="{9D8B030D-6E8A-4147-A177-3AD203B41FA5}">
                      <a16:colId xmlns:a16="http://schemas.microsoft.com/office/drawing/2014/main" val="20004"/>
                    </a:ext>
                  </a:extLst>
                </a:gridCol>
                <a:gridCol w="708660">
                  <a:extLst>
                    <a:ext uri="{9D8B030D-6E8A-4147-A177-3AD203B41FA5}">
                      <a16:colId xmlns:a16="http://schemas.microsoft.com/office/drawing/2014/main" val="20005"/>
                    </a:ext>
                  </a:extLst>
                </a:gridCol>
                <a:gridCol w="708660">
                  <a:extLst>
                    <a:ext uri="{9D8B030D-6E8A-4147-A177-3AD203B41FA5}">
                      <a16:colId xmlns:a16="http://schemas.microsoft.com/office/drawing/2014/main" val="20006"/>
                    </a:ext>
                  </a:extLst>
                </a:gridCol>
                <a:gridCol w="1417320">
                  <a:extLst>
                    <a:ext uri="{9D8B030D-6E8A-4147-A177-3AD203B41FA5}">
                      <a16:colId xmlns:a16="http://schemas.microsoft.com/office/drawing/2014/main" val="20007"/>
                    </a:ext>
                  </a:extLst>
                </a:gridCol>
              </a:tblGrid>
              <a:tr h="723846">
                <a:tc>
                  <a:txBody>
                    <a:bodyPr/>
                    <a:lstStyle/>
                    <a:p>
                      <a:pPr algn="ctr"/>
                      <a:endParaRPr lang="en-US" dirty="0"/>
                    </a:p>
                  </a:txBody>
                  <a:tcPr/>
                </a:tc>
                <a:tc gridSpan="2">
                  <a:txBody>
                    <a:bodyPr/>
                    <a:lstStyle/>
                    <a:p>
                      <a:pPr algn="ctr"/>
                      <a:r>
                        <a:rPr lang="en-US" dirty="0"/>
                        <a:t>Monday</a:t>
                      </a:r>
                    </a:p>
                  </a:txBody>
                  <a:tcPr/>
                </a:tc>
                <a:tc hMerge="1">
                  <a:txBody>
                    <a:bodyPr/>
                    <a:lstStyle/>
                    <a:p>
                      <a:endParaRPr lang="en-US"/>
                    </a:p>
                  </a:txBody>
                  <a:tcPr/>
                </a:tc>
                <a:tc gridSpan="2">
                  <a:txBody>
                    <a:bodyPr/>
                    <a:lstStyle/>
                    <a:p>
                      <a:pPr algn="ctr"/>
                      <a:r>
                        <a:rPr lang="en-US" dirty="0"/>
                        <a:t>Tuesday</a:t>
                      </a:r>
                    </a:p>
                  </a:txBody>
                  <a:tcPr/>
                </a:tc>
                <a:tc hMerge="1">
                  <a:txBody>
                    <a:bodyPr/>
                    <a:lstStyle/>
                    <a:p>
                      <a:endParaRPr lang="en-US"/>
                    </a:p>
                  </a:txBody>
                  <a:tcPr/>
                </a:tc>
                <a:tc gridSpan="2">
                  <a:txBody>
                    <a:bodyPr/>
                    <a:lstStyle/>
                    <a:p>
                      <a:pPr algn="ctr"/>
                      <a:r>
                        <a:rPr lang="en-US" dirty="0"/>
                        <a:t>Wednesday</a:t>
                      </a:r>
                    </a:p>
                  </a:txBody>
                  <a:tcPr/>
                </a:tc>
                <a:tc hMerge="1">
                  <a:txBody>
                    <a:bodyPr/>
                    <a:lstStyle/>
                    <a:p>
                      <a:endParaRPr lang="en-US"/>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a:tc>
                <a:tc hMerge="1">
                  <a:txBody>
                    <a:bodyPr/>
                    <a:lstStyle/>
                    <a:p>
                      <a:endParaRPr lang="en-US"/>
                    </a:p>
                  </a:txBody>
                  <a:tcPr/>
                </a:tc>
                <a:tc gridSpan="2">
                  <a:txBody>
                    <a:bodyPr/>
                    <a:lstStyle/>
                    <a:p>
                      <a:pPr algn="ctr"/>
                      <a:endParaRPr lang="en-US" sz="1800" b="1" dirty="0"/>
                    </a:p>
                  </a:txBody>
                  <a:tcPr/>
                </a:tc>
                <a:tc hMerge="1">
                  <a:txBody>
                    <a:bodyPr/>
                    <a:lstStyle/>
                    <a:p>
                      <a:endParaRPr lang="en-US"/>
                    </a:p>
                  </a:txBody>
                  <a:tcPr/>
                </a:tc>
                <a:tc gridSpan="2">
                  <a:txBody>
                    <a:bodyPr/>
                    <a:lstStyle/>
                    <a:p>
                      <a:pPr algn="ctr"/>
                      <a:endParaRPr lang="en-US" sz="1800" b="1" dirty="0"/>
                    </a:p>
                  </a:txBody>
                  <a:tcPr/>
                </a:tc>
                <a:tc hMerge="1">
                  <a:txBody>
                    <a:bodyPr/>
                    <a:lstStyle/>
                    <a:p>
                      <a:endParaRPr lang="en-US"/>
                    </a:p>
                  </a:txBody>
                  <a:tcPr/>
                </a:tc>
                <a:tc>
                  <a:txBody>
                    <a:bodyPr/>
                    <a:lstStyle/>
                    <a:p>
                      <a:pPr algn="ctr"/>
                      <a:r>
                        <a:rPr lang="en-US" sz="1800" b="1" dirty="0"/>
                        <a:t>TGax</a:t>
                      </a:r>
                    </a:p>
                  </a:txBody>
                  <a:tcPr/>
                </a:tc>
                <a:extLst>
                  <a:ext uri="{0D108BD9-81ED-4DB2-BD59-A6C34878D82A}">
                    <a16:rowId xmlns:a16="http://schemas.microsoft.com/office/drawing/2014/main" val="10001"/>
                  </a:ext>
                </a:extLst>
              </a:tr>
              <a:tr h="396240">
                <a:tc>
                  <a:txBody>
                    <a:bodyPr/>
                    <a:lstStyle/>
                    <a:p>
                      <a:pPr algn="ctr"/>
                      <a:r>
                        <a:rPr lang="en-US" dirty="0"/>
                        <a:t>AM 2</a:t>
                      </a:r>
                    </a:p>
                  </a:txBody>
                  <a:tcPr/>
                </a:tc>
                <a:tc gridSpan="2">
                  <a:txBody>
                    <a:bodyPr/>
                    <a:lstStyle/>
                    <a:p>
                      <a:pPr algn="ctr"/>
                      <a:r>
                        <a:rPr lang="en-US" sz="1800" b="1" dirty="0" err="1"/>
                        <a:t>TGax</a:t>
                      </a:r>
                      <a:endParaRPr lang="en-US" sz="1800" b="1" dirty="0"/>
                    </a:p>
                  </a:txBody>
                  <a:tcPr/>
                </a:tc>
                <a:tc hMerge="1">
                  <a:txBody>
                    <a:bodyPr/>
                    <a:lstStyle/>
                    <a:p>
                      <a:endParaRPr lang="en-US"/>
                    </a:p>
                  </a:txBody>
                  <a:tcPr/>
                </a:tc>
                <a:tc>
                  <a:txBody>
                    <a:bodyPr/>
                    <a:lstStyle/>
                    <a:p>
                      <a:pPr algn="ctr"/>
                      <a:r>
                        <a:rPr lang="en-US" sz="1200" b="1" dirty="0"/>
                        <a:t>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t>MAC</a:t>
                      </a:r>
                    </a:p>
                  </a:txBody>
                  <a:tcPr/>
                </a:tc>
                <a:tc gridSpan="2">
                  <a:txBody>
                    <a:bodyPr/>
                    <a:lstStyle/>
                    <a:p>
                      <a:pPr algn="ctr"/>
                      <a:endParaRPr lang="en-US" sz="1800" b="1" dirty="0"/>
                    </a:p>
                  </a:txBody>
                  <a:tcPr/>
                </a:tc>
                <a:tc hMerge="1">
                  <a:txBody>
                    <a:bodyPr/>
                    <a:lstStyle/>
                    <a:p>
                      <a:endParaRPr 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a:p>
                  </a:txBody>
                  <a:tcPr/>
                </a:tc>
                <a:extLst>
                  <a:ext uri="{0D108BD9-81ED-4DB2-BD59-A6C34878D82A}">
                    <a16:rowId xmlns:a16="http://schemas.microsoft.com/office/drawing/2014/main" val="10002"/>
                  </a:ext>
                </a:extLst>
              </a:tr>
              <a:tr h="365759">
                <a:tc>
                  <a:txBody>
                    <a:bodyPr/>
                    <a:lstStyle/>
                    <a:p>
                      <a:pPr algn="ctr"/>
                      <a:r>
                        <a:rPr lang="en-US" dirty="0"/>
                        <a:t>PM 1</a:t>
                      </a:r>
                    </a:p>
                  </a:txBody>
                  <a:tcPr/>
                </a:tc>
                <a:tc>
                  <a:txBody>
                    <a:bodyPr/>
                    <a:lstStyle/>
                    <a:p>
                      <a:pPr algn="ctr"/>
                      <a:r>
                        <a:rPr lang="en-US" sz="1200" b="1" dirty="0"/>
                        <a:t>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MAC</a:t>
                      </a:r>
                    </a:p>
                  </a:txBody>
                  <a:tcPr/>
                </a:tc>
                <a:tc gridSpan="2">
                  <a:txBody>
                    <a:bodyPr/>
                    <a:lstStyle/>
                    <a:p>
                      <a:pPr algn="ctr"/>
                      <a:r>
                        <a:rPr lang="en-US" sz="1800" b="1" dirty="0" err="1"/>
                        <a:t>TGax</a:t>
                      </a:r>
                      <a:endParaRPr lang="en-US" sz="1800" b="1" dirty="0"/>
                    </a:p>
                  </a:txBody>
                  <a:tcPr/>
                </a:tc>
                <a:tc hMerge="1">
                  <a:txBody>
                    <a:bodyPr/>
                    <a:lstStyle/>
                    <a:p>
                      <a:pPr algn="ctr"/>
                      <a:endParaRPr lang="en-US" sz="1800" b="1" dirty="0"/>
                    </a:p>
                  </a:txBody>
                  <a:tcPr/>
                </a:tc>
                <a:tc>
                  <a:txBody>
                    <a:bodyPr/>
                    <a:lstStyle/>
                    <a:p>
                      <a:pPr algn="ctr"/>
                      <a:r>
                        <a:rPr lang="en-US" b="1" dirty="0" err="1"/>
                        <a:t>TGax</a:t>
                      </a:r>
                      <a:endParaRPr lang="en-US" b="1"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gridSpan="2">
                  <a:txBody>
                    <a:bodyPr/>
                    <a:lstStyle/>
                    <a:p>
                      <a:endParaRPr lang="en-US" b="1" dirty="0"/>
                    </a:p>
                  </a:txBody>
                  <a:tcPr/>
                </a:tc>
                <a:tc hMerge="1">
                  <a:txBody>
                    <a:bodyPr/>
                    <a:lstStyle/>
                    <a:p>
                      <a:endParaRPr lang="en-US"/>
                    </a:p>
                  </a:txBody>
                  <a:tcPr/>
                </a:tc>
                <a:tc>
                  <a:txBody>
                    <a:bodyPr/>
                    <a:lstStyle/>
                    <a:p>
                      <a:endParaRPr lang="en-US"/>
                    </a:p>
                  </a:txBody>
                  <a:tcPr/>
                </a:tc>
                <a:tc>
                  <a:txBody>
                    <a:bodyPr/>
                    <a:lstStyle/>
                    <a:p>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MAC</a:t>
                      </a:r>
                    </a:p>
                  </a:txBody>
                  <a:tcPr/>
                </a:tc>
                <a:tc>
                  <a:txBody>
                    <a:bodyPr/>
                    <a:lstStyle/>
                    <a:p>
                      <a:endParaRPr lang="en-US"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gridSpan="2">
                  <a:txBody>
                    <a:bodyPr/>
                    <a:lstStyle/>
                    <a:p>
                      <a:pPr algn="ctr"/>
                      <a:endParaRPr lang="en-US" b="1" dirty="0"/>
                    </a:p>
                  </a:txBody>
                  <a:tcPr/>
                </a:tc>
                <a:tc hMerge="1">
                  <a:txBody>
                    <a:bodyPr/>
                    <a:lstStyle/>
                    <a:p>
                      <a:endParaRPr lang="en-US"/>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1" dirty="0"/>
                    </a:p>
                  </a:txBody>
                  <a:tcPr/>
                </a:tc>
                <a:tc hMerge="1">
                  <a:txBody>
                    <a:bodyPr/>
                    <a:lstStyle/>
                    <a:p>
                      <a:endParaRPr lang="en-US"/>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Monday May 13, 10:30 – 12:30</a:t>
            </a:r>
            <a:r>
              <a:rPr lang="en-US" altLang="en-US" dirty="0">
                <a:sym typeface="Wingdings" panose="05000000000000000000" pitchFamily="2" charset="2"/>
              </a:rPr>
              <a:t> </a:t>
            </a:r>
            <a:endParaRPr lang="en-US" dirty="0"/>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Ad hoc groups schedule</a:t>
            </a:r>
          </a:p>
          <a:p>
            <a:pPr lvl="0">
              <a:lnSpc>
                <a:spcPct val="80000"/>
              </a:lnSpc>
              <a:buFont typeface="Arial" panose="020B0604020202020204" pitchFamily="34" charset="0"/>
              <a:buChar char="•"/>
            </a:pPr>
            <a:r>
              <a:rPr lang="en-US" altLang="en-US" dirty="0"/>
              <a:t>Summary from March 2019 meeting</a:t>
            </a:r>
          </a:p>
          <a:p>
            <a:pPr lvl="0">
              <a:lnSpc>
                <a:spcPct val="80000"/>
              </a:lnSpc>
              <a:buFont typeface="Arial" panose="020B0604020202020204" pitchFamily="34" charset="0"/>
              <a:buChar char="•"/>
            </a:pPr>
            <a:r>
              <a:rPr lang="en-US" altLang="en-US" dirty="0"/>
              <a:t>TG motions</a:t>
            </a:r>
          </a:p>
          <a:p>
            <a:pPr lvl="1">
              <a:lnSpc>
                <a:spcPct val="80000"/>
              </a:lnSpc>
              <a:buFont typeface="Arial" panose="020B0604020202020204" pitchFamily="34" charset="0"/>
              <a:buChar char="•"/>
            </a:pPr>
            <a:r>
              <a:rPr lang="en-US" altLang="en-US" sz="1800" dirty="0"/>
              <a:t>Approve TG meeting and Teleconference minutes since March 2019 meeting.</a:t>
            </a:r>
            <a:endParaRPr lang="en-US" altLang="en-US" dirty="0"/>
          </a:p>
          <a:p>
            <a:pPr lvl="0">
              <a:lnSpc>
                <a:spcPct val="80000"/>
              </a:lnSpc>
              <a:buFont typeface="Arial" panose="020B0604020202020204" pitchFamily="34" charset="0"/>
              <a:buChar char="•"/>
            </a:pPr>
            <a:r>
              <a:rPr lang="en-US" altLang="en-US" dirty="0"/>
              <a:t>Editor Report – Robert Stacey</a:t>
            </a:r>
          </a:p>
          <a:p>
            <a:pPr lvl="1">
              <a:lnSpc>
                <a:spcPct val="80000"/>
              </a:lnSpc>
              <a:buFont typeface="Arial" panose="020B0604020202020204" pitchFamily="34" charset="0"/>
              <a:buChar char="•"/>
            </a:pPr>
            <a:r>
              <a:rPr lang="en-US" altLang="en-US" dirty="0"/>
              <a:t>Scope of Editing – will be done later</a:t>
            </a:r>
          </a:p>
          <a:p>
            <a:pPr lvl="0">
              <a:lnSpc>
                <a:spcPct val="80000"/>
              </a:lnSpc>
              <a:buFont typeface="Arial" panose="020B0604020202020204" pitchFamily="34" charset="0"/>
              <a:buChar char="•"/>
            </a:pPr>
            <a:r>
              <a:rPr lang="en-US" altLang="en-US" dirty="0"/>
              <a:t>Ad Hoc Meeting</a:t>
            </a:r>
          </a:p>
          <a:p>
            <a:pPr lvl="0">
              <a:lnSpc>
                <a:spcPct val="80000"/>
              </a:lnSpc>
              <a:buFont typeface="Arial" panose="020B0604020202020204" pitchFamily="34" charset="0"/>
              <a:buChar char="•"/>
            </a:pPr>
            <a:r>
              <a:rPr lang="en-US" altLang="en-US" dirty="0"/>
              <a:t>Timeline</a:t>
            </a:r>
          </a:p>
          <a:p>
            <a:pPr lvl="0">
              <a:lnSpc>
                <a:spcPct val="80000"/>
              </a:lnSpc>
              <a:buFont typeface="Arial" panose="020B0604020202020204" pitchFamily="34" charset="0"/>
              <a:buChar char="•"/>
            </a:pPr>
            <a:r>
              <a:rPr lang="en-US" altLang="en-US" dirty="0"/>
              <a:t>Presentations and Comment Resolution</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15</a:t>
            </a:fld>
            <a:endParaRPr lang="en-GB"/>
          </a:p>
        </p:txBody>
      </p:sp>
      <p:sp>
        <p:nvSpPr>
          <p:cNvPr id="4" name="Footer Placeholder 3"/>
          <p:cNvSpPr>
            <a:spLocks noGrp="1"/>
          </p:cNvSpPr>
          <p:nvPr>
            <p:ph type="ftr" idx="14"/>
          </p:nvPr>
        </p:nvSpPr>
        <p:spPr/>
        <p:txBody>
          <a:bodyPr/>
          <a:lstStyle/>
          <a:p>
            <a:r>
              <a:rPr lang="en-GB"/>
              <a:t>Osama Aboul-Magd, Huawei Technologies</a:t>
            </a:r>
          </a:p>
        </p:txBody>
      </p:sp>
      <p:sp>
        <p:nvSpPr>
          <p:cNvPr id="3" name="Date Placeholder 2"/>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8100221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a:t>
            </a:r>
          </a:p>
        </p:txBody>
      </p:sp>
      <p:sp>
        <p:nvSpPr>
          <p:cNvPr id="3" name="Content Placeholder 2"/>
          <p:cNvSpPr>
            <a:spLocks noGrp="1"/>
          </p:cNvSpPr>
          <p:nvPr>
            <p:ph idx="1"/>
          </p:nvPr>
        </p:nvSpPr>
        <p:spPr/>
        <p:txBody>
          <a:bodyPr/>
          <a:lstStyle/>
          <a:p>
            <a:r>
              <a:rPr lang="en-US" dirty="0"/>
              <a:t>See the embedded spreadsheet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graphicFrame>
        <p:nvGraphicFramePr>
          <p:cNvPr id="9" name="Object 8">
            <a:extLst>
              <a:ext uri="{FF2B5EF4-FFF2-40B4-BE49-F238E27FC236}">
                <a16:creationId xmlns:a16="http://schemas.microsoft.com/office/drawing/2014/main" id="{6AF62C65-DDFA-3544-ACD9-047BE3F38F91}"/>
              </a:ext>
            </a:extLst>
          </p:cNvPr>
          <p:cNvGraphicFramePr>
            <a:graphicFrameLocks noChangeAspect="1"/>
          </p:cNvGraphicFramePr>
          <p:nvPr>
            <p:extLst>
              <p:ext uri="{D42A27DB-BD31-4B8C-83A1-F6EECF244321}">
                <p14:modId xmlns:p14="http://schemas.microsoft.com/office/powerpoint/2010/main" val="28877768"/>
              </p:ext>
            </p:extLst>
          </p:nvPr>
        </p:nvGraphicFramePr>
        <p:xfrm>
          <a:off x="3445743" y="2789548"/>
          <a:ext cx="3304816" cy="2087252"/>
        </p:xfrm>
        <a:graphic>
          <a:graphicData uri="http://schemas.openxmlformats.org/presentationml/2006/ole">
            <mc:AlternateContent xmlns:mc="http://schemas.openxmlformats.org/markup-compatibility/2006">
              <mc:Choice xmlns:v="urn:schemas-microsoft-com:vml" Requires="v">
                <p:oleObj spid="_x0000_s4165" name="Worksheet" showAsIcon="1" r:id="rId3" imgW="965200" imgH="609600" progId="Excel.Sheet.12">
                  <p:embed/>
                </p:oleObj>
              </mc:Choice>
              <mc:Fallback>
                <p:oleObj name="Worksheet" showAsIcon="1" r:id="rId3" imgW="965200" imgH="609600" progId="Excel.Sheet.12">
                  <p:embed/>
                  <p:pic>
                    <p:nvPicPr>
                      <p:cNvPr id="0" name=""/>
                      <p:cNvPicPr/>
                      <p:nvPr/>
                    </p:nvPicPr>
                    <p:blipFill>
                      <a:blip r:embed="rId4"/>
                      <a:stretch>
                        <a:fillRect/>
                      </a:stretch>
                    </p:blipFill>
                    <p:spPr>
                      <a:xfrm>
                        <a:off x="3445743" y="2789548"/>
                        <a:ext cx="3304816" cy="2087252"/>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from March 2019</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Started the resolution of comments received on draft D4.0.</a:t>
            </a:r>
          </a:p>
          <a:p>
            <a:pPr>
              <a:buFont typeface="Arial" panose="020B0604020202020204" pitchFamily="34" charset="0"/>
              <a:buChar char="•"/>
            </a:pPr>
            <a:r>
              <a:rPr lang="en-US" dirty="0"/>
              <a:t>Comment spreadsheet shows resolutions were drafted for about 350 (not all of them are approved).</a:t>
            </a:r>
          </a:p>
          <a:p>
            <a:pPr lvl="1">
              <a:buFont typeface="Arial" panose="020B0604020202020204" pitchFamily="34" charset="0"/>
              <a:buChar char="•"/>
            </a:pPr>
            <a:r>
              <a:rPr lang="en-US" dirty="0">
                <a:hlinkClick r:id="rId2"/>
              </a:rPr>
              <a:t>https://mentor.ieee.org/802.11/dcn/19/11-19-0292-09-00ax-comments-on-tgax-d4-0.xlsx</a:t>
            </a:r>
            <a:r>
              <a:rPr lang="en-US" dirty="0"/>
              <a:t> </a:t>
            </a:r>
          </a:p>
          <a:p>
            <a:pPr>
              <a:buFont typeface="Arial" panose="020B0604020202020204" pitchFamily="34" charset="0"/>
              <a:buChar char="•"/>
            </a:pPr>
            <a:r>
              <a:rPr lang="en-US" dirty="0"/>
              <a:t>Held an ad hoc meeting in San Diego, May 8-10</a:t>
            </a:r>
          </a:p>
          <a:p>
            <a:pPr lvl="1">
              <a:buFont typeface="Arial" panose="020B0604020202020204" pitchFamily="34" charset="0"/>
              <a:buChar char="•"/>
            </a:pPr>
            <a:r>
              <a:rPr lang="en-US" dirty="0">
                <a:hlinkClick r:id="rId3"/>
              </a:rPr>
              <a:t>https://mentor.ieee.org/802.11/dcn/19/11-19-0616-01-0wng-agenda-for-wng-sc-2019-may.ppt</a:t>
            </a:r>
            <a:r>
              <a:rPr lang="en-US" dirty="0"/>
              <a:t> </a:t>
            </a:r>
          </a:p>
          <a:p>
            <a:pPr lvl="1">
              <a:buFont typeface="Arial" panose="020B0604020202020204" pitchFamily="34" charset="0"/>
              <a:buChar char="•"/>
            </a:pPr>
            <a:r>
              <a:rPr lang="en-US" dirty="0"/>
              <a:t>129 CIDs are ready for motion.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22646946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(March 2019 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Approve TGax minutes of meetings and teleconferences from March 2019 Interim meeting to today: </a:t>
            </a:r>
          </a:p>
          <a:p>
            <a:pPr lvl="1">
              <a:buFont typeface="Arial" panose="020B0604020202020204" pitchFamily="34" charset="0"/>
              <a:buChar char="•"/>
            </a:pPr>
            <a:r>
              <a:rPr lang="en-US" altLang="en-US" sz="1600" dirty="0">
                <a:hlinkClick r:id="rId2"/>
              </a:rPr>
              <a:t>https://mentor.ieee.org/802.11/dcn/19/11-19-0428-00-00ax-tgax-march-2019-vancouver-meeting-minutes.docx</a:t>
            </a:r>
            <a:r>
              <a:rPr lang="en-US" altLang="en-US" sz="1600" dirty="0"/>
              <a:t> </a:t>
            </a:r>
          </a:p>
          <a:p>
            <a:pPr lvl="1">
              <a:buFont typeface="Arial" panose="020B0604020202020204" pitchFamily="34" charset="0"/>
              <a:buChar char="•"/>
            </a:pPr>
            <a:r>
              <a:rPr lang="en-US" altLang="en-US" sz="1600" dirty="0">
                <a:hlinkClick r:id="rId3"/>
              </a:rPr>
              <a:t>https://mentor.ieee.org/802.11/dcn/19/11-19-0573-00-00ax-munites-of-tgax-teleconferences-from-march-to-april-2019.docx</a:t>
            </a:r>
            <a:r>
              <a:rPr lang="en-US" altLang="en-US" sz="1600" dirty="0"/>
              <a:t> </a:t>
            </a:r>
          </a:p>
          <a:p>
            <a:pPr lvl="1">
              <a:buFont typeface="Arial" panose="020B0604020202020204" pitchFamily="34" charset="0"/>
              <a:buChar char="•"/>
            </a:pPr>
            <a:r>
              <a:rPr lang="en-US" altLang="en-US" sz="1600" dirty="0">
                <a:hlinkClick r:id="rId4"/>
              </a:rPr>
              <a:t>https://mentor.ieee.org/802.11/dcn/19/11-19-0501-00-00ax-mac-ad-hoc-meeting-minutes-march-2019.docx</a:t>
            </a:r>
            <a:r>
              <a:rPr lang="en-US" altLang="en-US" sz="1600" dirty="0"/>
              <a:t> </a:t>
            </a:r>
          </a:p>
          <a:p>
            <a:pPr lvl="1">
              <a:buFont typeface="Arial" panose="020B0604020202020204" pitchFamily="34" charset="0"/>
              <a:buChar char="•"/>
            </a:pPr>
            <a:r>
              <a:rPr lang="en-US" altLang="en-US" sz="1600" dirty="0">
                <a:hlinkClick r:id="rId5"/>
              </a:rPr>
              <a:t>https://mentor.ieee.org/802.11/dcn/19/11-19-0462-00-00ax-mar-2019-vancouver-tgax-phy-ad-hoc-minutes.docx</a:t>
            </a:r>
            <a:r>
              <a:rPr lang="en-US" altLang="en-US" sz="1600" dirty="0"/>
              <a:t>  </a:t>
            </a:r>
          </a:p>
          <a:p>
            <a:pPr lvl="1">
              <a:buFont typeface="Arial" panose="020B0604020202020204" pitchFamily="34" charset="0"/>
              <a:buChar char="•"/>
            </a:pPr>
            <a:endParaRPr lang="en-US" altLang="en-US" sz="1600" dirty="0"/>
          </a:p>
          <a:p>
            <a:pPr>
              <a:buFont typeface="Arial" panose="020B0604020202020204" pitchFamily="34" charset="0"/>
              <a:buChar char="•"/>
            </a:pPr>
            <a:r>
              <a:rPr lang="en-US" altLang="en-US" sz="2000" dirty="0"/>
              <a:t>Move:	Alfred </a:t>
            </a:r>
            <a:r>
              <a:rPr lang="en-US" altLang="en-US" sz="2000" dirty="0" err="1"/>
              <a:t>Asterjadhi</a:t>
            </a:r>
            <a:r>
              <a:rPr lang="en-US" altLang="en-US" sz="2000" dirty="0"/>
              <a:t>	Second: Abhishek </a:t>
            </a:r>
            <a:r>
              <a:rPr lang="en-US" altLang="en-US" sz="2000" dirty="0" err="1"/>
              <a:t>Patil</a:t>
            </a:r>
            <a:endParaRPr lang="en-US" altLang="en-US" sz="2000" dirty="0"/>
          </a:p>
          <a:p>
            <a:pPr>
              <a:buFont typeface="Arial" panose="020B0604020202020204" pitchFamily="34" charset="0"/>
              <a:buChar char="•"/>
            </a:pPr>
            <a:r>
              <a:rPr lang="en-US" altLang="en-US" sz="2000" dirty="0"/>
              <a:t>approved with unanimous consent.</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18437044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Editor Report </a:t>
            </a:r>
          </a:p>
        </p:txBody>
      </p:sp>
      <p:sp>
        <p:nvSpPr>
          <p:cNvPr id="3" name="Content Placeholder 2"/>
          <p:cNvSpPr>
            <a:spLocks noGrp="1"/>
          </p:cNvSpPr>
          <p:nvPr>
            <p:ph idx="1"/>
          </p:nvPr>
        </p:nvSpPr>
        <p:spPr/>
        <p:txBody>
          <a:bodyPr/>
          <a:lstStyle/>
          <a:p>
            <a:r>
              <a:rPr lang="en-US" dirty="0"/>
              <a:t>Robert Stacey</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7435749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May 12-17, 2019</a:t>
            </a:r>
          </a:p>
          <a:p>
            <a:pPr algn="ctr">
              <a:lnSpc>
                <a:spcPct val="90000"/>
              </a:lnSpc>
              <a:buFontTx/>
              <a:buNone/>
            </a:pPr>
            <a:r>
              <a:rPr lang="en-US" sz="4000" dirty="0">
                <a:latin typeface="Arial" panose="020B0604020202020204" pitchFamily="34" charset="0"/>
              </a:rPr>
              <a:t>Atlanta, Georgia</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CA"/>
              <a:t>May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B3856E-2215-5142-BC62-48BD1040A002}"/>
              </a:ext>
            </a:extLst>
          </p:cNvPr>
          <p:cNvSpPr>
            <a:spLocks noGrp="1"/>
          </p:cNvSpPr>
          <p:nvPr>
            <p:ph type="title"/>
          </p:nvPr>
        </p:nvSpPr>
        <p:spPr/>
        <p:txBody>
          <a:bodyPr/>
          <a:lstStyle/>
          <a:p>
            <a:r>
              <a:rPr lang="en-US" dirty="0"/>
              <a:t>Ad Hoc Meeting</a:t>
            </a:r>
          </a:p>
        </p:txBody>
      </p:sp>
      <p:sp>
        <p:nvSpPr>
          <p:cNvPr id="3" name="Content Placeholder 2">
            <a:extLst>
              <a:ext uri="{FF2B5EF4-FFF2-40B4-BE49-F238E27FC236}">
                <a16:creationId xmlns:a16="http://schemas.microsoft.com/office/drawing/2014/main" id="{122CC45B-4431-864B-A402-AD48959E96BC}"/>
              </a:ext>
            </a:extLst>
          </p:cNvPr>
          <p:cNvSpPr>
            <a:spLocks noGrp="1"/>
          </p:cNvSpPr>
          <p:nvPr>
            <p:ph idx="1"/>
          </p:nvPr>
        </p:nvSpPr>
        <p:spPr/>
        <p:txBody>
          <a:bodyPr/>
          <a:lstStyle/>
          <a:p>
            <a:pPr>
              <a:buFont typeface="Arial" panose="020B0604020202020204" pitchFamily="34" charset="0"/>
              <a:buChar char="•"/>
            </a:pPr>
            <a:r>
              <a:rPr lang="en-US" dirty="0"/>
              <a:t>July 10-12 in Rennes, France</a:t>
            </a:r>
          </a:p>
        </p:txBody>
      </p:sp>
      <p:sp>
        <p:nvSpPr>
          <p:cNvPr id="4" name="Slide Number Placeholder 3">
            <a:extLst>
              <a:ext uri="{FF2B5EF4-FFF2-40B4-BE49-F238E27FC236}">
                <a16:creationId xmlns:a16="http://schemas.microsoft.com/office/drawing/2014/main" id="{5220F754-505D-DC45-920A-2C60CDF07B47}"/>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B3F3D5A7-7FCB-E64D-BFDF-89F8D37D2BF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8EDEE80-801F-5949-898E-3B71213A20C2}"/>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19870756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05B4A1-3D60-9B44-810B-50D8AA81FD90}"/>
              </a:ext>
            </a:extLst>
          </p:cNvPr>
          <p:cNvSpPr>
            <a:spLocks noGrp="1"/>
          </p:cNvSpPr>
          <p:nvPr>
            <p:ph type="title"/>
          </p:nvPr>
        </p:nvSpPr>
        <p:spPr/>
        <p:txBody>
          <a:bodyPr/>
          <a:lstStyle/>
          <a:p>
            <a:r>
              <a:rPr lang="en-US" dirty="0"/>
              <a:t>Timeline</a:t>
            </a:r>
          </a:p>
        </p:txBody>
      </p:sp>
      <p:sp>
        <p:nvSpPr>
          <p:cNvPr id="3" name="Content Placeholder 2">
            <a:extLst>
              <a:ext uri="{FF2B5EF4-FFF2-40B4-BE49-F238E27FC236}">
                <a16:creationId xmlns:a16="http://schemas.microsoft.com/office/drawing/2014/main" id="{EAE77A98-19B9-A140-9BFF-C71C1590435D}"/>
              </a:ext>
            </a:extLst>
          </p:cNvPr>
          <p:cNvSpPr>
            <a:spLocks noGrp="1"/>
          </p:cNvSpPr>
          <p:nvPr>
            <p:ph idx="1"/>
          </p:nvPr>
        </p:nvSpPr>
        <p:spPr/>
        <p:txBody>
          <a:bodyPr/>
          <a:lstStyle/>
          <a:p>
            <a:pPr>
              <a:buFont typeface="Arial" panose="020B0604020202020204" pitchFamily="34" charset="0"/>
              <a:buChar char="•"/>
            </a:pPr>
            <a:r>
              <a:rPr lang="en-CA" sz="2000" dirty="0"/>
              <a:t>Form standards association ballot Pool / Reform</a:t>
            </a:r>
            <a:r>
              <a:rPr lang="en-US" sz="2000" dirty="0"/>
              <a:t>	</a:t>
            </a:r>
            <a:r>
              <a:rPr lang="en-US" sz="2000" dirty="0">
                <a:solidFill>
                  <a:srgbClr val="FF0000"/>
                </a:solidFill>
              </a:rPr>
              <a:t>June 2019</a:t>
            </a:r>
          </a:p>
          <a:p>
            <a:pPr>
              <a:buFont typeface="Arial" panose="020B0604020202020204" pitchFamily="34" charset="0"/>
              <a:buChar char="•"/>
            </a:pPr>
            <a:r>
              <a:rPr lang="en-US" sz="2000" dirty="0"/>
              <a:t>MEC/MDR								May 2019 –starts next week</a:t>
            </a:r>
          </a:p>
          <a:p>
            <a:pPr>
              <a:buFont typeface="Arial" panose="020B0604020202020204" pitchFamily="34" charset="0"/>
              <a:buChar char="•"/>
            </a:pPr>
            <a:r>
              <a:rPr lang="en-US" sz="2000" dirty="0"/>
              <a:t>Sponsor Ballot							</a:t>
            </a:r>
            <a:r>
              <a:rPr lang="en-US" sz="2000" dirty="0">
                <a:solidFill>
                  <a:srgbClr val="FF0000"/>
                </a:solidFill>
              </a:rPr>
              <a:t>August 2019</a:t>
            </a:r>
          </a:p>
          <a:p>
            <a:pPr>
              <a:buFont typeface="Arial" panose="020B0604020202020204" pitchFamily="34" charset="0"/>
              <a:buChar char="•"/>
            </a:pPr>
            <a:r>
              <a:rPr lang="en-US" sz="2000" dirty="0"/>
              <a:t>Final WG Approval						January 2020</a:t>
            </a:r>
          </a:p>
          <a:p>
            <a:pPr>
              <a:buFont typeface="Arial" panose="020B0604020202020204" pitchFamily="34" charset="0"/>
              <a:buChar char="•"/>
            </a:pPr>
            <a:r>
              <a:rPr lang="en-CA" sz="2000" dirty="0"/>
              <a:t>Final or Conditional 802 EC Approval	March 2020</a:t>
            </a:r>
          </a:p>
          <a:p>
            <a:pPr>
              <a:buFont typeface="Arial" panose="020B0604020202020204" pitchFamily="34" charset="0"/>
              <a:buChar char="•"/>
            </a:pPr>
            <a:r>
              <a:rPr lang="en-CA" sz="2000" dirty="0" err="1"/>
              <a:t>RevCom</a:t>
            </a:r>
            <a:r>
              <a:rPr lang="en-CA" sz="2000" dirty="0"/>
              <a:t> &amp; Standards Board Final or Continuous Process Approval								June 2020</a:t>
            </a:r>
            <a:endParaRPr lang="en-US" sz="1800" dirty="0"/>
          </a:p>
        </p:txBody>
      </p:sp>
      <p:sp>
        <p:nvSpPr>
          <p:cNvPr id="4" name="Slide Number Placeholder 3">
            <a:extLst>
              <a:ext uri="{FF2B5EF4-FFF2-40B4-BE49-F238E27FC236}">
                <a16:creationId xmlns:a16="http://schemas.microsoft.com/office/drawing/2014/main" id="{7FB67840-5126-D94D-B002-442ACA725EA6}"/>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EF54ABBB-7003-884F-A240-E164D3CB5FE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0F46203-CB63-5241-822D-0B5416B37DF8}"/>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41676492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CE2E1E-B524-7E42-9F98-E0BAECFB5B30}"/>
              </a:ext>
            </a:extLst>
          </p:cNvPr>
          <p:cNvSpPr>
            <a:spLocks noGrp="1"/>
          </p:cNvSpPr>
          <p:nvPr>
            <p:ph type="title"/>
          </p:nvPr>
        </p:nvSpPr>
        <p:spPr/>
        <p:txBody>
          <a:bodyPr/>
          <a:lstStyle/>
          <a:p>
            <a:r>
              <a:rPr lang="en-US" dirty="0"/>
              <a:t>11-19/0837 (</a:t>
            </a:r>
            <a:r>
              <a:rPr lang="en-US" dirty="0" err="1"/>
              <a:t>Youhan</a:t>
            </a:r>
            <a:r>
              <a:rPr lang="en-US" dirty="0"/>
              <a:t> Kim)</a:t>
            </a:r>
          </a:p>
        </p:txBody>
      </p:sp>
      <p:sp>
        <p:nvSpPr>
          <p:cNvPr id="3" name="Content Placeholder 2">
            <a:extLst>
              <a:ext uri="{FF2B5EF4-FFF2-40B4-BE49-F238E27FC236}">
                <a16:creationId xmlns:a16="http://schemas.microsoft.com/office/drawing/2014/main" id="{FB497AC1-263C-6442-8828-BBB6424448DE}"/>
              </a:ext>
            </a:extLst>
          </p:cNvPr>
          <p:cNvSpPr>
            <a:spLocks noGrp="1"/>
          </p:cNvSpPr>
          <p:nvPr>
            <p:ph idx="1"/>
          </p:nvPr>
        </p:nvSpPr>
        <p:spPr/>
        <p:txBody>
          <a:bodyPr/>
          <a:lstStyle/>
          <a:p>
            <a:r>
              <a:rPr lang="en-US" dirty="0"/>
              <a:t>Do you accept resolutions to CIDs </a:t>
            </a:r>
            <a:r>
              <a:rPr lang="en-GB" dirty="0"/>
              <a:t>20798, 21368, 21369, 20828, 20605, 20515, 20778, 20993, 20666</a:t>
            </a:r>
            <a:r>
              <a:rPr lang="en-CA" dirty="0"/>
              <a:t>  in doc 11-19/0837r1?</a:t>
            </a:r>
          </a:p>
          <a:p>
            <a:endParaRPr lang="en-CA" dirty="0"/>
          </a:p>
          <a:p>
            <a:r>
              <a:rPr lang="en-US" dirty="0">
                <a:highlight>
                  <a:srgbClr val="00FF00"/>
                </a:highlight>
              </a:rPr>
              <a:t>Y/N/A: 47/0/1</a:t>
            </a:r>
          </a:p>
          <a:p>
            <a:endParaRPr lang="en-US" dirty="0"/>
          </a:p>
        </p:txBody>
      </p:sp>
      <p:sp>
        <p:nvSpPr>
          <p:cNvPr id="4" name="Slide Number Placeholder 3">
            <a:extLst>
              <a:ext uri="{FF2B5EF4-FFF2-40B4-BE49-F238E27FC236}">
                <a16:creationId xmlns:a16="http://schemas.microsoft.com/office/drawing/2014/main" id="{5CD592D1-65A3-7846-A39A-8FD6755EEB9E}"/>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0B8E219-0D7F-9B4C-BC28-F4F92B89E11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9DB07F3-908C-D049-96FC-F40B0645D8EC}"/>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29546393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F8937D-23EE-8945-B1FE-B7FE907F1568}"/>
              </a:ext>
            </a:extLst>
          </p:cNvPr>
          <p:cNvSpPr>
            <a:spLocks noGrp="1"/>
          </p:cNvSpPr>
          <p:nvPr>
            <p:ph type="title"/>
          </p:nvPr>
        </p:nvSpPr>
        <p:spPr/>
        <p:txBody>
          <a:bodyPr/>
          <a:lstStyle/>
          <a:p>
            <a:r>
              <a:rPr lang="en-US" dirty="0"/>
              <a:t>SP on CID 20993 (11-19/0837r1)</a:t>
            </a:r>
          </a:p>
        </p:txBody>
      </p:sp>
      <p:sp>
        <p:nvSpPr>
          <p:cNvPr id="3" name="Content Placeholder 2">
            <a:extLst>
              <a:ext uri="{FF2B5EF4-FFF2-40B4-BE49-F238E27FC236}">
                <a16:creationId xmlns:a16="http://schemas.microsoft.com/office/drawing/2014/main" id="{E0533EA8-92A5-6147-80F7-40384B6FA5A0}"/>
              </a:ext>
            </a:extLst>
          </p:cNvPr>
          <p:cNvSpPr>
            <a:spLocks noGrp="1"/>
          </p:cNvSpPr>
          <p:nvPr>
            <p:ph idx="1"/>
          </p:nvPr>
        </p:nvSpPr>
        <p:spPr/>
        <p:txBody>
          <a:bodyPr/>
          <a:lstStyle/>
          <a:p>
            <a:pPr>
              <a:buFont typeface="Arial" panose="020B0604020202020204" pitchFamily="34" charset="0"/>
              <a:buChar char="•"/>
            </a:pPr>
            <a:r>
              <a:rPr lang="en-US" dirty="0"/>
              <a:t>Which option do you support?</a:t>
            </a:r>
          </a:p>
          <a:p>
            <a:pPr lvl="1"/>
            <a:r>
              <a:rPr lang="en-GB" dirty="0"/>
              <a:t>1. Add new requirement that higher </a:t>
            </a:r>
            <a:r>
              <a:rPr lang="en-GB" dirty="0" err="1"/>
              <a:t>Nss</a:t>
            </a:r>
            <a:r>
              <a:rPr lang="en-GB" dirty="0"/>
              <a:t> cannot require less nominal packet padding than lower </a:t>
            </a:r>
            <a:r>
              <a:rPr lang="en-GB" dirty="0" err="1"/>
              <a:t>Nss</a:t>
            </a:r>
            <a:r>
              <a:rPr lang="en-GB" dirty="0"/>
              <a:t> using the same QAM</a:t>
            </a:r>
            <a:endParaRPr lang="en-CA" sz="1200" dirty="0"/>
          </a:p>
          <a:p>
            <a:pPr lvl="1"/>
            <a:r>
              <a:rPr lang="en-GB" dirty="0"/>
              <a:t>2. Do not add new requirement that higher </a:t>
            </a:r>
            <a:r>
              <a:rPr lang="en-GB" dirty="0" err="1"/>
              <a:t>Nss</a:t>
            </a:r>
            <a:r>
              <a:rPr lang="en-GB" dirty="0"/>
              <a:t> cannot require less nominal packet padding than lower </a:t>
            </a:r>
            <a:r>
              <a:rPr lang="en-GB" dirty="0" err="1"/>
              <a:t>Nss</a:t>
            </a:r>
            <a:r>
              <a:rPr lang="en-GB" dirty="0"/>
              <a:t> using the same QAM</a:t>
            </a:r>
            <a:r>
              <a:rPr lang="en-CA" dirty="0"/>
              <a:t> </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Option 1: 6</a:t>
            </a:r>
          </a:p>
          <a:p>
            <a:pPr>
              <a:buFont typeface="Arial" panose="020B0604020202020204" pitchFamily="34" charset="0"/>
              <a:buChar char="•"/>
            </a:pPr>
            <a:r>
              <a:rPr lang="en-US" dirty="0"/>
              <a:t>Option 2: 21</a:t>
            </a:r>
          </a:p>
        </p:txBody>
      </p:sp>
      <p:sp>
        <p:nvSpPr>
          <p:cNvPr id="4" name="Slide Number Placeholder 3">
            <a:extLst>
              <a:ext uri="{FF2B5EF4-FFF2-40B4-BE49-F238E27FC236}">
                <a16:creationId xmlns:a16="http://schemas.microsoft.com/office/drawing/2014/main" id="{737727EB-627F-7144-9736-63B1879B1B79}"/>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6614B9B7-EC9D-7D46-B6D8-C493EFF12EE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2240541-A51E-7540-A5E8-7E2E61E8C00E}"/>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35518782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152AB-F270-DB47-827A-6C1941C6B5E2}"/>
              </a:ext>
            </a:extLst>
          </p:cNvPr>
          <p:cNvSpPr>
            <a:spLocks noGrp="1"/>
          </p:cNvSpPr>
          <p:nvPr>
            <p:ph type="title"/>
          </p:nvPr>
        </p:nvSpPr>
        <p:spPr/>
        <p:txBody>
          <a:bodyPr/>
          <a:lstStyle/>
          <a:p>
            <a:r>
              <a:rPr lang="en-US" dirty="0"/>
              <a:t>11-19/0422 (</a:t>
            </a:r>
            <a:r>
              <a:rPr lang="en-US" dirty="0" err="1"/>
              <a:t>Xiaogang</a:t>
            </a:r>
            <a:r>
              <a:rPr lang="en-US" dirty="0"/>
              <a:t>)</a:t>
            </a:r>
          </a:p>
        </p:txBody>
      </p:sp>
      <p:sp>
        <p:nvSpPr>
          <p:cNvPr id="3" name="Content Placeholder 2">
            <a:extLst>
              <a:ext uri="{FF2B5EF4-FFF2-40B4-BE49-F238E27FC236}">
                <a16:creationId xmlns:a16="http://schemas.microsoft.com/office/drawing/2014/main" id="{58EBD506-0A41-1945-9BA4-AD52FB968FB6}"/>
              </a:ext>
            </a:extLst>
          </p:cNvPr>
          <p:cNvSpPr>
            <a:spLocks noGrp="1"/>
          </p:cNvSpPr>
          <p:nvPr>
            <p:ph idx="1"/>
          </p:nvPr>
        </p:nvSpPr>
        <p:spPr/>
        <p:txBody>
          <a:bodyPr/>
          <a:lstStyle/>
          <a:p>
            <a:r>
              <a:rPr lang="en-US" dirty="0"/>
              <a:t>Do you agree to resolution to CID 21502 in doc 11-19/0422r4?</a:t>
            </a:r>
          </a:p>
          <a:p>
            <a:endParaRPr lang="en-US" dirty="0"/>
          </a:p>
          <a:p>
            <a:r>
              <a:rPr lang="en-US" dirty="0"/>
              <a:t>SP is deferred.</a:t>
            </a:r>
          </a:p>
          <a:p>
            <a:r>
              <a:rPr lang="en-US" dirty="0"/>
              <a:t>Revisited on Wednesday PM1</a:t>
            </a:r>
          </a:p>
          <a:p>
            <a:r>
              <a:rPr lang="en-US" dirty="0">
                <a:highlight>
                  <a:srgbClr val="FF0000"/>
                </a:highlight>
              </a:rPr>
              <a:t>Y/N/A: 9/10/15</a:t>
            </a:r>
          </a:p>
        </p:txBody>
      </p:sp>
      <p:sp>
        <p:nvSpPr>
          <p:cNvPr id="4" name="Slide Number Placeholder 3">
            <a:extLst>
              <a:ext uri="{FF2B5EF4-FFF2-40B4-BE49-F238E27FC236}">
                <a16:creationId xmlns:a16="http://schemas.microsoft.com/office/drawing/2014/main" id="{1BA9092F-6339-5640-A9FD-06D02F0CC63F}"/>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F6FB37D8-30ED-3141-A050-B5186AD2903F}"/>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2EF14FFC-224F-4048-A779-7DDCA048E0A9}"/>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11042164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A1C7C5-82F5-2A45-BD58-8A2F7DB8A1E7}"/>
              </a:ext>
            </a:extLst>
          </p:cNvPr>
          <p:cNvSpPr>
            <a:spLocks noGrp="1"/>
          </p:cNvSpPr>
          <p:nvPr>
            <p:ph type="title"/>
          </p:nvPr>
        </p:nvSpPr>
        <p:spPr/>
        <p:txBody>
          <a:bodyPr/>
          <a:lstStyle/>
          <a:p>
            <a:r>
              <a:rPr lang="en-US" dirty="0"/>
              <a:t>11-19/0652 (Alfred </a:t>
            </a:r>
            <a:r>
              <a:rPr lang="en-US" dirty="0" err="1"/>
              <a:t>Asterjadhi</a:t>
            </a:r>
            <a:r>
              <a:rPr lang="en-US" dirty="0"/>
              <a:t>)</a:t>
            </a:r>
          </a:p>
        </p:txBody>
      </p:sp>
      <p:sp>
        <p:nvSpPr>
          <p:cNvPr id="3" name="Content Placeholder 2">
            <a:extLst>
              <a:ext uri="{FF2B5EF4-FFF2-40B4-BE49-F238E27FC236}">
                <a16:creationId xmlns:a16="http://schemas.microsoft.com/office/drawing/2014/main" id="{7DBADB29-A9CB-F447-9F7D-DBA941D60FB5}"/>
              </a:ext>
            </a:extLst>
          </p:cNvPr>
          <p:cNvSpPr>
            <a:spLocks noGrp="1"/>
          </p:cNvSpPr>
          <p:nvPr>
            <p:ph idx="1"/>
          </p:nvPr>
        </p:nvSpPr>
        <p:spPr/>
        <p:txBody>
          <a:bodyPr/>
          <a:lstStyle/>
          <a:p>
            <a:pPr lvl="0"/>
            <a:r>
              <a:rPr lang="en-US" dirty="0"/>
              <a:t>Do you accept resolutions to CIDs </a:t>
            </a:r>
            <a:r>
              <a:rPr lang="en-GB" dirty="0"/>
              <a:t>20333, 20334, 20335, </a:t>
            </a:r>
            <a:r>
              <a:rPr lang="en-GB" dirty="0">
                <a:solidFill>
                  <a:srgbClr val="FF0000"/>
                </a:solidFill>
              </a:rPr>
              <a:t>20359</a:t>
            </a:r>
            <a:r>
              <a:rPr lang="en-GB" dirty="0"/>
              <a:t>, 20361, 20402, </a:t>
            </a:r>
            <a:r>
              <a:rPr lang="en-GB" dirty="0">
                <a:solidFill>
                  <a:srgbClr val="FF0000"/>
                </a:solidFill>
              </a:rPr>
              <a:t>20403</a:t>
            </a:r>
            <a:r>
              <a:rPr lang="en-GB" dirty="0"/>
              <a:t>, 20404, 20405, 20408,</a:t>
            </a:r>
            <a:r>
              <a:rPr lang="en-CA" dirty="0"/>
              <a:t> </a:t>
            </a:r>
            <a:r>
              <a:rPr lang="en-GB" dirty="0"/>
              <a:t>21087, 21088, 21089, 21090, 21091, 21092, 21093, 21170, 20353, 20354, 20355, 20356, 20357, 20358, 20838 in doc 11-19/0652r0?</a:t>
            </a:r>
          </a:p>
          <a:p>
            <a:pPr lvl="0"/>
            <a:endParaRPr lang="en-GB" dirty="0"/>
          </a:p>
          <a:p>
            <a:pPr lvl="0"/>
            <a:r>
              <a:rPr lang="en-GB" dirty="0"/>
              <a:t>To be continued (Monday AM2)</a:t>
            </a:r>
          </a:p>
          <a:p>
            <a:pPr lvl="0"/>
            <a:r>
              <a:rPr lang="en-GB" dirty="0"/>
              <a:t>Continued during the MAC ad hoc on Monday PM1.</a:t>
            </a:r>
            <a:endParaRPr lang="en-CA" dirty="0"/>
          </a:p>
          <a:p>
            <a:r>
              <a:rPr lang="en-GB" dirty="0"/>
              <a:t> </a:t>
            </a:r>
            <a:endParaRPr lang="en-CA" dirty="0"/>
          </a:p>
          <a:p>
            <a:endParaRPr lang="en-US" dirty="0"/>
          </a:p>
        </p:txBody>
      </p:sp>
      <p:sp>
        <p:nvSpPr>
          <p:cNvPr id="4" name="Slide Number Placeholder 3">
            <a:extLst>
              <a:ext uri="{FF2B5EF4-FFF2-40B4-BE49-F238E27FC236}">
                <a16:creationId xmlns:a16="http://schemas.microsoft.com/office/drawing/2014/main" id="{8FA77052-837A-8741-90A0-1BC4DE70B053}"/>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A3C3721A-AF1C-0D47-9AD0-721722604CC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613EAE6-613E-C647-96AD-124E384C7356}"/>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23750710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305800" cy="1065213"/>
          </a:xfrm>
        </p:spPr>
        <p:txBody>
          <a:bodyPr/>
          <a:lstStyle/>
          <a:p>
            <a:r>
              <a:rPr lang="en-US" altLang="en-US" dirty="0"/>
              <a:t>Agenda for Monday May 13, 13:30 – 15:30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err="1"/>
              <a:t>Adhoc</a:t>
            </a:r>
            <a:r>
              <a:rPr lang="en-US" altLang="en-US" dirty="0"/>
              <a:t> group meetings</a:t>
            </a:r>
          </a:p>
          <a:p>
            <a:pPr lvl="1">
              <a:lnSpc>
                <a:spcPct val="80000"/>
              </a:lnSpc>
              <a:buFont typeface="Arial" panose="020B0604020202020204" pitchFamily="34" charset="0"/>
              <a:buChar char="•"/>
            </a:pPr>
            <a:r>
              <a:rPr lang="en-US" altLang="en-US" dirty="0"/>
              <a:t>PHY </a:t>
            </a:r>
            <a:r>
              <a:rPr lang="en-US" altLang="en-US" dirty="0">
                <a:sym typeface="Wingdings" panose="05000000000000000000" pitchFamily="2" charset="2"/>
              </a:rPr>
              <a:t> Grand Ballroom I</a:t>
            </a:r>
          </a:p>
          <a:p>
            <a:pPr lvl="1">
              <a:lnSpc>
                <a:spcPct val="80000"/>
              </a:lnSpc>
              <a:buFont typeface="Arial" panose="020B0604020202020204" pitchFamily="34" charset="0"/>
              <a:buChar char="•"/>
            </a:pPr>
            <a:r>
              <a:rPr lang="en-US" altLang="en-US" dirty="0">
                <a:sym typeface="Wingdings" panose="05000000000000000000" pitchFamily="2" charset="2"/>
              </a:rPr>
              <a:t>MAC  Grand Ballroom II</a:t>
            </a:r>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11689928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305800" cy="1065213"/>
          </a:xfrm>
        </p:spPr>
        <p:txBody>
          <a:bodyPr/>
          <a:lstStyle/>
          <a:p>
            <a:r>
              <a:rPr lang="en-US" altLang="en-US" dirty="0"/>
              <a:t>Agenda for Tuesday May 14, 10:30 – 12:30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err="1"/>
              <a:t>Adhoc</a:t>
            </a:r>
            <a:r>
              <a:rPr lang="en-US" altLang="en-US" dirty="0"/>
              <a:t> group meetings</a:t>
            </a:r>
          </a:p>
          <a:p>
            <a:pPr lvl="1">
              <a:lnSpc>
                <a:spcPct val="80000"/>
              </a:lnSpc>
              <a:buFont typeface="Arial" panose="020B0604020202020204" pitchFamily="34" charset="0"/>
              <a:buChar char="•"/>
            </a:pPr>
            <a:r>
              <a:rPr lang="en-US" altLang="en-US" dirty="0"/>
              <a:t>PHY </a:t>
            </a:r>
            <a:r>
              <a:rPr lang="en-US" altLang="en-US" dirty="0">
                <a:sym typeface="Wingdings" panose="05000000000000000000" pitchFamily="2" charset="2"/>
              </a:rPr>
              <a:t> Grand Ballroom I</a:t>
            </a:r>
          </a:p>
          <a:p>
            <a:pPr lvl="1">
              <a:lnSpc>
                <a:spcPct val="80000"/>
              </a:lnSpc>
              <a:buFont typeface="Arial" panose="020B0604020202020204" pitchFamily="34" charset="0"/>
              <a:buChar char="•"/>
            </a:pPr>
            <a:r>
              <a:rPr lang="en-US" altLang="en-US" dirty="0">
                <a:sym typeface="Wingdings" panose="05000000000000000000" pitchFamily="2" charset="2"/>
              </a:rPr>
              <a:t>MAC  Grand Ballroom II</a:t>
            </a:r>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10659386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382000" cy="1065213"/>
          </a:xfrm>
        </p:spPr>
        <p:txBody>
          <a:bodyPr/>
          <a:lstStyle/>
          <a:p>
            <a:r>
              <a:rPr lang="en-US" altLang="en-US" dirty="0"/>
              <a:t>Agenda for Tuesday May 14, 13:30 – 15:30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err="1"/>
              <a:t>Adhoc</a:t>
            </a:r>
            <a:r>
              <a:rPr lang="en-US" altLang="en-US" dirty="0"/>
              <a:t> group meetings</a:t>
            </a:r>
          </a:p>
          <a:p>
            <a:pPr lvl="1">
              <a:lnSpc>
                <a:spcPct val="80000"/>
              </a:lnSpc>
              <a:buFont typeface="Arial" panose="020B0604020202020204" pitchFamily="34" charset="0"/>
              <a:buChar char="•"/>
            </a:pPr>
            <a:r>
              <a:rPr lang="en-US" altLang="en-US" dirty="0"/>
              <a:t>PHY </a:t>
            </a:r>
            <a:r>
              <a:rPr lang="en-US" altLang="en-US" dirty="0">
                <a:sym typeface="Wingdings" panose="05000000000000000000" pitchFamily="2" charset="2"/>
              </a:rPr>
              <a:t> Grand Ballroom I</a:t>
            </a:r>
          </a:p>
          <a:p>
            <a:pPr lvl="1">
              <a:lnSpc>
                <a:spcPct val="80000"/>
              </a:lnSpc>
              <a:buFont typeface="Arial" panose="020B0604020202020204" pitchFamily="34" charset="0"/>
              <a:buChar char="•"/>
            </a:pPr>
            <a:r>
              <a:rPr lang="en-US" altLang="en-US" dirty="0">
                <a:sym typeface="Wingdings" panose="05000000000000000000" pitchFamily="2" charset="2"/>
              </a:rPr>
              <a:t>MAC  Grand Ballroom II</a:t>
            </a:r>
            <a:endParaRPr lang="en-US" alt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4863075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May 15, 13:30 – 15:30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Review Progress from Ad hoc groups</a:t>
            </a:r>
          </a:p>
          <a:p>
            <a:pPr lvl="0">
              <a:buFont typeface="Arial" panose="020B0604020202020204" pitchFamily="34" charset="0"/>
              <a:buChar char="•"/>
            </a:pPr>
            <a:r>
              <a:rPr lang="en-US" altLang="en-US" dirty="0"/>
              <a:t>Submissions and comment resolution</a:t>
            </a:r>
          </a:p>
          <a:p>
            <a:pPr lvl="1">
              <a:buFont typeface="Arial" panose="020B0604020202020204" pitchFamily="34" charset="0"/>
              <a:buChar char="•"/>
            </a:pPr>
            <a:r>
              <a:rPr lang="en-US" altLang="en-US" dirty="0"/>
              <a:t>Editing Discussion (11-19/0874 – 11-19/0902)- Robert and </a:t>
            </a:r>
            <a:r>
              <a:rPr lang="en-US" altLang="en-US" dirty="0" err="1"/>
              <a:t>Youhan</a:t>
            </a:r>
            <a:endParaRPr lang="en-US" altLang="en-US" dirty="0"/>
          </a:p>
          <a:p>
            <a:pPr lvl="1">
              <a:buFont typeface="Arial" panose="020B0604020202020204" pitchFamily="34" charset="0"/>
              <a:buChar char="•"/>
            </a:pPr>
            <a:r>
              <a:rPr lang="en-US" altLang="en-US" dirty="0"/>
              <a:t>11-19/0858 - </a:t>
            </a:r>
            <a:r>
              <a:rPr lang="en-CA" dirty="0"/>
              <a:t>PHY CR in Clause 10 – </a:t>
            </a:r>
            <a:r>
              <a:rPr lang="en-CA" dirty="0" err="1"/>
              <a:t>Youhan</a:t>
            </a:r>
            <a:r>
              <a:rPr lang="en-CA" dirty="0"/>
              <a:t> Kim</a:t>
            </a:r>
          </a:p>
          <a:p>
            <a:pPr lvl="1">
              <a:buFont typeface="Arial" panose="020B0604020202020204" pitchFamily="34" charset="0"/>
              <a:buChar char="•"/>
            </a:pPr>
            <a:r>
              <a:rPr lang="en-CA" altLang="en-US" dirty="0">
                <a:solidFill>
                  <a:schemeClr val="bg1">
                    <a:lumMod val="75000"/>
                  </a:schemeClr>
                </a:solidFill>
              </a:rPr>
              <a:t>11-19/0876 - </a:t>
            </a:r>
            <a:r>
              <a:rPr lang="en-CA" dirty="0">
                <a:solidFill>
                  <a:schemeClr val="bg1">
                    <a:lumMod val="75000"/>
                  </a:schemeClr>
                </a:solidFill>
              </a:rPr>
              <a:t>Channelization for 6 GHz (CID 21378) – Imran Latif</a:t>
            </a:r>
          </a:p>
          <a:p>
            <a:pPr lvl="2">
              <a:buFont typeface="Arial" panose="020B0604020202020204" pitchFamily="34" charset="0"/>
              <a:buChar char="•"/>
            </a:pPr>
            <a:r>
              <a:rPr lang="en-CA" altLang="en-US" dirty="0">
                <a:solidFill>
                  <a:schemeClr val="bg1">
                    <a:lumMod val="75000"/>
                  </a:schemeClr>
                </a:solidFill>
              </a:rPr>
              <a:t>Moved to Thursday AM1 because of conflict</a:t>
            </a:r>
            <a:r>
              <a:rPr lang="en-CA" altLang="en-US" dirty="0"/>
              <a:t> </a:t>
            </a:r>
          </a:p>
          <a:p>
            <a:pPr lvl="1">
              <a:buFont typeface="Arial" panose="020B0604020202020204" pitchFamily="34" charset="0"/>
              <a:buChar char="•"/>
            </a:pPr>
            <a:r>
              <a:rPr lang="en-CA" altLang="en-US" dirty="0"/>
              <a:t>MAC Comment Resolution</a:t>
            </a:r>
            <a:endParaRPr lang="en-US" altLang="en-US" dirty="0"/>
          </a:p>
          <a:p>
            <a:pPr lvl="0">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15959138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1B8B5A-F073-3A41-9905-E1261204788F}"/>
              </a:ext>
            </a:extLst>
          </p:cNvPr>
          <p:cNvSpPr>
            <a:spLocks noGrp="1"/>
          </p:cNvSpPr>
          <p:nvPr>
            <p:ph type="title"/>
          </p:nvPr>
        </p:nvSpPr>
        <p:spPr/>
        <p:txBody>
          <a:bodyPr/>
          <a:lstStyle/>
          <a:p>
            <a:r>
              <a:rPr lang="en-US" dirty="0"/>
              <a:t>11-19/0858 (</a:t>
            </a:r>
            <a:r>
              <a:rPr lang="en-US" dirty="0" err="1"/>
              <a:t>Youhan</a:t>
            </a:r>
            <a:r>
              <a:rPr lang="en-US" dirty="0"/>
              <a:t> Kim)</a:t>
            </a:r>
          </a:p>
        </p:txBody>
      </p:sp>
      <p:sp>
        <p:nvSpPr>
          <p:cNvPr id="3" name="Content Placeholder 2">
            <a:extLst>
              <a:ext uri="{FF2B5EF4-FFF2-40B4-BE49-F238E27FC236}">
                <a16:creationId xmlns:a16="http://schemas.microsoft.com/office/drawing/2014/main" id="{D01FA66F-D203-0240-96BA-0287330F2B21}"/>
              </a:ext>
            </a:extLst>
          </p:cNvPr>
          <p:cNvSpPr>
            <a:spLocks noGrp="1"/>
          </p:cNvSpPr>
          <p:nvPr>
            <p:ph idx="1"/>
          </p:nvPr>
        </p:nvSpPr>
        <p:spPr/>
        <p:txBody>
          <a:bodyPr/>
          <a:lstStyle/>
          <a:p>
            <a:r>
              <a:rPr lang="en-US" dirty="0"/>
              <a:t>Do you accept resolutions to CIDs </a:t>
            </a:r>
            <a:r>
              <a:rPr lang="en-GB" dirty="0"/>
              <a:t>20507, 20953, 20882</a:t>
            </a:r>
            <a:r>
              <a:rPr lang="en-US" dirty="0"/>
              <a:t> in doc 11-19/0858r0?</a:t>
            </a:r>
          </a:p>
          <a:p>
            <a:endParaRPr lang="en-US" dirty="0"/>
          </a:p>
          <a:p>
            <a:r>
              <a:rPr lang="en-US" dirty="0">
                <a:highlight>
                  <a:srgbClr val="00FF00"/>
                </a:highlight>
              </a:rPr>
              <a:t>Approved by unanimous consent</a:t>
            </a:r>
            <a:endParaRPr lang="en-CA" dirty="0">
              <a:highlight>
                <a:srgbClr val="00FF00"/>
              </a:highlight>
            </a:endParaRPr>
          </a:p>
        </p:txBody>
      </p:sp>
      <p:sp>
        <p:nvSpPr>
          <p:cNvPr id="4" name="Slide Number Placeholder 3">
            <a:extLst>
              <a:ext uri="{FF2B5EF4-FFF2-40B4-BE49-F238E27FC236}">
                <a16:creationId xmlns:a16="http://schemas.microsoft.com/office/drawing/2014/main" id="{08D2CA9D-8224-6040-88D8-14260007058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B30AA24-6735-934F-A186-E9627BD3749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4443576-9A2C-FA4D-9B3B-497A8F94E265}"/>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368309794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889099-0D00-394B-A797-B3F79C4B869A}"/>
              </a:ext>
            </a:extLst>
          </p:cNvPr>
          <p:cNvSpPr>
            <a:spLocks noGrp="1"/>
          </p:cNvSpPr>
          <p:nvPr>
            <p:ph type="title"/>
          </p:nvPr>
        </p:nvSpPr>
        <p:spPr/>
        <p:txBody>
          <a:bodyPr/>
          <a:lstStyle/>
          <a:p>
            <a:r>
              <a:rPr lang="en-US" dirty="0"/>
              <a:t>11-19/0303 (Alfred </a:t>
            </a:r>
            <a:r>
              <a:rPr lang="en-US" dirty="0" err="1"/>
              <a:t>Asterjadhi</a:t>
            </a:r>
            <a:r>
              <a:rPr lang="en-US" dirty="0"/>
              <a:t>)</a:t>
            </a:r>
          </a:p>
        </p:txBody>
      </p:sp>
      <p:sp>
        <p:nvSpPr>
          <p:cNvPr id="3" name="Content Placeholder 2">
            <a:extLst>
              <a:ext uri="{FF2B5EF4-FFF2-40B4-BE49-F238E27FC236}">
                <a16:creationId xmlns:a16="http://schemas.microsoft.com/office/drawing/2014/main" id="{D2266E09-2E87-674D-9907-A0404B0120DA}"/>
              </a:ext>
            </a:extLst>
          </p:cNvPr>
          <p:cNvSpPr>
            <a:spLocks noGrp="1"/>
          </p:cNvSpPr>
          <p:nvPr>
            <p:ph idx="1"/>
          </p:nvPr>
        </p:nvSpPr>
        <p:spPr/>
        <p:txBody>
          <a:bodyPr/>
          <a:lstStyle/>
          <a:p>
            <a:pPr lvl="0"/>
            <a:r>
              <a:rPr lang="en-US" dirty="0"/>
              <a:t>Do you accept resolutions to CIDs </a:t>
            </a:r>
            <a:r>
              <a:rPr lang="en-GB" dirty="0"/>
              <a:t>20459, 20460, </a:t>
            </a:r>
            <a:r>
              <a:rPr lang="en-GB" dirty="0">
                <a:solidFill>
                  <a:srgbClr val="FF0000"/>
                </a:solidFill>
              </a:rPr>
              <a:t>20461</a:t>
            </a:r>
            <a:r>
              <a:rPr lang="en-GB" dirty="0"/>
              <a:t>, 20462, </a:t>
            </a:r>
            <a:r>
              <a:rPr lang="en-GB" dirty="0">
                <a:solidFill>
                  <a:srgbClr val="FF0000"/>
                </a:solidFill>
              </a:rPr>
              <a:t>20463</a:t>
            </a:r>
            <a:r>
              <a:rPr lang="en-GB" dirty="0"/>
              <a:t>, 20572, 20672, 20717, 20734, 20907,</a:t>
            </a:r>
            <a:r>
              <a:rPr lang="en-CA" dirty="0"/>
              <a:t> </a:t>
            </a:r>
            <a:r>
              <a:rPr lang="en-GB" dirty="0"/>
              <a:t>20908, 21123, 21452, </a:t>
            </a:r>
            <a:r>
              <a:rPr lang="en-GB" dirty="0">
                <a:solidFill>
                  <a:srgbClr val="FF0000"/>
                </a:solidFill>
              </a:rPr>
              <a:t>21465</a:t>
            </a:r>
            <a:r>
              <a:rPr lang="en-GB" dirty="0"/>
              <a:t>, 21453, 20532, 21346, 213447 in doc 11-19/0303r3?</a:t>
            </a:r>
          </a:p>
          <a:p>
            <a:pPr lvl="0"/>
            <a:endParaRPr lang="en-GB" dirty="0"/>
          </a:p>
          <a:p>
            <a:pPr lvl="0"/>
            <a:r>
              <a:rPr lang="en-GB" dirty="0"/>
              <a:t>Resolutions of CIDs written in black were accepted with unanimous consent</a:t>
            </a:r>
          </a:p>
          <a:p>
            <a:r>
              <a:rPr lang="en-US" dirty="0"/>
              <a:t>Copied from the ad hoc agenda on Wednesday PM1. </a:t>
            </a:r>
          </a:p>
        </p:txBody>
      </p:sp>
      <p:sp>
        <p:nvSpPr>
          <p:cNvPr id="4" name="Slide Number Placeholder 3">
            <a:extLst>
              <a:ext uri="{FF2B5EF4-FFF2-40B4-BE49-F238E27FC236}">
                <a16:creationId xmlns:a16="http://schemas.microsoft.com/office/drawing/2014/main" id="{E8A3F180-9BE9-2C48-8EB9-5A4D107DE995}"/>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6FE337-9B70-0449-B581-BE60493053E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BB91E10-29EF-5D4F-8BBB-1824B85B2AC7}"/>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28722715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DCC925-48CA-2048-813C-1F76244412A0}"/>
              </a:ext>
            </a:extLst>
          </p:cNvPr>
          <p:cNvSpPr>
            <a:spLocks noGrp="1"/>
          </p:cNvSpPr>
          <p:nvPr>
            <p:ph type="title"/>
          </p:nvPr>
        </p:nvSpPr>
        <p:spPr/>
        <p:txBody>
          <a:bodyPr/>
          <a:lstStyle/>
          <a:p>
            <a:r>
              <a:rPr lang="en-US" dirty="0"/>
              <a:t>11-19/0910 (Alfred </a:t>
            </a:r>
            <a:r>
              <a:rPr lang="en-US" dirty="0" err="1"/>
              <a:t>Asterjadhi</a:t>
            </a:r>
            <a:r>
              <a:rPr lang="en-US" dirty="0"/>
              <a:t>)</a:t>
            </a:r>
          </a:p>
        </p:txBody>
      </p:sp>
      <p:sp>
        <p:nvSpPr>
          <p:cNvPr id="3" name="Content Placeholder 2">
            <a:extLst>
              <a:ext uri="{FF2B5EF4-FFF2-40B4-BE49-F238E27FC236}">
                <a16:creationId xmlns:a16="http://schemas.microsoft.com/office/drawing/2014/main" id="{56A51FC3-9AAE-BA42-AB01-3E50165F5629}"/>
              </a:ext>
            </a:extLst>
          </p:cNvPr>
          <p:cNvSpPr>
            <a:spLocks noGrp="1"/>
          </p:cNvSpPr>
          <p:nvPr>
            <p:ph idx="1"/>
          </p:nvPr>
        </p:nvSpPr>
        <p:spPr/>
        <p:txBody>
          <a:bodyPr/>
          <a:lstStyle/>
          <a:p>
            <a:pPr lvl="0"/>
            <a:r>
              <a:rPr lang="en-US" dirty="0"/>
              <a:t>Do you agree to resolutions to CIDs </a:t>
            </a:r>
            <a:r>
              <a:rPr lang="en-GB" dirty="0"/>
              <a:t>20077, 20078, 20079, 20349, 20350, 20351, </a:t>
            </a:r>
            <a:r>
              <a:rPr lang="en-GB" dirty="0">
                <a:solidFill>
                  <a:srgbClr val="FF0000"/>
                </a:solidFill>
              </a:rPr>
              <a:t>20373,</a:t>
            </a:r>
            <a:r>
              <a:rPr lang="en-GB" dirty="0"/>
              <a:t> 21043, 21526, 21527, 21528, 21529, 21530, 21554, </a:t>
            </a:r>
            <a:r>
              <a:rPr lang="en-GB" dirty="0">
                <a:solidFill>
                  <a:srgbClr val="FF0000"/>
                </a:solidFill>
              </a:rPr>
              <a:t>21577, 21578 </a:t>
            </a:r>
            <a:r>
              <a:rPr lang="en-GB" dirty="0"/>
              <a:t>in doc 11-19/0910r0?</a:t>
            </a:r>
          </a:p>
          <a:p>
            <a:pPr lvl="0"/>
            <a:endParaRPr lang="en-GB" dirty="0"/>
          </a:p>
          <a:p>
            <a:pPr lvl="0"/>
            <a:r>
              <a:rPr lang="en-GB" dirty="0"/>
              <a:t>Continued during the MAC ad-hoc on Wednesday PM2.</a:t>
            </a:r>
          </a:p>
          <a:p>
            <a:pPr lvl="0"/>
            <a:r>
              <a:rPr lang="en-GB" dirty="0"/>
              <a:t>Resolutions to CIDs written in black were approved with unanimous consent.</a:t>
            </a:r>
          </a:p>
          <a:p>
            <a:pPr lvl="0"/>
            <a:endParaRPr lang="en-GB" dirty="0"/>
          </a:p>
          <a:p>
            <a:pPr lvl="0"/>
            <a:endParaRPr lang="en-CA" dirty="0"/>
          </a:p>
          <a:p>
            <a:endParaRPr lang="en-US" dirty="0"/>
          </a:p>
        </p:txBody>
      </p:sp>
      <p:sp>
        <p:nvSpPr>
          <p:cNvPr id="4" name="Slide Number Placeholder 3">
            <a:extLst>
              <a:ext uri="{FF2B5EF4-FFF2-40B4-BE49-F238E27FC236}">
                <a16:creationId xmlns:a16="http://schemas.microsoft.com/office/drawing/2014/main" id="{DAABC82F-B1FC-0E4D-A6CA-D108B56A63E7}"/>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C0B067F0-B267-DC4B-AAAD-D12FC032868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8F0A4DC-FC53-6243-A3C4-DA82AF195F08}"/>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196982845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10600" cy="1065213"/>
          </a:xfrm>
        </p:spPr>
        <p:txBody>
          <a:bodyPr/>
          <a:lstStyle/>
          <a:p>
            <a:r>
              <a:rPr lang="en-US" altLang="en-US" dirty="0"/>
              <a:t>Agenda for Wednesday May 15, 16:00 – 18:00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err="1"/>
              <a:t>Adhoc</a:t>
            </a:r>
            <a:r>
              <a:rPr lang="en-US" altLang="en-US" dirty="0"/>
              <a:t> group meetings</a:t>
            </a:r>
          </a:p>
          <a:p>
            <a:pPr lvl="1">
              <a:lnSpc>
                <a:spcPct val="80000"/>
              </a:lnSpc>
              <a:buFont typeface="Arial" panose="020B0604020202020204" pitchFamily="34" charset="0"/>
              <a:buChar char="•"/>
            </a:pPr>
            <a:r>
              <a:rPr lang="en-US" altLang="en-US" dirty="0"/>
              <a:t>PHY </a:t>
            </a:r>
            <a:r>
              <a:rPr lang="en-US" altLang="en-US" dirty="0">
                <a:sym typeface="Wingdings" panose="05000000000000000000" pitchFamily="2" charset="2"/>
              </a:rPr>
              <a:t> Grand Ballroom I</a:t>
            </a:r>
          </a:p>
          <a:p>
            <a:pPr lvl="1">
              <a:lnSpc>
                <a:spcPct val="80000"/>
              </a:lnSpc>
              <a:buFont typeface="Arial" panose="020B0604020202020204" pitchFamily="34" charset="0"/>
              <a:buChar char="•"/>
            </a:pPr>
            <a:r>
              <a:rPr lang="en-US" altLang="en-US" dirty="0">
                <a:sym typeface="Wingdings" panose="05000000000000000000" pitchFamily="2" charset="2"/>
              </a:rPr>
              <a:t>MAC  Grand Ballroom II</a:t>
            </a:r>
            <a:endParaRPr lang="en-US" altLang="en-US" dirty="0"/>
          </a:p>
          <a:p>
            <a:pPr marL="0" indent="0"/>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26553081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382000" cy="1065213"/>
          </a:xfrm>
        </p:spPr>
        <p:txBody>
          <a:bodyPr/>
          <a:lstStyle/>
          <a:p>
            <a:r>
              <a:rPr lang="en-US" altLang="en-US" dirty="0"/>
              <a:t>Agenda for Thursday May 16, AM1 and PM1</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Motion for ad-hoc meeting in Rennes, France</a:t>
            </a:r>
          </a:p>
          <a:p>
            <a:pPr>
              <a:lnSpc>
                <a:spcPct val="80000"/>
              </a:lnSpc>
              <a:buFont typeface="Arial" panose="020B0604020202020204" pitchFamily="34" charset="0"/>
              <a:buChar char="•"/>
            </a:pPr>
            <a:r>
              <a:rPr lang="en-US" altLang="en-US" sz="2000" dirty="0"/>
              <a:t>11-19/0876; </a:t>
            </a:r>
            <a:r>
              <a:rPr lang="en-CA" sz="2000" b="0" dirty="0"/>
              <a:t>Channelization for 6 GHz (CID 21378), Imran Latif</a:t>
            </a:r>
            <a:endParaRPr lang="en-US" altLang="en-US" sz="2000" dirty="0"/>
          </a:p>
          <a:p>
            <a:pPr>
              <a:lnSpc>
                <a:spcPct val="80000"/>
              </a:lnSpc>
              <a:buFont typeface="Arial" panose="020B0604020202020204" pitchFamily="34" charset="0"/>
              <a:buChar char="•"/>
            </a:pPr>
            <a:r>
              <a:rPr lang="en-US" altLang="en-US" dirty="0"/>
              <a:t>TG Technical Motions</a:t>
            </a:r>
          </a:p>
          <a:p>
            <a:pPr>
              <a:lnSpc>
                <a:spcPct val="80000"/>
              </a:lnSpc>
              <a:buFont typeface="Arial" panose="020B0604020202020204" pitchFamily="34" charset="0"/>
              <a:buChar char="•"/>
            </a:pPr>
            <a:r>
              <a:rPr lang="en-US" altLang="en-US" dirty="0"/>
              <a:t>Submissions and comments resolutions</a:t>
            </a:r>
          </a:p>
          <a:p>
            <a:pPr>
              <a:lnSpc>
                <a:spcPct val="80000"/>
              </a:lnSpc>
              <a:buFont typeface="Arial" panose="020B0604020202020204" pitchFamily="34" charset="0"/>
              <a:buChar char="•"/>
            </a:pPr>
            <a:r>
              <a:rPr lang="en-US" altLang="en-US" dirty="0" err="1"/>
              <a:t>Telecon</a:t>
            </a:r>
            <a:r>
              <a:rPr lang="en-US" altLang="en-US" dirty="0"/>
              <a:t> Schedule</a:t>
            </a:r>
          </a:p>
          <a:p>
            <a:pPr>
              <a:lnSpc>
                <a:spcPct val="80000"/>
              </a:lnSpc>
              <a:buFont typeface="Arial" panose="020B0604020202020204" pitchFamily="34" charset="0"/>
              <a:buChar char="•"/>
            </a:pPr>
            <a:r>
              <a:rPr lang="en-US" altLang="en-US" dirty="0"/>
              <a:t>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334445049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8E47A6-777B-5E4C-B47E-78B06CB05F10}"/>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21A1CFF0-EBC4-B648-9894-1DF9AF7C8E37}"/>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821B72D8-95D2-A840-98AA-61C8C6A5CD1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F2B2DB39-E237-BF46-926F-D7C798BB497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358C6FB-FCA3-124D-93DF-1023E88D1477}"/>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111765593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 Hoc Meeting</a:t>
            </a:r>
          </a:p>
        </p:txBody>
      </p:sp>
      <p:sp>
        <p:nvSpPr>
          <p:cNvPr id="3" name="Content Placeholder 2"/>
          <p:cNvSpPr>
            <a:spLocks noGrp="1"/>
          </p:cNvSpPr>
          <p:nvPr>
            <p:ph idx="1"/>
          </p:nvPr>
        </p:nvSpPr>
        <p:spPr/>
        <p:txBody>
          <a:bodyPr/>
          <a:lstStyle/>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Authorize </a:t>
            </a:r>
            <a:r>
              <a:rPr lang="en-GB" dirty="0" err="1">
                <a:latin typeface="Times New Roman" panose="02020603050405020304" pitchFamily="18" charset="0"/>
                <a:ea typeface="Times New Roman" panose="02020603050405020304" pitchFamily="18" charset="0"/>
              </a:rPr>
              <a:t>TGax</a:t>
            </a:r>
            <a:r>
              <a:rPr lang="en-GB" dirty="0">
                <a:latin typeface="Times New Roman" panose="02020603050405020304" pitchFamily="18" charset="0"/>
                <a:ea typeface="Times New Roman" panose="02020603050405020304" pitchFamily="18" charset="0"/>
              </a:rPr>
              <a:t> to hold an ad-hoc meeting on July 10-12 in Rennes, France, for the purpose of resolving comments received on draft D4.0.</a:t>
            </a:r>
            <a:endParaRPr lang="en-US" dirty="0">
              <a:latin typeface="Times New Roman" panose="02020603050405020304" pitchFamily="18" charset="0"/>
              <a:ea typeface="Times New Roman" panose="02020603050405020304" pitchFamily="18" charset="0"/>
            </a:endParaRPr>
          </a:p>
          <a:p>
            <a:pPr marL="0" marR="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Mark Rison,  Seconded: Stephane Baron, Result: 28-1-4 </a:t>
            </a:r>
            <a:r>
              <a:rPr lang="en-GB" dirty="0">
                <a:latin typeface="Times New Roman" panose="02020603050405020304" pitchFamily="18" charset="0"/>
                <a:ea typeface="Times New Roman" panose="02020603050405020304" pitchFamily="18" charset="0"/>
                <a:sym typeface="Wingdings" pitchFamily="2" charset="2"/>
              </a:rPr>
              <a:t> motion passes</a:t>
            </a:r>
            <a:endParaRPr lang="en-GB"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endParaRPr lang="en-GB"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Note: MAC only.</a:t>
            </a:r>
          </a:p>
          <a:p>
            <a:pPr marL="0" lvl="0" indent="0">
              <a:spcBef>
                <a:spcPts val="0"/>
              </a:spcBef>
              <a:spcAft>
                <a:spcPts val="0"/>
              </a:spcAft>
              <a:tabLst>
                <a:tab pos="457200" algn="l"/>
              </a:tabLst>
            </a:pP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235754240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47486E-60A2-DC4C-A3DA-4D5819B77BB4}"/>
              </a:ext>
            </a:extLst>
          </p:cNvPr>
          <p:cNvSpPr>
            <a:spLocks noGrp="1"/>
          </p:cNvSpPr>
          <p:nvPr>
            <p:ph type="title"/>
          </p:nvPr>
        </p:nvSpPr>
        <p:spPr/>
        <p:txBody>
          <a:bodyPr/>
          <a:lstStyle/>
          <a:p>
            <a:r>
              <a:rPr lang="en-US" dirty="0"/>
              <a:t>MAC Motion 124</a:t>
            </a:r>
          </a:p>
        </p:txBody>
      </p:sp>
      <p:sp>
        <p:nvSpPr>
          <p:cNvPr id="3" name="Content Placeholder 2">
            <a:extLst>
              <a:ext uri="{FF2B5EF4-FFF2-40B4-BE49-F238E27FC236}">
                <a16:creationId xmlns:a16="http://schemas.microsoft.com/office/drawing/2014/main" id="{1D2C3289-F4F1-1F40-8700-52BE3DDC0E25}"/>
              </a:ext>
            </a:extLst>
          </p:cNvPr>
          <p:cNvSpPr>
            <a:spLocks noGrp="1"/>
          </p:cNvSpPr>
          <p:nvPr>
            <p:ph idx="1"/>
          </p:nvPr>
        </p:nvSpPr>
        <p:spPr/>
        <p:txBody>
          <a:bodyPr/>
          <a:lstStyle/>
          <a:p>
            <a:r>
              <a:rPr lang="en-US" dirty="0"/>
              <a:t>Move to instruct the TG Editor to incorporate the draft text in doc 11-19/0753r1 into the TG draft.</a:t>
            </a:r>
          </a:p>
          <a:p>
            <a:endParaRPr lang="en-US" dirty="0"/>
          </a:p>
          <a:p>
            <a:r>
              <a:rPr lang="en-US" dirty="0"/>
              <a:t>Move: Po-Kai Huang		Second: Alfred </a:t>
            </a:r>
            <a:r>
              <a:rPr lang="en-US" dirty="0" err="1"/>
              <a:t>Asterjadhi</a:t>
            </a:r>
            <a:endParaRPr lang="en-US" dirty="0"/>
          </a:p>
          <a:p>
            <a:r>
              <a:rPr lang="en-US" dirty="0"/>
              <a:t>Passed with unanimous consent.</a:t>
            </a:r>
          </a:p>
          <a:p>
            <a:endParaRPr lang="en-US" dirty="0"/>
          </a:p>
          <a:p>
            <a:r>
              <a:rPr lang="en-US" dirty="0"/>
              <a:t>No objection.</a:t>
            </a:r>
          </a:p>
        </p:txBody>
      </p:sp>
      <p:sp>
        <p:nvSpPr>
          <p:cNvPr id="4" name="Slide Number Placeholder 3">
            <a:extLst>
              <a:ext uri="{FF2B5EF4-FFF2-40B4-BE49-F238E27FC236}">
                <a16:creationId xmlns:a16="http://schemas.microsoft.com/office/drawing/2014/main" id="{9E769035-BB66-D74A-9B4A-4EE4250AE980}"/>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D150E83D-5E15-0748-81E1-1F6F5E41ACF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0D69A7B-438D-1145-A1BC-570BE0A3A6F9}"/>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291500354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E0964-AFED-8149-A7F4-4B8B495E1910}"/>
              </a:ext>
            </a:extLst>
          </p:cNvPr>
          <p:cNvSpPr>
            <a:spLocks noGrp="1"/>
          </p:cNvSpPr>
          <p:nvPr>
            <p:ph type="title"/>
          </p:nvPr>
        </p:nvSpPr>
        <p:spPr/>
        <p:txBody>
          <a:bodyPr/>
          <a:lstStyle/>
          <a:p>
            <a:r>
              <a:rPr lang="en-US" dirty="0"/>
              <a:t>CR Motion #832</a:t>
            </a:r>
          </a:p>
        </p:txBody>
      </p:sp>
      <p:sp>
        <p:nvSpPr>
          <p:cNvPr id="3" name="Content Placeholder 2">
            <a:extLst>
              <a:ext uri="{FF2B5EF4-FFF2-40B4-BE49-F238E27FC236}">
                <a16:creationId xmlns:a16="http://schemas.microsoft.com/office/drawing/2014/main" id="{2C5AF6A8-02C9-FA4E-8823-96C2D0A4EC12}"/>
              </a:ext>
            </a:extLst>
          </p:cNvPr>
          <p:cNvSpPr>
            <a:spLocks noGrp="1"/>
          </p:cNvSpPr>
          <p:nvPr>
            <p:ph idx="1"/>
          </p:nvPr>
        </p:nvSpPr>
        <p:spPr/>
        <p:txBody>
          <a:bodyPr/>
          <a:lstStyle/>
          <a:p>
            <a:r>
              <a:rPr lang="en-US" dirty="0"/>
              <a:t>Move to  accept resolutions to CIDs </a:t>
            </a:r>
            <a:r>
              <a:rPr lang="en-GB" dirty="0"/>
              <a:t>20540, 20548</a:t>
            </a:r>
            <a:r>
              <a:rPr lang="en-US" dirty="0"/>
              <a:t> in doc 11-19/0605r0</a:t>
            </a:r>
          </a:p>
          <a:p>
            <a:pPr marL="0" indent="0"/>
            <a:endParaRPr lang="en-US" dirty="0">
              <a:sym typeface="Wingdings" pitchFamily="2" charset="2"/>
            </a:endParaRPr>
          </a:p>
          <a:p>
            <a:pPr marL="0" indent="0"/>
            <a:r>
              <a:rPr lang="en-US" dirty="0">
                <a:sym typeface="Wingdings" pitchFamily="2" charset="2"/>
              </a:rPr>
              <a:t>Move: Po-Kai Huang		Second: Alfred </a:t>
            </a:r>
            <a:r>
              <a:rPr lang="en-US" dirty="0" err="1">
                <a:sym typeface="Wingdings" pitchFamily="2" charset="2"/>
              </a:rPr>
              <a:t>Asterjadhi</a:t>
            </a:r>
            <a:endParaRPr lang="en-US" dirty="0">
              <a:sym typeface="Wingdings" pitchFamily="2" charset="2"/>
            </a:endParaRPr>
          </a:p>
          <a:p>
            <a:pPr marL="0" indent="0"/>
            <a:r>
              <a:rPr lang="en-US" dirty="0">
                <a:sym typeface="Wingdings" pitchFamily="2" charset="2"/>
              </a:rPr>
              <a:t>Passed with unanimous consent</a:t>
            </a:r>
          </a:p>
          <a:p>
            <a:pPr marL="0" indent="0"/>
            <a:endParaRPr lang="en-US" dirty="0">
              <a:sym typeface="Wingdings" pitchFamily="2" charset="2"/>
            </a:endParaRPr>
          </a:p>
          <a:p>
            <a:pPr marL="0" indent="0"/>
            <a:endParaRPr lang="en-US" dirty="0">
              <a:sym typeface="Wingdings" pitchFamily="2" charset="2"/>
            </a:endParaRPr>
          </a:p>
          <a:p>
            <a:pPr marL="0" indent="0"/>
            <a:r>
              <a:rPr lang="en-US" dirty="0">
                <a:sym typeface="Wingdings" pitchFamily="2" charset="2"/>
              </a:rPr>
              <a:t>No objection to the resolutions</a:t>
            </a:r>
          </a:p>
          <a:p>
            <a:pPr>
              <a:buFont typeface="Wingdings" pitchFamily="2" charset="2"/>
              <a:buChar char="à"/>
            </a:pPr>
            <a:endParaRPr lang="en-US" dirty="0">
              <a:sym typeface="Wingdings" pitchFamily="2" charset="2"/>
            </a:endParaRPr>
          </a:p>
          <a:p>
            <a:pPr marL="0" indent="0"/>
            <a:endParaRPr lang="en-CA" dirty="0"/>
          </a:p>
        </p:txBody>
      </p:sp>
      <p:sp>
        <p:nvSpPr>
          <p:cNvPr id="4" name="Slide Number Placeholder 3">
            <a:extLst>
              <a:ext uri="{FF2B5EF4-FFF2-40B4-BE49-F238E27FC236}">
                <a16:creationId xmlns:a16="http://schemas.microsoft.com/office/drawing/2014/main" id="{6530C126-7BDF-DA4E-ABC8-73336042E172}"/>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E162BAA5-3E55-B549-9789-8D662F360CC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5D6AB01-25E1-444F-9CD9-124A98F3B3EF}"/>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244642657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59E8A2-7AA7-704C-92B2-16F610833403}"/>
              </a:ext>
            </a:extLst>
          </p:cNvPr>
          <p:cNvSpPr>
            <a:spLocks noGrp="1"/>
          </p:cNvSpPr>
          <p:nvPr>
            <p:ph type="title"/>
          </p:nvPr>
        </p:nvSpPr>
        <p:spPr/>
        <p:txBody>
          <a:bodyPr/>
          <a:lstStyle/>
          <a:p>
            <a:r>
              <a:rPr lang="en-US" dirty="0"/>
              <a:t>CR Motion #833</a:t>
            </a:r>
          </a:p>
        </p:txBody>
      </p:sp>
      <p:sp>
        <p:nvSpPr>
          <p:cNvPr id="3" name="Content Placeholder 2">
            <a:extLst>
              <a:ext uri="{FF2B5EF4-FFF2-40B4-BE49-F238E27FC236}">
                <a16:creationId xmlns:a16="http://schemas.microsoft.com/office/drawing/2014/main" id="{030B29C1-C660-C347-8126-9C99E65829B0}"/>
              </a:ext>
            </a:extLst>
          </p:cNvPr>
          <p:cNvSpPr>
            <a:spLocks noGrp="1"/>
          </p:cNvSpPr>
          <p:nvPr>
            <p:ph idx="1"/>
          </p:nvPr>
        </p:nvSpPr>
        <p:spPr/>
        <p:txBody>
          <a:bodyPr/>
          <a:lstStyle/>
          <a:p>
            <a:r>
              <a:rPr lang="en-US" dirty="0"/>
              <a:t>Move accept resolutions to CIDs</a:t>
            </a:r>
            <a:r>
              <a:rPr lang="en-GB" dirty="0"/>
              <a:t>, 20312, 20313, 20398, 20595, </a:t>
            </a:r>
            <a:r>
              <a:rPr lang="en-GB" dirty="0">
                <a:solidFill>
                  <a:schemeClr val="tx1"/>
                </a:solidFill>
              </a:rPr>
              <a:t>20596</a:t>
            </a:r>
            <a:r>
              <a:rPr lang="en-GB" dirty="0"/>
              <a:t>, 20603, 20604, 20622, </a:t>
            </a:r>
            <a:r>
              <a:rPr lang="en-GB" dirty="0">
                <a:solidFill>
                  <a:schemeClr val="tx1"/>
                </a:solidFill>
              </a:rPr>
              <a:t>20623</a:t>
            </a:r>
            <a:r>
              <a:rPr lang="en-GB" dirty="0"/>
              <a:t>,, 20625, 20661, 20662, 20676, 20811, 21128, </a:t>
            </a:r>
            <a:r>
              <a:rPr lang="en-GB" dirty="0">
                <a:solidFill>
                  <a:schemeClr val="tx1"/>
                </a:solidFill>
              </a:rPr>
              <a:t>21143</a:t>
            </a:r>
            <a:r>
              <a:rPr lang="en-GB" dirty="0"/>
              <a:t>, 21414,, 21617 in doc 11-19/0413r4</a:t>
            </a:r>
            <a:endParaRPr lang="en-CA" dirty="0"/>
          </a:p>
          <a:p>
            <a:endParaRPr lang="en-CA" dirty="0"/>
          </a:p>
          <a:p>
            <a:r>
              <a:rPr lang="en-CA" dirty="0"/>
              <a:t>Move: Laurent </a:t>
            </a:r>
            <a:r>
              <a:rPr lang="en-CA" dirty="0" err="1"/>
              <a:t>Cariou</a:t>
            </a:r>
            <a:r>
              <a:rPr lang="en-CA" dirty="0"/>
              <a:t>			Second:	</a:t>
            </a:r>
          </a:p>
          <a:p>
            <a:r>
              <a:rPr lang="en-CA" sz="3600" dirty="0">
                <a:solidFill>
                  <a:srgbClr val="FFC000"/>
                </a:solidFill>
              </a:rPr>
              <a:t>Passed as CR Motion # 852</a:t>
            </a:r>
          </a:p>
          <a:p>
            <a:r>
              <a:rPr lang="en-CA" dirty="0"/>
              <a:t>					</a:t>
            </a:r>
          </a:p>
          <a:p>
            <a:endParaRPr lang="en-CA" dirty="0"/>
          </a:p>
          <a:p>
            <a:r>
              <a:rPr lang="en-CA" dirty="0"/>
              <a:t>No objection to resolutions of CIDs written in black.</a:t>
            </a:r>
          </a:p>
          <a:p>
            <a:endParaRPr lang="en-CA" dirty="0"/>
          </a:p>
          <a:p>
            <a:endParaRPr lang="en-US" dirty="0"/>
          </a:p>
        </p:txBody>
      </p:sp>
      <p:sp>
        <p:nvSpPr>
          <p:cNvPr id="4" name="Slide Number Placeholder 3">
            <a:extLst>
              <a:ext uri="{FF2B5EF4-FFF2-40B4-BE49-F238E27FC236}">
                <a16:creationId xmlns:a16="http://schemas.microsoft.com/office/drawing/2014/main" id="{F17B585F-0E15-C445-88F5-D8C90AEB6806}"/>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80327F0D-400B-0D47-8D1F-2D7F70BD114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39DDC8B-A9BF-CB47-9E0F-741F2AFE1AE1}"/>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12540866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39301057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DB6D5-B861-4448-9F3B-04E7082F5523}"/>
              </a:ext>
            </a:extLst>
          </p:cNvPr>
          <p:cNvSpPr>
            <a:spLocks noGrp="1"/>
          </p:cNvSpPr>
          <p:nvPr>
            <p:ph type="title"/>
          </p:nvPr>
        </p:nvSpPr>
        <p:spPr/>
        <p:txBody>
          <a:bodyPr/>
          <a:lstStyle/>
          <a:p>
            <a:r>
              <a:rPr lang="en-US" dirty="0"/>
              <a:t>CR Motion #834</a:t>
            </a:r>
          </a:p>
        </p:txBody>
      </p:sp>
      <p:sp>
        <p:nvSpPr>
          <p:cNvPr id="3" name="Content Placeholder 2">
            <a:extLst>
              <a:ext uri="{FF2B5EF4-FFF2-40B4-BE49-F238E27FC236}">
                <a16:creationId xmlns:a16="http://schemas.microsoft.com/office/drawing/2014/main" id="{08343185-32B2-F440-96BA-51D03857CE5E}"/>
              </a:ext>
            </a:extLst>
          </p:cNvPr>
          <p:cNvSpPr>
            <a:spLocks noGrp="1"/>
          </p:cNvSpPr>
          <p:nvPr>
            <p:ph idx="1"/>
          </p:nvPr>
        </p:nvSpPr>
        <p:spPr>
          <a:xfrm>
            <a:off x="696912" y="1751013"/>
            <a:ext cx="7770813" cy="4113213"/>
          </a:xfrm>
        </p:spPr>
        <p:txBody>
          <a:bodyPr/>
          <a:lstStyle/>
          <a:p>
            <a:r>
              <a:rPr lang="en-US" dirty="0"/>
              <a:t>Move to accept resolutions to CIDs 20054, 21196, 20542, 21549, 20663, 20055, 21548, 21114, 20056, 21130, 21144, 21145, </a:t>
            </a:r>
            <a:r>
              <a:rPr lang="en-US" dirty="0">
                <a:solidFill>
                  <a:schemeClr val="tx1"/>
                </a:solidFill>
              </a:rPr>
              <a:t>21197</a:t>
            </a:r>
            <a:r>
              <a:rPr lang="en-US" dirty="0"/>
              <a:t>, 21133, 20052, 20065, 20066, 20067, 20068, 20058, 20059, 20578  in doc 11-19/0508r5</a:t>
            </a:r>
          </a:p>
          <a:p>
            <a:endParaRPr lang="en-US" sz="1600" dirty="0"/>
          </a:p>
          <a:p>
            <a:r>
              <a:rPr lang="en-US" sz="1600" dirty="0"/>
              <a:t>Move: Abhishek Patil		Second: Alfred </a:t>
            </a:r>
            <a:r>
              <a:rPr lang="en-US" sz="1600" dirty="0" err="1"/>
              <a:t>Asterjadhi</a:t>
            </a:r>
            <a:endParaRPr lang="en-US" sz="1600" dirty="0"/>
          </a:p>
          <a:p>
            <a:r>
              <a:rPr lang="en-US" sz="1600" dirty="0"/>
              <a:t>Passed with unanimous consent</a:t>
            </a:r>
          </a:p>
          <a:p>
            <a:endParaRPr lang="en-US" sz="1600" dirty="0"/>
          </a:p>
          <a:p>
            <a:r>
              <a:rPr lang="en-US" sz="1600" dirty="0"/>
              <a:t>Discussion continued on Thursday AM.</a:t>
            </a:r>
          </a:p>
          <a:p>
            <a:r>
              <a:rPr lang="en-US" sz="1600" dirty="0"/>
              <a:t>Resolutions to CIDs written in black were accepted with unanimous consent</a:t>
            </a:r>
          </a:p>
          <a:p>
            <a:r>
              <a:rPr lang="en-US" sz="1600" dirty="0"/>
              <a:t>Deferred CIDs are discussed on Friday PM. Resolution to deferred CID 21197 is now ok in r4.</a:t>
            </a:r>
          </a:p>
          <a:p>
            <a:endParaRPr lang="en-US" dirty="0"/>
          </a:p>
          <a:p>
            <a:endParaRPr lang="en-CA" dirty="0"/>
          </a:p>
        </p:txBody>
      </p:sp>
      <p:sp>
        <p:nvSpPr>
          <p:cNvPr id="4" name="Slide Number Placeholder 3">
            <a:extLst>
              <a:ext uri="{FF2B5EF4-FFF2-40B4-BE49-F238E27FC236}">
                <a16:creationId xmlns:a16="http://schemas.microsoft.com/office/drawing/2014/main" id="{E2CFFCDC-3B35-554B-BC9F-7A94C0C9CE62}"/>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FAD8C98D-40F5-0242-9E75-742736C3456F}"/>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878EC1B-B7EB-054D-B84E-34830B2D4653}"/>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175247593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06239-FDB7-B14C-9E57-38C12A7E3293}"/>
              </a:ext>
            </a:extLst>
          </p:cNvPr>
          <p:cNvSpPr>
            <a:spLocks noGrp="1"/>
          </p:cNvSpPr>
          <p:nvPr>
            <p:ph type="title"/>
          </p:nvPr>
        </p:nvSpPr>
        <p:spPr/>
        <p:txBody>
          <a:bodyPr/>
          <a:lstStyle/>
          <a:p>
            <a:r>
              <a:rPr lang="en-US" dirty="0"/>
              <a:t>CR Motion #835</a:t>
            </a:r>
          </a:p>
        </p:txBody>
      </p:sp>
      <p:sp>
        <p:nvSpPr>
          <p:cNvPr id="3" name="Content Placeholder 2">
            <a:extLst>
              <a:ext uri="{FF2B5EF4-FFF2-40B4-BE49-F238E27FC236}">
                <a16:creationId xmlns:a16="http://schemas.microsoft.com/office/drawing/2014/main" id="{F2C32484-6EFF-004C-8CB4-1B6D706C8256}"/>
              </a:ext>
            </a:extLst>
          </p:cNvPr>
          <p:cNvSpPr>
            <a:spLocks noGrp="1"/>
          </p:cNvSpPr>
          <p:nvPr>
            <p:ph idx="1"/>
          </p:nvPr>
        </p:nvSpPr>
        <p:spPr/>
        <p:txBody>
          <a:bodyPr/>
          <a:lstStyle/>
          <a:p>
            <a:r>
              <a:rPr lang="en-US" dirty="0"/>
              <a:t>Move to accept resolutions to CIDs 20249, 20880, 20455, 20018, 20438, 21127, 20439, 21075, 21076, 20069, 20071, 20582, 20315, 20933 in doc 11-19/0506r3</a:t>
            </a:r>
          </a:p>
          <a:p>
            <a:endParaRPr lang="en-US" dirty="0"/>
          </a:p>
          <a:p>
            <a:r>
              <a:rPr lang="en-US" dirty="0"/>
              <a:t>Move: Abhishek Patil		Second: Alfred </a:t>
            </a:r>
            <a:r>
              <a:rPr lang="en-US" dirty="0" err="1"/>
              <a:t>Asterjadhi</a:t>
            </a:r>
            <a:endParaRPr lang="en-US" dirty="0"/>
          </a:p>
          <a:p>
            <a:r>
              <a:rPr lang="en-US" dirty="0">
                <a:sym typeface="Wingdings" pitchFamily="2" charset="2"/>
              </a:rPr>
              <a:t>Passed with unanimous consent</a:t>
            </a:r>
            <a:endParaRPr lang="en-US" dirty="0"/>
          </a:p>
          <a:p>
            <a:endParaRPr lang="en-US" dirty="0"/>
          </a:p>
          <a:p>
            <a:endParaRPr lang="en-US" dirty="0"/>
          </a:p>
          <a:p>
            <a:r>
              <a:rPr lang="en-US" dirty="0"/>
              <a:t>Resolutions to CIDs written in black were approved with unanimous consent</a:t>
            </a:r>
            <a:endParaRPr lang="en-CA" dirty="0"/>
          </a:p>
        </p:txBody>
      </p:sp>
      <p:sp>
        <p:nvSpPr>
          <p:cNvPr id="4" name="Slide Number Placeholder 3">
            <a:extLst>
              <a:ext uri="{FF2B5EF4-FFF2-40B4-BE49-F238E27FC236}">
                <a16:creationId xmlns:a16="http://schemas.microsoft.com/office/drawing/2014/main" id="{3FDEB863-01AD-D849-8CB3-B29A11E72431}"/>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DECE6E98-1579-AA4C-AD71-22EE900EAD0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A44D4B1-6A6E-C343-AD09-BBD35C248F35}"/>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169003004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263331-F6AC-F54D-9249-239AC0825E98}"/>
              </a:ext>
            </a:extLst>
          </p:cNvPr>
          <p:cNvSpPr>
            <a:spLocks noGrp="1"/>
          </p:cNvSpPr>
          <p:nvPr>
            <p:ph type="title"/>
          </p:nvPr>
        </p:nvSpPr>
        <p:spPr/>
        <p:txBody>
          <a:bodyPr/>
          <a:lstStyle/>
          <a:p>
            <a:r>
              <a:rPr lang="en-US" dirty="0"/>
              <a:t>CR Motion #836</a:t>
            </a:r>
          </a:p>
        </p:txBody>
      </p:sp>
      <p:sp>
        <p:nvSpPr>
          <p:cNvPr id="3" name="Content Placeholder 2">
            <a:extLst>
              <a:ext uri="{FF2B5EF4-FFF2-40B4-BE49-F238E27FC236}">
                <a16:creationId xmlns:a16="http://schemas.microsoft.com/office/drawing/2014/main" id="{D397F470-511F-5248-B498-FB83D45D1697}"/>
              </a:ext>
            </a:extLst>
          </p:cNvPr>
          <p:cNvSpPr>
            <a:spLocks noGrp="1"/>
          </p:cNvSpPr>
          <p:nvPr>
            <p:ph idx="1"/>
          </p:nvPr>
        </p:nvSpPr>
        <p:spPr/>
        <p:txBody>
          <a:bodyPr/>
          <a:lstStyle/>
          <a:p>
            <a:r>
              <a:rPr lang="en-US" dirty="0"/>
              <a:t>Move to accept resolutions to CIDs </a:t>
            </a:r>
            <a:r>
              <a:rPr lang="en-GB" dirty="0"/>
              <a:t>20010 20011 20108 20116 20494 20643 in doc 11-19/0745r1</a:t>
            </a:r>
          </a:p>
          <a:p>
            <a:endParaRPr lang="en-GB" dirty="0"/>
          </a:p>
          <a:p>
            <a:r>
              <a:rPr lang="en-GB" dirty="0"/>
              <a:t>Move: Ming Gan			Second: Alfred </a:t>
            </a:r>
            <a:r>
              <a:rPr lang="en-GB" dirty="0" err="1"/>
              <a:t>Asterjadhi</a:t>
            </a:r>
            <a:endParaRPr lang="en-GB" dirty="0"/>
          </a:p>
          <a:p>
            <a:r>
              <a:rPr lang="en-US" dirty="0">
                <a:sym typeface="Wingdings" pitchFamily="2" charset="2"/>
              </a:rPr>
              <a:t>Passed with unanimous consent</a:t>
            </a:r>
            <a:endParaRPr lang="en-GB" dirty="0"/>
          </a:p>
          <a:p>
            <a:endParaRPr lang="en-GB" dirty="0"/>
          </a:p>
          <a:p>
            <a:r>
              <a:rPr lang="en-GB" dirty="0"/>
              <a:t>Resolutions to CIDs written ion black were approved with unanimous consent.</a:t>
            </a:r>
          </a:p>
          <a:p>
            <a:endParaRPr lang="en-GB" dirty="0"/>
          </a:p>
          <a:p>
            <a:r>
              <a:rPr lang="en-GB" dirty="0"/>
              <a:t>CID 21287 is transferred to Abhishek</a:t>
            </a:r>
            <a:endParaRPr lang="en-US" dirty="0"/>
          </a:p>
        </p:txBody>
      </p:sp>
      <p:sp>
        <p:nvSpPr>
          <p:cNvPr id="4" name="Slide Number Placeholder 3">
            <a:extLst>
              <a:ext uri="{FF2B5EF4-FFF2-40B4-BE49-F238E27FC236}">
                <a16:creationId xmlns:a16="http://schemas.microsoft.com/office/drawing/2014/main" id="{A3CC82D0-5751-2044-8432-FD9E9109DE0C}"/>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B9B5CF95-3DCF-BC42-8890-F161CA4563BF}"/>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0D41A71-7C84-8547-A0F8-16F1971B7337}"/>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336821285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BE324A-9DFA-7C40-936B-E171ED5304BA}"/>
              </a:ext>
            </a:extLst>
          </p:cNvPr>
          <p:cNvSpPr>
            <a:spLocks noGrp="1"/>
          </p:cNvSpPr>
          <p:nvPr>
            <p:ph type="title"/>
          </p:nvPr>
        </p:nvSpPr>
        <p:spPr/>
        <p:txBody>
          <a:bodyPr/>
          <a:lstStyle/>
          <a:p>
            <a:r>
              <a:rPr lang="en-US" dirty="0"/>
              <a:t>CR Motion #837</a:t>
            </a:r>
          </a:p>
        </p:txBody>
      </p:sp>
      <p:sp>
        <p:nvSpPr>
          <p:cNvPr id="3" name="Content Placeholder 2">
            <a:extLst>
              <a:ext uri="{FF2B5EF4-FFF2-40B4-BE49-F238E27FC236}">
                <a16:creationId xmlns:a16="http://schemas.microsoft.com/office/drawing/2014/main" id="{2FF04ED2-29EE-4F4C-8A5A-3AA2DE009EC2}"/>
              </a:ext>
            </a:extLst>
          </p:cNvPr>
          <p:cNvSpPr>
            <a:spLocks noGrp="1"/>
          </p:cNvSpPr>
          <p:nvPr>
            <p:ph idx="1"/>
          </p:nvPr>
        </p:nvSpPr>
        <p:spPr/>
        <p:txBody>
          <a:bodyPr/>
          <a:lstStyle/>
          <a:p>
            <a:r>
              <a:rPr lang="en-US" dirty="0"/>
              <a:t>Move to accept resolutions to CIDs </a:t>
            </a:r>
            <a:r>
              <a:rPr lang="en-GB" dirty="0"/>
              <a:t> 20807</a:t>
            </a:r>
            <a:r>
              <a:rPr lang="en-US" dirty="0"/>
              <a:t> in doc 11-19/0737r1</a:t>
            </a:r>
          </a:p>
          <a:p>
            <a:endParaRPr lang="en-US" dirty="0"/>
          </a:p>
          <a:p>
            <a:r>
              <a:rPr lang="en-US" dirty="0"/>
              <a:t>Move: </a:t>
            </a:r>
            <a:r>
              <a:rPr lang="en-US" dirty="0" err="1"/>
              <a:t>Liwen</a:t>
            </a:r>
            <a:r>
              <a:rPr lang="en-US" dirty="0"/>
              <a:t> Chu		Second: Ming Gan</a:t>
            </a:r>
          </a:p>
          <a:p>
            <a:r>
              <a:rPr lang="en-US" dirty="0">
                <a:sym typeface="Wingdings" pitchFamily="2" charset="2"/>
              </a:rPr>
              <a:t>Passed with unanimous consent</a:t>
            </a:r>
            <a:endParaRPr lang="en-US" dirty="0"/>
          </a:p>
          <a:p>
            <a:endParaRPr lang="en-US" dirty="0"/>
          </a:p>
          <a:p>
            <a:r>
              <a:rPr lang="en-US" dirty="0"/>
              <a:t>Resolution to CID 20807 was accepted with unanimous consent.</a:t>
            </a:r>
            <a:endParaRPr lang="en-CA" dirty="0"/>
          </a:p>
        </p:txBody>
      </p:sp>
      <p:sp>
        <p:nvSpPr>
          <p:cNvPr id="4" name="Slide Number Placeholder 3">
            <a:extLst>
              <a:ext uri="{FF2B5EF4-FFF2-40B4-BE49-F238E27FC236}">
                <a16:creationId xmlns:a16="http://schemas.microsoft.com/office/drawing/2014/main" id="{E8A63CCD-5E94-3C4E-850A-6B7D4742F759}"/>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805A0E4-7A43-0F4A-BE84-C79A6B1BF49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945EFF0-DD45-6F4D-8C39-20400971FC1B}"/>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250114235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0E370F-DB0C-C24A-B678-276A2CA4D88F}"/>
              </a:ext>
            </a:extLst>
          </p:cNvPr>
          <p:cNvSpPr>
            <a:spLocks noGrp="1"/>
          </p:cNvSpPr>
          <p:nvPr>
            <p:ph type="title"/>
          </p:nvPr>
        </p:nvSpPr>
        <p:spPr/>
        <p:txBody>
          <a:bodyPr/>
          <a:lstStyle/>
          <a:p>
            <a:r>
              <a:rPr lang="en-US" dirty="0"/>
              <a:t>CR Motion #838</a:t>
            </a:r>
          </a:p>
        </p:txBody>
      </p:sp>
      <p:sp>
        <p:nvSpPr>
          <p:cNvPr id="3" name="Content Placeholder 2">
            <a:extLst>
              <a:ext uri="{FF2B5EF4-FFF2-40B4-BE49-F238E27FC236}">
                <a16:creationId xmlns:a16="http://schemas.microsoft.com/office/drawing/2014/main" id="{1963D281-E0F2-8D4D-916A-7228654739FF}"/>
              </a:ext>
            </a:extLst>
          </p:cNvPr>
          <p:cNvSpPr>
            <a:spLocks noGrp="1"/>
          </p:cNvSpPr>
          <p:nvPr>
            <p:ph idx="1"/>
          </p:nvPr>
        </p:nvSpPr>
        <p:spPr/>
        <p:txBody>
          <a:bodyPr/>
          <a:lstStyle/>
          <a:p>
            <a:pPr lvl="0"/>
            <a:r>
              <a:rPr lang="en-US" dirty="0"/>
              <a:t>Move to accept resolutions to CIDs </a:t>
            </a:r>
            <a:r>
              <a:rPr lang="en-GB" dirty="0"/>
              <a:t>20459, 20460, </a:t>
            </a:r>
            <a:r>
              <a:rPr lang="en-GB" dirty="0">
                <a:solidFill>
                  <a:schemeClr val="tx1"/>
                </a:solidFill>
              </a:rPr>
              <a:t>20461</a:t>
            </a:r>
            <a:r>
              <a:rPr lang="en-GB" dirty="0"/>
              <a:t>, 20462, </a:t>
            </a:r>
            <a:r>
              <a:rPr lang="en-GB" dirty="0">
                <a:solidFill>
                  <a:schemeClr val="tx1"/>
                </a:solidFill>
              </a:rPr>
              <a:t>20463</a:t>
            </a:r>
            <a:r>
              <a:rPr lang="en-GB" dirty="0"/>
              <a:t>, 20572, 20672, 20717, 20734, 20907,</a:t>
            </a:r>
            <a:r>
              <a:rPr lang="en-CA" dirty="0"/>
              <a:t> </a:t>
            </a:r>
            <a:r>
              <a:rPr lang="en-GB" dirty="0"/>
              <a:t>20908, 21123, 21452, </a:t>
            </a:r>
            <a:r>
              <a:rPr lang="en-GB" dirty="0">
                <a:solidFill>
                  <a:schemeClr val="tx1"/>
                </a:solidFill>
              </a:rPr>
              <a:t>21465</a:t>
            </a:r>
            <a:r>
              <a:rPr lang="en-GB" dirty="0"/>
              <a:t>, 21453, 20532, 21346, 21347 in doc 11-19/0303r4</a:t>
            </a:r>
          </a:p>
          <a:p>
            <a:pPr lvl="0"/>
            <a:endParaRPr lang="en-GB" dirty="0"/>
          </a:p>
          <a:p>
            <a:pPr lvl="0"/>
            <a:r>
              <a:rPr lang="en-GB" dirty="0"/>
              <a:t>Move: Alfred </a:t>
            </a:r>
            <a:r>
              <a:rPr lang="en-GB" dirty="0" err="1"/>
              <a:t>Asterjadhi</a:t>
            </a:r>
            <a:r>
              <a:rPr lang="en-GB" dirty="0"/>
              <a:t>		Second: Abhishek Patil</a:t>
            </a:r>
          </a:p>
          <a:p>
            <a:r>
              <a:rPr lang="en-US" dirty="0">
                <a:sym typeface="Wingdings" pitchFamily="2" charset="2"/>
              </a:rPr>
              <a:t>Passed with unanimous consent</a:t>
            </a:r>
            <a:endParaRPr lang="en-GB" dirty="0"/>
          </a:p>
          <a:p>
            <a:pPr lvl="0"/>
            <a:endParaRPr lang="en-GB" dirty="0"/>
          </a:p>
          <a:p>
            <a:pPr lvl="0"/>
            <a:r>
              <a:rPr lang="en-GB" dirty="0"/>
              <a:t>Resolutions of CIDs written in black were accepted with unanimous consent</a:t>
            </a:r>
            <a:endParaRPr lang="en-CA" dirty="0"/>
          </a:p>
          <a:p>
            <a:r>
              <a:rPr lang="en-US" dirty="0"/>
              <a:t> </a:t>
            </a:r>
          </a:p>
        </p:txBody>
      </p:sp>
      <p:sp>
        <p:nvSpPr>
          <p:cNvPr id="4" name="Slide Number Placeholder 3">
            <a:extLst>
              <a:ext uri="{FF2B5EF4-FFF2-40B4-BE49-F238E27FC236}">
                <a16:creationId xmlns:a16="http://schemas.microsoft.com/office/drawing/2014/main" id="{86CB0D70-9457-8844-A15F-52C2E929A329}"/>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A97EC531-F99E-4549-B3E4-E3984E4BD4D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EBE1D2A-1D3B-F44C-B96B-DBD6E25042D7}"/>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166728233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B681F0-E259-F64E-8F2A-E862F9AF3424}"/>
              </a:ext>
            </a:extLst>
          </p:cNvPr>
          <p:cNvSpPr>
            <a:spLocks noGrp="1"/>
          </p:cNvSpPr>
          <p:nvPr>
            <p:ph type="title"/>
          </p:nvPr>
        </p:nvSpPr>
        <p:spPr/>
        <p:txBody>
          <a:bodyPr/>
          <a:lstStyle/>
          <a:p>
            <a:r>
              <a:rPr lang="en-US" dirty="0"/>
              <a:t>CR Motion #839</a:t>
            </a:r>
          </a:p>
        </p:txBody>
      </p:sp>
      <p:sp>
        <p:nvSpPr>
          <p:cNvPr id="3" name="Content Placeholder 2">
            <a:extLst>
              <a:ext uri="{FF2B5EF4-FFF2-40B4-BE49-F238E27FC236}">
                <a16:creationId xmlns:a16="http://schemas.microsoft.com/office/drawing/2014/main" id="{226CF4E7-4CC4-4448-9930-3819E1B98800}"/>
              </a:ext>
            </a:extLst>
          </p:cNvPr>
          <p:cNvSpPr>
            <a:spLocks noGrp="1"/>
          </p:cNvSpPr>
          <p:nvPr>
            <p:ph idx="1"/>
          </p:nvPr>
        </p:nvSpPr>
        <p:spPr/>
        <p:txBody>
          <a:bodyPr/>
          <a:lstStyle/>
          <a:p>
            <a:pPr lvl="0"/>
            <a:r>
              <a:rPr lang="en-US" dirty="0"/>
              <a:t>Move to accept resolutions to CIDs </a:t>
            </a:r>
            <a:r>
              <a:rPr lang="en-GB" dirty="0"/>
              <a:t>20121, 20125, 20381, </a:t>
            </a:r>
            <a:r>
              <a:rPr lang="en-GB" dirty="0">
                <a:solidFill>
                  <a:schemeClr val="tx1"/>
                </a:solidFill>
              </a:rPr>
              <a:t>20401</a:t>
            </a:r>
            <a:r>
              <a:rPr lang="en-GB" dirty="0"/>
              <a:t>, </a:t>
            </a:r>
            <a:r>
              <a:rPr lang="en-GB" dirty="0">
                <a:solidFill>
                  <a:schemeClr val="tx1"/>
                </a:solidFill>
              </a:rPr>
              <a:t>20843</a:t>
            </a:r>
            <a:r>
              <a:rPr lang="en-GB" dirty="0"/>
              <a:t>, 21077, 21078, 21079, 21081,</a:t>
            </a:r>
            <a:r>
              <a:rPr lang="en-CA" dirty="0"/>
              <a:t> </a:t>
            </a:r>
            <a:r>
              <a:rPr lang="en-GB" dirty="0"/>
              <a:t>21083, 21084, 21085, 21086 in doc 11-19/0724r3</a:t>
            </a:r>
          </a:p>
          <a:p>
            <a:pPr lvl="0"/>
            <a:endParaRPr lang="en-GB" dirty="0"/>
          </a:p>
          <a:p>
            <a:pPr lvl="0"/>
            <a:r>
              <a:rPr lang="en-GB" dirty="0"/>
              <a:t>Move: Alfred </a:t>
            </a:r>
            <a:r>
              <a:rPr lang="en-GB" dirty="0" err="1"/>
              <a:t>Asterjadhi</a:t>
            </a:r>
            <a:r>
              <a:rPr lang="en-GB" dirty="0"/>
              <a:t>		Second: Abhishek Patil</a:t>
            </a:r>
          </a:p>
          <a:p>
            <a:r>
              <a:rPr lang="en-US" dirty="0">
                <a:sym typeface="Wingdings" pitchFamily="2" charset="2"/>
              </a:rPr>
              <a:t>Passed with unanimous consent</a:t>
            </a:r>
            <a:endParaRPr lang="en-GB" dirty="0"/>
          </a:p>
          <a:p>
            <a:pPr lvl="0"/>
            <a:endParaRPr lang="en-GB" dirty="0"/>
          </a:p>
          <a:p>
            <a:pPr lvl="0"/>
            <a:r>
              <a:rPr lang="en-GB" dirty="0"/>
              <a:t>Resolutions to CIDs written in black were approved with unanimous consent</a:t>
            </a:r>
            <a:endParaRPr lang="en-CA" dirty="0"/>
          </a:p>
        </p:txBody>
      </p:sp>
      <p:sp>
        <p:nvSpPr>
          <p:cNvPr id="4" name="Slide Number Placeholder 3">
            <a:extLst>
              <a:ext uri="{FF2B5EF4-FFF2-40B4-BE49-F238E27FC236}">
                <a16:creationId xmlns:a16="http://schemas.microsoft.com/office/drawing/2014/main" id="{5AD58538-2056-C04A-ADF1-0B18297AA01E}"/>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EDA0534D-315C-3F4D-9FDC-1A16DC56B17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FF0FA8C-660B-E54C-8651-64E7D591F89E}"/>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414368651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78F989-B934-054C-875C-28ECBD1B9B17}"/>
              </a:ext>
            </a:extLst>
          </p:cNvPr>
          <p:cNvSpPr>
            <a:spLocks noGrp="1"/>
          </p:cNvSpPr>
          <p:nvPr>
            <p:ph type="title"/>
          </p:nvPr>
        </p:nvSpPr>
        <p:spPr/>
        <p:txBody>
          <a:bodyPr/>
          <a:lstStyle/>
          <a:p>
            <a:r>
              <a:rPr lang="en-US" dirty="0"/>
              <a:t>CR Motion #840</a:t>
            </a:r>
          </a:p>
        </p:txBody>
      </p:sp>
      <p:sp>
        <p:nvSpPr>
          <p:cNvPr id="3" name="Content Placeholder 2">
            <a:extLst>
              <a:ext uri="{FF2B5EF4-FFF2-40B4-BE49-F238E27FC236}">
                <a16:creationId xmlns:a16="http://schemas.microsoft.com/office/drawing/2014/main" id="{1AB2248F-EE89-A84E-91B7-5815401AD131}"/>
              </a:ext>
            </a:extLst>
          </p:cNvPr>
          <p:cNvSpPr>
            <a:spLocks noGrp="1"/>
          </p:cNvSpPr>
          <p:nvPr>
            <p:ph idx="1"/>
          </p:nvPr>
        </p:nvSpPr>
        <p:spPr/>
        <p:txBody>
          <a:bodyPr/>
          <a:lstStyle/>
          <a:p>
            <a:r>
              <a:rPr lang="en-US" dirty="0"/>
              <a:t>Move to accept resolutions to CIDs </a:t>
            </a:r>
            <a:r>
              <a:rPr lang="en-GB" dirty="0"/>
              <a:t>20174, 21585</a:t>
            </a:r>
            <a:r>
              <a:rPr lang="en-CA" dirty="0"/>
              <a:t> in doc 11-19/0593r0</a:t>
            </a:r>
          </a:p>
          <a:p>
            <a:endParaRPr lang="en-CA" dirty="0"/>
          </a:p>
          <a:p>
            <a:r>
              <a:rPr lang="en-CA" dirty="0"/>
              <a:t>Move: Alfred </a:t>
            </a:r>
            <a:r>
              <a:rPr lang="en-CA" dirty="0" err="1"/>
              <a:t>Asterjadhi</a:t>
            </a:r>
            <a:r>
              <a:rPr lang="en-CA" dirty="0"/>
              <a:t>		Second: Abhishek Patil</a:t>
            </a:r>
          </a:p>
          <a:p>
            <a:r>
              <a:rPr lang="en-US" dirty="0">
                <a:sym typeface="Wingdings" pitchFamily="2" charset="2"/>
              </a:rPr>
              <a:t>Passed with unanimous consent</a:t>
            </a:r>
          </a:p>
          <a:p>
            <a:endParaRPr lang="en-CA" dirty="0"/>
          </a:p>
          <a:p>
            <a:endParaRPr lang="en-CA" dirty="0"/>
          </a:p>
          <a:p>
            <a:endParaRPr lang="en-CA" dirty="0"/>
          </a:p>
          <a:p>
            <a:r>
              <a:rPr lang="en-CA" dirty="0"/>
              <a:t>Accepted with unanimous consent</a:t>
            </a:r>
            <a:endParaRPr lang="en-US" dirty="0"/>
          </a:p>
        </p:txBody>
      </p:sp>
      <p:sp>
        <p:nvSpPr>
          <p:cNvPr id="4" name="Slide Number Placeholder 3">
            <a:extLst>
              <a:ext uri="{FF2B5EF4-FFF2-40B4-BE49-F238E27FC236}">
                <a16:creationId xmlns:a16="http://schemas.microsoft.com/office/drawing/2014/main" id="{830FD294-4F1B-0648-A48C-FD69FDB0DD7B}"/>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98B3A4E1-045B-BC42-9D23-E02B97FEA41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9DBFDF7-F345-BC47-ABF8-4F1A9BB7AD96}"/>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183555956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1FA04E-9BDE-8546-86E9-AAFA34333CF2}"/>
              </a:ext>
            </a:extLst>
          </p:cNvPr>
          <p:cNvSpPr>
            <a:spLocks noGrp="1"/>
          </p:cNvSpPr>
          <p:nvPr>
            <p:ph type="title"/>
          </p:nvPr>
        </p:nvSpPr>
        <p:spPr/>
        <p:txBody>
          <a:bodyPr/>
          <a:lstStyle/>
          <a:p>
            <a:r>
              <a:rPr lang="en-US" dirty="0"/>
              <a:t>CR Motion #841</a:t>
            </a:r>
          </a:p>
        </p:txBody>
      </p:sp>
      <p:sp>
        <p:nvSpPr>
          <p:cNvPr id="3" name="Content Placeholder 2">
            <a:extLst>
              <a:ext uri="{FF2B5EF4-FFF2-40B4-BE49-F238E27FC236}">
                <a16:creationId xmlns:a16="http://schemas.microsoft.com/office/drawing/2014/main" id="{EA0B84FE-BC0D-5C44-9589-4F34F55ACF27}"/>
              </a:ext>
            </a:extLst>
          </p:cNvPr>
          <p:cNvSpPr>
            <a:spLocks noGrp="1"/>
          </p:cNvSpPr>
          <p:nvPr>
            <p:ph idx="1"/>
          </p:nvPr>
        </p:nvSpPr>
        <p:spPr/>
        <p:txBody>
          <a:bodyPr/>
          <a:lstStyle/>
          <a:p>
            <a:r>
              <a:rPr lang="en-US" dirty="0"/>
              <a:t>Move to accept resolutions to CIDs </a:t>
            </a:r>
            <a:r>
              <a:rPr lang="en-US" dirty="0">
                <a:solidFill>
                  <a:schemeClr val="tx1"/>
                </a:solidFill>
              </a:rPr>
              <a:t>20748</a:t>
            </a:r>
            <a:r>
              <a:rPr lang="en-US" dirty="0"/>
              <a:t>, 21188, 20220, 21612, 21189, 21113, 20044, 20045, </a:t>
            </a:r>
            <a:r>
              <a:rPr lang="en-US" dirty="0">
                <a:solidFill>
                  <a:schemeClr val="tx1"/>
                </a:solidFill>
              </a:rPr>
              <a:t>20323</a:t>
            </a:r>
            <a:r>
              <a:rPr lang="en-US" dirty="0"/>
              <a:t>, 20698, 20046, 20047, </a:t>
            </a:r>
            <a:r>
              <a:rPr lang="en-US" dirty="0">
                <a:solidFill>
                  <a:schemeClr val="tx1"/>
                </a:solidFill>
              </a:rPr>
              <a:t>20048, 20539</a:t>
            </a:r>
            <a:r>
              <a:rPr lang="en-US" dirty="0"/>
              <a:t>, 20592, 20049, 21547, 20855, 20531, 20050, 20051, 21194, 21195, 20324, 20535, 20416 in doc 11-19/0510r3</a:t>
            </a:r>
          </a:p>
          <a:p>
            <a:endParaRPr lang="en-US" dirty="0"/>
          </a:p>
          <a:p>
            <a:r>
              <a:rPr lang="en-US" dirty="0"/>
              <a:t>Move: Abhishek Patil		Second: Alfred </a:t>
            </a:r>
            <a:r>
              <a:rPr lang="en-US" dirty="0" err="1"/>
              <a:t>Asterjadhi</a:t>
            </a:r>
            <a:endParaRPr lang="en-US" dirty="0"/>
          </a:p>
          <a:p>
            <a:r>
              <a:rPr lang="en-US" dirty="0">
                <a:sym typeface="Wingdings" pitchFamily="2" charset="2"/>
              </a:rPr>
              <a:t>Passed with unanimous consent</a:t>
            </a:r>
            <a:endParaRPr lang="en-US" dirty="0"/>
          </a:p>
          <a:p>
            <a:endParaRPr lang="en-US" dirty="0"/>
          </a:p>
          <a:p>
            <a:r>
              <a:rPr lang="en-US" dirty="0"/>
              <a:t>Resolutions of the CIDs written in black were approved with unanimous consent.</a:t>
            </a:r>
          </a:p>
        </p:txBody>
      </p:sp>
      <p:sp>
        <p:nvSpPr>
          <p:cNvPr id="4" name="Slide Number Placeholder 3">
            <a:extLst>
              <a:ext uri="{FF2B5EF4-FFF2-40B4-BE49-F238E27FC236}">
                <a16:creationId xmlns:a16="http://schemas.microsoft.com/office/drawing/2014/main" id="{DD457F1A-15AE-0143-96C4-96E777F5CF17}"/>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166B6186-7095-174D-80C9-5618A42ED21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8DE6F45-F127-E54E-95A7-447AD67316A9}"/>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218776213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D57E2-10B1-094D-9C24-5F9D4664730F}"/>
              </a:ext>
            </a:extLst>
          </p:cNvPr>
          <p:cNvSpPr>
            <a:spLocks noGrp="1"/>
          </p:cNvSpPr>
          <p:nvPr>
            <p:ph type="title"/>
          </p:nvPr>
        </p:nvSpPr>
        <p:spPr/>
        <p:txBody>
          <a:bodyPr/>
          <a:lstStyle/>
          <a:p>
            <a:r>
              <a:rPr lang="en-US" dirty="0"/>
              <a:t>CR Motion #842</a:t>
            </a:r>
          </a:p>
        </p:txBody>
      </p:sp>
      <p:sp>
        <p:nvSpPr>
          <p:cNvPr id="3" name="Content Placeholder 2">
            <a:extLst>
              <a:ext uri="{FF2B5EF4-FFF2-40B4-BE49-F238E27FC236}">
                <a16:creationId xmlns:a16="http://schemas.microsoft.com/office/drawing/2014/main" id="{0C0D47A3-2913-124A-9225-B8081DE60210}"/>
              </a:ext>
            </a:extLst>
          </p:cNvPr>
          <p:cNvSpPr>
            <a:spLocks noGrp="1"/>
          </p:cNvSpPr>
          <p:nvPr>
            <p:ph idx="1"/>
          </p:nvPr>
        </p:nvSpPr>
        <p:spPr/>
        <p:txBody>
          <a:bodyPr/>
          <a:lstStyle/>
          <a:p>
            <a:r>
              <a:rPr lang="en-US" dirty="0"/>
              <a:t>Move to accept resolutions to CIDs </a:t>
            </a:r>
            <a:r>
              <a:rPr lang="en-GB" dirty="0"/>
              <a:t>20016, 20037, 21447, 20070, 20250</a:t>
            </a:r>
            <a:r>
              <a:rPr lang="en-CA" dirty="0"/>
              <a:t> in doc 11-19/0415r2</a:t>
            </a:r>
          </a:p>
          <a:p>
            <a:endParaRPr lang="en-CA" dirty="0"/>
          </a:p>
          <a:p>
            <a:r>
              <a:rPr lang="en-CA" dirty="0"/>
              <a:t>Move: Laurent </a:t>
            </a:r>
            <a:r>
              <a:rPr lang="en-CA" dirty="0" err="1"/>
              <a:t>Cariou</a:t>
            </a:r>
            <a:r>
              <a:rPr lang="en-CA" dirty="0"/>
              <a:t>		Second: Alfred </a:t>
            </a:r>
            <a:r>
              <a:rPr lang="en-CA" dirty="0" err="1"/>
              <a:t>Asterjadhi</a:t>
            </a:r>
            <a:endParaRPr lang="en-CA" dirty="0"/>
          </a:p>
          <a:p>
            <a:r>
              <a:rPr lang="en-US" dirty="0">
                <a:sym typeface="Wingdings" pitchFamily="2" charset="2"/>
              </a:rPr>
              <a:t>Passed with unanimous consent</a:t>
            </a:r>
            <a:endParaRPr lang="en-CA" dirty="0"/>
          </a:p>
          <a:p>
            <a:endParaRPr lang="en-CA" dirty="0"/>
          </a:p>
          <a:p>
            <a:endParaRPr lang="en-CA" dirty="0"/>
          </a:p>
          <a:p>
            <a:r>
              <a:rPr lang="en-CA" dirty="0"/>
              <a:t>Accepted by unanimous consent.</a:t>
            </a:r>
          </a:p>
          <a:p>
            <a:endParaRPr lang="en-CA" dirty="0"/>
          </a:p>
          <a:p>
            <a:endParaRPr lang="en-US" dirty="0"/>
          </a:p>
        </p:txBody>
      </p:sp>
      <p:sp>
        <p:nvSpPr>
          <p:cNvPr id="4" name="Slide Number Placeholder 3">
            <a:extLst>
              <a:ext uri="{FF2B5EF4-FFF2-40B4-BE49-F238E27FC236}">
                <a16:creationId xmlns:a16="http://schemas.microsoft.com/office/drawing/2014/main" id="{0D61BDC1-6192-F947-8BB5-9CA3B8FD55B7}"/>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8D531B58-0760-F245-B438-44A84A3A1B8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9731482-A5D6-EF40-AFB9-213749C843A4}"/>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121391130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DD22C3-970E-F24C-A1BB-BBA8C64FA979}"/>
              </a:ext>
            </a:extLst>
          </p:cNvPr>
          <p:cNvSpPr>
            <a:spLocks noGrp="1"/>
          </p:cNvSpPr>
          <p:nvPr>
            <p:ph type="title"/>
          </p:nvPr>
        </p:nvSpPr>
        <p:spPr/>
        <p:txBody>
          <a:bodyPr/>
          <a:lstStyle/>
          <a:p>
            <a:r>
              <a:rPr lang="en-US" dirty="0"/>
              <a:t>CR Motion #843</a:t>
            </a:r>
          </a:p>
        </p:txBody>
      </p:sp>
      <p:sp>
        <p:nvSpPr>
          <p:cNvPr id="3" name="Content Placeholder 2">
            <a:extLst>
              <a:ext uri="{FF2B5EF4-FFF2-40B4-BE49-F238E27FC236}">
                <a16:creationId xmlns:a16="http://schemas.microsoft.com/office/drawing/2014/main" id="{20FDB75A-9CB5-8141-B128-6DAF727FD9DC}"/>
              </a:ext>
            </a:extLst>
          </p:cNvPr>
          <p:cNvSpPr>
            <a:spLocks noGrp="1"/>
          </p:cNvSpPr>
          <p:nvPr>
            <p:ph idx="1"/>
          </p:nvPr>
        </p:nvSpPr>
        <p:spPr/>
        <p:txBody>
          <a:bodyPr/>
          <a:lstStyle/>
          <a:p>
            <a:r>
              <a:rPr lang="en-US" dirty="0"/>
              <a:t>Move to accept resolutions to CIDs </a:t>
            </a:r>
            <a:r>
              <a:rPr lang="en-GB" dirty="0"/>
              <a:t>20910, 20912, 20749,  20829, 20940, 20938, 20129, </a:t>
            </a:r>
            <a:r>
              <a:rPr lang="en-GB" dirty="0">
                <a:solidFill>
                  <a:schemeClr val="tx1"/>
                </a:solidFill>
              </a:rPr>
              <a:t>21100</a:t>
            </a:r>
            <a:r>
              <a:rPr lang="en-GB" dirty="0"/>
              <a:t> </a:t>
            </a:r>
            <a:r>
              <a:rPr lang="en-US" dirty="0"/>
              <a:t>in doc 11-19/0770r2</a:t>
            </a:r>
          </a:p>
          <a:p>
            <a:endParaRPr lang="en-US" dirty="0"/>
          </a:p>
          <a:p>
            <a:r>
              <a:rPr lang="en-US" dirty="0"/>
              <a:t>Move: </a:t>
            </a:r>
            <a:r>
              <a:rPr lang="en-US" dirty="0" err="1"/>
              <a:t>Yongho</a:t>
            </a:r>
            <a:r>
              <a:rPr lang="en-US" dirty="0"/>
              <a:t> Seok			Second: Alfred </a:t>
            </a:r>
            <a:r>
              <a:rPr lang="en-US" dirty="0" err="1"/>
              <a:t>Asterjadhi</a:t>
            </a:r>
            <a:endParaRPr lang="en-US" dirty="0"/>
          </a:p>
          <a:p>
            <a:r>
              <a:rPr lang="en-US" dirty="0">
                <a:sym typeface="Wingdings" pitchFamily="2" charset="2"/>
              </a:rPr>
              <a:t>Passed with unanimous consent</a:t>
            </a:r>
            <a:endParaRPr lang="en-US" dirty="0"/>
          </a:p>
          <a:p>
            <a:endParaRPr lang="en-US" dirty="0"/>
          </a:p>
          <a:p>
            <a:r>
              <a:rPr lang="en-US" dirty="0"/>
              <a:t>Resolutions to CIDs written in black were accepted with unanimous consent.</a:t>
            </a:r>
          </a:p>
          <a:p>
            <a:endParaRPr lang="en-US" dirty="0"/>
          </a:p>
          <a:p>
            <a:endParaRPr lang="en-US" dirty="0"/>
          </a:p>
          <a:p>
            <a:endParaRPr lang="en-US" dirty="0"/>
          </a:p>
          <a:p>
            <a:endParaRPr lang="en-US" dirty="0"/>
          </a:p>
          <a:p>
            <a:endParaRPr lang="en-US" dirty="0"/>
          </a:p>
          <a:p>
            <a:endParaRPr lang="en-US" dirty="0"/>
          </a:p>
          <a:p>
            <a:endParaRPr lang="en-US" dirty="0"/>
          </a:p>
          <a:p>
            <a:endParaRPr lang="en-CA" dirty="0"/>
          </a:p>
        </p:txBody>
      </p:sp>
      <p:sp>
        <p:nvSpPr>
          <p:cNvPr id="4" name="Slide Number Placeholder 3">
            <a:extLst>
              <a:ext uri="{FF2B5EF4-FFF2-40B4-BE49-F238E27FC236}">
                <a16:creationId xmlns:a16="http://schemas.microsoft.com/office/drawing/2014/main" id="{F4761DE0-EA51-B340-ACED-F03CDB4DC50E}"/>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52199546-7BD6-ED4B-859B-DAAEA893AAC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BC74450-B79C-5147-8591-DE245FF33C85}"/>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37980822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845C8D-2B36-F147-AEBF-95A801F5058F}"/>
              </a:ext>
            </a:extLst>
          </p:cNvPr>
          <p:cNvSpPr>
            <a:spLocks noGrp="1"/>
          </p:cNvSpPr>
          <p:nvPr>
            <p:ph type="title"/>
          </p:nvPr>
        </p:nvSpPr>
        <p:spPr/>
        <p:txBody>
          <a:bodyPr/>
          <a:lstStyle/>
          <a:p>
            <a:r>
              <a:rPr lang="en-US" dirty="0"/>
              <a:t>CR Motion #844</a:t>
            </a:r>
          </a:p>
        </p:txBody>
      </p:sp>
      <p:sp>
        <p:nvSpPr>
          <p:cNvPr id="3" name="Content Placeholder 2">
            <a:extLst>
              <a:ext uri="{FF2B5EF4-FFF2-40B4-BE49-F238E27FC236}">
                <a16:creationId xmlns:a16="http://schemas.microsoft.com/office/drawing/2014/main" id="{425C3978-8B32-AA4E-BDE8-3AB18EC40FB0}"/>
              </a:ext>
            </a:extLst>
          </p:cNvPr>
          <p:cNvSpPr>
            <a:spLocks noGrp="1"/>
          </p:cNvSpPr>
          <p:nvPr>
            <p:ph idx="1"/>
          </p:nvPr>
        </p:nvSpPr>
        <p:spPr/>
        <p:txBody>
          <a:bodyPr/>
          <a:lstStyle/>
          <a:p>
            <a:r>
              <a:rPr lang="en-US" dirty="0"/>
              <a:t>Move to accept resolutions to CIDs 20997, 20998, 20221, 20750</a:t>
            </a:r>
            <a:r>
              <a:rPr lang="en-CA" dirty="0"/>
              <a:t> in doc 11-19/0548r1</a:t>
            </a:r>
          </a:p>
          <a:p>
            <a:endParaRPr lang="en-CA" dirty="0"/>
          </a:p>
          <a:p>
            <a:r>
              <a:rPr lang="en-CA" dirty="0"/>
              <a:t>Move: Abhishek Patil		Second: Ming Gan</a:t>
            </a:r>
          </a:p>
          <a:p>
            <a:r>
              <a:rPr lang="en-US" dirty="0">
                <a:sym typeface="Wingdings" pitchFamily="2" charset="2"/>
              </a:rPr>
              <a:t>Passed with unanimous consent</a:t>
            </a:r>
            <a:endParaRPr lang="en-CA" dirty="0"/>
          </a:p>
          <a:p>
            <a:endParaRPr lang="en-CA" dirty="0"/>
          </a:p>
          <a:p>
            <a:r>
              <a:rPr lang="en-CA" dirty="0"/>
              <a:t>Resolutions accepted with unanimous consent.</a:t>
            </a:r>
          </a:p>
          <a:p>
            <a:endParaRPr lang="en-CA" dirty="0"/>
          </a:p>
          <a:p>
            <a:endParaRPr lang="en-US" dirty="0"/>
          </a:p>
        </p:txBody>
      </p:sp>
      <p:sp>
        <p:nvSpPr>
          <p:cNvPr id="4" name="Slide Number Placeholder 3">
            <a:extLst>
              <a:ext uri="{FF2B5EF4-FFF2-40B4-BE49-F238E27FC236}">
                <a16:creationId xmlns:a16="http://schemas.microsoft.com/office/drawing/2014/main" id="{8FF65FFE-35B7-2D48-BD3A-9A10B9ACCAA1}"/>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5CAF6DE8-B35C-4849-8308-155DA28AF5E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C03A4F5-7DBC-7B48-A374-213578A859A3}"/>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232725488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CE2E1E-B524-7E42-9F98-E0BAECFB5B30}"/>
              </a:ext>
            </a:extLst>
          </p:cNvPr>
          <p:cNvSpPr>
            <a:spLocks noGrp="1"/>
          </p:cNvSpPr>
          <p:nvPr>
            <p:ph type="title"/>
          </p:nvPr>
        </p:nvSpPr>
        <p:spPr/>
        <p:txBody>
          <a:bodyPr/>
          <a:lstStyle/>
          <a:p>
            <a:r>
              <a:rPr lang="en-US" dirty="0"/>
              <a:t>CR Motion #845</a:t>
            </a:r>
          </a:p>
        </p:txBody>
      </p:sp>
      <p:sp>
        <p:nvSpPr>
          <p:cNvPr id="3" name="Content Placeholder 2">
            <a:extLst>
              <a:ext uri="{FF2B5EF4-FFF2-40B4-BE49-F238E27FC236}">
                <a16:creationId xmlns:a16="http://schemas.microsoft.com/office/drawing/2014/main" id="{FB497AC1-263C-6442-8828-BBB6424448DE}"/>
              </a:ext>
            </a:extLst>
          </p:cNvPr>
          <p:cNvSpPr>
            <a:spLocks noGrp="1"/>
          </p:cNvSpPr>
          <p:nvPr>
            <p:ph idx="1"/>
          </p:nvPr>
        </p:nvSpPr>
        <p:spPr/>
        <p:txBody>
          <a:bodyPr/>
          <a:lstStyle/>
          <a:p>
            <a:r>
              <a:rPr lang="en-US" dirty="0"/>
              <a:t>Move to accept resolutions to CIDs </a:t>
            </a:r>
            <a:r>
              <a:rPr lang="en-GB" dirty="0"/>
              <a:t>20798, 21368, 21369, 20828, 20605, 20515, 20778, 20993, 20666, 20295</a:t>
            </a:r>
            <a:r>
              <a:rPr lang="en-CA" dirty="0"/>
              <a:t>  in doc 11-19/0837r1</a:t>
            </a:r>
          </a:p>
          <a:p>
            <a:endParaRPr lang="en-CA" dirty="0"/>
          </a:p>
          <a:p>
            <a:r>
              <a:rPr lang="en-CA" dirty="0"/>
              <a:t>Move: </a:t>
            </a:r>
            <a:r>
              <a:rPr lang="en-CA" dirty="0" err="1"/>
              <a:t>Youhan</a:t>
            </a:r>
            <a:r>
              <a:rPr lang="en-CA" dirty="0"/>
              <a:t> Kim			Second: Bin Tian</a:t>
            </a:r>
          </a:p>
          <a:p>
            <a:r>
              <a:rPr lang="en-US" dirty="0">
                <a:sym typeface="Wingdings" pitchFamily="2" charset="2"/>
              </a:rPr>
              <a:t>Passed with unanimous consent</a:t>
            </a:r>
            <a:endParaRPr lang="en-CA" dirty="0"/>
          </a:p>
          <a:p>
            <a:endParaRPr lang="en-CA" dirty="0"/>
          </a:p>
          <a:p>
            <a:endParaRPr lang="en-CA" dirty="0"/>
          </a:p>
          <a:p>
            <a:r>
              <a:rPr lang="en-US" dirty="0">
                <a:highlight>
                  <a:srgbClr val="00FF00"/>
                </a:highlight>
              </a:rPr>
              <a:t>Y/N/A: 47/0/1</a:t>
            </a:r>
          </a:p>
          <a:p>
            <a:endParaRPr lang="en-US" dirty="0"/>
          </a:p>
        </p:txBody>
      </p:sp>
      <p:sp>
        <p:nvSpPr>
          <p:cNvPr id="4" name="Slide Number Placeholder 3">
            <a:extLst>
              <a:ext uri="{FF2B5EF4-FFF2-40B4-BE49-F238E27FC236}">
                <a16:creationId xmlns:a16="http://schemas.microsoft.com/office/drawing/2014/main" id="{5CD592D1-65A3-7846-A39A-8FD6755EEB9E}"/>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0B8E219-0D7F-9B4C-BC28-F4F92B89E11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9DB07F3-908C-D049-96FC-F40B0645D8EC}"/>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49890607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1B8B5A-F073-3A41-9905-E1261204788F}"/>
              </a:ext>
            </a:extLst>
          </p:cNvPr>
          <p:cNvSpPr>
            <a:spLocks noGrp="1"/>
          </p:cNvSpPr>
          <p:nvPr>
            <p:ph type="title"/>
          </p:nvPr>
        </p:nvSpPr>
        <p:spPr/>
        <p:txBody>
          <a:bodyPr/>
          <a:lstStyle/>
          <a:p>
            <a:r>
              <a:rPr lang="en-US" dirty="0"/>
              <a:t>CR Motion #846</a:t>
            </a:r>
          </a:p>
        </p:txBody>
      </p:sp>
      <p:sp>
        <p:nvSpPr>
          <p:cNvPr id="3" name="Content Placeholder 2">
            <a:extLst>
              <a:ext uri="{FF2B5EF4-FFF2-40B4-BE49-F238E27FC236}">
                <a16:creationId xmlns:a16="http://schemas.microsoft.com/office/drawing/2014/main" id="{D01FA66F-D203-0240-96BA-0287330F2B21}"/>
              </a:ext>
            </a:extLst>
          </p:cNvPr>
          <p:cNvSpPr>
            <a:spLocks noGrp="1"/>
          </p:cNvSpPr>
          <p:nvPr>
            <p:ph idx="1"/>
          </p:nvPr>
        </p:nvSpPr>
        <p:spPr/>
        <p:txBody>
          <a:bodyPr/>
          <a:lstStyle/>
          <a:p>
            <a:r>
              <a:rPr lang="en-US" dirty="0"/>
              <a:t>Move to accept resolutions to CIDs </a:t>
            </a:r>
            <a:r>
              <a:rPr lang="en-GB" dirty="0"/>
              <a:t>20507, 20953, 20882</a:t>
            </a:r>
            <a:r>
              <a:rPr lang="en-US" dirty="0"/>
              <a:t> in doc 11-19/0858r0</a:t>
            </a:r>
          </a:p>
          <a:p>
            <a:endParaRPr lang="en-US" dirty="0"/>
          </a:p>
          <a:p>
            <a:r>
              <a:rPr lang="en-US" dirty="0"/>
              <a:t>Move: </a:t>
            </a:r>
            <a:r>
              <a:rPr lang="en-US" dirty="0" err="1"/>
              <a:t>Youhan</a:t>
            </a:r>
            <a:r>
              <a:rPr lang="en-US" dirty="0"/>
              <a:t> Kim			Second: Bin Tian</a:t>
            </a:r>
          </a:p>
          <a:p>
            <a:r>
              <a:rPr lang="en-US" dirty="0">
                <a:sym typeface="Wingdings" pitchFamily="2" charset="2"/>
              </a:rPr>
              <a:t>Passed with unanimous consent</a:t>
            </a:r>
            <a:endParaRPr lang="en-US" dirty="0"/>
          </a:p>
          <a:p>
            <a:endParaRPr lang="en-US" dirty="0"/>
          </a:p>
          <a:p>
            <a:r>
              <a:rPr lang="en-US" dirty="0">
                <a:highlight>
                  <a:srgbClr val="00FF00"/>
                </a:highlight>
              </a:rPr>
              <a:t>Approved by unanimous consent</a:t>
            </a:r>
            <a:endParaRPr lang="en-CA" dirty="0">
              <a:highlight>
                <a:srgbClr val="00FF00"/>
              </a:highlight>
            </a:endParaRPr>
          </a:p>
        </p:txBody>
      </p:sp>
      <p:sp>
        <p:nvSpPr>
          <p:cNvPr id="4" name="Slide Number Placeholder 3">
            <a:extLst>
              <a:ext uri="{FF2B5EF4-FFF2-40B4-BE49-F238E27FC236}">
                <a16:creationId xmlns:a16="http://schemas.microsoft.com/office/drawing/2014/main" id="{08D2CA9D-8224-6040-88D8-14260007058D}"/>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7B30AA24-6735-934F-A186-E9627BD3749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4443576-9A2C-FA4D-9B3B-497A8F94E265}"/>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59875145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71F897-273A-7645-8A17-5FFD4CB53D5A}"/>
              </a:ext>
            </a:extLst>
          </p:cNvPr>
          <p:cNvSpPr>
            <a:spLocks noGrp="1"/>
          </p:cNvSpPr>
          <p:nvPr>
            <p:ph type="title"/>
          </p:nvPr>
        </p:nvSpPr>
        <p:spPr/>
        <p:txBody>
          <a:bodyPr/>
          <a:lstStyle/>
          <a:p>
            <a:r>
              <a:rPr lang="en-US" dirty="0"/>
              <a:t>CR Motion #847</a:t>
            </a:r>
          </a:p>
        </p:txBody>
      </p:sp>
      <p:sp>
        <p:nvSpPr>
          <p:cNvPr id="3" name="Content Placeholder 2">
            <a:extLst>
              <a:ext uri="{FF2B5EF4-FFF2-40B4-BE49-F238E27FC236}">
                <a16:creationId xmlns:a16="http://schemas.microsoft.com/office/drawing/2014/main" id="{83206DF4-E226-FB48-BA09-A46775A07FC0}"/>
              </a:ext>
            </a:extLst>
          </p:cNvPr>
          <p:cNvSpPr>
            <a:spLocks noGrp="1"/>
          </p:cNvSpPr>
          <p:nvPr>
            <p:ph idx="1"/>
          </p:nvPr>
        </p:nvSpPr>
        <p:spPr/>
        <p:txBody>
          <a:bodyPr/>
          <a:lstStyle/>
          <a:p>
            <a:r>
              <a:rPr lang="en-US" dirty="0"/>
              <a:t>Move to accept resolutions to CIDs </a:t>
            </a:r>
            <a:r>
              <a:rPr lang="en-GB" dirty="0"/>
              <a:t>20780, 20781, 21565</a:t>
            </a:r>
            <a:r>
              <a:rPr lang="en-US" dirty="0"/>
              <a:t> in doc 11-19/0553r0.</a:t>
            </a:r>
          </a:p>
          <a:p>
            <a:endParaRPr lang="en-US" dirty="0"/>
          </a:p>
          <a:p>
            <a:r>
              <a:rPr lang="en-US" dirty="0"/>
              <a:t>Move: Al </a:t>
            </a:r>
            <a:r>
              <a:rPr lang="en-US" dirty="0" err="1"/>
              <a:t>Petrick</a:t>
            </a:r>
            <a:r>
              <a:rPr lang="en-US" dirty="0"/>
              <a:t>		Second: Robert Stacey</a:t>
            </a:r>
          </a:p>
          <a:p>
            <a:r>
              <a:rPr lang="en-US" dirty="0">
                <a:sym typeface="Wingdings" pitchFamily="2" charset="2"/>
              </a:rPr>
              <a:t>Passed with unanimous consent</a:t>
            </a:r>
          </a:p>
          <a:p>
            <a:endParaRPr lang="en-CA" dirty="0"/>
          </a:p>
          <a:p>
            <a:r>
              <a:rPr lang="en-CA" dirty="0"/>
              <a:t>Document was discussed during April 25  teleconference and there was no objection to proposed resolution.</a:t>
            </a:r>
          </a:p>
        </p:txBody>
      </p:sp>
      <p:sp>
        <p:nvSpPr>
          <p:cNvPr id="4" name="Slide Number Placeholder 3">
            <a:extLst>
              <a:ext uri="{FF2B5EF4-FFF2-40B4-BE49-F238E27FC236}">
                <a16:creationId xmlns:a16="http://schemas.microsoft.com/office/drawing/2014/main" id="{7948EB44-963D-B944-B4DA-51049962A30E}"/>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40CA7654-1F9B-FD43-9270-B4B3D9F515E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3D52CD8-BF7E-BA46-819B-6349B9859AE7}"/>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181531553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#848</a:t>
            </a:r>
          </a:p>
        </p:txBody>
      </p:sp>
      <p:sp>
        <p:nvSpPr>
          <p:cNvPr id="3" name="Content Placeholder 2"/>
          <p:cNvSpPr>
            <a:spLocks noGrp="1"/>
          </p:cNvSpPr>
          <p:nvPr>
            <p:ph idx="1"/>
          </p:nvPr>
        </p:nvSpPr>
        <p:spPr/>
        <p:txBody>
          <a:bodyPr/>
          <a:lstStyle/>
          <a:p>
            <a:r>
              <a:rPr lang="en-US" altLang="zh-CN" dirty="0"/>
              <a:t>Move to accept comment resolution to the following 22 CIDs as in 11-19/0652r2 </a:t>
            </a:r>
          </a:p>
          <a:p>
            <a:pPr lvl="1">
              <a:buFont typeface="Arial" panose="020B0604020202020204" pitchFamily="34" charset="0"/>
              <a:buChar char="•"/>
            </a:pPr>
            <a:r>
              <a:rPr lang="en-GB" sz="1800" b="1" dirty="0"/>
              <a:t>20333, 20334, 20335, 20359, 20361, 20402, 20403, 20404, 20408,</a:t>
            </a:r>
            <a:r>
              <a:rPr lang="en-US" sz="1800" b="1" dirty="0"/>
              <a:t> </a:t>
            </a:r>
            <a:r>
              <a:rPr lang="en-GB" sz="1800" b="1" dirty="0"/>
              <a:t>21087, 21088, 21089, 21090, 21091, 21092, 21093, 21170, 20353, 20354, 20355, 20356, 20357, 20358, 20838</a:t>
            </a:r>
            <a:endParaRPr lang="en-US" sz="1800" b="1" dirty="0"/>
          </a:p>
          <a:p>
            <a:pPr lvl="1"/>
            <a:endParaRPr lang="en-US" altLang="zh-CN" dirty="0"/>
          </a:p>
          <a:p>
            <a:r>
              <a:rPr lang="en-US" altLang="zh-CN" dirty="0"/>
              <a:t>	Move: Alfred </a:t>
            </a:r>
            <a:r>
              <a:rPr lang="en-US" altLang="zh-CN" dirty="0" err="1"/>
              <a:t>Asterjadhi</a:t>
            </a:r>
            <a:r>
              <a:rPr lang="en-US" altLang="zh-CN" dirty="0"/>
              <a:t>		Second: Abhishek Patil</a:t>
            </a:r>
          </a:p>
          <a:p>
            <a:r>
              <a:rPr lang="en-US" dirty="0">
                <a:sym typeface="Wingdings" pitchFamily="2" charset="2"/>
              </a:rPr>
              <a:t>Passed with unanimous consent</a:t>
            </a:r>
            <a:endParaRPr lang="en-US" altLang="zh-CN" dirty="0"/>
          </a:p>
          <a:p>
            <a:endParaRPr lang="en-US" altLang="zh-CN" dirty="0"/>
          </a:p>
          <a:p>
            <a:endParaRPr lang="en-US" altLang="zh-CN" dirty="0"/>
          </a:p>
          <a:p>
            <a:r>
              <a:rPr lang="en-US" altLang="zh-CN" dirty="0"/>
              <a:t>Accepted by Unanimous consent</a:t>
            </a:r>
            <a:endParaRPr lang="zh-CN" altLang="zh-CN"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C6B7D6C-96E2-944C-9B0A-170D5C9D30AE}"/>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68611597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#849</a:t>
            </a:r>
          </a:p>
        </p:txBody>
      </p:sp>
      <p:sp>
        <p:nvSpPr>
          <p:cNvPr id="3" name="Content Placeholder 2"/>
          <p:cNvSpPr>
            <a:spLocks noGrp="1"/>
          </p:cNvSpPr>
          <p:nvPr>
            <p:ph idx="1"/>
          </p:nvPr>
        </p:nvSpPr>
        <p:spPr/>
        <p:txBody>
          <a:bodyPr/>
          <a:lstStyle/>
          <a:p>
            <a:r>
              <a:rPr lang="en-US" altLang="zh-CN" dirty="0"/>
              <a:t>Move to accept comment resolution to the following CIDs as in 11-19/0725r1</a:t>
            </a:r>
          </a:p>
          <a:p>
            <a:pPr lvl="1">
              <a:buFont typeface="Arial" panose="020B0604020202020204" pitchFamily="34" charset="0"/>
              <a:buChar char="•"/>
            </a:pPr>
            <a:r>
              <a:rPr lang="en-GB" sz="1800" dirty="0"/>
              <a:t>20119, 20124, 20262, 20263, 20380, 20383, 20399, 20680, 20702, 20819, 20844, 21063, 21064, 21070, 21071, 21072, 21073, 21074</a:t>
            </a:r>
            <a:endParaRPr lang="en-US" dirty="0"/>
          </a:p>
          <a:p>
            <a:pPr lvl="1">
              <a:buFont typeface="Arial" panose="020B0604020202020204" pitchFamily="34" charset="0"/>
              <a:buChar char="•"/>
            </a:pPr>
            <a:endParaRPr lang="en-US" sz="1800" dirty="0"/>
          </a:p>
          <a:p>
            <a:pPr lvl="1"/>
            <a:endParaRPr lang="en-US" altLang="zh-CN" dirty="0"/>
          </a:p>
          <a:p>
            <a:r>
              <a:rPr lang="en-US" altLang="zh-CN" dirty="0"/>
              <a:t>	Move: 	Alfred </a:t>
            </a:r>
            <a:r>
              <a:rPr lang="en-US" altLang="zh-CN" dirty="0" err="1"/>
              <a:t>Asterjadhi</a:t>
            </a:r>
            <a:r>
              <a:rPr lang="en-US" altLang="zh-CN" dirty="0"/>
              <a:t>	Second: Abhishek Patil</a:t>
            </a:r>
          </a:p>
          <a:p>
            <a:r>
              <a:rPr lang="en-US" dirty="0">
                <a:sym typeface="Wingdings" pitchFamily="2" charset="2"/>
              </a:rPr>
              <a:t>Passed with unanimous consent</a:t>
            </a:r>
            <a:endParaRPr lang="en-US" altLang="zh-CN" dirty="0"/>
          </a:p>
          <a:p>
            <a:endParaRPr lang="en-US" altLang="zh-CN" dirty="0"/>
          </a:p>
          <a:p>
            <a:endParaRPr lang="en-US" altLang="zh-CN" dirty="0"/>
          </a:p>
          <a:p>
            <a:r>
              <a:rPr lang="en-US" altLang="zh-CN" dirty="0"/>
              <a:t>Accepted by Unanimous consent</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BFC10A8-5994-3A49-B5FF-23974532DE79}"/>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70659894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#850</a:t>
            </a:r>
          </a:p>
        </p:txBody>
      </p:sp>
      <p:sp>
        <p:nvSpPr>
          <p:cNvPr id="3" name="Content Placeholder 2"/>
          <p:cNvSpPr>
            <a:spLocks noGrp="1"/>
          </p:cNvSpPr>
          <p:nvPr>
            <p:ph idx="1"/>
          </p:nvPr>
        </p:nvSpPr>
        <p:spPr/>
        <p:txBody>
          <a:bodyPr/>
          <a:lstStyle/>
          <a:p>
            <a:r>
              <a:rPr lang="en-US" altLang="zh-CN" dirty="0"/>
              <a:t>Move to accept comment resolution to the following CIDs as in 11-19/0304r2</a:t>
            </a:r>
          </a:p>
          <a:p>
            <a:pPr lvl="1">
              <a:buFont typeface="Arial" panose="020B0604020202020204" pitchFamily="34" charset="0"/>
              <a:buChar char="•"/>
            </a:pPr>
            <a:r>
              <a:rPr lang="en-GB" b="0" dirty="0"/>
              <a:t> </a:t>
            </a:r>
            <a:r>
              <a:rPr lang="en-GB" b="1" dirty="0">
                <a:solidFill>
                  <a:schemeClr val="tx1"/>
                </a:solidFill>
              </a:rPr>
              <a:t>20241, 20411, 20980, 21280, 21281,21282, 21283, 21350, 21351, 21352, 21510, 21511, 21524, 21553</a:t>
            </a:r>
            <a:endParaRPr lang="en-US" b="1" dirty="0">
              <a:solidFill>
                <a:schemeClr val="tx1"/>
              </a:solidFill>
            </a:endParaRPr>
          </a:p>
          <a:p>
            <a:pPr lvl="1">
              <a:buFont typeface="Arial" panose="020B0604020202020204" pitchFamily="34" charset="0"/>
              <a:buChar char="•"/>
            </a:pPr>
            <a:endParaRPr lang="en-US" sz="1800" dirty="0"/>
          </a:p>
          <a:p>
            <a:pPr lvl="1"/>
            <a:endParaRPr lang="en-US" altLang="zh-CN" dirty="0"/>
          </a:p>
          <a:p>
            <a:r>
              <a:rPr lang="en-US" altLang="zh-CN" dirty="0"/>
              <a:t>	Move: 	Alfred </a:t>
            </a:r>
            <a:r>
              <a:rPr lang="en-US" altLang="zh-CN" dirty="0" err="1"/>
              <a:t>Asterjadhi</a:t>
            </a:r>
            <a:r>
              <a:rPr lang="en-US" altLang="zh-CN" dirty="0"/>
              <a:t>	Second: Abhishek Patil</a:t>
            </a:r>
          </a:p>
          <a:p>
            <a:r>
              <a:rPr lang="en-US" dirty="0">
                <a:sym typeface="Wingdings" pitchFamily="2" charset="2"/>
              </a:rPr>
              <a:t>Passed with unanimous consent</a:t>
            </a:r>
          </a:p>
          <a:p>
            <a:endParaRPr lang="en-US" altLang="zh-CN" dirty="0"/>
          </a:p>
          <a:p>
            <a:endParaRPr lang="zh-CN" altLang="zh-CN"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940F81A-C495-804E-9835-014AE03660D2}"/>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251752189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A386EE-3F9F-5C43-A97A-3E5FCDE80F51}"/>
              </a:ext>
            </a:extLst>
          </p:cNvPr>
          <p:cNvSpPr>
            <a:spLocks noGrp="1"/>
          </p:cNvSpPr>
          <p:nvPr>
            <p:ph type="title"/>
          </p:nvPr>
        </p:nvSpPr>
        <p:spPr/>
        <p:txBody>
          <a:bodyPr/>
          <a:lstStyle/>
          <a:p>
            <a:r>
              <a:rPr lang="en-US" dirty="0"/>
              <a:t>CR Motion #851</a:t>
            </a:r>
          </a:p>
        </p:txBody>
      </p:sp>
      <p:sp>
        <p:nvSpPr>
          <p:cNvPr id="3" name="Content Placeholder 2">
            <a:extLst>
              <a:ext uri="{FF2B5EF4-FFF2-40B4-BE49-F238E27FC236}">
                <a16:creationId xmlns:a16="http://schemas.microsoft.com/office/drawing/2014/main" id="{7DF559DA-9DA7-3845-B046-2A1F43D706C8}"/>
              </a:ext>
            </a:extLst>
          </p:cNvPr>
          <p:cNvSpPr>
            <a:spLocks noGrp="1"/>
          </p:cNvSpPr>
          <p:nvPr>
            <p:ph idx="1"/>
          </p:nvPr>
        </p:nvSpPr>
        <p:spPr/>
        <p:txBody>
          <a:bodyPr/>
          <a:lstStyle/>
          <a:p>
            <a:r>
              <a:rPr lang="en-US" dirty="0"/>
              <a:t>Move to  accept resolutions to CIDs </a:t>
            </a:r>
            <a:r>
              <a:rPr lang="en-GB" dirty="0"/>
              <a:t>20182, 20213, 20219, 20316, 20317, 20318, 20388, 20607, 20608, 20609, 20763, 20789, 20791, 20890, 20932, 21021, 21065, 21187, 21299, 21307, 21459, 21593, 21029, 21030, 21451, 21187, 21455, 21175 in doc 11-19/0756r1</a:t>
            </a:r>
          </a:p>
          <a:p>
            <a:endParaRPr lang="en-GB" dirty="0"/>
          </a:p>
          <a:p>
            <a:r>
              <a:rPr lang="en-GB" dirty="0"/>
              <a:t>Move: George Cherian		Second: Matt Fischer</a:t>
            </a:r>
          </a:p>
          <a:p>
            <a:r>
              <a:rPr lang="en-US" dirty="0">
                <a:sym typeface="Wingdings" pitchFamily="2" charset="2"/>
              </a:rPr>
              <a:t>Passed with unanimous consent</a:t>
            </a:r>
            <a:endParaRPr lang="en-GB" dirty="0"/>
          </a:p>
          <a:p>
            <a:endParaRPr lang="en-GB" dirty="0"/>
          </a:p>
          <a:p>
            <a:r>
              <a:rPr lang="en-GB" dirty="0"/>
              <a:t>SP is accepted with unanimous consent.</a:t>
            </a:r>
            <a:endParaRPr lang="en-CA" dirty="0"/>
          </a:p>
          <a:p>
            <a:endParaRPr lang="en-US" dirty="0"/>
          </a:p>
        </p:txBody>
      </p:sp>
      <p:sp>
        <p:nvSpPr>
          <p:cNvPr id="4" name="Slide Number Placeholder 3">
            <a:extLst>
              <a:ext uri="{FF2B5EF4-FFF2-40B4-BE49-F238E27FC236}">
                <a16:creationId xmlns:a16="http://schemas.microsoft.com/office/drawing/2014/main" id="{82302457-74A3-624F-9376-3A185B8450C9}"/>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34421DC-3EF6-EB40-8D35-BDE1383D4ED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E252D78-A472-5940-A996-4BA434195650}"/>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107225018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BBC65F-75F7-8D4D-B258-8A907577AA66}"/>
              </a:ext>
            </a:extLst>
          </p:cNvPr>
          <p:cNvSpPr>
            <a:spLocks noGrp="1"/>
          </p:cNvSpPr>
          <p:nvPr>
            <p:ph type="title"/>
          </p:nvPr>
        </p:nvSpPr>
        <p:spPr/>
        <p:txBody>
          <a:bodyPr/>
          <a:lstStyle/>
          <a:p>
            <a:r>
              <a:rPr lang="en-US" dirty="0"/>
              <a:t>CR Motion #852</a:t>
            </a:r>
          </a:p>
        </p:txBody>
      </p:sp>
      <p:sp>
        <p:nvSpPr>
          <p:cNvPr id="3" name="Content Placeholder 2">
            <a:extLst>
              <a:ext uri="{FF2B5EF4-FFF2-40B4-BE49-F238E27FC236}">
                <a16:creationId xmlns:a16="http://schemas.microsoft.com/office/drawing/2014/main" id="{17687E52-9983-2F4E-99BA-92FC3C13C0C9}"/>
              </a:ext>
            </a:extLst>
          </p:cNvPr>
          <p:cNvSpPr>
            <a:spLocks noGrp="1"/>
          </p:cNvSpPr>
          <p:nvPr>
            <p:ph idx="1"/>
          </p:nvPr>
        </p:nvSpPr>
        <p:spPr/>
        <p:txBody>
          <a:bodyPr/>
          <a:lstStyle/>
          <a:p>
            <a:r>
              <a:rPr lang="en-US" dirty="0"/>
              <a:t>Move to accept resolutions to CIDs </a:t>
            </a:r>
            <a:r>
              <a:rPr lang="en-GB" dirty="0"/>
              <a:t> 20312, 20313, 20398, 20595, </a:t>
            </a:r>
            <a:r>
              <a:rPr lang="en-GB" dirty="0">
                <a:solidFill>
                  <a:schemeClr val="tx1"/>
                </a:solidFill>
              </a:rPr>
              <a:t>20596</a:t>
            </a:r>
            <a:r>
              <a:rPr lang="en-GB" dirty="0"/>
              <a:t>, 20603, 20604, 20622, </a:t>
            </a:r>
            <a:r>
              <a:rPr lang="en-GB" dirty="0">
                <a:solidFill>
                  <a:schemeClr val="tx1"/>
                </a:solidFill>
              </a:rPr>
              <a:t>20623</a:t>
            </a:r>
            <a:r>
              <a:rPr lang="en-GB" dirty="0"/>
              <a:t>, 20625, 20661, 20662, 20676, 20811, 21128, </a:t>
            </a:r>
            <a:r>
              <a:rPr lang="en-GB" dirty="0">
                <a:solidFill>
                  <a:schemeClr val="tx1"/>
                </a:solidFill>
              </a:rPr>
              <a:t>21143</a:t>
            </a:r>
            <a:r>
              <a:rPr lang="en-GB" dirty="0"/>
              <a:t>, 21414, 21617 in doc 11-19/0413r4</a:t>
            </a:r>
            <a:endParaRPr lang="en-CA" dirty="0"/>
          </a:p>
          <a:p>
            <a:endParaRPr lang="en-CA" dirty="0"/>
          </a:p>
          <a:p>
            <a:r>
              <a:rPr lang="en-CA" dirty="0"/>
              <a:t>Move: Laurent </a:t>
            </a:r>
            <a:r>
              <a:rPr lang="en-CA" dirty="0" err="1"/>
              <a:t>Cariou</a:t>
            </a:r>
            <a:r>
              <a:rPr lang="en-CA" dirty="0"/>
              <a:t>		Second: Alfred </a:t>
            </a:r>
            <a:r>
              <a:rPr lang="en-CA" dirty="0" err="1"/>
              <a:t>Asterjadhi</a:t>
            </a:r>
            <a:endParaRPr lang="en-CA" dirty="0"/>
          </a:p>
          <a:p>
            <a:r>
              <a:rPr lang="en-US" dirty="0">
                <a:sym typeface="Wingdings" pitchFamily="2" charset="2"/>
              </a:rPr>
              <a:t>Passed with unanimous consent</a:t>
            </a:r>
            <a:endParaRPr lang="en-CA" dirty="0"/>
          </a:p>
          <a:p>
            <a:endParaRPr lang="en-CA" dirty="0"/>
          </a:p>
          <a:p>
            <a:r>
              <a:rPr lang="en-CA" sz="1800" dirty="0"/>
              <a:t>No objection to resolutions of CIDs written in black.</a:t>
            </a:r>
          </a:p>
          <a:p>
            <a:r>
              <a:rPr lang="en-US" sz="1800" dirty="0"/>
              <a:t>Tuesday PM1-Copied from </a:t>
            </a:r>
            <a:r>
              <a:rPr lang="en-US" sz="1800" dirty="0" err="1"/>
              <a:t>adhoc</a:t>
            </a:r>
            <a:r>
              <a:rPr lang="en-US" sz="1800" dirty="0"/>
              <a:t> agenda.</a:t>
            </a:r>
          </a:p>
          <a:p>
            <a:r>
              <a:rPr lang="en-US" sz="1800" dirty="0"/>
              <a:t>Resolutions to CIDs 20596, 20623, and 21143 approved on Tuesday PM1.</a:t>
            </a:r>
          </a:p>
        </p:txBody>
      </p:sp>
      <p:sp>
        <p:nvSpPr>
          <p:cNvPr id="4" name="Slide Number Placeholder 3">
            <a:extLst>
              <a:ext uri="{FF2B5EF4-FFF2-40B4-BE49-F238E27FC236}">
                <a16:creationId xmlns:a16="http://schemas.microsoft.com/office/drawing/2014/main" id="{9D5B964E-46B3-FC42-9ACD-E0408369D9FC}"/>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E88C2CF1-B399-4646-A88B-143F8C8D4B0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05DD575-0925-034D-9C4D-C0594508321B}"/>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343480053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DCC925-48CA-2048-813C-1F76244412A0}"/>
              </a:ext>
            </a:extLst>
          </p:cNvPr>
          <p:cNvSpPr>
            <a:spLocks noGrp="1"/>
          </p:cNvSpPr>
          <p:nvPr>
            <p:ph type="title"/>
          </p:nvPr>
        </p:nvSpPr>
        <p:spPr/>
        <p:txBody>
          <a:bodyPr/>
          <a:lstStyle/>
          <a:p>
            <a:r>
              <a:rPr lang="en-US" dirty="0"/>
              <a:t>CR Motion #853</a:t>
            </a:r>
          </a:p>
        </p:txBody>
      </p:sp>
      <p:sp>
        <p:nvSpPr>
          <p:cNvPr id="3" name="Content Placeholder 2">
            <a:extLst>
              <a:ext uri="{FF2B5EF4-FFF2-40B4-BE49-F238E27FC236}">
                <a16:creationId xmlns:a16="http://schemas.microsoft.com/office/drawing/2014/main" id="{56A51FC3-9AAE-BA42-AB01-3E50165F5629}"/>
              </a:ext>
            </a:extLst>
          </p:cNvPr>
          <p:cNvSpPr>
            <a:spLocks noGrp="1"/>
          </p:cNvSpPr>
          <p:nvPr>
            <p:ph idx="1"/>
          </p:nvPr>
        </p:nvSpPr>
        <p:spPr/>
        <p:txBody>
          <a:bodyPr/>
          <a:lstStyle/>
          <a:p>
            <a:pPr lvl="0"/>
            <a:r>
              <a:rPr lang="en-US" dirty="0"/>
              <a:t>Move to accept resolutions to CIDs </a:t>
            </a:r>
            <a:r>
              <a:rPr lang="en-GB" dirty="0"/>
              <a:t>20077, 20078, 20079, 20349, 20350, 20351</a:t>
            </a:r>
            <a:r>
              <a:rPr lang="en-GB" dirty="0">
                <a:solidFill>
                  <a:schemeClr val="tx1"/>
                </a:solidFill>
              </a:rPr>
              <a:t>,</a:t>
            </a:r>
            <a:r>
              <a:rPr lang="en-GB" dirty="0"/>
              <a:t> 21043, 21526, 21527, 21528, 21529, 21530, 21554, </a:t>
            </a:r>
            <a:r>
              <a:rPr lang="en-GB" dirty="0">
                <a:solidFill>
                  <a:schemeClr val="tx1"/>
                </a:solidFill>
              </a:rPr>
              <a:t>21577, 21578 </a:t>
            </a:r>
            <a:r>
              <a:rPr lang="en-GB" dirty="0"/>
              <a:t>in doc 11-19/0910r1</a:t>
            </a:r>
          </a:p>
          <a:p>
            <a:pPr lvl="0"/>
            <a:endParaRPr lang="en-GB" dirty="0"/>
          </a:p>
          <a:p>
            <a:pPr lvl="0"/>
            <a:r>
              <a:rPr lang="en-GB" dirty="0"/>
              <a:t>Move: Alfred </a:t>
            </a:r>
            <a:r>
              <a:rPr lang="en-GB" dirty="0" err="1"/>
              <a:t>Asterjadhi</a:t>
            </a:r>
            <a:r>
              <a:rPr lang="en-GB" dirty="0"/>
              <a:t>		Second: Matt Fischer</a:t>
            </a:r>
          </a:p>
          <a:p>
            <a:r>
              <a:rPr lang="en-US" dirty="0">
                <a:sym typeface="Wingdings" pitchFamily="2" charset="2"/>
              </a:rPr>
              <a:t>Passed with unanimous consent</a:t>
            </a:r>
            <a:endParaRPr lang="en-GB" dirty="0"/>
          </a:p>
          <a:p>
            <a:pPr lvl="0"/>
            <a:endParaRPr lang="en-GB" dirty="0"/>
          </a:p>
          <a:p>
            <a:pPr lvl="0"/>
            <a:r>
              <a:rPr lang="en-GB" dirty="0"/>
              <a:t>Continued during the MAC ad-hoc on Wednesday PM2.</a:t>
            </a:r>
          </a:p>
          <a:p>
            <a:pPr lvl="0"/>
            <a:r>
              <a:rPr lang="en-GB" dirty="0"/>
              <a:t>Resolutions to CIDs written in black were approved with unanimous consent.</a:t>
            </a:r>
          </a:p>
          <a:p>
            <a:pPr lvl="0"/>
            <a:endParaRPr lang="en-GB" dirty="0"/>
          </a:p>
          <a:p>
            <a:pPr lvl="0"/>
            <a:endParaRPr lang="en-CA" dirty="0"/>
          </a:p>
          <a:p>
            <a:endParaRPr lang="en-US" dirty="0"/>
          </a:p>
        </p:txBody>
      </p:sp>
      <p:sp>
        <p:nvSpPr>
          <p:cNvPr id="4" name="Slide Number Placeholder 3">
            <a:extLst>
              <a:ext uri="{FF2B5EF4-FFF2-40B4-BE49-F238E27FC236}">
                <a16:creationId xmlns:a16="http://schemas.microsoft.com/office/drawing/2014/main" id="{DAABC82F-B1FC-0E4D-A6CA-D108B56A63E7}"/>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C0B067F0-B267-DC4B-AAAD-D12FC032868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8F0A4DC-FC53-6243-A3C4-DA82AF195F08}"/>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3190741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F14494-F27A-964E-A261-4CAC10C36419}"/>
              </a:ext>
            </a:extLst>
          </p:cNvPr>
          <p:cNvSpPr>
            <a:spLocks noGrp="1"/>
          </p:cNvSpPr>
          <p:nvPr>
            <p:ph type="title"/>
          </p:nvPr>
        </p:nvSpPr>
        <p:spPr/>
        <p:txBody>
          <a:bodyPr/>
          <a:lstStyle/>
          <a:p>
            <a:r>
              <a:rPr lang="en-US" dirty="0"/>
              <a:t>CR Motion #854</a:t>
            </a:r>
          </a:p>
        </p:txBody>
      </p:sp>
      <p:sp>
        <p:nvSpPr>
          <p:cNvPr id="3" name="Content Placeholder 2">
            <a:extLst>
              <a:ext uri="{FF2B5EF4-FFF2-40B4-BE49-F238E27FC236}">
                <a16:creationId xmlns:a16="http://schemas.microsoft.com/office/drawing/2014/main" id="{D3577E62-E1B3-A143-B79E-5A577DA9937E}"/>
              </a:ext>
            </a:extLst>
          </p:cNvPr>
          <p:cNvSpPr>
            <a:spLocks noGrp="1"/>
          </p:cNvSpPr>
          <p:nvPr>
            <p:ph idx="1"/>
          </p:nvPr>
        </p:nvSpPr>
        <p:spPr/>
        <p:txBody>
          <a:bodyPr/>
          <a:lstStyle/>
          <a:p>
            <a:pPr lvl="0"/>
            <a:r>
              <a:rPr lang="en-US" dirty="0"/>
              <a:t>Move to accept resolutions to CIDs </a:t>
            </a:r>
            <a:r>
              <a:rPr lang="en-GB" dirty="0"/>
              <a:t>21045, 20584, 20200, 20827, 21171, 20105, 20954, 20955, 20893 in doc 11-19/0816r2</a:t>
            </a:r>
          </a:p>
          <a:p>
            <a:pPr lvl="0"/>
            <a:endParaRPr lang="en-GB" dirty="0"/>
          </a:p>
          <a:p>
            <a:pPr lvl="0"/>
            <a:r>
              <a:rPr lang="en-GB" dirty="0"/>
              <a:t>Move:	 George Cherian		Second: Robert Stacey</a:t>
            </a:r>
          </a:p>
          <a:p>
            <a:r>
              <a:rPr lang="en-US" dirty="0">
                <a:sym typeface="Wingdings" pitchFamily="2" charset="2"/>
              </a:rPr>
              <a:t>Passed with unanimous consent</a:t>
            </a:r>
            <a:endParaRPr lang="en-GB" dirty="0"/>
          </a:p>
          <a:p>
            <a:pPr lvl="0"/>
            <a:r>
              <a:rPr lang="en-GB" dirty="0"/>
              <a:t>Resolutions to CIDs written in black were approved with unanimous consent</a:t>
            </a:r>
          </a:p>
          <a:p>
            <a:pPr lvl="0"/>
            <a:endParaRPr lang="en-GB" dirty="0"/>
          </a:p>
          <a:p>
            <a:pPr lvl="0"/>
            <a:endParaRPr lang="en-CA" dirty="0"/>
          </a:p>
          <a:p>
            <a:endParaRPr lang="en-US" dirty="0"/>
          </a:p>
        </p:txBody>
      </p:sp>
      <p:sp>
        <p:nvSpPr>
          <p:cNvPr id="4" name="Slide Number Placeholder 3">
            <a:extLst>
              <a:ext uri="{FF2B5EF4-FFF2-40B4-BE49-F238E27FC236}">
                <a16:creationId xmlns:a16="http://schemas.microsoft.com/office/drawing/2014/main" id="{419A67C5-801B-324E-8AF1-76F20C7066A3}"/>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5F89F020-D076-9E42-ADE2-992B99DBB63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7A7B336-C54F-CC41-B904-3960D3813A1D}"/>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424828189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61</a:t>
            </a:fld>
            <a:endParaRPr lang="en-US" altLang="en-US"/>
          </a:p>
        </p:txBody>
      </p:sp>
      <p:sp>
        <p:nvSpPr>
          <p:cNvPr id="6" name="页脚占位符 5"/>
          <p:cNvSpPr>
            <a:spLocks noGrp="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Osama Aboul-Magd, Huawei Technologies</a:t>
            </a:r>
            <a:endParaRPr lang="en-US" dirty="0"/>
          </a:p>
        </p:txBody>
      </p:sp>
      <p:sp>
        <p:nvSpPr>
          <p:cNvPr id="7" name="标题 1"/>
          <p:cNvSpPr>
            <a:spLocks noGrp="1"/>
          </p:cNvSpPr>
          <p:nvPr>
            <p:ph type="title"/>
          </p:nvPr>
        </p:nvSpPr>
        <p:spPr>
          <a:xfrm>
            <a:off x="685800" y="685800"/>
            <a:ext cx="7772400" cy="1066800"/>
          </a:xfrm>
        </p:spPr>
        <p:txBody>
          <a:bodyPr/>
          <a:lstStyle/>
          <a:p>
            <a:r>
              <a:rPr lang="en-US" dirty="0"/>
              <a:t>CR Motion #855</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a:t>Move to accept the proposed comment resolution to the following CIDs and the corresponding modification proposal to IEEE P802.11ax D4.1 as in 11-19/0793r1</a:t>
            </a:r>
          </a:p>
          <a:p>
            <a:pPr lvl="1"/>
            <a:r>
              <a:rPr lang="en-US" altLang="zh-CN" dirty="0"/>
              <a:t>CID 20140, 20141, 20142, 20143, 20144, 20145, 20517, 20720, 21388, 21556, 21557, 21558, 21559, 21560, 21561, 21562, 20579, 21003, 21396, 21397, 21398, 21399, 21218, 21005, 20617, 20723, 21402, 21403, 21404, </a:t>
            </a:r>
            <a:r>
              <a:rPr lang="en-GB" altLang="zh-CN" dirty="0"/>
              <a:t>21405</a:t>
            </a:r>
            <a:endParaRPr lang="en-US" altLang="zh-CN" dirty="0"/>
          </a:p>
          <a:p>
            <a:pPr lvl="2"/>
            <a:endParaRPr lang="en-GB" altLang="zh-CN" dirty="0"/>
          </a:p>
          <a:p>
            <a:r>
              <a:rPr lang="en-GB" altLang="zh-CN" dirty="0"/>
              <a:t>Move: </a:t>
            </a:r>
            <a:r>
              <a:rPr lang="en-GB" altLang="zh-CN" dirty="0" err="1"/>
              <a:t>Xiaogang</a:t>
            </a:r>
            <a:r>
              <a:rPr lang="en-GB" altLang="zh-CN" dirty="0"/>
              <a:t> Chen			Second: Robert Stacey</a:t>
            </a:r>
          </a:p>
          <a:p>
            <a:r>
              <a:rPr lang="en-US" dirty="0">
                <a:sym typeface="Wingdings" pitchFamily="2" charset="2"/>
              </a:rPr>
              <a:t>Passed with unanimous consent</a:t>
            </a:r>
            <a:endParaRPr lang="en-GB" altLang="zh-CN" dirty="0"/>
          </a:p>
          <a:p>
            <a:pPr lvl="1">
              <a:buNone/>
            </a:pPr>
            <a:endParaRPr lang="en-US" altLang="zh-CN" dirty="0">
              <a:solidFill>
                <a:srgbClr val="00B050"/>
              </a:solidFill>
            </a:endParaRPr>
          </a:p>
          <a:p>
            <a:pPr lvl="1">
              <a:buNone/>
            </a:pPr>
            <a:r>
              <a:rPr lang="en-US" altLang="zh-CN" dirty="0">
                <a:solidFill>
                  <a:srgbClr val="00B050"/>
                </a:solidFill>
              </a:rPr>
              <a:t>SP: Passed with no objection</a:t>
            </a:r>
            <a:endParaRPr lang="zh-CN" altLang="en-US" dirty="0"/>
          </a:p>
        </p:txBody>
      </p:sp>
      <p:sp>
        <p:nvSpPr>
          <p:cNvPr id="10" name="日期占位符 3"/>
          <p:cNvSpPr>
            <a:spLocks noGrp="1"/>
          </p:cNvSpPr>
          <p:nvPr>
            <p:ph type="dt" sz="half" idx="10"/>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CA"/>
              <a:t>May 2019</a:t>
            </a:r>
            <a:endParaRPr lang="en-US" dirty="0"/>
          </a:p>
        </p:txBody>
      </p:sp>
    </p:spTree>
    <p:extLst>
      <p:ext uri="{BB962C8B-B14F-4D97-AF65-F5344CB8AC3E}">
        <p14:creationId xmlns:p14="http://schemas.microsoft.com/office/powerpoint/2010/main" val="249822918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62</a:t>
            </a:fld>
            <a:endParaRPr lang="en-US" altLang="en-US"/>
          </a:p>
        </p:txBody>
      </p:sp>
      <p:sp>
        <p:nvSpPr>
          <p:cNvPr id="6" name="页脚占位符 5"/>
          <p:cNvSpPr>
            <a:spLocks noGrp="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Osama Aboul-Magd, Huawei Technologies</a:t>
            </a:r>
            <a:endParaRPr lang="en-US" dirty="0"/>
          </a:p>
        </p:txBody>
      </p:sp>
      <p:sp>
        <p:nvSpPr>
          <p:cNvPr id="7" name="标题 1"/>
          <p:cNvSpPr>
            <a:spLocks noGrp="1"/>
          </p:cNvSpPr>
          <p:nvPr>
            <p:ph type="title"/>
          </p:nvPr>
        </p:nvSpPr>
        <p:spPr>
          <a:xfrm>
            <a:off x="685800" y="685800"/>
            <a:ext cx="7772400" cy="1066800"/>
          </a:xfrm>
        </p:spPr>
        <p:txBody>
          <a:bodyPr/>
          <a:lstStyle/>
          <a:p>
            <a:r>
              <a:rPr lang="en-US" dirty="0"/>
              <a:t>CR Motion #856</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a:t>Move to accept the proposed comment resolutions to the following CIDs as in 11-19/0826r1</a:t>
            </a:r>
          </a:p>
          <a:p>
            <a:pPr lvl="1"/>
            <a:r>
              <a:rPr lang="en-US" altLang="zh-CN" dirty="0"/>
              <a:t>CID </a:t>
            </a:r>
            <a:r>
              <a:rPr lang="en-GB" altLang="zh-CN" dirty="0"/>
              <a:t>21006, 21406, 20715</a:t>
            </a:r>
            <a:endParaRPr lang="en-US" altLang="zh-CN" dirty="0"/>
          </a:p>
          <a:p>
            <a:pPr lvl="2"/>
            <a:endParaRPr lang="en-GB" altLang="zh-CN" dirty="0"/>
          </a:p>
          <a:p>
            <a:r>
              <a:rPr lang="en-GB" altLang="zh-CN" dirty="0"/>
              <a:t>Move:	</a:t>
            </a:r>
            <a:r>
              <a:rPr lang="en-GB" altLang="zh-CN" dirty="0" err="1"/>
              <a:t>Youhan</a:t>
            </a:r>
            <a:r>
              <a:rPr lang="en-GB" altLang="zh-CN" dirty="0"/>
              <a:t> Kim		Second: Bin Tian</a:t>
            </a:r>
          </a:p>
          <a:p>
            <a:r>
              <a:rPr lang="en-US" dirty="0">
                <a:sym typeface="Wingdings" pitchFamily="2" charset="2"/>
              </a:rPr>
              <a:t>Passed with unanimous consent</a:t>
            </a:r>
            <a:endParaRPr lang="en-GB" altLang="zh-CN" dirty="0"/>
          </a:p>
          <a:p>
            <a:endParaRPr lang="en-GB" altLang="zh-CN" dirty="0"/>
          </a:p>
          <a:p>
            <a:pPr lvl="1">
              <a:buNone/>
            </a:pPr>
            <a:r>
              <a:rPr lang="en-US" altLang="zh-CN" dirty="0">
                <a:solidFill>
                  <a:srgbClr val="00B050"/>
                </a:solidFill>
              </a:rPr>
              <a:t>SP: Passed with no objection</a:t>
            </a:r>
            <a:endParaRPr lang="zh-CN" altLang="en-US" dirty="0"/>
          </a:p>
        </p:txBody>
      </p:sp>
      <p:sp>
        <p:nvSpPr>
          <p:cNvPr id="10" name="日期占位符 3"/>
          <p:cNvSpPr>
            <a:spLocks noGrp="1"/>
          </p:cNvSpPr>
          <p:nvPr>
            <p:ph type="dt" sz="half" idx="10"/>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CA"/>
              <a:t>May 2019</a:t>
            </a:r>
            <a:endParaRPr lang="en-US" dirty="0"/>
          </a:p>
        </p:txBody>
      </p:sp>
    </p:spTree>
    <p:extLst>
      <p:ext uri="{BB962C8B-B14F-4D97-AF65-F5344CB8AC3E}">
        <p14:creationId xmlns:p14="http://schemas.microsoft.com/office/powerpoint/2010/main" val="282592956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63</a:t>
            </a:fld>
            <a:endParaRPr lang="en-US" altLang="en-US"/>
          </a:p>
        </p:txBody>
      </p:sp>
      <p:sp>
        <p:nvSpPr>
          <p:cNvPr id="6" name="页脚占位符 5"/>
          <p:cNvSpPr>
            <a:spLocks noGrp="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Osama Aboul-Magd, Huawei Technologies</a:t>
            </a:r>
            <a:endParaRPr lang="en-US" dirty="0"/>
          </a:p>
        </p:txBody>
      </p:sp>
      <p:sp>
        <p:nvSpPr>
          <p:cNvPr id="7" name="标题 1"/>
          <p:cNvSpPr>
            <a:spLocks noGrp="1"/>
          </p:cNvSpPr>
          <p:nvPr>
            <p:ph type="title"/>
          </p:nvPr>
        </p:nvSpPr>
        <p:spPr>
          <a:xfrm>
            <a:off x="685800" y="685800"/>
            <a:ext cx="7772400" cy="1066800"/>
          </a:xfrm>
        </p:spPr>
        <p:txBody>
          <a:bodyPr/>
          <a:lstStyle/>
          <a:p>
            <a:r>
              <a:rPr lang="en-US" dirty="0"/>
              <a:t>CR Motion #857</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a:t>Move to accept the proposed comment resolution to the following 46 CIDs in 11-18/1774r18</a:t>
            </a:r>
          </a:p>
          <a:p>
            <a:pPr lvl="1"/>
            <a:r>
              <a:rPr lang="en-US" altLang="zh-CN" dirty="0"/>
              <a:t>CID </a:t>
            </a:r>
            <a:r>
              <a:rPr lang="en-GB" altLang="zh-CN" dirty="0"/>
              <a:t>21219, 21220, 21221, 21222, 21223, 21224, 21225, 21226, 21227, 21228, 21229, 21230, 21231, 21232, 21233, 21234, 21235, 21236, 21237, 21238, 21239, 21240, 21241, 21242, 21243, 21244, 21245, 21246, 21247, 21248, 21249, 21250, 21251, 21252, 21253, 21254, 21255, 21256, 21257, 21258, 21259, 21260, 21261, 21262, 21263, 21264</a:t>
            </a:r>
            <a:endParaRPr lang="zh-CN" altLang="zh-CN" dirty="0"/>
          </a:p>
          <a:p>
            <a:r>
              <a:rPr lang="en-GB" altLang="zh-CN" dirty="0"/>
              <a:t>Move: Brian Hart		Second: </a:t>
            </a:r>
            <a:r>
              <a:rPr lang="en-GB" altLang="zh-CN" dirty="0" err="1"/>
              <a:t>Youhan</a:t>
            </a:r>
            <a:r>
              <a:rPr lang="en-GB" altLang="zh-CN" dirty="0"/>
              <a:t> Kim</a:t>
            </a:r>
          </a:p>
          <a:p>
            <a:r>
              <a:rPr lang="en-US" dirty="0">
                <a:sym typeface="Wingdings" pitchFamily="2" charset="2"/>
              </a:rPr>
              <a:t>Passed with unanimous consent</a:t>
            </a:r>
          </a:p>
          <a:p>
            <a:endParaRPr lang="en-GB" altLang="zh-CN" dirty="0"/>
          </a:p>
          <a:p>
            <a:pPr lvl="2"/>
            <a:endParaRPr lang="en-GB" altLang="zh-CN" dirty="0"/>
          </a:p>
          <a:p>
            <a:pPr lvl="1">
              <a:buNone/>
            </a:pPr>
            <a:r>
              <a:rPr lang="en-US" altLang="zh-CN" dirty="0">
                <a:solidFill>
                  <a:srgbClr val="00B050"/>
                </a:solidFill>
              </a:rPr>
              <a:t>SP: Passed with no objection</a:t>
            </a:r>
            <a:endParaRPr lang="zh-CN" altLang="en-US" dirty="0"/>
          </a:p>
        </p:txBody>
      </p:sp>
      <p:sp>
        <p:nvSpPr>
          <p:cNvPr id="10" name="日期占位符 3"/>
          <p:cNvSpPr>
            <a:spLocks noGrp="1"/>
          </p:cNvSpPr>
          <p:nvPr>
            <p:ph type="dt" sz="half" idx="10"/>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CA"/>
              <a:t>May 2019</a:t>
            </a:r>
            <a:endParaRPr lang="en-US" dirty="0"/>
          </a:p>
        </p:txBody>
      </p:sp>
    </p:spTree>
    <p:extLst>
      <p:ext uri="{BB962C8B-B14F-4D97-AF65-F5344CB8AC3E}">
        <p14:creationId xmlns:p14="http://schemas.microsoft.com/office/powerpoint/2010/main" val="48422170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64</a:t>
            </a:fld>
            <a:endParaRPr lang="en-US" altLang="en-US"/>
          </a:p>
        </p:txBody>
      </p:sp>
      <p:sp>
        <p:nvSpPr>
          <p:cNvPr id="6" name="页脚占位符 5"/>
          <p:cNvSpPr>
            <a:spLocks noGrp="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Osama Aboul-Magd, Huawei Technologies</a:t>
            </a:r>
            <a:endParaRPr lang="en-US" dirty="0"/>
          </a:p>
        </p:txBody>
      </p:sp>
      <p:sp>
        <p:nvSpPr>
          <p:cNvPr id="7" name="标题 1"/>
          <p:cNvSpPr>
            <a:spLocks noGrp="1"/>
          </p:cNvSpPr>
          <p:nvPr>
            <p:ph type="title"/>
          </p:nvPr>
        </p:nvSpPr>
        <p:spPr>
          <a:xfrm>
            <a:off x="685800" y="685800"/>
            <a:ext cx="7772400" cy="1066800"/>
          </a:xfrm>
        </p:spPr>
        <p:txBody>
          <a:bodyPr/>
          <a:lstStyle/>
          <a:p>
            <a:r>
              <a:rPr lang="en-US" dirty="0"/>
              <a:t>CR Motion #858</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a:t>Move to accept the proposed comment resolution to the following CIDs in 11-19/0830r1</a:t>
            </a:r>
          </a:p>
          <a:p>
            <a:pPr lvl="1"/>
            <a:r>
              <a:rPr lang="en-US" altLang="zh-CN" dirty="0"/>
              <a:t>CID </a:t>
            </a:r>
            <a:r>
              <a:rPr lang="en-GB" altLang="zh-CN" dirty="0"/>
              <a:t>20917, 20273, 20472, 20916, 21573</a:t>
            </a:r>
            <a:endParaRPr lang="zh-CN" altLang="zh-CN" dirty="0"/>
          </a:p>
          <a:p>
            <a:pPr lvl="1"/>
            <a:endParaRPr lang="zh-CN" altLang="zh-CN" dirty="0"/>
          </a:p>
          <a:p>
            <a:r>
              <a:rPr lang="en-GB" altLang="zh-CN" dirty="0"/>
              <a:t>Move: </a:t>
            </a:r>
            <a:r>
              <a:rPr lang="en-GB" altLang="zh-CN" dirty="0" err="1"/>
              <a:t>Youhan</a:t>
            </a:r>
            <a:r>
              <a:rPr lang="en-GB" altLang="zh-CN" dirty="0"/>
              <a:t> Kim		Second: Bin Tian</a:t>
            </a:r>
          </a:p>
          <a:p>
            <a:r>
              <a:rPr lang="en-US" dirty="0">
                <a:sym typeface="Wingdings" pitchFamily="2" charset="2"/>
              </a:rPr>
              <a:t>Passed with unanimous consent</a:t>
            </a:r>
          </a:p>
          <a:p>
            <a:endParaRPr lang="en-GB" altLang="zh-CN" dirty="0"/>
          </a:p>
          <a:p>
            <a:pPr lvl="2"/>
            <a:endParaRPr lang="en-GB" altLang="zh-CN" dirty="0"/>
          </a:p>
          <a:p>
            <a:pPr lvl="1">
              <a:buNone/>
            </a:pPr>
            <a:r>
              <a:rPr lang="en-US" altLang="zh-CN" dirty="0">
                <a:solidFill>
                  <a:srgbClr val="00B050"/>
                </a:solidFill>
              </a:rPr>
              <a:t>SP: Passed with no objection</a:t>
            </a:r>
            <a:endParaRPr lang="zh-CN" altLang="en-US" dirty="0"/>
          </a:p>
        </p:txBody>
      </p:sp>
      <p:sp>
        <p:nvSpPr>
          <p:cNvPr id="10" name="日期占位符 3"/>
          <p:cNvSpPr>
            <a:spLocks noGrp="1"/>
          </p:cNvSpPr>
          <p:nvPr>
            <p:ph type="dt" sz="half" idx="10"/>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CA"/>
              <a:t>May 2019</a:t>
            </a:r>
            <a:endParaRPr lang="en-US" dirty="0"/>
          </a:p>
        </p:txBody>
      </p:sp>
    </p:spTree>
    <p:extLst>
      <p:ext uri="{BB962C8B-B14F-4D97-AF65-F5344CB8AC3E}">
        <p14:creationId xmlns:p14="http://schemas.microsoft.com/office/powerpoint/2010/main" val="352996436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65</a:t>
            </a:fld>
            <a:endParaRPr lang="en-US" altLang="en-US"/>
          </a:p>
        </p:txBody>
      </p:sp>
      <p:sp>
        <p:nvSpPr>
          <p:cNvPr id="6" name="页脚占位符 5"/>
          <p:cNvSpPr>
            <a:spLocks noGrp="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Osama Aboul-Magd, Huawei Technologies</a:t>
            </a:r>
            <a:endParaRPr lang="en-US" dirty="0"/>
          </a:p>
        </p:txBody>
      </p:sp>
      <p:sp>
        <p:nvSpPr>
          <p:cNvPr id="7" name="标题 1"/>
          <p:cNvSpPr>
            <a:spLocks noGrp="1"/>
          </p:cNvSpPr>
          <p:nvPr>
            <p:ph type="title"/>
          </p:nvPr>
        </p:nvSpPr>
        <p:spPr>
          <a:xfrm>
            <a:off x="685800" y="685800"/>
            <a:ext cx="7772400" cy="1066800"/>
          </a:xfrm>
        </p:spPr>
        <p:txBody>
          <a:bodyPr/>
          <a:lstStyle/>
          <a:p>
            <a:r>
              <a:rPr lang="en-US" dirty="0"/>
              <a:t>CR Motion #859</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a:t>Move to accept the proposed comment resolution to the following CIDs in 11-19/0831r1</a:t>
            </a:r>
          </a:p>
          <a:p>
            <a:pPr lvl="1"/>
            <a:r>
              <a:rPr lang="en-US" altLang="zh-CN" dirty="0"/>
              <a:t>CID </a:t>
            </a:r>
            <a:r>
              <a:rPr lang="en-GB" altLang="zh-CN" dirty="0"/>
              <a:t>21383, 20870, 20871, 21214, 20868, 20785, 20783, 20784, 20560, 21365, 21360, 20277, 20278, 21348, 21471</a:t>
            </a:r>
            <a:endParaRPr lang="zh-CN" altLang="zh-CN" dirty="0"/>
          </a:p>
          <a:p>
            <a:pPr lvl="1"/>
            <a:endParaRPr lang="zh-CN" altLang="zh-CN" dirty="0"/>
          </a:p>
          <a:p>
            <a:r>
              <a:rPr lang="en-CA" altLang="zh-CN" dirty="0"/>
              <a:t>Move: </a:t>
            </a:r>
            <a:r>
              <a:rPr lang="en-CA" altLang="zh-CN" dirty="0" err="1"/>
              <a:t>Youhan</a:t>
            </a:r>
            <a:r>
              <a:rPr lang="en-CA" altLang="zh-CN" dirty="0"/>
              <a:t> Kim			Second:  Alfred </a:t>
            </a:r>
            <a:r>
              <a:rPr lang="en-CA" altLang="zh-CN" dirty="0" err="1"/>
              <a:t>Asterjadhi</a:t>
            </a:r>
            <a:endParaRPr lang="en-CA" altLang="zh-CN" dirty="0"/>
          </a:p>
          <a:p>
            <a:r>
              <a:rPr lang="en-US" dirty="0">
                <a:sym typeface="Wingdings" pitchFamily="2" charset="2"/>
              </a:rPr>
              <a:t>Passed with unanimous consent</a:t>
            </a:r>
          </a:p>
          <a:p>
            <a:endParaRPr lang="zh-CN" altLang="zh-CN" dirty="0"/>
          </a:p>
          <a:p>
            <a:pPr lvl="2"/>
            <a:endParaRPr lang="en-GB" altLang="zh-CN" dirty="0"/>
          </a:p>
          <a:p>
            <a:pPr lvl="2"/>
            <a:endParaRPr lang="en-GB" altLang="zh-CN" dirty="0"/>
          </a:p>
          <a:p>
            <a:pPr lvl="1">
              <a:buNone/>
            </a:pPr>
            <a:r>
              <a:rPr lang="en-US" altLang="zh-CN" dirty="0">
                <a:solidFill>
                  <a:srgbClr val="00B050"/>
                </a:solidFill>
              </a:rPr>
              <a:t>SP: Passed with no objection</a:t>
            </a:r>
            <a:endParaRPr lang="zh-CN" altLang="en-US" dirty="0"/>
          </a:p>
        </p:txBody>
      </p:sp>
      <p:sp>
        <p:nvSpPr>
          <p:cNvPr id="10" name="日期占位符 3"/>
          <p:cNvSpPr>
            <a:spLocks noGrp="1"/>
          </p:cNvSpPr>
          <p:nvPr>
            <p:ph type="dt" sz="half" idx="10"/>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CA"/>
              <a:t>May 2019</a:t>
            </a:r>
            <a:endParaRPr lang="en-US" dirty="0"/>
          </a:p>
        </p:txBody>
      </p:sp>
    </p:spTree>
    <p:extLst>
      <p:ext uri="{BB962C8B-B14F-4D97-AF65-F5344CB8AC3E}">
        <p14:creationId xmlns:p14="http://schemas.microsoft.com/office/powerpoint/2010/main" val="300971882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66</a:t>
            </a:fld>
            <a:endParaRPr lang="en-US" altLang="en-US"/>
          </a:p>
        </p:txBody>
      </p:sp>
      <p:sp>
        <p:nvSpPr>
          <p:cNvPr id="6" name="页脚占位符 5"/>
          <p:cNvSpPr>
            <a:spLocks noGrp="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Osama Aboul-Magd, Huawei Technologies</a:t>
            </a:r>
            <a:endParaRPr lang="en-US" dirty="0"/>
          </a:p>
        </p:txBody>
      </p:sp>
      <p:sp>
        <p:nvSpPr>
          <p:cNvPr id="7" name="标题 1"/>
          <p:cNvSpPr>
            <a:spLocks noGrp="1"/>
          </p:cNvSpPr>
          <p:nvPr>
            <p:ph type="title"/>
          </p:nvPr>
        </p:nvSpPr>
        <p:spPr>
          <a:xfrm>
            <a:off x="685800" y="685800"/>
            <a:ext cx="7772400" cy="1066800"/>
          </a:xfrm>
        </p:spPr>
        <p:txBody>
          <a:bodyPr/>
          <a:lstStyle/>
          <a:p>
            <a:r>
              <a:rPr lang="en-US" dirty="0"/>
              <a:t>CR Motion #860</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a:t>Move to accept the proposed comment resolutions to the following CIDs in 11-19/0827r3</a:t>
            </a:r>
          </a:p>
          <a:p>
            <a:pPr lvl="1"/>
            <a:r>
              <a:rPr lang="en-US" altLang="zh-CN" dirty="0"/>
              <a:t>CID </a:t>
            </a:r>
            <a:r>
              <a:rPr lang="en-GB" altLang="zh-CN" dirty="0"/>
              <a:t>20989, 21572, 21385</a:t>
            </a:r>
            <a:endParaRPr lang="zh-CN" altLang="zh-CN" dirty="0"/>
          </a:p>
          <a:p>
            <a:pPr lvl="2"/>
            <a:endParaRPr lang="en-GB" altLang="zh-CN" dirty="0"/>
          </a:p>
          <a:p>
            <a:r>
              <a:rPr lang="en-GB" altLang="zh-CN" dirty="0"/>
              <a:t>Move: </a:t>
            </a:r>
            <a:r>
              <a:rPr lang="en-GB" altLang="zh-CN" dirty="0" err="1"/>
              <a:t>Youhan</a:t>
            </a:r>
            <a:r>
              <a:rPr lang="en-GB" altLang="zh-CN" dirty="0"/>
              <a:t> Kim			Second: Bin Tian</a:t>
            </a:r>
          </a:p>
          <a:p>
            <a:r>
              <a:rPr lang="en-US" dirty="0">
                <a:sym typeface="Wingdings" pitchFamily="2" charset="2"/>
              </a:rPr>
              <a:t>Passed with unanimous consent</a:t>
            </a:r>
          </a:p>
          <a:p>
            <a:endParaRPr lang="en-GB" altLang="zh-CN" dirty="0"/>
          </a:p>
          <a:p>
            <a:pPr lvl="1">
              <a:buNone/>
            </a:pPr>
            <a:r>
              <a:rPr lang="en-US" altLang="zh-CN" dirty="0">
                <a:solidFill>
                  <a:srgbClr val="00B050"/>
                </a:solidFill>
              </a:rPr>
              <a:t>SP: Passed with no objection</a:t>
            </a:r>
            <a:endParaRPr lang="zh-CN" altLang="en-US" dirty="0"/>
          </a:p>
        </p:txBody>
      </p:sp>
      <p:sp>
        <p:nvSpPr>
          <p:cNvPr id="10" name="日期占位符 3"/>
          <p:cNvSpPr>
            <a:spLocks noGrp="1"/>
          </p:cNvSpPr>
          <p:nvPr>
            <p:ph type="dt" sz="half" idx="10"/>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CA"/>
              <a:t>May 2019</a:t>
            </a:r>
            <a:endParaRPr lang="en-US" dirty="0"/>
          </a:p>
        </p:txBody>
      </p:sp>
    </p:spTree>
    <p:extLst>
      <p:ext uri="{BB962C8B-B14F-4D97-AF65-F5344CB8AC3E}">
        <p14:creationId xmlns:p14="http://schemas.microsoft.com/office/powerpoint/2010/main" val="130899141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67</a:t>
            </a:fld>
            <a:endParaRPr lang="en-US" altLang="en-US"/>
          </a:p>
        </p:txBody>
      </p:sp>
      <p:sp>
        <p:nvSpPr>
          <p:cNvPr id="6" name="页脚占位符 5"/>
          <p:cNvSpPr>
            <a:spLocks noGrp="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Osama Aboul-Magd, Huawei Technologies</a:t>
            </a:r>
            <a:endParaRPr lang="en-US" dirty="0"/>
          </a:p>
        </p:txBody>
      </p:sp>
      <p:sp>
        <p:nvSpPr>
          <p:cNvPr id="7" name="标题 1"/>
          <p:cNvSpPr>
            <a:spLocks noGrp="1"/>
          </p:cNvSpPr>
          <p:nvPr>
            <p:ph type="title"/>
          </p:nvPr>
        </p:nvSpPr>
        <p:spPr>
          <a:xfrm>
            <a:off x="685800" y="685800"/>
            <a:ext cx="7772400" cy="1066800"/>
          </a:xfrm>
        </p:spPr>
        <p:txBody>
          <a:bodyPr/>
          <a:lstStyle/>
          <a:p>
            <a:r>
              <a:rPr lang="en-US" dirty="0"/>
              <a:t>CR Motion #861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a:t>Move to accept the proposed comment resolution to CID 20834 in 11-19/0836r0</a:t>
            </a:r>
            <a:endParaRPr lang="en-GB" altLang="zh-CN" dirty="0"/>
          </a:p>
          <a:p>
            <a:pPr lvl="2"/>
            <a:endParaRPr lang="en-GB" altLang="zh-CN" dirty="0"/>
          </a:p>
          <a:p>
            <a:r>
              <a:rPr lang="en-US" altLang="zh-CN" dirty="0">
                <a:solidFill>
                  <a:schemeClr val="tx1"/>
                </a:solidFill>
              </a:rPr>
              <a:t>Move: </a:t>
            </a:r>
            <a:r>
              <a:rPr lang="en-US" altLang="zh-CN" dirty="0" err="1">
                <a:solidFill>
                  <a:schemeClr val="tx1"/>
                </a:solidFill>
              </a:rPr>
              <a:t>Youhan</a:t>
            </a:r>
            <a:r>
              <a:rPr lang="en-US" altLang="zh-CN" dirty="0">
                <a:solidFill>
                  <a:schemeClr val="tx1"/>
                </a:solidFill>
              </a:rPr>
              <a:t> Kim			Second: Bin Tian</a:t>
            </a:r>
          </a:p>
          <a:p>
            <a:r>
              <a:rPr lang="en-US" dirty="0">
                <a:sym typeface="Wingdings" pitchFamily="2" charset="2"/>
              </a:rPr>
              <a:t>Passed with unanimous consent</a:t>
            </a:r>
            <a:endParaRPr lang="en-US" altLang="zh-CN" dirty="0">
              <a:solidFill>
                <a:schemeClr val="tx1"/>
              </a:solidFill>
            </a:endParaRPr>
          </a:p>
          <a:p>
            <a:pPr lvl="1">
              <a:buNone/>
            </a:pPr>
            <a:endParaRPr lang="en-US" altLang="zh-CN" dirty="0">
              <a:solidFill>
                <a:srgbClr val="00B050"/>
              </a:solidFill>
            </a:endParaRPr>
          </a:p>
          <a:p>
            <a:pPr lvl="1">
              <a:buNone/>
            </a:pPr>
            <a:endParaRPr lang="en-US" altLang="zh-CN" dirty="0">
              <a:solidFill>
                <a:srgbClr val="00B050"/>
              </a:solidFill>
            </a:endParaRPr>
          </a:p>
          <a:p>
            <a:pPr lvl="1">
              <a:buNone/>
            </a:pPr>
            <a:r>
              <a:rPr lang="en-US" altLang="zh-CN" dirty="0">
                <a:solidFill>
                  <a:srgbClr val="00B050"/>
                </a:solidFill>
              </a:rPr>
              <a:t>SP: Passed with no objection</a:t>
            </a:r>
            <a:endParaRPr lang="zh-CN" altLang="en-US" dirty="0"/>
          </a:p>
        </p:txBody>
      </p:sp>
      <p:sp>
        <p:nvSpPr>
          <p:cNvPr id="10" name="日期占位符 3"/>
          <p:cNvSpPr>
            <a:spLocks noGrp="1"/>
          </p:cNvSpPr>
          <p:nvPr>
            <p:ph type="dt" sz="half" idx="10"/>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CA"/>
              <a:t>May 2019</a:t>
            </a:r>
            <a:endParaRPr lang="en-US" dirty="0"/>
          </a:p>
        </p:txBody>
      </p:sp>
    </p:spTree>
    <p:extLst>
      <p:ext uri="{BB962C8B-B14F-4D97-AF65-F5344CB8AC3E}">
        <p14:creationId xmlns:p14="http://schemas.microsoft.com/office/powerpoint/2010/main" val="75242927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68</a:t>
            </a:fld>
            <a:endParaRPr lang="en-US" altLang="en-US"/>
          </a:p>
        </p:txBody>
      </p:sp>
      <p:sp>
        <p:nvSpPr>
          <p:cNvPr id="6" name="页脚占位符 5"/>
          <p:cNvSpPr>
            <a:spLocks noGrp="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Osama Aboul-Magd, Huawei Technologies</a:t>
            </a:r>
            <a:endParaRPr lang="en-US" dirty="0"/>
          </a:p>
        </p:txBody>
      </p:sp>
      <p:sp>
        <p:nvSpPr>
          <p:cNvPr id="7" name="标题 1"/>
          <p:cNvSpPr>
            <a:spLocks noGrp="1"/>
          </p:cNvSpPr>
          <p:nvPr>
            <p:ph type="title"/>
          </p:nvPr>
        </p:nvSpPr>
        <p:spPr>
          <a:xfrm>
            <a:off x="685800" y="762000"/>
            <a:ext cx="7772400" cy="1066800"/>
          </a:xfrm>
        </p:spPr>
        <p:txBody>
          <a:bodyPr/>
          <a:lstStyle/>
          <a:p>
            <a:r>
              <a:rPr lang="en-US" dirty="0"/>
              <a:t>CR Motion #862</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a:t>Move to accept the proposed comment resolution to the following CIDs in 11-19/0866r3</a:t>
            </a:r>
          </a:p>
          <a:p>
            <a:pPr lvl="1"/>
            <a:r>
              <a:rPr lang="en-US" altLang="zh-CN" dirty="0"/>
              <a:t>CID </a:t>
            </a:r>
            <a:r>
              <a:rPr lang="en-GB" altLang="zh-CN" dirty="0"/>
              <a:t>20150, 20378, 20504, 20516, 20537, 20558, 20886, 20950, 21437, 21440, 21544, </a:t>
            </a:r>
            <a:endParaRPr lang="zh-CN" altLang="zh-CN" dirty="0"/>
          </a:p>
          <a:p>
            <a:pPr lvl="1"/>
            <a:endParaRPr lang="zh-CN" altLang="zh-CN" dirty="0"/>
          </a:p>
          <a:p>
            <a:r>
              <a:rPr lang="en-CA" altLang="zh-CN" dirty="0"/>
              <a:t>Move: </a:t>
            </a:r>
            <a:r>
              <a:rPr lang="en-CA" altLang="zh-CN" dirty="0" err="1"/>
              <a:t>Xiaogang</a:t>
            </a:r>
            <a:r>
              <a:rPr lang="en-CA" altLang="zh-CN" dirty="0"/>
              <a:t> Chen		Second: Alfred </a:t>
            </a:r>
            <a:r>
              <a:rPr lang="en-CA" altLang="zh-CN" dirty="0" err="1"/>
              <a:t>Asterjadhi</a:t>
            </a:r>
            <a:endParaRPr lang="en-CA" altLang="zh-CN" dirty="0"/>
          </a:p>
          <a:p>
            <a:r>
              <a:rPr lang="en-US" dirty="0">
                <a:sym typeface="Wingdings" pitchFamily="2" charset="2"/>
              </a:rPr>
              <a:t>Passed with unanimous consent</a:t>
            </a:r>
          </a:p>
          <a:p>
            <a:endParaRPr lang="zh-CN" altLang="zh-CN" dirty="0"/>
          </a:p>
          <a:p>
            <a:pPr lvl="2"/>
            <a:endParaRPr lang="en-GB" altLang="zh-CN" dirty="0"/>
          </a:p>
          <a:p>
            <a:pPr lvl="2"/>
            <a:endParaRPr lang="en-GB" altLang="zh-CN" dirty="0"/>
          </a:p>
          <a:p>
            <a:pPr lvl="1">
              <a:buNone/>
            </a:pPr>
            <a:r>
              <a:rPr lang="en-US" altLang="zh-CN" dirty="0">
                <a:solidFill>
                  <a:srgbClr val="00B050"/>
                </a:solidFill>
              </a:rPr>
              <a:t>SP: Passed with no objection</a:t>
            </a:r>
            <a:endParaRPr lang="zh-CN" altLang="en-US" dirty="0"/>
          </a:p>
        </p:txBody>
      </p:sp>
      <p:sp>
        <p:nvSpPr>
          <p:cNvPr id="10" name="日期占位符 3"/>
          <p:cNvSpPr>
            <a:spLocks noGrp="1"/>
          </p:cNvSpPr>
          <p:nvPr>
            <p:ph type="dt" sz="half" idx="10"/>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CA"/>
              <a:t>May 2019</a:t>
            </a:r>
            <a:endParaRPr lang="en-US" dirty="0"/>
          </a:p>
        </p:txBody>
      </p:sp>
    </p:spTree>
    <p:extLst>
      <p:ext uri="{BB962C8B-B14F-4D97-AF65-F5344CB8AC3E}">
        <p14:creationId xmlns:p14="http://schemas.microsoft.com/office/powerpoint/2010/main" val="145270456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554C43-DD73-2249-AAF3-77D7AE263AF0}"/>
              </a:ext>
            </a:extLst>
          </p:cNvPr>
          <p:cNvSpPr>
            <a:spLocks noGrp="1"/>
          </p:cNvSpPr>
          <p:nvPr>
            <p:ph type="title"/>
          </p:nvPr>
        </p:nvSpPr>
        <p:spPr/>
        <p:txBody>
          <a:bodyPr/>
          <a:lstStyle/>
          <a:p>
            <a:r>
              <a:rPr lang="en-US" dirty="0"/>
              <a:t>CR Motion #863</a:t>
            </a:r>
          </a:p>
        </p:txBody>
      </p:sp>
      <p:sp>
        <p:nvSpPr>
          <p:cNvPr id="3" name="Content Placeholder 2">
            <a:extLst>
              <a:ext uri="{FF2B5EF4-FFF2-40B4-BE49-F238E27FC236}">
                <a16:creationId xmlns:a16="http://schemas.microsoft.com/office/drawing/2014/main" id="{5E31AFD5-DE45-8942-801E-B784C858A4F2}"/>
              </a:ext>
            </a:extLst>
          </p:cNvPr>
          <p:cNvSpPr>
            <a:spLocks noGrp="1"/>
          </p:cNvSpPr>
          <p:nvPr>
            <p:ph idx="1"/>
          </p:nvPr>
        </p:nvSpPr>
        <p:spPr/>
        <p:txBody>
          <a:bodyPr/>
          <a:lstStyle/>
          <a:p>
            <a:r>
              <a:rPr lang="en-US" dirty="0"/>
              <a:t>Move to accept resolutions to CIDs </a:t>
            </a:r>
            <a:r>
              <a:rPr lang="en-GB" dirty="0">
                <a:solidFill>
                  <a:srgbClr val="FF0000"/>
                </a:solidFill>
              </a:rPr>
              <a:t>20176</a:t>
            </a:r>
            <a:r>
              <a:rPr lang="en-GB" dirty="0"/>
              <a:t> </a:t>
            </a:r>
            <a:r>
              <a:rPr lang="en-GB" dirty="0">
                <a:solidFill>
                  <a:srgbClr val="FF0000"/>
                </a:solidFill>
              </a:rPr>
              <a:t>20177</a:t>
            </a:r>
            <a:r>
              <a:rPr lang="en-GB" dirty="0"/>
              <a:t> 20302 20423 20598 20701 </a:t>
            </a:r>
            <a:r>
              <a:rPr lang="en-GB" dirty="0">
                <a:solidFill>
                  <a:srgbClr val="FF0000"/>
                </a:solidFill>
              </a:rPr>
              <a:t>21050</a:t>
            </a:r>
            <a:r>
              <a:rPr lang="en-GB" dirty="0"/>
              <a:t> 21182 21183 21184 21301 21302 21303 21304 21305 21308 21309 21310 21311 21312 21313 21314 21315 21316 21317 21318 21319 </a:t>
            </a:r>
            <a:r>
              <a:rPr lang="en-GB" dirty="0">
                <a:solidFill>
                  <a:srgbClr val="FF0000"/>
                </a:solidFill>
              </a:rPr>
              <a:t>21587</a:t>
            </a:r>
            <a:r>
              <a:rPr lang="en-GB" dirty="0"/>
              <a:t> </a:t>
            </a:r>
            <a:r>
              <a:rPr lang="en-GB" dirty="0">
                <a:solidFill>
                  <a:srgbClr val="FF0000"/>
                </a:solidFill>
              </a:rPr>
              <a:t>21588</a:t>
            </a:r>
            <a:r>
              <a:rPr lang="en-GB" dirty="0"/>
              <a:t> in doc 11-19/0785r2</a:t>
            </a:r>
          </a:p>
          <a:p>
            <a:endParaRPr lang="en-GB" dirty="0"/>
          </a:p>
          <a:p>
            <a:r>
              <a:rPr lang="en-GB" sz="2000" dirty="0"/>
              <a:t>Move:	Ming Gan		Second: </a:t>
            </a:r>
          </a:p>
          <a:p>
            <a:endParaRPr lang="en-GB" sz="2000" dirty="0"/>
          </a:p>
          <a:p>
            <a:r>
              <a:rPr lang="en-GB" sz="2000" dirty="0"/>
              <a:t>CID written in red were transferred to Matt.</a:t>
            </a:r>
          </a:p>
          <a:p>
            <a:r>
              <a:rPr lang="en-GB" sz="2000" dirty="0"/>
              <a:t>SP is deferred pending Alfred’s comments.</a:t>
            </a:r>
          </a:p>
          <a:p>
            <a:endParaRPr lang="en-CA" dirty="0"/>
          </a:p>
          <a:p>
            <a:endParaRPr lang="en-US" dirty="0"/>
          </a:p>
        </p:txBody>
      </p:sp>
      <p:sp>
        <p:nvSpPr>
          <p:cNvPr id="4" name="Slide Number Placeholder 3">
            <a:extLst>
              <a:ext uri="{FF2B5EF4-FFF2-40B4-BE49-F238E27FC236}">
                <a16:creationId xmlns:a16="http://schemas.microsoft.com/office/drawing/2014/main" id="{3A8EB487-FC87-244A-9D5C-6C55C3D4F12C}"/>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0192E83B-DBA9-0D40-AE0D-57FB765EAEF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ABCE732-EA5C-BE42-9F87-03D07222D957}"/>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2237259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6F159-8A4D-744F-82D8-06D29A7522C3}"/>
              </a:ext>
            </a:extLst>
          </p:cNvPr>
          <p:cNvSpPr>
            <a:spLocks noGrp="1"/>
          </p:cNvSpPr>
          <p:nvPr>
            <p:ph type="title"/>
          </p:nvPr>
        </p:nvSpPr>
        <p:spPr/>
        <p:txBody>
          <a:bodyPr/>
          <a:lstStyle/>
          <a:p>
            <a:r>
              <a:rPr lang="en-US" dirty="0"/>
              <a:t>CR Motion #</a:t>
            </a:r>
          </a:p>
        </p:txBody>
      </p:sp>
      <p:sp>
        <p:nvSpPr>
          <p:cNvPr id="3" name="Content Placeholder 2">
            <a:extLst>
              <a:ext uri="{FF2B5EF4-FFF2-40B4-BE49-F238E27FC236}">
                <a16:creationId xmlns:a16="http://schemas.microsoft.com/office/drawing/2014/main" id="{92F6E623-DBCE-E244-AC79-BCA9D8BC1924}"/>
              </a:ext>
            </a:extLst>
          </p:cNvPr>
          <p:cNvSpPr>
            <a:spLocks noGrp="1"/>
          </p:cNvSpPr>
          <p:nvPr>
            <p:ph idx="1"/>
          </p:nvPr>
        </p:nvSpPr>
        <p:spPr/>
        <p:txBody>
          <a:bodyPr/>
          <a:lstStyle/>
          <a:p>
            <a:r>
              <a:rPr lang="en-US" dirty="0"/>
              <a:t>Move to accept resolutions to CIDs </a:t>
            </a:r>
            <a:r>
              <a:rPr lang="en-GB" dirty="0">
                <a:solidFill>
                  <a:srgbClr val="FF0000"/>
                </a:solidFill>
              </a:rPr>
              <a:t>20654</a:t>
            </a:r>
            <a:r>
              <a:rPr lang="en-GB" dirty="0"/>
              <a:t>, 20671, 20876</a:t>
            </a:r>
            <a:endParaRPr lang="en-CA" dirty="0"/>
          </a:p>
          <a:p>
            <a:r>
              <a:rPr lang="en-US" dirty="0"/>
              <a:t>In doc 11-19/0735r1</a:t>
            </a:r>
          </a:p>
        </p:txBody>
      </p:sp>
      <p:sp>
        <p:nvSpPr>
          <p:cNvPr id="4" name="Slide Number Placeholder 3">
            <a:extLst>
              <a:ext uri="{FF2B5EF4-FFF2-40B4-BE49-F238E27FC236}">
                <a16:creationId xmlns:a16="http://schemas.microsoft.com/office/drawing/2014/main" id="{2D0353C5-AD88-D74E-8BB7-98B90F2C4572}"/>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6B020A46-060F-344F-BE16-2F9AA444759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016405F-BEF9-6F47-98A2-3CE9DFE227CC}"/>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70239206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Teleconference Times</a:t>
            </a:r>
            <a:endParaRPr lang="en-US" dirty="0"/>
          </a:p>
        </p:txBody>
      </p:sp>
      <p:sp>
        <p:nvSpPr>
          <p:cNvPr id="3" name="Content Placeholder 2"/>
          <p:cNvSpPr>
            <a:spLocks noGrp="1"/>
          </p:cNvSpPr>
          <p:nvPr>
            <p:ph idx="1"/>
          </p:nvPr>
        </p:nvSpPr>
        <p:spPr/>
        <p:txBody>
          <a:bodyPr/>
          <a:lstStyle/>
          <a:p>
            <a:r>
              <a:rPr lang="en-US" dirty="0"/>
              <a:t>Approved in March:</a:t>
            </a:r>
          </a:p>
          <a:p>
            <a:endParaRPr lang="en-US" dirty="0"/>
          </a:p>
          <a:p>
            <a:r>
              <a:rPr lang="en-US" dirty="0"/>
              <a:t>May 23		10:00 – 12:00 ET</a:t>
            </a:r>
          </a:p>
          <a:p>
            <a:endParaRPr lang="en-US" dirty="0"/>
          </a:p>
          <a:p>
            <a:r>
              <a:rPr lang="en-US" dirty="0"/>
              <a:t>New Schedule – all teleconferences are 10:00 – 12:00 ET</a:t>
            </a:r>
          </a:p>
          <a:p>
            <a:r>
              <a:rPr lang="en-US" dirty="0"/>
              <a:t>May 30</a:t>
            </a:r>
          </a:p>
          <a:p>
            <a:r>
              <a:rPr lang="en-US" dirty="0"/>
              <a:t>June 13</a:t>
            </a:r>
          </a:p>
          <a:p>
            <a:r>
              <a:rPr lang="en-US" dirty="0"/>
              <a:t>June 20</a:t>
            </a:r>
          </a:p>
          <a:p>
            <a:r>
              <a:rPr lang="en-US" dirty="0"/>
              <a:t>June 27</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34687235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770813"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2436815634"/>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2103</TotalTime>
  <Words>3827</Words>
  <Application>Microsoft Macintosh PowerPoint</Application>
  <PresentationFormat>On-screen Show (4:3)</PresentationFormat>
  <Paragraphs>787</Paragraphs>
  <Slides>71</Slides>
  <Notes>5</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2</vt:i4>
      </vt:variant>
      <vt:variant>
        <vt:lpstr>Slide Titles</vt:lpstr>
      </vt:variant>
      <vt:variant>
        <vt:i4>71</vt:i4>
      </vt:variant>
    </vt:vector>
  </HeadingPairs>
  <TitlesOfParts>
    <vt:vector size="81" baseType="lpstr">
      <vt:lpstr>Arial</vt:lpstr>
      <vt:lpstr>Arial Black</vt:lpstr>
      <vt:lpstr>Calibri</vt:lpstr>
      <vt:lpstr>Monotype Sorts</vt:lpstr>
      <vt:lpstr>Symbol</vt:lpstr>
      <vt:lpstr>Times New Roman</vt:lpstr>
      <vt:lpstr>Wingdings</vt:lpstr>
      <vt:lpstr>Office Theme</vt:lpstr>
      <vt:lpstr>Document</vt:lpstr>
      <vt:lpstr>Worksheet</vt:lpstr>
      <vt:lpstr>TGax May 2019 Meeting Agenda</vt:lpstr>
      <vt:lpstr>  IEEE 802.11 TGax: High Efficiency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General Flow of the Meeting</vt:lpstr>
      <vt:lpstr>TGax Schedule</vt:lpstr>
      <vt:lpstr>Agenda for Monday May 13, 10:30 – 12:30 </vt:lpstr>
      <vt:lpstr>Submissions</vt:lpstr>
      <vt:lpstr>Summary from March 2019</vt:lpstr>
      <vt:lpstr>Approval of  TG Minutes (March 2019 Meeting and Telecon Minutes) </vt:lpstr>
      <vt:lpstr>Editor Report </vt:lpstr>
      <vt:lpstr>Ad Hoc Meeting</vt:lpstr>
      <vt:lpstr>Timeline</vt:lpstr>
      <vt:lpstr>11-19/0837 (Youhan Kim)</vt:lpstr>
      <vt:lpstr>SP on CID 20993 (11-19/0837r1)</vt:lpstr>
      <vt:lpstr>11-19/0422 (Xiaogang)</vt:lpstr>
      <vt:lpstr>11-19/0652 (Alfred Asterjadhi)</vt:lpstr>
      <vt:lpstr>Agenda for Monday May 13, 13:30 – 15:30 </vt:lpstr>
      <vt:lpstr>Agenda for Tuesday May 14, 10:30 – 12:30 </vt:lpstr>
      <vt:lpstr>Agenda for Tuesday May 14, 13:30 – 15:30 </vt:lpstr>
      <vt:lpstr>Agenda for Wednesday May 15, 13:30 – 15:30 </vt:lpstr>
      <vt:lpstr>11-19/0858 (Youhan Kim)</vt:lpstr>
      <vt:lpstr>11-19/0303 (Alfred Asterjadhi)</vt:lpstr>
      <vt:lpstr>11-19/0910 (Alfred Asterjadhi)</vt:lpstr>
      <vt:lpstr>Agenda for Wednesday May 15, 16:00 – 18:00 </vt:lpstr>
      <vt:lpstr>Agenda for Thursday May 16, AM1 and PM1</vt:lpstr>
      <vt:lpstr>Motions</vt:lpstr>
      <vt:lpstr>Ad Hoc Meeting</vt:lpstr>
      <vt:lpstr>MAC Motion 124</vt:lpstr>
      <vt:lpstr>CR Motion #832</vt:lpstr>
      <vt:lpstr>CR Motion #833</vt:lpstr>
      <vt:lpstr>CR Motion #834</vt:lpstr>
      <vt:lpstr>CR Motion #835</vt:lpstr>
      <vt:lpstr>CR Motion #836</vt:lpstr>
      <vt:lpstr>CR Motion #837</vt:lpstr>
      <vt:lpstr>CR Motion #838</vt:lpstr>
      <vt:lpstr>CR Motion #839</vt:lpstr>
      <vt:lpstr>CR Motion #840</vt:lpstr>
      <vt:lpstr>CR Motion #841</vt:lpstr>
      <vt:lpstr>CR Motion #842</vt:lpstr>
      <vt:lpstr>CR Motion #843</vt:lpstr>
      <vt:lpstr>CR Motion #844</vt:lpstr>
      <vt:lpstr>CR Motion #845</vt:lpstr>
      <vt:lpstr>CR Motion #846</vt:lpstr>
      <vt:lpstr>CR Motion #847</vt:lpstr>
      <vt:lpstr>CR Motion #848</vt:lpstr>
      <vt:lpstr>CR Motion #849</vt:lpstr>
      <vt:lpstr>CR Motion #850</vt:lpstr>
      <vt:lpstr>CR Motion #851</vt:lpstr>
      <vt:lpstr>CR Motion #852</vt:lpstr>
      <vt:lpstr>CR Motion #853</vt:lpstr>
      <vt:lpstr>CR Motion #854</vt:lpstr>
      <vt:lpstr>CR Motion #855</vt:lpstr>
      <vt:lpstr>CR Motion #856</vt:lpstr>
      <vt:lpstr>CR Motion #857</vt:lpstr>
      <vt:lpstr>CR Motion #858</vt:lpstr>
      <vt:lpstr>CR Motion #859</vt:lpstr>
      <vt:lpstr>CR Motion #860</vt:lpstr>
      <vt:lpstr>CR Motion #861</vt:lpstr>
      <vt:lpstr>CR Motion #862</vt:lpstr>
      <vt:lpstr>CR Motion #863</vt:lpstr>
      <vt:lpstr>CR Motion #</vt:lpstr>
      <vt:lpstr>Teleconference Times</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176</cp:revision>
  <cp:lastPrinted>1601-01-01T00:00:00Z</cp:lastPrinted>
  <dcterms:created xsi:type="dcterms:W3CDTF">2017-01-26T15:28:16Z</dcterms:created>
  <dcterms:modified xsi:type="dcterms:W3CDTF">2019-05-16T13:58:05Z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1554466496</vt:lpwstr>
  </property>
</Properties>
</file>