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303" r:id="rId16"/>
    <p:sldId id="306" r:id="rId17"/>
    <p:sldId id="307" r:id="rId18"/>
    <p:sldId id="271" r:id="rId19"/>
    <p:sldId id="273" r:id="rId20"/>
    <p:sldId id="291" r:id="rId21"/>
    <p:sldId id="300" r:id="rId22"/>
    <p:sldId id="292" r:id="rId23"/>
    <p:sldId id="293" r:id="rId24"/>
    <p:sldId id="314" r:id="rId25"/>
    <p:sldId id="296" r:id="rId26"/>
    <p:sldId id="308" r:id="rId27"/>
    <p:sldId id="310" r:id="rId28"/>
    <p:sldId id="311" r:id="rId29"/>
    <p:sldId id="313" r:id="rId30"/>
    <p:sldId id="295" r:id="rId31"/>
    <p:sldId id="309" r:id="rId32"/>
    <p:sldId id="315" r:id="rId33"/>
    <p:sldId id="316" r:id="rId34"/>
    <p:sldId id="294" r:id="rId35"/>
    <p:sldId id="317" r:id="rId36"/>
    <p:sldId id="318" r:id="rId37"/>
    <p:sldId id="301" r:id="rId38"/>
    <p:sldId id="320" r:id="rId39"/>
    <p:sldId id="322" r:id="rId40"/>
    <p:sldId id="319" r:id="rId41"/>
    <p:sldId id="302" r:id="rId42"/>
    <p:sldId id="321" r:id="rId43"/>
    <p:sldId id="272" r:id="rId44"/>
    <p:sldId id="297" r:id="rId45"/>
    <p:sldId id="304" r:id="rId46"/>
    <p:sldId id="286" r:id="rId47"/>
    <p:sldId id="305" r:id="rId48"/>
    <p:sldId id="298" r:id="rId49"/>
    <p:sldId id="324" r:id="rId50"/>
    <p:sldId id="323"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278" autoAdjust="0"/>
    <p:restoredTop sz="94660"/>
  </p:normalViewPr>
  <p:slideViewPr>
    <p:cSldViewPr>
      <p:cViewPr varScale="1">
        <p:scale>
          <a:sx n="114" d="100"/>
          <a:sy n="114" d="100"/>
        </p:scale>
        <p:origin x="171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5/16/2019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50.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4144" name="Document" r:id="rId4" imgW="8552553" imgH="2514074" progId="Word.Document.8">
                  <p:embed/>
                </p:oleObj>
              </mc:Choice>
              <mc:Fallback>
                <p:oleObj name="Document" r:id="rId4" imgW="8552553" imgH="2514074" progId="Word.Document.8">
                  <p:embed/>
                  <p:pic>
                    <p:nvPicPr>
                      <p:cNvPr id="0" name="Picture 3"/>
                      <p:cNvPicPr>
                        <a:picLocks noChangeAspect="1" noChangeArrowheads="1"/>
                      </p:cNvPicPr>
                      <p:nvPr/>
                    </p:nvPicPr>
                    <p:blipFill>
                      <a:blip r:embed="rId5"/>
                      <a:srcRect/>
                      <a:stretch>
                        <a:fillRect/>
                      </a:stretch>
                    </p:blipFill>
                    <p:spPr bwMode="auto">
                      <a:xfrm>
                        <a:off x="461963" y="2486025"/>
                        <a:ext cx="8540750" cy="2503488"/>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IPR policies</a:t>
            </a:r>
          </a:p>
          <a:p>
            <a:pPr>
              <a:buFont typeface="Arial" panose="020B0604020202020204" pitchFamily="34" charset="0"/>
              <a:buChar char="•"/>
            </a:pPr>
            <a:r>
              <a:rPr lang="en-US" sz="1800" dirty="0"/>
              <a:t>Summary from March 2019 meeting</a:t>
            </a:r>
          </a:p>
          <a:p>
            <a:pPr>
              <a:buFont typeface="Arial" panose="020B0604020202020204" pitchFamily="34" charset="0"/>
              <a:buChar char="•"/>
            </a:pPr>
            <a:r>
              <a:rPr lang="en-US" sz="1800" dirty="0"/>
              <a:t>Approve EHT TIG/SG minutes from March meeting</a:t>
            </a:r>
          </a:p>
          <a:p>
            <a:pPr>
              <a:buFont typeface="Arial" panose="020B0604020202020204" pitchFamily="34" charset="0"/>
              <a:buChar char="•"/>
            </a:pPr>
            <a:r>
              <a:rPr lang="en-US" sz="1800" dirty="0"/>
              <a:t>TG Timeline</a:t>
            </a:r>
          </a:p>
          <a:p>
            <a:pPr>
              <a:buFont typeface="Arial" panose="020B0604020202020204" pitchFamily="34" charset="0"/>
              <a:buChar char="•"/>
            </a:pPr>
            <a:r>
              <a:rPr lang="en-US" sz="1800" dirty="0"/>
              <a:t>TG Documents</a:t>
            </a:r>
          </a:p>
          <a:p>
            <a:pPr>
              <a:buFont typeface="Arial" panose="020B0604020202020204" pitchFamily="34" charset="0"/>
              <a:buChar char="•"/>
            </a:pPr>
            <a:r>
              <a:rPr lang="en-US" altLang="en-US" sz="1800" dirty="0"/>
              <a:t>Proposed TG structure</a:t>
            </a:r>
          </a:p>
          <a:p>
            <a:pPr>
              <a:buFont typeface="Arial" panose="020B0604020202020204" pitchFamily="34" charset="0"/>
              <a:buChar char="•"/>
            </a:pPr>
            <a:r>
              <a:rPr lang="en-US" sz="1800" dirty="0"/>
              <a:t>TG officers election</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altLang="en-US" sz="1800" dirty="0"/>
              <a:t>Goals for July 2019</a:t>
            </a:r>
          </a:p>
          <a:p>
            <a:pPr>
              <a:buFont typeface="Arial" panose="020B0604020202020204" pitchFamily="34" charset="0"/>
              <a:buChar char="•"/>
            </a:pPr>
            <a:r>
              <a:rPr lang="en-US" sz="1800" dirty="0"/>
              <a:t>Teleconference Plan</a:t>
            </a:r>
          </a:p>
          <a:p>
            <a:pPr>
              <a:buFont typeface="Arial" panose="020B0604020202020204" pitchFamily="34" charset="0"/>
              <a:buChar char="•"/>
            </a:pPr>
            <a:r>
              <a:rPr lang="en-US" sz="1800" dirty="0"/>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600200"/>
            <a:ext cx="4114799" cy="4875213"/>
          </a:xfrm>
        </p:spPr>
        <p:txBody>
          <a:bodyPr/>
          <a:lstStyle/>
          <a:p>
            <a:pPr lvl="0">
              <a:lnSpc>
                <a:spcPct val="80000"/>
              </a:lnSpc>
              <a:buFont typeface="Arial" panose="020B0604020202020204" pitchFamily="34" charset="0"/>
              <a:buChar char="•"/>
            </a:pPr>
            <a:r>
              <a:rPr lang="en-US" altLang="en-US" sz="1400" dirty="0"/>
              <a:t>Monday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2019 meeting</a:t>
            </a:r>
          </a:p>
          <a:p>
            <a:pPr lvl="1">
              <a:lnSpc>
                <a:spcPct val="80000"/>
              </a:lnSpc>
              <a:buFont typeface="Arial" panose="020B0604020202020204" pitchFamily="34" charset="0"/>
              <a:buChar char="•"/>
            </a:pPr>
            <a:r>
              <a:rPr lang="en-US" altLang="en-US" sz="1200" dirty="0"/>
              <a:t>TIG/SG motions </a:t>
            </a:r>
          </a:p>
          <a:p>
            <a:pPr lvl="2">
              <a:lnSpc>
                <a:spcPct val="80000"/>
              </a:lnSpc>
              <a:buFont typeface="Arial" panose="020B0604020202020204" pitchFamily="34" charset="0"/>
              <a:buChar char="•"/>
            </a:pPr>
            <a:r>
              <a:rPr lang="en-US" altLang="en-US" sz="1050" dirty="0"/>
              <a:t>Approve TIG/SG minutes from March meeting</a:t>
            </a:r>
          </a:p>
          <a:p>
            <a:pPr lvl="1">
              <a:lnSpc>
                <a:spcPct val="80000"/>
              </a:lnSpc>
              <a:buFont typeface="Arial" panose="020B0604020202020204" pitchFamily="34" charset="0"/>
              <a:buChar char="•"/>
            </a:pPr>
            <a:r>
              <a:rPr lang="en-US" altLang="en-US" sz="1200" dirty="0"/>
              <a:t>Final Call for TG officers</a:t>
            </a:r>
          </a:p>
          <a:p>
            <a:pPr lvl="1">
              <a:lnSpc>
                <a:spcPct val="80000"/>
              </a:lnSpc>
              <a:buFont typeface="Arial" panose="020B0604020202020204" pitchFamily="34" charset="0"/>
              <a:buChar char="•"/>
            </a:pPr>
            <a:r>
              <a:rPr lang="en-US" altLang="en-US" sz="1200" dirty="0"/>
              <a:t>TG Timeline and TG Documents</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AM1 (9:00-10:00)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 Tuesday EVE (19:30-21:30)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endParaRPr lang="en-US" altLang="en-US" sz="1600" dirty="0"/>
          </a:p>
          <a:p>
            <a:endParaRPr lang="en-US" sz="14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600200"/>
            <a:ext cx="3659187" cy="4494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TG Documents (cont.)</a:t>
            </a:r>
          </a:p>
          <a:p>
            <a:pPr lvl="1">
              <a:lnSpc>
                <a:spcPct val="80000"/>
              </a:lnSpc>
              <a:buFont typeface="Arial" panose="020B0604020202020204" pitchFamily="34" charset="0"/>
              <a:buChar char="•"/>
            </a:pPr>
            <a:r>
              <a:rPr lang="en-US" altLang="en-US" sz="1200" dirty="0"/>
              <a:t>Proposed TG structure</a:t>
            </a:r>
          </a:p>
          <a:p>
            <a:pPr lvl="1">
              <a:lnSpc>
                <a:spcPct val="80000"/>
              </a:lnSpc>
              <a:buFont typeface="Arial" panose="020B0604020202020204" pitchFamily="34" charset="0"/>
              <a:buChar char="•"/>
            </a:pPr>
            <a:r>
              <a:rPr lang="en-US" altLang="en-US" sz="1200" dirty="0"/>
              <a:t>TG officers election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endParaRPr lang="en-US" altLang="en-US" sz="1400" kern="0" dirty="0"/>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2019</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310342541"/>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r>
                        <a:rPr lang="en-US" sz="1800" b="1" dirty="0"/>
                        <a:t>TGbe (1hr)</a:t>
                      </a:r>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t>TGbe</a:t>
                      </a:r>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15" name="Content Placeholder 14">
            <a:extLst>
              <a:ext uri="{FF2B5EF4-FFF2-40B4-BE49-F238E27FC236}">
                <a16:creationId xmlns:a16="http://schemas.microsoft.com/office/drawing/2014/main" id="{EE79CFD6-601F-4145-B20E-39973563FD37}"/>
              </a:ext>
            </a:extLst>
          </p:cNvPr>
          <p:cNvSpPr>
            <a:spLocks noGrp="1"/>
          </p:cNvSpPr>
          <p:nvPr>
            <p:ph idx="1"/>
          </p:nvPr>
        </p:nvSpPr>
        <p:spPr>
          <a:xfrm>
            <a:off x="685800" y="6207402"/>
            <a:ext cx="7770813" cy="268011"/>
          </a:xfrm>
        </p:spPr>
        <p:txBody>
          <a:bodyPr/>
          <a:lstStyle/>
          <a:p>
            <a:pPr marL="0" indent="0"/>
            <a:r>
              <a:rPr lang="en-US" sz="1400" b="0" dirty="0">
                <a:solidFill>
                  <a:schemeClr val="tx1"/>
                </a:solidFill>
              </a:rPr>
              <a:t>* Presentations submitted but not presented in EHT SG/TIG due to lack of time.</a:t>
            </a:r>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4"/>
          </p:nvPr>
        </p:nvSpPr>
        <p:spPr/>
        <p:txBody>
          <a:bodyPr/>
          <a:lstStyle/>
          <a:p>
            <a:r>
              <a:rPr lang="en-GB"/>
              <a:t>Alfred Asterjadhi, Qualcomm Inc.</a:t>
            </a:r>
            <a:endParaRPr lang="en-GB" dirty="0"/>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5"/>
          </p:nvPr>
        </p:nvSpPr>
        <p:spPr/>
        <p:txBody>
          <a:bodyPr/>
          <a:lstStyle/>
          <a:p>
            <a:r>
              <a:rPr lang="en-US"/>
              <a:t>May 2019</a:t>
            </a:r>
            <a:endParaRPr lang="en-GB" dirty="0"/>
          </a:p>
        </p:txBody>
      </p:sp>
      <p:graphicFrame>
        <p:nvGraphicFramePr>
          <p:cNvPr id="16" name="Table 15">
            <a:extLst>
              <a:ext uri="{FF2B5EF4-FFF2-40B4-BE49-F238E27FC236}">
                <a16:creationId xmlns:a16="http://schemas.microsoft.com/office/drawing/2014/main" id="{EA326B2A-63FF-408A-A6B1-8C903E4F1174}"/>
              </a:ext>
            </a:extLst>
          </p:cNvPr>
          <p:cNvGraphicFramePr>
            <a:graphicFrameLocks noGrp="1"/>
          </p:cNvGraphicFramePr>
          <p:nvPr>
            <p:extLst>
              <p:ext uri="{D42A27DB-BD31-4B8C-83A1-F6EECF244321}">
                <p14:modId xmlns:p14="http://schemas.microsoft.com/office/powerpoint/2010/main" val="1991616686"/>
              </p:ext>
            </p:extLst>
          </p:nvPr>
        </p:nvGraphicFramePr>
        <p:xfrm>
          <a:off x="930729" y="1487211"/>
          <a:ext cx="7298871" cy="474889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500380">
                  <a:extLst>
                    <a:ext uri="{9D8B030D-6E8A-4147-A177-3AD203B41FA5}">
                      <a16:colId xmlns:a16="http://schemas.microsoft.com/office/drawing/2014/main" val="4018609127"/>
                    </a:ext>
                  </a:extLst>
                </a:gridCol>
                <a:gridCol w="3629343">
                  <a:extLst>
                    <a:ext uri="{9D8B030D-6E8A-4147-A177-3AD203B41FA5}">
                      <a16:colId xmlns:a16="http://schemas.microsoft.com/office/drawing/2014/main" val="20001"/>
                    </a:ext>
                  </a:extLst>
                </a:gridCol>
                <a:gridCol w="1540193">
                  <a:extLst>
                    <a:ext uri="{9D8B030D-6E8A-4147-A177-3AD203B41FA5}">
                      <a16:colId xmlns:a16="http://schemas.microsoft.com/office/drawing/2014/main" val="20002"/>
                    </a:ext>
                  </a:extLst>
                </a:gridCol>
                <a:gridCol w="1079362">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solidFill>
                            <a:schemeClr val="bg1">
                              <a:lumMod val="50000"/>
                            </a:schemeClr>
                          </a:solidFill>
                        </a:rPr>
                        <a:t>SG #</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rgbClr val="00B050"/>
                          </a:solidFill>
                          <a:latin typeface="+mn-lt"/>
                          <a:ea typeface="+mn-ea"/>
                          <a:cs typeface="+mn-cs"/>
                        </a:rPr>
                        <a:t>780</a:t>
                      </a:r>
                    </a:p>
                  </a:txBody>
                  <a:tcPr/>
                </a:tc>
                <a:tc>
                  <a:txBody>
                    <a:bodyPr/>
                    <a:lstStyle/>
                    <a:p>
                      <a:pPr algn="ctr"/>
                      <a:r>
                        <a:rPr lang="en-US" sz="1200" b="0" u="none" kern="1200" dirty="0">
                          <a:solidFill>
                            <a:srgbClr val="00B050"/>
                          </a:solidFill>
                          <a:latin typeface="+mn-lt"/>
                          <a:ea typeface="+mn-ea"/>
                          <a:cs typeface="+mn-cs"/>
                        </a:rPr>
                        <a:t>354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Consideration on HARQ</a:t>
                      </a:r>
                    </a:p>
                  </a:txBody>
                  <a:tcPr/>
                </a:tc>
                <a:tc>
                  <a:txBody>
                    <a:bodyPr/>
                    <a:lstStyle/>
                    <a:p>
                      <a:pPr algn="ctr"/>
                      <a:r>
                        <a:rPr lang="en-US" sz="1200" b="0" kern="1200" dirty="0" err="1">
                          <a:solidFill>
                            <a:srgbClr val="00B050"/>
                          </a:solidFill>
                          <a:latin typeface="+mn-lt"/>
                          <a:ea typeface="+mn-ea"/>
                          <a:cs typeface="+mn-cs"/>
                        </a:rPr>
                        <a:t>Jinmin</a:t>
                      </a:r>
                      <a:r>
                        <a:rPr lang="en-US" sz="1200" b="0" kern="1200" dirty="0">
                          <a:solidFill>
                            <a:srgbClr val="00B050"/>
                          </a:solidFill>
                          <a:latin typeface="+mn-lt"/>
                          <a:ea typeface="+mn-ea"/>
                          <a:cs typeface="+mn-cs"/>
                        </a:rPr>
                        <a:t> Kim</a:t>
                      </a:r>
                    </a:p>
                  </a:txBody>
                  <a:tcPr anchor="ctr"/>
                </a:tc>
                <a:tc>
                  <a:txBody>
                    <a:bodyPr/>
                    <a:lstStyle/>
                    <a:p>
                      <a:pPr algn="ctr"/>
                      <a:r>
                        <a:rPr lang="en-US" sz="1200" b="0" kern="1200" dirty="0">
                          <a:solidFill>
                            <a:srgbClr val="00B050"/>
                          </a:solidFill>
                          <a:latin typeface="+mn-lt"/>
                          <a:ea typeface="+mn-ea"/>
                          <a:cs typeface="+mn-cs"/>
                        </a:rPr>
                        <a:t>Presented</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rgbClr val="00B050"/>
                          </a:solidFill>
                          <a:latin typeface="+mn-lt"/>
                          <a:ea typeface="+mn-ea"/>
                          <a:cs typeface="+mn-cs"/>
                        </a:rPr>
                        <a:t>777</a:t>
                      </a:r>
                    </a:p>
                  </a:txBody>
                  <a:tcPr/>
                </a:tc>
                <a:tc>
                  <a:txBody>
                    <a:bodyPr/>
                    <a:lstStyle/>
                    <a:p>
                      <a:pPr algn="ctr"/>
                      <a:r>
                        <a:rPr lang="en-US" sz="1200" b="0" u="none" kern="1200" dirty="0">
                          <a:solidFill>
                            <a:srgbClr val="00B050"/>
                          </a:solidFill>
                          <a:latin typeface="+mn-lt"/>
                          <a:ea typeface="+mn-ea"/>
                          <a:cs typeface="+mn-cs"/>
                        </a:rPr>
                        <a:t>367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Performance on Multi-band Operation</a:t>
                      </a:r>
                    </a:p>
                  </a:txBody>
                  <a:tcPr/>
                </a:tc>
                <a:tc>
                  <a:txBody>
                    <a:bodyPr/>
                    <a:lstStyle/>
                    <a:p>
                      <a:pPr algn="ctr"/>
                      <a:r>
                        <a:rPr lang="en-US" sz="1200" b="0" kern="1200" dirty="0" err="1">
                          <a:solidFill>
                            <a:srgbClr val="00B050"/>
                          </a:solidFill>
                          <a:latin typeface="+mn-lt"/>
                          <a:ea typeface="+mn-ea"/>
                          <a:cs typeface="+mn-cs"/>
                        </a:rPr>
                        <a:t>Insun</a:t>
                      </a:r>
                      <a:r>
                        <a:rPr lang="en-US" sz="1200" b="0" kern="1200" dirty="0">
                          <a:solidFill>
                            <a:srgbClr val="00B050"/>
                          </a:solidFill>
                          <a:latin typeface="+mn-lt"/>
                          <a:ea typeface="+mn-ea"/>
                          <a:cs typeface="+mn-cs"/>
                        </a:rPr>
                        <a:t> Jang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15902753"/>
                  </a:ext>
                </a:extLst>
              </a:tr>
              <a:tr h="255168">
                <a:tc>
                  <a:txBody>
                    <a:bodyPr/>
                    <a:lstStyle/>
                    <a:p>
                      <a:pPr algn="ctr"/>
                      <a:r>
                        <a:rPr lang="en-US" sz="1200" b="0" kern="1200" dirty="0">
                          <a:solidFill>
                            <a:srgbClr val="00B050"/>
                          </a:solidFill>
                          <a:latin typeface="+mn-lt"/>
                          <a:ea typeface="+mn-ea"/>
                          <a:cs typeface="+mn-cs"/>
                        </a:rPr>
                        <a:t>800</a:t>
                      </a:r>
                    </a:p>
                  </a:txBody>
                  <a:tcPr/>
                </a:tc>
                <a:tc>
                  <a:txBody>
                    <a:bodyPr/>
                    <a:lstStyle/>
                    <a:p>
                      <a:pPr algn="ctr"/>
                      <a:r>
                        <a:rPr lang="en-US" sz="1200" b="0" u="none" kern="1200" dirty="0">
                          <a:solidFill>
                            <a:srgbClr val="00B050"/>
                          </a:solidFill>
                          <a:latin typeface="+mn-lt"/>
                          <a:ea typeface="+mn-ea"/>
                          <a:cs typeface="+mn-cs"/>
                        </a:rPr>
                        <a:t>384</a:t>
                      </a:r>
                    </a:p>
                  </a:txBody>
                  <a:tcPr/>
                </a:tc>
                <a:tc>
                  <a:txBody>
                    <a:bodyPr/>
                    <a:lstStyle/>
                    <a:p>
                      <a:pPr algn="l"/>
                      <a:r>
                        <a:rPr lang="en-US" sz="1200" b="0" kern="1200" dirty="0">
                          <a:solidFill>
                            <a:srgbClr val="00B050"/>
                          </a:solidFill>
                          <a:latin typeface="+mn-lt"/>
                          <a:ea typeface="+mn-ea"/>
                          <a:cs typeface="+mn-cs"/>
                        </a:rPr>
                        <a:t>Joint Processing MU-MIMO Update</a:t>
                      </a:r>
                    </a:p>
                  </a:txBody>
                  <a:tcPr anchor="ctr"/>
                </a:tc>
                <a:tc>
                  <a:txBody>
                    <a:bodyPr/>
                    <a:lstStyle/>
                    <a:p>
                      <a:pPr algn="ctr"/>
                      <a:r>
                        <a:rPr lang="en-US" sz="1200" b="0" kern="1200" dirty="0">
                          <a:solidFill>
                            <a:srgbClr val="00B050"/>
                          </a:solidFill>
                          <a:latin typeface="+mn-lt"/>
                          <a:ea typeface="+mn-ea"/>
                          <a:cs typeface="+mn-cs"/>
                        </a:rPr>
                        <a:t>Ron </a:t>
                      </a:r>
                      <a:r>
                        <a:rPr lang="en-US" sz="1200" b="0" kern="1200" dirty="0" err="1">
                          <a:solidFill>
                            <a:srgbClr val="00B050"/>
                          </a:solidFill>
                          <a:latin typeface="+mn-lt"/>
                          <a:ea typeface="+mn-ea"/>
                          <a:cs typeface="+mn-cs"/>
                        </a:rPr>
                        <a:t>Porat</a:t>
                      </a:r>
                      <a:endParaRPr lang="en-US" sz="1200" b="0" kern="1200" dirty="0">
                        <a:solidFill>
                          <a:srgbClr val="00B050"/>
                        </a:solidFill>
                        <a:latin typeface="+mn-lt"/>
                        <a:ea typeface="+mn-ea"/>
                        <a:cs typeface="+mn-cs"/>
                      </a:endParaRP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57728644"/>
                  </a:ext>
                </a:extLst>
              </a:tr>
              <a:tr h="255168">
                <a:tc>
                  <a:txBody>
                    <a:bodyPr/>
                    <a:lstStyle/>
                    <a:p>
                      <a:pPr algn="ctr"/>
                      <a:r>
                        <a:rPr lang="en-US" sz="1200" b="0" kern="1200" dirty="0">
                          <a:solidFill>
                            <a:srgbClr val="00B050"/>
                          </a:solidFill>
                          <a:latin typeface="+mn-lt"/>
                          <a:ea typeface="+mn-ea"/>
                          <a:cs typeface="+mn-cs"/>
                        </a:rPr>
                        <a:t>766</a:t>
                      </a:r>
                    </a:p>
                  </a:txBody>
                  <a:tcPr/>
                </a:tc>
                <a:tc>
                  <a:txBody>
                    <a:bodyPr/>
                    <a:lstStyle/>
                    <a:p>
                      <a:pPr algn="ctr"/>
                      <a:r>
                        <a:rPr lang="en-US" sz="1200" b="0" u="none" kern="1200" dirty="0">
                          <a:solidFill>
                            <a:srgbClr val="00B050"/>
                          </a:solidFill>
                          <a:latin typeface="+mn-lt"/>
                          <a:ea typeface="+mn-ea"/>
                          <a:cs typeface="+mn-cs"/>
                        </a:rPr>
                        <a:t>389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Enhanced Multi-band/Multi-channel Operation</a:t>
                      </a:r>
                    </a:p>
                  </a:txBody>
                  <a:tcPr/>
                </a:tc>
                <a:tc>
                  <a:txBody>
                    <a:bodyPr/>
                    <a:lstStyle/>
                    <a:p>
                      <a:pPr algn="ctr"/>
                      <a:r>
                        <a:rPr lang="en-US" sz="1200" b="0" kern="1200" dirty="0">
                          <a:solidFill>
                            <a:srgbClr val="00B050"/>
                          </a:solidFill>
                          <a:latin typeface="+mn-lt"/>
                          <a:ea typeface="+mn-ea"/>
                          <a:cs typeface="+mn-cs"/>
                        </a:rPr>
                        <a:t>Yongho Seok</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86480229"/>
                  </a:ext>
                </a:extLst>
              </a:tr>
              <a:tr h="255168">
                <a:tc>
                  <a:txBody>
                    <a:bodyPr/>
                    <a:lstStyle/>
                    <a:p>
                      <a:pPr algn="ctr"/>
                      <a:r>
                        <a:rPr lang="en-US" sz="1200" b="0" kern="1200" dirty="0">
                          <a:solidFill>
                            <a:srgbClr val="00B050"/>
                          </a:solidFill>
                          <a:latin typeface="+mn-lt"/>
                          <a:ea typeface="+mn-ea"/>
                          <a:cs typeface="+mn-cs"/>
                        </a:rPr>
                        <a:t>791</a:t>
                      </a:r>
                    </a:p>
                  </a:txBody>
                  <a:tcPr/>
                </a:tc>
                <a:tc>
                  <a:txBody>
                    <a:bodyPr/>
                    <a:lstStyle/>
                    <a:p>
                      <a:pPr algn="ctr"/>
                      <a:r>
                        <a:rPr lang="en-US" sz="1200" b="0" u="none" kern="1200" dirty="0">
                          <a:solidFill>
                            <a:srgbClr val="00B050"/>
                          </a:solidFill>
                          <a:latin typeface="+mn-lt"/>
                          <a:ea typeface="+mn-ea"/>
                          <a:cs typeface="+mn-cs"/>
                        </a:rPr>
                        <a:t>390</a:t>
                      </a:r>
                    </a:p>
                  </a:txBody>
                  <a:tcPr/>
                </a:tc>
                <a:tc>
                  <a:txBody>
                    <a:bodyPr/>
                    <a:lstStyle/>
                    <a:p>
                      <a:pPr algn="l"/>
                      <a:r>
                        <a:rPr lang="en-US" sz="1200" b="0" kern="1200" dirty="0">
                          <a:solidFill>
                            <a:srgbClr val="00B050"/>
                          </a:solidFill>
                          <a:latin typeface="+mn-lt"/>
                          <a:ea typeface="+mn-ea"/>
                          <a:cs typeface="+mn-cs"/>
                        </a:rPr>
                        <a:t>Effect of Preamble Decoding on HARQ in 802.11be</a:t>
                      </a:r>
                    </a:p>
                  </a:txBody>
                  <a:tcPr anchor="ctr"/>
                </a:tc>
                <a:tc>
                  <a:txBody>
                    <a:bodyPr/>
                    <a:lstStyle/>
                    <a:p>
                      <a:pPr algn="ctr"/>
                      <a:r>
                        <a:rPr lang="en-US" sz="1200" b="0" kern="1200" dirty="0">
                          <a:solidFill>
                            <a:srgbClr val="00B050"/>
                          </a:solidFill>
                          <a:latin typeface="+mn-lt"/>
                          <a:ea typeface="+mn-ea"/>
                          <a:cs typeface="+mn-cs"/>
                        </a:rPr>
                        <a:t>Xiaofei Wang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54053030"/>
                  </a:ext>
                </a:extLst>
              </a:tr>
              <a:tr h="255168">
                <a:tc>
                  <a:txBody>
                    <a:bodyPr/>
                    <a:lstStyle/>
                    <a:p>
                      <a:pPr algn="ctr"/>
                      <a:r>
                        <a:rPr lang="en-US" sz="1200" b="0" kern="1200" dirty="0">
                          <a:solidFill>
                            <a:srgbClr val="00B050"/>
                          </a:solidFill>
                          <a:latin typeface="+mn-lt"/>
                          <a:ea typeface="+mn-ea"/>
                          <a:cs typeface="+mn-cs"/>
                        </a:rPr>
                        <a:t>811</a:t>
                      </a:r>
                    </a:p>
                  </a:txBody>
                  <a:tcPr/>
                </a:tc>
                <a:tc>
                  <a:txBody>
                    <a:bodyPr/>
                    <a:lstStyle/>
                    <a:p>
                      <a:pPr algn="ctr"/>
                      <a:r>
                        <a:rPr lang="en-US" sz="1200" b="0" u="none" kern="1200" dirty="0">
                          <a:solidFill>
                            <a:srgbClr val="00B050"/>
                          </a:solidFill>
                          <a:latin typeface="+mn-lt"/>
                          <a:ea typeface="+mn-ea"/>
                          <a:cs typeface="+mn-cs"/>
                        </a:rPr>
                        <a:t>401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Coordinated Null Steering for EHT</a:t>
                      </a:r>
                    </a:p>
                  </a:txBody>
                  <a:tcPr/>
                </a:tc>
                <a:tc>
                  <a:txBody>
                    <a:bodyPr/>
                    <a:lstStyle/>
                    <a:p>
                      <a:pPr algn="ctr"/>
                      <a:r>
                        <a:rPr lang="en-US" sz="1200" b="0" kern="1200" dirty="0">
                          <a:solidFill>
                            <a:srgbClr val="00B050"/>
                          </a:solidFill>
                          <a:latin typeface="+mn-lt"/>
                          <a:ea typeface="+mn-ea"/>
                          <a:cs typeface="+mn-cs"/>
                        </a:rPr>
                        <a:t>A. Garcia-Rodriguez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503138227"/>
                  </a:ext>
                </a:extLst>
              </a:tr>
              <a:tr h="255168">
                <a:tc>
                  <a:txBody>
                    <a:bodyPr/>
                    <a:lstStyle/>
                    <a:p>
                      <a:pPr algn="ctr"/>
                      <a:r>
                        <a:rPr lang="en-US" sz="1200" b="0" kern="1200" dirty="0">
                          <a:solidFill>
                            <a:srgbClr val="00B050"/>
                          </a:solidFill>
                          <a:latin typeface="+mn-lt"/>
                          <a:ea typeface="+mn-ea"/>
                          <a:cs typeface="+mn-cs"/>
                        </a:rPr>
                        <a:t>823</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dirty="0">
                          <a:solidFill>
                            <a:srgbClr val="00B050"/>
                          </a:solidFill>
                          <a:latin typeface="+mn-lt"/>
                          <a:ea typeface="+mn-ea"/>
                          <a:cs typeface="+mn-cs"/>
                        </a:rPr>
                        <a:t>404</a:t>
                      </a:r>
                    </a:p>
                  </a:txBody>
                  <a:tcPr/>
                </a:tc>
                <a:tc>
                  <a:txBody>
                    <a:bodyPr/>
                    <a:lstStyle/>
                    <a:p>
                      <a:pPr algn="l"/>
                      <a:r>
                        <a:rPr lang="en-US" sz="1200" b="0" kern="1200" dirty="0">
                          <a:solidFill>
                            <a:srgbClr val="00B050"/>
                          </a:solidFill>
                          <a:latin typeface="+mn-lt"/>
                          <a:ea typeface="+mn-ea"/>
                          <a:cs typeface="+mn-cs"/>
                        </a:rPr>
                        <a:t>Multi-Link Aggregation</a:t>
                      </a:r>
                    </a:p>
                  </a:txBody>
                  <a:tcPr/>
                </a:tc>
                <a:tc>
                  <a:txBody>
                    <a:bodyPr/>
                    <a:lstStyle/>
                    <a:p>
                      <a:pPr algn="ctr"/>
                      <a:r>
                        <a:rPr lang="en-US" sz="1200" b="0" kern="1200" dirty="0">
                          <a:solidFill>
                            <a:srgbClr val="00B050"/>
                          </a:solidFill>
                          <a:latin typeface="+mn-lt"/>
                          <a:ea typeface="+mn-ea"/>
                          <a:cs typeface="+mn-cs"/>
                        </a:rPr>
                        <a:t>Abhishek Patil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832858664"/>
                  </a:ext>
                </a:extLst>
              </a:tr>
              <a:tr h="255168">
                <a:tc>
                  <a:txBody>
                    <a:bodyPr/>
                    <a:lstStyle/>
                    <a:p>
                      <a:pPr algn="ctr"/>
                      <a:r>
                        <a:rPr lang="en-US" sz="1200" b="0" kern="1200" dirty="0">
                          <a:solidFill>
                            <a:srgbClr val="00B050"/>
                          </a:solidFill>
                          <a:latin typeface="+mn-lt"/>
                          <a:ea typeface="+mn-ea"/>
                          <a:cs typeface="+mn-cs"/>
                        </a:rPr>
                        <a:t>778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u="none" kern="1200" noProof="0" dirty="0">
                          <a:solidFill>
                            <a:srgbClr val="00B050"/>
                          </a:solidFill>
                          <a:latin typeface="+mn-lt"/>
                          <a:ea typeface="+mn-ea"/>
                          <a:cs typeface="+mn-cs"/>
                        </a:rPr>
                        <a:t>411</a:t>
                      </a:r>
                    </a:p>
                  </a:txBody>
                  <a:tcPr/>
                </a:tc>
                <a:tc>
                  <a:txBody>
                    <a:bodyPr/>
                    <a:lstStyle/>
                    <a:p>
                      <a:pPr algn="l"/>
                      <a:r>
                        <a:rPr lang="en-US" sz="1200" b="0" kern="1200" dirty="0">
                          <a:solidFill>
                            <a:srgbClr val="00B050"/>
                          </a:solidFill>
                          <a:latin typeface="+mn-lt"/>
                          <a:ea typeface="+mn-ea"/>
                          <a:cs typeface="+mn-cs"/>
                        </a:rPr>
                        <a:t>Consideration on 320MHz BW &amp; 16 Spatial Streams</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rgbClr val="00B050"/>
                          </a:solidFill>
                          <a:latin typeface="+mn-lt"/>
                          <a:ea typeface="+mn-ea"/>
                          <a:cs typeface="+mn-cs"/>
                        </a:rPr>
                        <a:t>Eunsung</a:t>
                      </a:r>
                      <a:r>
                        <a:rPr lang="en-US" sz="1200" b="0" kern="1200" dirty="0">
                          <a:solidFill>
                            <a:srgbClr val="00B050"/>
                          </a:solidFill>
                          <a:latin typeface="+mn-lt"/>
                          <a:ea typeface="+mn-ea"/>
                          <a:cs typeface="+mn-cs"/>
                        </a:rPr>
                        <a:t> Park</a:t>
                      </a:r>
                      <a:endParaRPr lang="en-US" sz="1200" b="0" kern="1200" noProof="0" dirty="0">
                        <a:solidFill>
                          <a:srgbClr val="00B05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435950785"/>
                  </a:ext>
                </a:extLst>
              </a:tr>
              <a:tr h="255168">
                <a:tc>
                  <a:txBody>
                    <a:bodyPr/>
                    <a:lstStyle/>
                    <a:p>
                      <a:pPr algn="ctr"/>
                      <a:r>
                        <a:rPr lang="en-US" sz="1200" b="0" kern="1200" dirty="0">
                          <a:solidFill>
                            <a:srgbClr val="00B050"/>
                          </a:solidFill>
                          <a:latin typeface="+mn-lt"/>
                          <a:ea typeface="+mn-ea"/>
                          <a:cs typeface="+mn-cs"/>
                        </a:rPr>
                        <a:t>822 </a:t>
                      </a:r>
                    </a:p>
                  </a:txBody>
                  <a:tcPr/>
                </a:tc>
                <a:tc>
                  <a:txBody>
                    <a:bodyPr/>
                    <a:lstStyle/>
                    <a:p>
                      <a:pPr algn="ctr"/>
                      <a:r>
                        <a:rPr lang="en-US" sz="1200" b="0" u="none" kern="1200" dirty="0">
                          <a:solidFill>
                            <a:srgbClr val="00B050"/>
                          </a:solidFill>
                          <a:latin typeface="+mn-lt"/>
                          <a:ea typeface="+mn-ea"/>
                          <a:cs typeface="+mn-cs"/>
                        </a:rPr>
                        <a:t>419</a:t>
                      </a:r>
                    </a:p>
                  </a:txBody>
                  <a:tcPr/>
                </a:tc>
                <a:tc>
                  <a:txBody>
                    <a:bodyPr/>
                    <a:lstStyle/>
                    <a:p>
                      <a:pPr algn="l"/>
                      <a:r>
                        <a:rPr lang="en-US" sz="1200" b="0" kern="1200" dirty="0">
                          <a:solidFill>
                            <a:srgbClr val="00B050"/>
                          </a:solidFill>
                          <a:latin typeface="+mn-lt"/>
                          <a:ea typeface="+mn-ea"/>
                          <a:cs typeface="+mn-cs"/>
                        </a:rPr>
                        <a:t>Extremely Efficient Multi-band Operation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Po-Kai Huang</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mn-lt"/>
                          <a:ea typeface="+mn-ea"/>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2191169477"/>
                  </a:ext>
                </a:extLst>
              </a:tr>
              <a:tr h="255168">
                <a:tc>
                  <a:txBody>
                    <a:bodyPr/>
                    <a:lstStyle/>
                    <a:p>
                      <a:pPr algn="ctr"/>
                      <a:r>
                        <a:rPr lang="en-US" sz="1200" b="0" kern="1200" dirty="0">
                          <a:solidFill>
                            <a:srgbClr val="00B050"/>
                          </a:solidFill>
                          <a:latin typeface="+mn-lt"/>
                          <a:ea typeface="+mn-ea"/>
                          <a:cs typeface="+mn-cs"/>
                        </a:rPr>
                        <a:t>637</a:t>
                      </a:r>
                    </a:p>
                  </a:txBody>
                  <a:tcPr/>
                </a:tc>
                <a:tc>
                  <a:txBody>
                    <a:bodyPr/>
                    <a:lstStyle/>
                    <a:p>
                      <a:pPr algn="ctr"/>
                      <a:r>
                        <a:rPr lang="en-US" sz="1200" b="0" u="none" kern="1200" dirty="0">
                          <a:solidFill>
                            <a:srgbClr val="00B050"/>
                          </a:solidFill>
                          <a:latin typeface="+mn-lt"/>
                          <a:ea typeface="+mn-ea"/>
                          <a:cs typeface="+mn-cs"/>
                        </a:rPr>
                        <a:t>444</a:t>
                      </a:r>
                    </a:p>
                  </a:txBody>
                  <a:tcPr/>
                </a:tc>
                <a:tc>
                  <a:txBody>
                    <a:bodyPr/>
                    <a:lstStyle/>
                    <a:p>
                      <a:pPr algn="l"/>
                      <a:r>
                        <a:rPr lang="en-US" sz="1200" b="0" kern="1200" dirty="0">
                          <a:solidFill>
                            <a:srgbClr val="00B050"/>
                          </a:solidFill>
                          <a:latin typeface="+mn-lt"/>
                          <a:ea typeface="+mn-ea"/>
                          <a:cs typeface="+mn-cs"/>
                        </a:rPr>
                        <a:t>Feasibility of 4096QAM</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rgbClr val="00B050"/>
                          </a:solidFill>
                          <a:latin typeface="+mn-lt"/>
                          <a:ea typeface="+mn-ea"/>
                          <a:cs typeface="+mn-cs"/>
                        </a:rPr>
                        <a:t>Sigurd Schelstraete </a:t>
                      </a:r>
                    </a:p>
                  </a:txBody>
                  <a:tcPr/>
                </a:tc>
                <a:tc>
                  <a:txBody>
                    <a:bodyPr/>
                    <a:lstStyle/>
                    <a:p>
                      <a:pPr algn="ctr"/>
                      <a:r>
                        <a:rPr kumimoji="0" lang="en-US" sz="1200" b="0" i="0" u="none" strike="noStrike" kern="1200" cap="none" spc="0" normalizeH="0" baseline="0" noProof="0" dirty="0">
                          <a:ln>
                            <a:noFill/>
                          </a:ln>
                          <a:solidFill>
                            <a:srgbClr val="00B050"/>
                          </a:solidFill>
                          <a:effectLst/>
                          <a:uLnTx/>
                          <a:uFillTx/>
                          <a:latin typeface="Times New Roman"/>
                          <a:ea typeface="MS Gothic"/>
                          <a:cs typeface="+mn-cs"/>
                        </a:rPr>
                        <a:t>Presented</a:t>
                      </a:r>
                      <a:endParaRPr lang="en-US" sz="1200" b="0" kern="1200" dirty="0">
                        <a:solidFill>
                          <a:srgbClr val="00B050"/>
                        </a:solidFill>
                        <a:latin typeface="+mn-lt"/>
                        <a:ea typeface="+mn-ea"/>
                        <a:cs typeface="+mn-cs"/>
                      </a:endParaRP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638</a:t>
                      </a:r>
                    </a:p>
                  </a:txBody>
                  <a:tcPr/>
                </a:tc>
                <a:tc>
                  <a:txBody>
                    <a:bodyPr/>
                    <a:lstStyle/>
                    <a:p>
                      <a:pPr algn="ctr"/>
                      <a:r>
                        <a:rPr lang="en-US" sz="1200" b="0" u="none" kern="1200" dirty="0">
                          <a:solidFill>
                            <a:schemeClr val="bg1">
                              <a:lumMod val="50000"/>
                            </a:schemeClr>
                          </a:solidFill>
                          <a:latin typeface="+mn-lt"/>
                          <a:ea typeface="+mn-ea"/>
                          <a:cs typeface="+mn-cs"/>
                        </a:rPr>
                        <a:t>445</a:t>
                      </a:r>
                    </a:p>
                  </a:txBody>
                  <a:tcPr/>
                </a:tc>
                <a:tc>
                  <a:txBody>
                    <a:bodyPr/>
                    <a:lstStyle/>
                    <a:p>
                      <a:pPr algn="l"/>
                      <a:r>
                        <a:rPr lang="en-US" sz="1200" b="0" kern="1200" dirty="0">
                          <a:solidFill>
                            <a:schemeClr val="tx1"/>
                          </a:solidFill>
                          <a:latin typeface="+mn-lt"/>
                          <a:ea typeface="+mn-ea"/>
                          <a:cs typeface="+mn-cs"/>
                        </a:rPr>
                        <a:t>Nulling and coordinated beamforming</a:t>
                      </a:r>
                    </a:p>
                  </a:txBody>
                  <a:tcPr anchor="ctr"/>
                </a:tc>
                <a:tc>
                  <a:txBody>
                    <a:bodyPr/>
                    <a:lstStyle/>
                    <a:p>
                      <a:pPr algn="ctr"/>
                      <a:r>
                        <a:rPr lang="en-US" sz="1200" b="0" kern="1200" dirty="0">
                          <a:solidFill>
                            <a:schemeClr val="tx1"/>
                          </a:solidFill>
                          <a:latin typeface="+mn-lt"/>
                          <a:ea typeface="+mn-ea"/>
                          <a:cs typeface="+mn-cs"/>
                        </a:rPr>
                        <a:t>Sigurd Schelstraete </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804</a:t>
                      </a:r>
                    </a:p>
                  </a:txBody>
                  <a:tcPr/>
                </a:tc>
                <a:tc>
                  <a:txBody>
                    <a:bodyPr/>
                    <a:lstStyle/>
                    <a:p>
                      <a:pPr algn="ctr"/>
                      <a:r>
                        <a:rPr lang="en-US" sz="1200" b="0" u="none" kern="1200" dirty="0">
                          <a:solidFill>
                            <a:schemeClr val="bg1">
                              <a:lumMod val="50000"/>
                            </a:schemeClr>
                          </a:solidFill>
                          <a:latin typeface="+mn-lt"/>
                          <a:ea typeface="+mn-ea"/>
                          <a:cs typeface="+mn-cs"/>
                        </a:rPr>
                        <a:t>448</a:t>
                      </a:r>
                    </a:p>
                  </a:txBody>
                  <a:tcPr/>
                </a:tc>
                <a:tc>
                  <a:txBody>
                    <a:bodyPr/>
                    <a:lstStyle/>
                    <a:p>
                      <a:pPr algn="l"/>
                      <a:r>
                        <a:rPr lang="en-US" sz="1200" b="0" kern="1200" dirty="0">
                          <a:solidFill>
                            <a:schemeClr val="tx1"/>
                          </a:solidFill>
                          <a:latin typeface="+mn-lt"/>
                          <a:ea typeface="+mn-ea"/>
                          <a:cs typeface="+mn-cs"/>
                        </a:rPr>
                        <a:t>Multi-AP Transmission Procedure</a:t>
                      </a:r>
                    </a:p>
                  </a:txBody>
                  <a:tcPr anchor="ctr"/>
                </a:tc>
                <a:tc>
                  <a:txBody>
                    <a:bodyPr/>
                    <a:lstStyle/>
                    <a:p>
                      <a:pPr algn="ctr"/>
                      <a:r>
                        <a:rPr lang="en-US" sz="1200" b="0" kern="1200" dirty="0">
                          <a:solidFill>
                            <a:schemeClr val="tx1"/>
                          </a:solidFill>
                          <a:latin typeface="+mn-lt"/>
                          <a:ea typeface="+mn-ea"/>
                          <a:cs typeface="+mn-cs"/>
                        </a:rPr>
                        <a:t>Sungjin Park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Times New Roman"/>
                          <a:ea typeface="MS Gothic"/>
                          <a:cs typeface="+mn-cs"/>
                        </a:rPr>
                        <a:t>Pending</a:t>
                      </a:r>
                      <a:endParaRPr lang="en-US" sz="1200" b="0" kern="1200" noProof="0" dirty="0">
                        <a:solidFill>
                          <a:schemeClr val="tx1"/>
                        </a:solidFill>
                        <a:latin typeface="+mn-lt"/>
                        <a:ea typeface="+mn-ea"/>
                        <a:cs typeface="+mn-cs"/>
                      </a:endParaRPr>
                    </a:p>
                  </a:txBody>
                  <a:tcPr/>
                </a:tc>
                <a:extLst>
                  <a:ext uri="{0D108BD9-81ED-4DB2-BD59-A6C34878D82A}">
                    <a16:rowId xmlns:a16="http://schemas.microsoft.com/office/drawing/2014/main" val="10004"/>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450</a:t>
                      </a:r>
                    </a:p>
                  </a:txBody>
                  <a:tcPr/>
                </a:tc>
                <a:tc>
                  <a:txBody>
                    <a:bodyPr/>
                    <a:lstStyle/>
                    <a:p>
                      <a:pPr algn="l"/>
                      <a:r>
                        <a:rPr lang="en-US" sz="1200" b="0" kern="1200" dirty="0">
                          <a:solidFill>
                            <a:srgbClr val="FF0000"/>
                          </a:solidFill>
                          <a:latin typeface="+mn-lt"/>
                          <a:ea typeface="+mn-ea"/>
                          <a:cs typeface="+mn-cs"/>
                        </a:rPr>
                        <a:t>Feature Discussion</a:t>
                      </a:r>
                    </a:p>
                  </a:txBody>
                  <a:tcPr anchor="ctr"/>
                </a:tc>
                <a:tc>
                  <a:txBody>
                    <a:bodyPr/>
                    <a:lstStyle/>
                    <a:p>
                      <a:pPr algn="ctr"/>
                      <a:r>
                        <a:rPr lang="en-US" sz="1200" b="0" kern="1200" dirty="0" err="1">
                          <a:solidFill>
                            <a:srgbClr val="FF0000"/>
                          </a:solidFill>
                          <a:latin typeface="+mn-lt"/>
                          <a:ea typeface="+mn-ea"/>
                          <a:cs typeface="+mn-cs"/>
                        </a:rPr>
                        <a:t>Yonggang</a:t>
                      </a:r>
                      <a:r>
                        <a:rPr lang="en-US" sz="1200" b="0" kern="1200" dirty="0">
                          <a:solidFill>
                            <a:srgbClr val="FF0000"/>
                          </a:solidFill>
                          <a:latin typeface="+mn-lt"/>
                          <a:ea typeface="+mn-ea"/>
                          <a:cs typeface="+mn-cs"/>
                        </a:rPr>
                        <a:t> Fang</a:t>
                      </a:r>
                    </a:p>
                  </a:txBody>
                  <a:tcPr/>
                </a:tc>
                <a:tc>
                  <a:txBody>
                    <a:bodyPr/>
                    <a:lstStyle/>
                    <a:p>
                      <a:pPr algn="ctr"/>
                      <a:r>
                        <a:rPr kumimoji="0" lang="en-US" sz="1200" b="0" i="0" u="none" strike="noStrike" kern="1200" cap="none" spc="0" normalizeH="0" baseline="0" noProof="0" dirty="0">
                          <a:ln>
                            <a:noFill/>
                          </a:ln>
                          <a:solidFill>
                            <a:srgbClr val="FF0000"/>
                          </a:solidFill>
                          <a:effectLst/>
                          <a:uLnTx/>
                          <a:uFillTx/>
                          <a:latin typeface="Times New Roman"/>
                          <a:ea typeface="MS Gothic"/>
                          <a:cs typeface="+mn-cs"/>
                        </a:rPr>
                        <a:t>Deferred</a:t>
                      </a:r>
                      <a:endParaRPr lang="en-US" sz="1200" b="0" kern="1200" dirty="0">
                        <a:solidFill>
                          <a:srgbClr val="FF0000"/>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821</a:t>
                      </a:r>
                    </a:p>
                  </a:txBody>
                  <a:tcPr/>
                </a:tc>
                <a:tc>
                  <a:txBody>
                    <a:bodyPr/>
                    <a:lstStyle/>
                    <a:p>
                      <a:pPr algn="ctr"/>
                      <a:r>
                        <a:rPr lang="en-US" sz="1200" b="0" u="none" kern="1200" dirty="0">
                          <a:solidFill>
                            <a:schemeClr val="bg1">
                              <a:lumMod val="50000"/>
                            </a:schemeClr>
                          </a:solidFill>
                          <a:latin typeface="+mn-lt"/>
                          <a:ea typeface="+mn-ea"/>
                          <a:cs typeface="+mn-cs"/>
                        </a:rPr>
                        <a:t>469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Multiple Band discussion</a:t>
                      </a:r>
                    </a:p>
                  </a:txBody>
                  <a:tcPr/>
                </a:tc>
                <a:tc>
                  <a:txBody>
                    <a:bodyPr/>
                    <a:lstStyle/>
                    <a:p>
                      <a:pPr algn="ctr"/>
                      <a:r>
                        <a:rPr lang="en-US" sz="1200" b="0" kern="1200" dirty="0">
                          <a:solidFill>
                            <a:schemeClr val="tx1"/>
                          </a:solidFill>
                          <a:latin typeface="+mn-lt"/>
                          <a:ea typeface="+mn-ea"/>
                          <a:cs typeface="+mn-cs"/>
                        </a:rPr>
                        <a:t>Liwen Chu</a:t>
                      </a:r>
                    </a:p>
                  </a:txBody>
                  <a:tcPr/>
                </a:tc>
                <a:tc>
                  <a:txBody>
                    <a:bodyPr/>
                    <a:lstStyle/>
                    <a:p>
                      <a:pPr algn="ctr"/>
                      <a:r>
                        <a:rPr kumimoji="0" lang="en-US" sz="1200" b="0" i="0" u="none" strike="noStrike" kern="1200" cap="none" spc="0" normalizeH="0" baseline="0" noProof="0" dirty="0">
                          <a:ln>
                            <a:noFill/>
                          </a:ln>
                          <a:solidFill>
                            <a:prstClr val="black"/>
                          </a:solidFill>
                          <a:effectLst/>
                          <a:uLnTx/>
                          <a:uFillTx/>
                          <a:latin typeface="Times New Roman"/>
                          <a:ea typeface="MS Gothic"/>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rgbClr val="FF0000"/>
                        </a:solidFill>
                        <a:latin typeface="+mn-lt"/>
                        <a:ea typeface="+mn-ea"/>
                        <a:cs typeface="+mn-cs"/>
                      </a:endParaRPr>
                    </a:p>
                  </a:txBody>
                  <a:tcPr/>
                </a:tc>
                <a:tc>
                  <a:txBody>
                    <a:bodyPr/>
                    <a:lstStyle/>
                    <a:p>
                      <a:pPr algn="ctr"/>
                      <a:r>
                        <a:rPr lang="en-US" sz="1200" b="0" u="none" kern="1200" dirty="0">
                          <a:solidFill>
                            <a:srgbClr val="FF0000"/>
                          </a:solidFill>
                          <a:latin typeface="+mn-lt"/>
                          <a:ea typeface="+mn-ea"/>
                          <a:cs typeface="+mn-cs"/>
                        </a:rPr>
                        <a:t>475</a:t>
                      </a:r>
                    </a:p>
                  </a:txBody>
                  <a:tcPr/>
                </a:tc>
                <a:tc>
                  <a:txBody>
                    <a:bodyPr/>
                    <a:lstStyle/>
                    <a:p>
                      <a:pPr algn="l"/>
                      <a:r>
                        <a:rPr lang="en-US" sz="1200" b="0" kern="1200" dirty="0">
                          <a:solidFill>
                            <a:srgbClr val="FF0000"/>
                          </a:solidFill>
                          <a:latin typeface="+mn-lt"/>
                          <a:ea typeface="+mn-ea"/>
                          <a:cs typeface="+mn-cs"/>
                        </a:rPr>
                        <a:t>Consideration on multi-AP Coordination</a:t>
                      </a:r>
                    </a:p>
                  </a:txBody>
                  <a:tcPr anchor="ctr"/>
                </a:tc>
                <a:tc>
                  <a:txBody>
                    <a:bodyPr/>
                    <a:lstStyle/>
                    <a:p>
                      <a:pPr algn="ctr"/>
                      <a:r>
                        <a:rPr lang="en-US" sz="1200" b="0" kern="1200" dirty="0">
                          <a:solidFill>
                            <a:srgbClr val="FF0000"/>
                          </a:solidFill>
                          <a:latin typeface="+mn-lt"/>
                          <a:ea typeface="+mn-ea"/>
                          <a:cs typeface="+mn-cs"/>
                        </a:rPr>
                        <a:t>Nan Li</a:t>
                      </a:r>
                    </a:p>
                  </a:txBody>
                  <a:tcPr anchor="ctr"/>
                </a:tc>
                <a:tc>
                  <a:txBody>
                    <a:bodyPr/>
                    <a:lstStyle/>
                    <a:p>
                      <a:pPr algn="ctr"/>
                      <a:r>
                        <a:rPr lang="en-US" sz="1200" b="0" kern="1200" dirty="0">
                          <a:solidFill>
                            <a:srgbClr val="FF0000"/>
                          </a:solidFill>
                          <a:latin typeface="+mn-lt"/>
                          <a:ea typeface="+mn-ea"/>
                          <a:cs typeface="+mn-cs"/>
                        </a:rPr>
                        <a:t>Deferred</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801</a:t>
                      </a:r>
                    </a:p>
                  </a:txBody>
                  <a:tcPr/>
                </a:tc>
                <a:tc>
                  <a:txBody>
                    <a:bodyPr/>
                    <a:lstStyle/>
                    <a:p>
                      <a:pPr algn="ctr"/>
                      <a:r>
                        <a:rPr lang="en-US" sz="1200" b="0" u="none" kern="1200" dirty="0">
                          <a:solidFill>
                            <a:schemeClr val="bg1">
                              <a:lumMod val="50000"/>
                            </a:schemeClr>
                          </a:solidFill>
                          <a:latin typeface="+mn-lt"/>
                          <a:ea typeface="+mn-ea"/>
                          <a:cs typeface="+mn-cs"/>
                        </a:rPr>
                        <a:t>103</a:t>
                      </a:r>
                    </a:p>
                  </a:txBody>
                  <a:tcPr/>
                </a:tc>
                <a:tc>
                  <a:txBody>
                    <a:bodyPr/>
                    <a:lstStyle/>
                    <a:p>
                      <a:pPr algn="l"/>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nchor="ctr"/>
                </a:tc>
                <a:tc>
                  <a:txBody>
                    <a:bodyPr/>
                    <a:lstStyle/>
                    <a:p>
                      <a:pPr algn="ctr"/>
                      <a:r>
                        <a:rPr kumimoji="0" lang="en-US" sz="1200" b="0" i="0" u="none" strike="noStrike" kern="1200" cap="none" spc="0" normalizeH="0" baseline="0" noProof="0" dirty="0">
                          <a:ln>
                            <a:noFill/>
                          </a:ln>
                          <a:solidFill>
                            <a:prstClr val="black"/>
                          </a:solidFill>
                          <a:effectLst/>
                          <a:uLnTx/>
                          <a:uFillTx/>
                          <a:latin typeface="+mn-lt"/>
                          <a:ea typeface="+mn-ea"/>
                          <a:cs typeface="+mn-cs"/>
                        </a:rPr>
                        <a:t>Pending</a:t>
                      </a: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2557474839"/>
                  </a:ext>
                </a:extLst>
              </a:tr>
            </a:tbl>
          </a:graphicData>
        </a:graphic>
      </p:graphicFrame>
    </p:spTree>
    <p:extLst>
      <p:ext uri="{BB962C8B-B14F-4D97-AF65-F5344CB8AC3E}">
        <p14:creationId xmlns:p14="http://schemas.microsoft.com/office/powerpoint/2010/main" val="8970075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16</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2205145356"/>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0">
                <a:tc>
                  <a:txBody>
                    <a:bodyPr/>
                    <a:lstStyle/>
                    <a:p>
                      <a:pPr algn="ctr"/>
                      <a:r>
                        <a:rPr lang="en-US" sz="1200" b="0" kern="1200" dirty="0">
                          <a:solidFill>
                            <a:schemeClr val="tx1"/>
                          </a:solidFill>
                          <a:latin typeface="+mn-lt"/>
                          <a:ea typeface="+mn-ea"/>
                          <a:cs typeface="+mn-cs"/>
                        </a:rPr>
                        <a:t>731</a:t>
                      </a:r>
                    </a:p>
                  </a:txBody>
                  <a:tcPr/>
                </a:tc>
                <a:tc>
                  <a:txBody>
                    <a:bodyPr/>
                    <a:lstStyle/>
                    <a:p>
                      <a:r>
                        <a:rPr lang="en-US" sz="1200" b="0" kern="1200" dirty="0">
                          <a:solidFill>
                            <a:schemeClr val="tx1"/>
                          </a:solidFill>
                          <a:latin typeface="+mn-lt"/>
                          <a:ea typeface="+mn-ea"/>
                          <a:cs typeface="+mn-cs"/>
                        </a:rPr>
                        <a:t>Multi-link Operation</a:t>
                      </a:r>
                    </a:p>
                  </a:txBody>
                  <a:tcPr anchor="ctr"/>
                </a:tc>
                <a:tc>
                  <a:txBody>
                    <a:bodyPr/>
                    <a:lstStyle/>
                    <a:p>
                      <a:pPr algn="ctr"/>
                      <a:r>
                        <a:rPr lang="en-US" sz="1200" b="0" kern="1200" dirty="0">
                          <a:solidFill>
                            <a:schemeClr val="tx1"/>
                          </a:solidFill>
                          <a:latin typeface="+mn-lt"/>
                          <a:ea typeface="+mn-ea"/>
                          <a:cs typeface="+mn-cs"/>
                        </a:rPr>
                        <a:t>Yongho Seok</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865270958"/>
                  </a:ext>
                </a:extLst>
              </a:tr>
              <a:tr h="255168">
                <a:tc>
                  <a:txBody>
                    <a:bodyPr/>
                    <a:lstStyle/>
                    <a:p>
                      <a:pPr algn="ctr"/>
                      <a:r>
                        <a:rPr lang="en-US" sz="1200" b="0" kern="1200" dirty="0">
                          <a:solidFill>
                            <a:schemeClr val="tx1"/>
                          </a:solidFill>
                          <a:latin typeface="+mn-lt"/>
                          <a:ea typeface="+mn-ea"/>
                          <a:cs typeface="+mn-cs"/>
                        </a:rPr>
                        <a:t>754</a:t>
                      </a:r>
                    </a:p>
                  </a:txBody>
                  <a:tcPr/>
                </a:tc>
                <a:tc>
                  <a:txBody>
                    <a:bodyPr/>
                    <a:lstStyle/>
                    <a:p>
                      <a:r>
                        <a:rPr lang="en-US" sz="1200" b="0" kern="1200" dirty="0">
                          <a:solidFill>
                            <a:schemeClr val="tx1"/>
                          </a:solidFill>
                          <a:latin typeface="+mn-lt"/>
                          <a:ea typeface="+mn-ea"/>
                          <a:cs typeface="+mn-cs"/>
                        </a:rPr>
                        <a:t>11be peak data rate analysis</a:t>
                      </a:r>
                    </a:p>
                  </a:txBody>
                  <a:tcPr anchor="ctr"/>
                </a:tc>
                <a:tc>
                  <a:txBody>
                    <a:bodyPr/>
                    <a:lstStyle/>
                    <a:p>
                      <a:pPr algn="ctr"/>
                      <a:r>
                        <a:rPr lang="en-US" sz="1200" b="0" kern="1200" dirty="0">
                          <a:solidFill>
                            <a:schemeClr val="tx1"/>
                          </a:solidFill>
                          <a:latin typeface="+mn-lt"/>
                          <a:ea typeface="+mn-ea"/>
                          <a:cs typeface="+mn-cs"/>
                        </a:rPr>
                        <a:t>Ross Jian Yu</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760</a:t>
                      </a:r>
                    </a:p>
                  </a:txBody>
                  <a:tcPr/>
                </a:tc>
                <a:tc>
                  <a:txBody>
                    <a:bodyPr/>
                    <a:lstStyle/>
                    <a:p>
                      <a:r>
                        <a:rPr lang="en-US" sz="1200" b="0" kern="1200" dirty="0">
                          <a:solidFill>
                            <a:schemeClr val="tx1"/>
                          </a:solidFill>
                          <a:latin typeface="+mn-lt"/>
                          <a:ea typeface="+mn-ea"/>
                          <a:cs typeface="+mn-cs"/>
                        </a:rPr>
                        <a:t>Multi-Band Opinion</a:t>
                      </a:r>
                    </a:p>
                  </a:txBody>
                  <a:tcPr anchor="ctr"/>
                </a:tc>
                <a:tc>
                  <a:txBody>
                    <a:bodyPr/>
                    <a:lstStyle/>
                    <a:p>
                      <a:pPr algn="ctr"/>
                      <a:r>
                        <a:rPr lang="en-US" sz="1200" b="0" kern="1200" dirty="0">
                          <a:solidFill>
                            <a:schemeClr val="tx1"/>
                          </a:solidFill>
                          <a:latin typeface="+mn-lt"/>
                          <a:ea typeface="+mn-ea"/>
                          <a:cs typeface="+mn-cs"/>
                        </a:rPr>
                        <a:t>Alan </a:t>
                      </a:r>
                      <a:r>
                        <a:rPr lang="en-US" sz="1200" b="0" kern="1200" dirty="0" err="1">
                          <a:solidFill>
                            <a:schemeClr val="tx1"/>
                          </a:solidFill>
                          <a:latin typeface="+mn-lt"/>
                          <a:ea typeface="+mn-ea"/>
                          <a:cs typeface="+mn-cs"/>
                        </a:rPr>
                        <a:t>Jauh</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762</a:t>
                      </a:r>
                    </a:p>
                  </a:txBody>
                  <a:tcPr anchor="ctr"/>
                </a:tc>
                <a:tc>
                  <a:txBody>
                    <a:bodyPr/>
                    <a:lstStyle/>
                    <a:p>
                      <a:r>
                        <a:rPr lang="en-US" sz="1200" b="0" kern="1200" dirty="0">
                          <a:solidFill>
                            <a:schemeClr val="tx1"/>
                          </a:solidFill>
                          <a:latin typeface="+mn-lt"/>
                          <a:ea typeface="+mn-ea"/>
                          <a:cs typeface="+mn-cs"/>
                        </a:rPr>
                        <a:t>Latency analysis for EHT</a:t>
                      </a:r>
                    </a:p>
                  </a:txBody>
                  <a:tcPr/>
                </a:tc>
                <a:tc>
                  <a:txBody>
                    <a:bodyPr/>
                    <a:lstStyle/>
                    <a:p>
                      <a:pPr algn="ctr"/>
                      <a:r>
                        <a:rPr lang="en-US" sz="1200" b="0" kern="1200" dirty="0" err="1">
                          <a:solidFill>
                            <a:schemeClr val="tx1"/>
                          </a:solidFill>
                          <a:latin typeface="+mn-lt"/>
                          <a:ea typeface="+mn-ea"/>
                          <a:cs typeface="+mn-cs"/>
                        </a:rPr>
                        <a:t>Suhwook</a:t>
                      </a:r>
                      <a:r>
                        <a:rPr lang="en-US" sz="1200" b="0" kern="1200" dirty="0">
                          <a:solidFill>
                            <a:schemeClr val="tx1"/>
                          </a:solidFill>
                          <a:latin typeface="+mn-lt"/>
                          <a:ea typeface="+mn-ea"/>
                          <a:cs typeface="+mn-cs"/>
                        </a:rPr>
                        <a:t> Kim</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763</a:t>
                      </a:r>
                    </a:p>
                  </a:txBody>
                  <a:tcPr/>
                </a:tc>
                <a:tc>
                  <a:txBody>
                    <a:bodyPr/>
                    <a:lstStyle/>
                    <a:p>
                      <a:r>
                        <a:rPr lang="en-US" sz="1200" b="0" kern="1200" dirty="0">
                          <a:solidFill>
                            <a:schemeClr val="tx1"/>
                          </a:solidFill>
                          <a:latin typeface="+mn-lt"/>
                          <a:ea typeface="+mn-ea"/>
                          <a:cs typeface="+mn-cs"/>
                        </a:rPr>
                        <a:t>Measurements for Distributed MU-MIMO</a:t>
                      </a:r>
                    </a:p>
                  </a:txBody>
                  <a:tcPr anchor="ctr"/>
                </a:tc>
                <a:tc>
                  <a:txBody>
                    <a:bodyPr/>
                    <a:lstStyle/>
                    <a:p>
                      <a:pPr algn="ctr"/>
                      <a:r>
                        <a:rPr lang="en-US" sz="1200" b="0" kern="1200" dirty="0">
                          <a:solidFill>
                            <a:schemeClr val="tx1"/>
                          </a:solidFill>
                          <a:latin typeface="+mn-lt"/>
                          <a:ea typeface="+mn-ea"/>
                          <a:cs typeface="+mn-cs"/>
                        </a:rPr>
                        <a:t>Miguel Lopez </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764</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Multi-Link Aggregation - Gain Analysis</a:t>
                      </a:r>
                    </a:p>
                  </a:txBody>
                  <a:tcPr/>
                </a:tc>
                <a:tc>
                  <a:txBody>
                    <a:bodyPr/>
                    <a:lstStyle/>
                    <a:p>
                      <a:pPr algn="ctr"/>
                      <a:r>
                        <a:rPr lang="en-US" sz="1200" b="0" kern="1200" dirty="0">
                          <a:solidFill>
                            <a:schemeClr val="tx1"/>
                          </a:solidFill>
                          <a:latin typeface="+mn-lt"/>
                          <a:ea typeface="+mn-ea"/>
                          <a:cs typeface="+mn-cs"/>
                        </a:rPr>
                        <a:t>Abhishek Patil</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766</a:t>
                      </a:r>
                    </a:p>
                  </a:txBody>
                  <a:tcPr anchor="ctr"/>
                </a:tc>
                <a:tc>
                  <a:txBody>
                    <a:bodyPr/>
                    <a:lstStyle/>
                    <a:p>
                      <a:pPr algn="l"/>
                      <a:r>
                        <a:rPr lang="en-US" sz="1200" b="0" kern="1200" dirty="0">
                          <a:solidFill>
                            <a:schemeClr val="tx1"/>
                          </a:solidFill>
                          <a:latin typeface="+mn-lt"/>
                          <a:ea typeface="+mn-ea"/>
                          <a:cs typeface="+mn-cs"/>
                        </a:rPr>
                        <a:t>Enhanced Multi-band/Multi-channel Operation</a:t>
                      </a:r>
                    </a:p>
                  </a:txBody>
                  <a:tcPr anchor="ctr"/>
                </a:tc>
                <a:tc>
                  <a:txBody>
                    <a:bodyPr/>
                    <a:lstStyle/>
                    <a:p>
                      <a:pPr algn="ctr"/>
                      <a:r>
                        <a:rPr lang="en-US" sz="1200" b="0" kern="1200" dirty="0">
                          <a:solidFill>
                            <a:schemeClr val="tx1"/>
                          </a:solidFill>
                          <a:latin typeface="+mn-lt"/>
                          <a:ea typeface="+mn-ea"/>
                          <a:cs typeface="+mn-cs"/>
                        </a:rPr>
                        <a:t>Yongho Seok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767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 (Feasibility Study)</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768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Implicit Channel Sounding in IEEE 802.11</a:t>
                      </a: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772</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sz="1200" b="0" kern="1200" dirty="0">
                          <a:solidFill>
                            <a:schemeClr val="tx1"/>
                          </a:solidFill>
                          <a:latin typeface="+mn-lt"/>
                          <a:ea typeface="+mn-ea"/>
                          <a:cs typeface="+mn-cs"/>
                        </a:rPr>
                        <a:t>Multi-AP Collaborative BF in IEEE 802.11</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Roya </a:t>
                      </a:r>
                      <a:r>
                        <a:rPr lang="en-US" sz="1200" b="0" kern="1200" dirty="0" err="1">
                          <a:solidFill>
                            <a:schemeClr val="tx1"/>
                          </a:solidFill>
                          <a:latin typeface="+mn-lt"/>
                          <a:ea typeface="+mn-ea"/>
                          <a:cs typeface="+mn-cs"/>
                        </a:rPr>
                        <a:t>Doostnejad</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773</a:t>
                      </a:r>
                    </a:p>
                  </a:txBody>
                  <a:tcPr/>
                </a:tc>
                <a:tc>
                  <a:txBody>
                    <a:bodyPr/>
                    <a:lstStyle/>
                    <a:p>
                      <a:pPr algn="l"/>
                      <a:r>
                        <a:rPr lang="en-US" sz="1200" b="0" kern="1200" dirty="0">
                          <a:solidFill>
                            <a:schemeClr val="tx1"/>
                          </a:solidFill>
                          <a:latin typeface="+mn-lt"/>
                          <a:ea typeface="+mn-ea"/>
                          <a:cs typeface="+mn-cs"/>
                        </a:rPr>
                        <a:t>Multi-link Operation Framework</a:t>
                      </a:r>
                    </a:p>
                  </a:txBody>
                  <a:tcPr/>
                </a:tc>
                <a:tc>
                  <a:txBody>
                    <a:bodyPr/>
                    <a:lstStyle/>
                    <a:p>
                      <a:pPr algn="ctr"/>
                      <a:r>
                        <a:rPr lang="en-US" sz="1200" b="0" kern="1200" dirty="0">
                          <a:solidFill>
                            <a:schemeClr val="tx1"/>
                          </a:solidFill>
                          <a:latin typeface="+mn-lt"/>
                          <a:ea typeface="+mn-ea"/>
                          <a:cs typeface="+mn-cs"/>
                        </a:rPr>
                        <a:t>Po-Kai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92510">
                <a:tc>
                  <a:txBody>
                    <a:bodyPr/>
                    <a:lstStyle/>
                    <a:p>
                      <a:pPr algn="ctr"/>
                      <a:r>
                        <a:rPr lang="en-US" sz="1200" b="0" kern="1200" dirty="0">
                          <a:solidFill>
                            <a:schemeClr val="tx1"/>
                          </a:solidFill>
                          <a:latin typeface="+mn-lt"/>
                          <a:ea typeface="+mn-ea"/>
                          <a:cs typeface="+mn-cs"/>
                        </a:rPr>
                        <a:t>779</a:t>
                      </a:r>
                    </a:p>
                  </a:txBody>
                  <a:tcPr/>
                </a:tc>
                <a:tc>
                  <a:txBody>
                    <a:bodyPr/>
                    <a:lstStyle/>
                    <a:p>
                      <a:pPr algn="l"/>
                      <a:r>
                        <a:rPr lang="fr-FR" sz="1200" b="0" kern="1200" dirty="0">
                          <a:solidFill>
                            <a:schemeClr val="tx1"/>
                          </a:solidFill>
                          <a:latin typeface="+mn-lt"/>
                          <a:ea typeface="+mn-ea"/>
                          <a:cs typeface="+mn-cs"/>
                        </a:rPr>
                        <a:t>Performance Investigation on Multi-AP Transmission</a:t>
                      </a:r>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err="1">
                          <a:solidFill>
                            <a:schemeClr val="tx1"/>
                          </a:solidFill>
                          <a:latin typeface="+mn-lt"/>
                          <a:ea typeface="+mn-ea"/>
                          <a:cs typeface="+mn-cs"/>
                        </a:rPr>
                        <a:t>Eunsung</a:t>
                      </a:r>
                      <a:r>
                        <a:rPr lang="en-US" sz="1200" b="0" kern="1200" dirty="0">
                          <a:solidFill>
                            <a:schemeClr val="tx1"/>
                          </a:solidFill>
                          <a:latin typeface="+mn-lt"/>
                          <a:ea typeface="+mn-ea"/>
                          <a:cs typeface="+mn-cs"/>
                        </a:rPr>
                        <a:t>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5"/>
                  </a:ext>
                </a:extLst>
              </a:tr>
              <a:tr h="292510">
                <a:tc>
                  <a:txBody>
                    <a:bodyPr/>
                    <a:lstStyle/>
                    <a:p>
                      <a:pPr algn="ctr"/>
                      <a:r>
                        <a:rPr lang="en-US" sz="1200" b="0" kern="1200" dirty="0">
                          <a:solidFill>
                            <a:schemeClr val="tx1"/>
                          </a:solidFill>
                          <a:latin typeface="+mn-lt"/>
                          <a:ea typeface="+mn-ea"/>
                          <a:cs typeface="+mn-cs"/>
                        </a:rPr>
                        <a:t>792</a:t>
                      </a:r>
                    </a:p>
                  </a:txBody>
                  <a:tcPr/>
                </a:tc>
                <a:tc>
                  <a:txBody>
                    <a:bodyPr/>
                    <a:lstStyle/>
                    <a:p>
                      <a:pPr algn="l"/>
                      <a:r>
                        <a:rPr lang="en-US" sz="1200" b="0" kern="1200" dirty="0">
                          <a:solidFill>
                            <a:schemeClr val="tx1"/>
                          </a:solidFill>
                          <a:latin typeface="+mn-lt"/>
                          <a:ea typeface="+mn-ea"/>
                          <a:cs typeface="+mn-cs"/>
                        </a:rPr>
                        <a:t>Comparisons of HARQ transmission schemes for 11be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Yan Zhang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3765737835"/>
                  </a:ext>
                </a:extLst>
              </a:tr>
              <a:tr h="292510">
                <a:tc>
                  <a:txBody>
                    <a:bodyPr/>
                    <a:lstStyle/>
                    <a:p>
                      <a:pPr algn="ctr"/>
                      <a:r>
                        <a:rPr lang="en-US" sz="1200" b="0" kern="1200" dirty="0">
                          <a:solidFill>
                            <a:schemeClr val="tx1"/>
                          </a:solidFill>
                          <a:latin typeface="+mn-lt"/>
                          <a:ea typeface="+mn-ea"/>
                          <a:cs typeface="+mn-cs"/>
                        </a:rPr>
                        <a:t>797</a:t>
                      </a:r>
                    </a:p>
                  </a:txBody>
                  <a:tcPr/>
                </a:tc>
                <a:tc>
                  <a:txBody>
                    <a:bodyPr/>
                    <a:lstStyle/>
                    <a:p>
                      <a:pPr algn="l"/>
                      <a:r>
                        <a:rPr lang="en-US" sz="1200" b="0" kern="1200" dirty="0">
                          <a:solidFill>
                            <a:schemeClr val="tx1"/>
                          </a:solidFill>
                          <a:latin typeface="+mn-lt"/>
                          <a:ea typeface="+mn-ea"/>
                          <a:cs typeface="+mn-cs"/>
                        </a:rPr>
                        <a:t>11be 320MHz channelization and tone plan</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Bin Tian</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751318475"/>
                  </a:ext>
                </a:extLst>
              </a:tr>
              <a:tr h="292510">
                <a:tc>
                  <a:txBody>
                    <a:bodyPr/>
                    <a:lstStyle/>
                    <a:p>
                      <a:pPr algn="ctr"/>
                      <a:r>
                        <a:rPr lang="en-US" sz="1200" b="0" kern="1200" dirty="0">
                          <a:solidFill>
                            <a:schemeClr val="tx1"/>
                          </a:solidFill>
                          <a:latin typeface="+mn-lt"/>
                          <a:ea typeface="+mn-ea"/>
                          <a:cs typeface="+mn-cs"/>
                        </a:rPr>
                        <a:t>798</a:t>
                      </a:r>
                    </a:p>
                  </a:txBody>
                  <a:tcPr/>
                </a:tc>
                <a:tc>
                  <a:txBody>
                    <a:bodyPr/>
                    <a:lstStyle/>
                    <a:p>
                      <a:r>
                        <a:rPr lang="en-US" sz="1200" b="0" kern="1200" dirty="0">
                          <a:solidFill>
                            <a:schemeClr val="tx1"/>
                          </a:solidFill>
                          <a:latin typeface="+mn-lt"/>
                          <a:ea typeface="+mn-ea"/>
                          <a:cs typeface="+mn-cs"/>
                        </a:rPr>
                        <a:t>HARQ Simulation Results</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893580246"/>
                  </a:ext>
                </a:extLst>
              </a:tr>
            </a:tbl>
          </a:graphicData>
        </a:graphic>
      </p:graphicFrame>
    </p:spTree>
    <p:extLst>
      <p:ext uri="{BB962C8B-B14F-4D97-AF65-F5344CB8AC3E}">
        <p14:creationId xmlns:p14="http://schemas.microsoft.com/office/powerpoint/2010/main" val="13607017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00560-2F71-48F7-9551-0E992B7BE3DF}"/>
              </a:ext>
            </a:extLst>
          </p:cNvPr>
          <p:cNvSpPr>
            <a:spLocks noGrp="1"/>
          </p:cNvSpPr>
          <p:nvPr>
            <p:ph type="title"/>
          </p:nvPr>
        </p:nvSpPr>
        <p:spPr/>
        <p:txBody>
          <a:bodyPr/>
          <a:lstStyle/>
          <a:p>
            <a:r>
              <a:rPr lang="en-US" dirty="0">
                <a:solidFill>
                  <a:schemeClr val="tx1"/>
                </a:solidFill>
              </a:rPr>
              <a:t>Submissions’ List (</a:t>
            </a:r>
            <a:r>
              <a:rPr lang="en-US" dirty="0" err="1">
                <a:solidFill>
                  <a:schemeClr val="tx1"/>
                </a:solidFill>
              </a:rPr>
              <a:t>cont</a:t>
            </a:r>
            <a:r>
              <a:rPr lang="en-US" dirty="0">
                <a:solidFill>
                  <a:schemeClr val="tx1"/>
                </a:solidFill>
              </a:rPr>
              <a:t>)</a:t>
            </a:r>
          </a:p>
        </p:txBody>
      </p:sp>
      <p:sp>
        <p:nvSpPr>
          <p:cNvPr id="3" name="Date Placeholder 2">
            <a:extLst>
              <a:ext uri="{FF2B5EF4-FFF2-40B4-BE49-F238E27FC236}">
                <a16:creationId xmlns:a16="http://schemas.microsoft.com/office/drawing/2014/main" id="{9725A78A-215D-400F-BE14-BB73395F3A54}"/>
              </a:ext>
            </a:extLst>
          </p:cNvPr>
          <p:cNvSpPr>
            <a:spLocks noGrp="1"/>
          </p:cNvSpPr>
          <p:nvPr>
            <p:ph type="dt" idx="10"/>
          </p:nvPr>
        </p:nvSpPr>
        <p:spPr/>
        <p:txBody>
          <a:bodyPr/>
          <a:lstStyle/>
          <a:p>
            <a:r>
              <a:rPr lang="en-US"/>
              <a:t>May 2019</a:t>
            </a:r>
            <a:endParaRPr lang="en-GB" dirty="0"/>
          </a:p>
        </p:txBody>
      </p:sp>
      <p:sp>
        <p:nvSpPr>
          <p:cNvPr id="4" name="Footer Placeholder 3">
            <a:extLst>
              <a:ext uri="{FF2B5EF4-FFF2-40B4-BE49-F238E27FC236}">
                <a16:creationId xmlns:a16="http://schemas.microsoft.com/office/drawing/2014/main" id="{90BE9790-E2C9-4EDA-8CFD-6926CC24B2B6}"/>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6A97DCD4-A0CF-44B6-86F6-4EB3D9A6671B}"/>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graphicFrame>
        <p:nvGraphicFramePr>
          <p:cNvPr id="7" name="Table 6">
            <a:extLst>
              <a:ext uri="{FF2B5EF4-FFF2-40B4-BE49-F238E27FC236}">
                <a16:creationId xmlns:a16="http://schemas.microsoft.com/office/drawing/2014/main" id="{073023CA-DF2E-4924-A0B8-A46705FA4CC2}"/>
              </a:ext>
            </a:extLst>
          </p:cNvPr>
          <p:cNvGraphicFramePr>
            <a:graphicFrameLocks noGrp="1"/>
          </p:cNvGraphicFramePr>
          <p:nvPr>
            <p:extLst>
              <p:ext uri="{D42A27DB-BD31-4B8C-83A1-F6EECF244321}">
                <p14:modId xmlns:p14="http://schemas.microsoft.com/office/powerpoint/2010/main" val="52242697"/>
              </p:ext>
            </p:extLst>
          </p:nvPr>
        </p:nvGraphicFramePr>
        <p:xfrm>
          <a:off x="914400" y="1752600"/>
          <a:ext cx="7316651" cy="4474579"/>
        </p:xfrm>
        <a:graphic>
          <a:graphicData uri="http://schemas.openxmlformats.org/drawingml/2006/table">
            <a:tbl>
              <a:tblPr firstRow="1" bandRow="1">
                <a:tableStyleId>{8799B23B-EC83-4686-B30A-512413B5E67A}</a:tableStyleId>
              </a:tblPr>
              <a:tblGrid>
                <a:gridCol w="549593">
                  <a:extLst>
                    <a:ext uri="{9D8B030D-6E8A-4147-A177-3AD203B41FA5}">
                      <a16:colId xmlns:a16="http://schemas.microsoft.com/office/drawing/2014/main" val="20000"/>
                    </a:ext>
                  </a:extLst>
                </a:gridCol>
                <a:gridCol w="4174807">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068251">
                  <a:extLst>
                    <a:ext uri="{9D8B030D-6E8A-4147-A177-3AD203B41FA5}">
                      <a16:colId xmlns:a16="http://schemas.microsoft.com/office/drawing/2014/main" val="20004"/>
                    </a:ext>
                  </a:extLst>
                </a:gridCol>
              </a:tblGrid>
              <a:tr h="287019">
                <a:tc>
                  <a:txBody>
                    <a:bodyPr/>
                    <a:lstStyle/>
                    <a:p>
                      <a:pPr algn="ctr"/>
                      <a:r>
                        <a:rPr lang="en-US" sz="1200" dirty="0"/>
                        <a:t>DCN</a:t>
                      </a:r>
                    </a:p>
                  </a:txBody>
                  <a:tcPr/>
                </a:tc>
                <a:tc>
                  <a:txBody>
                    <a:bodyPr/>
                    <a:lstStyle/>
                    <a:p>
                      <a:pPr algn="ctr"/>
                      <a:r>
                        <a:rPr lang="en-US" sz="1200" dirty="0"/>
                        <a:t>Title</a:t>
                      </a:r>
                    </a:p>
                  </a:txBody>
                  <a:tcPr/>
                </a:tc>
                <a:tc>
                  <a:txBody>
                    <a:bodyPr/>
                    <a:lstStyle/>
                    <a:p>
                      <a:pPr algn="ctr"/>
                      <a:r>
                        <a:rPr lang="en-US" sz="1200" dirty="0"/>
                        <a:t>Author</a:t>
                      </a:r>
                    </a:p>
                  </a:txBody>
                  <a:tcPr/>
                </a:tc>
                <a:tc>
                  <a:txBody>
                    <a:bodyPr/>
                    <a:lstStyle/>
                    <a:p>
                      <a:pPr algn="ctr"/>
                      <a:r>
                        <a:rPr lang="en-US" sz="1200" dirty="0"/>
                        <a:t>Status</a:t>
                      </a:r>
                    </a:p>
                  </a:txBody>
                  <a:tcPr/>
                </a:tc>
                <a:extLst>
                  <a:ext uri="{0D108BD9-81ED-4DB2-BD59-A6C34878D82A}">
                    <a16:rowId xmlns:a16="http://schemas.microsoft.com/office/drawing/2014/main" val="10000"/>
                  </a:ext>
                </a:extLst>
              </a:tr>
              <a:tr h="255168">
                <a:tc>
                  <a:txBody>
                    <a:bodyPr/>
                    <a:lstStyle/>
                    <a:p>
                      <a:pPr algn="ctr"/>
                      <a:r>
                        <a:rPr lang="en-US" sz="1200" b="0" kern="1200" dirty="0">
                          <a:solidFill>
                            <a:schemeClr val="tx1"/>
                          </a:solidFill>
                          <a:latin typeface="+mn-lt"/>
                          <a:ea typeface="+mn-ea"/>
                          <a:cs typeface="+mn-cs"/>
                        </a:rPr>
                        <a:t>799</a:t>
                      </a:r>
                    </a:p>
                  </a:txBody>
                  <a:tcPr/>
                </a:tc>
                <a:tc>
                  <a:txBody>
                    <a:bodyPr/>
                    <a:lstStyle/>
                    <a:p>
                      <a:r>
                        <a:rPr lang="en-US" sz="1200" b="0" kern="1200" dirty="0">
                          <a:solidFill>
                            <a:schemeClr val="tx1"/>
                          </a:solidFill>
                          <a:latin typeface="+mn-lt"/>
                          <a:ea typeface="+mn-ea"/>
                          <a:cs typeface="+mn-cs"/>
                        </a:rPr>
                        <a:t>Comparison of CBF and JT</a:t>
                      </a:r>
                    </a:p>
                  </a:txBody>
                  <a:tcPr anchor="ctr"/>
                </a:tc>
                <a:tc>
                  <a:txBody>
                    <a:bodyPr/>
                    <a:lstStyle/>
                    <a:p>
                      <a:pPr algn="ctr"/>
                      <a:r>
                        <a:rPr lang="en-US" sz="1200" b="0" kern="1200" dirty="0">
                          <a:solidFill>
                            <a:schemeClr val="tx1"/>
                          </a:solidFill>
                          <a:latin typeface="+mn-lt"/>
                          <a:ea typeface="+mn-ea"/>
                          <a:cs typeface="+mn-cs"/>
                        </a:rPr>
                        <a:t>Ron </a:t>
                      </a:r>
                      <a:r>
                        <a:rPr lang="en-US" sz="1200" b="0" kern="1200" dirty="0" err="1">
                          <a:solidFill>
                            <a:schemeClr val="tx1"/>
                          </a:solidFill>
                          <a:latin typeface="+mn-lt"/>
                          <a:ea typeface="+mn-ea"/>
                          <a:cs typeface="+mn-cs"/>
                        </a:rPr>
                        <a:t>Porat</a:t>
                      </a:r>
                      <a:endParaRPr lang="en-US" sz="1200" b="0" kern="1200" dirty="0">
                        <a:solidFill>
                          <a:schemeClr val="tx1"/>
                        </a:solidFill>
                        <a:latin typeface="+mn-lt"/>
                        <a:ea typeface="+mn-ea"/>
                        <a:cs typeface="+mn-cs"/>
                      </a:endParaRP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15902753"/>
                  </a:ext>
                </a:extLst>
              </a:tr>
              <a:tr h="255168">
                <a:tc>
                  <a:txBody>
                    <a:bodyPr/>
                    <a:lstStyle/>
                    <a:p>
                      <a:pPr algn="ctr"/>
                      <a:r>
                        <a:rPr lang="en-US" sz="1200" b="0" kern="1200" dirty="0">
                          <a:solidFill>
                            <a:schemeClr val="tx1"/>
                          </a:solidFill>
                          <a:latin typeface="+mn-lt"/>
                          <a:ea typeface="+mn-ea"/>
                          <a:cs typeface="+mn-cs"/>
                        </a:rPr>
                        <a:t>801</a:t>
                      </a:r>
                    </a:p>
                  </a:txBody>
                  <a:tcPr anchor="ctr"/>
                </a:tc>
                <a:tc>
                  <a:txBody>
                    <a:bodyPr/>
                    <a:lstStyle/>
                    <a:p>
                      <a:r>
                        <a:rPr lang="en-US" sz="1200" b="0" kern="1200" dirty="0">
                          <a:solidFill>
                            <a:schemeClr val="tx1"/>
                          </a:solidFill>
                          <a:latin typeface="+mn-lt"/>
                          <a:ea typeface="+mn-ea"/>
                          <a:cs typeface="+mn-cs"/>
                        </a:rPr>
                        <a:t>ap-coordination-in-</a:t>
                      </a:r>
                      <a:r>
                        <a:rPr lang="en-US" sz="1200" b="0" kern="1200" dirty="0" err="1">
                          <a:solidFill>
                            <a:schemeClr val="tx1"/>
                          </a:solidFill>
                          <a:latin typeface="+mn-lt"/>
                          <a:ea typeface="+mn-ea"/>
                          <a:cs typeface="+mn-cs"/>
                        </a:rPr>
                        <a:t>eht</a:t>
                      </a:r>
                      <a:endParaRPr lang="en-US" sz="1200" b="0" kern="1200" dirty="0">
                        <a:solidFill>
                          <a:schemeClr val="tx1"/>
                        </a:solidFill>
                        <a:latin typeface="+mn-lt"/>
                        <a:ea typeface="+mn-ea"/>
                        <a:cs typeface="+mn-cs"/>
                      </a:endParaRPr>
                    </a:p>
                  </a:txBody>
                  <a:tcPr anchor="ctr"/>
                </a:tc>
                <a:tc>
                  <a:txBody>
                    <a:bodyPr/>
                    <a:lstStyle/>
                    <a:p>
                      <a:pPr algn="ctr"/>
                      <a:r>
                        <a:rPr lang="en-US" sz="1200" b="0" kern="1200" dirty="0">
                          <a:solidFill>
                            <a:schemeClr val="tx1"/>
                          </a:solidFill>
                          <a:latin typeface="+mn-lt"/>
                          <a:ea typeface="+mn-ea"/>
                          <a:cs typeface="+mn-cs"/>
                        </a:rPr>
                        <a:t>Jason </a:t>
                      </a:r>
                      <a:r>
                        <a:rPr lang="en-US" sz="1200" b="0" kern="1200" dirty="0" err="1">
                          <a:solidFill>
                            <a:schemeClr val="tx1"/>
                          </a:solidFill>
                          <a:latin typeface="+mn-lt"/>
                          <a:ea typeface="+mn-ea"/>
                          <a:cs typeface="+mn-cs"/>
                        </a:rPr>
                        <a:t>Yuchen</a:t>
                      </a:r>
                      <a:r>
                        <a:rPr lang="en-US" sz="1200" b="0" kern="1200" dirty="0">
                          <a:solidFill>
                            <a:schemeClr val="tx1"/>
                          </a:solidFill>
                          <a:latin typeface="+mn-lt"/>
                          <a:ea typeface="+mn-ea"/>
                          <a:cs typeface="+mn-cs"/>
                        </a:rPr>
                        <a:t> Guo</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57728644"/>
                  </a:ext>
                </a:extLst>
              </a:tr>
              <a:tr h="255168">
                <a:tc>
                  <a:txBody>
                    <a:bodyPr/>
                    <a:lstStyle/>
                    <a:p>
                      <a:pPr algn="ctr"/>
                      <a:r>
                        <a:rPr lang="en-US" sz="1200" b="0" kern="1200" dirty="0">
                          <a:solidFill>
                            <a:schemeClr val="tx1"/>
                          </a:solidFill>
                          <a:latin typeface="+mn-lt"/>
                          <a:ea typeface="+mn-ea"/>
                          <a:cs typeface="+mn-cs"/>
                        </a:rPr>
                        <a:t>804</a:t>
                      </a:r>
                    </a:p>
                  </a:txBody>
                  <a:tcPr anchor="ctr"/>
                </a:tc>
                <a:tc>
                  <a:txBody>
                    <a:bodyPr/>
                    <a:lstStyle/>
                    <a:p>
                      <a:r>
                        <a:rPr lang="en-US" sz="1200" b="0" kern="1200" dirty="0">
                          <a:solidFill>
                            <a:schemeClr val="tx1"/>
                          </a:solidFill>
                          <a:latin typeface="+mn-lt"/>
                          <a:ea typeface="+mn-ea"/>
                          <a:cs typeface="+mn-cs"/>
                        </a:rPr>
                        <a:t>Multi-AP Transmission Procedure</a:t>
                      </a:r>
                    </a:p>
                  </a:txBody>
                  <a:tcPr/>
                </a:tc>
                <a:tc>
                  <a:txBody>
                    <a:bodyPr/>
                    <a:lstStyle/>
                    <a:p>
                      <a:pPr algn="ctr"/>
                      <a:r>
                        <a:rPr lang="en-US" sz="1200" b="0" kern="1200" dirty="0">
                          <a:solidFill>
                            <a:schemeClr val="tx1"/>
                          </a:solidFill>
                          <a:latin typeface="+mn-lt"/>
                          <a:ea typeface="+mn-ea"/>
                          <a:cs typeface="+mn-cs"/>
                        </a:rPr>
                        <a:t>Sungjin Park</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86480229"/>
                  </a:ext>
                </a:extLst>
              </a:tr>
              <a:tr h="255168">
                <a:tc>
                  <a:txBody>
                    <a:bodyPr/>
                    <a:lstStyle/>
                    <a:p>
                      <a:pPr algn="ctr"/>
                      <a:r>
                        <a:rPr lang="en-US" sz="1200" b="0" kern="1200" dirty="0">
                          <a:solidFill>
                            <a:schemeClr val="tx1"/>
                          </a:solidFill>
                          <a:latin typeface="+mn-lt"/>
                          <a:ea typeface="+mn-ea"/>
                          <a:cs typeface="+mn-cs"/>
                        </a:rPr>
                        <a:t>805</a:t>
                      </a:r>
                    </a:p>
                  </a:txBody>
                  <a:tcPr anchor="ctr"/>
                </a:tc>
                <a:tc>
                  <a:txBody>
                    <a:bodyPr/>
                    <a:lstStyle/>
                    <a:p>
                      <a:r>
                        <a:rPr lang="en-US" sz="1200" b="0" kern="1200" dirty="0">
                          <a:solidFill>
                            <a:schemeClr val="tx1"/>
                          </a:solidFill>
                          <a:latin typeface="+mn-lt"/>
                          <a:ea typeface="+mn-ea"/>
                          <a:cs typeface="+mn-cs"/>
                        </a:rPr>
                        <a:t>Consideration on feedback overhead</a:t>
                      </a:r>
                    </a:p>
                  </a:txBody>
                  <a:tcPr anchor="ctr"/>
                </a:tc>
                <a:tc>
                  <a:txBody>
                    <a:bodyPr/>
                    <a:lstStyle/>
                    <a:p>
                      <a:pPr algn="ctr"/>
                      <a:r>
                        <a:rPr lang="en-US" sz="1200" b="0" kern="1200" dirty="0" err="1">
                          <a:solidFill>
                            <a:schemeClr val="tx1"/>
                          </a:solidFill>
                          <a:latin typeface="+mn-lt"/>
                          <a:ea typeface="+mn-ea"/>
                          <a:cs typeface="+mn-cs"/>
                        </a:rPr>
                        <a:t>Sunwoong</a:t>
                      </a:r>
                      <a:r>
                        <a:rPr lang="en-US" sz="1200" b="0" kern="1200" dirty="0">
                          <a:solidFill>
                            <a:schemeClr val="tx1"/>
                          </a:solidFill>
                          <a:latin typeface="+mn-lt"/>
                          <a:ea typeface="+mn-ea"/>
                          <a:cs typeface="+mn-cs"/>
                        </a:rPr>
                        <a:t> Yun</a:t>
                      </a:r>
                    </a:p>
                  </a:txBody>
                  <a:tcPr anchor="ct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54053030"/>
                  </a:ext>
                </a:extLst>
              </a:tr>
              <a:tr h="255168">
                <a:tc>
                  <a:txBody>
                    <a:bodyPr/>
                    <a:lstStyle/>
                    <a:p>
                      <a:pPr algn="ctr"/>
                      <a:r>
                        <a:rPr lang="en-US" sz="1200" b="0" kern="1200" dirty="0">
                          <a:solidFill>
                            <a:schemeClr val="tx1"/>
                          </a:solidFill>
                          <a:latin typeface="+mn-lt"/>
                          <a:ea typeface="+mn-ea"/>
                          <a:cs typeface="+mn-cs"/>
                        </a:rPr>
                        <a:t>806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Enabling persistent allocation for EHT</a:t>
                      </a:r>
                    </a:p>
                  </a:txBody>
                  <a:tcPr/>
                </a:tc>
                <a:tc>
                  <a:txBody>
                    <a:bodyPr/>
                    <a:lstStyle/>
                    <a:p>
                      <a:pPr algn="ctr"/>
                      <a:r>
                        <a:rPr lang="en-US" sz="1200" b="0" kern="1200" dirty="0">
                          <a:solidFill>
                            <a:schemeClr val="tx1"/>
                          </a:solidFill>
                          <a:latin typeface="+mn-lt"/>
                          <a:ea typeface="+mn-ea"/>
                          <a:cs typeface="+mn-cs"/>
                        </a:rPr>
                        <a:t>Lei Huang</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503138227"/>
                  </a:ext>
                </a:extLst>
              </a:tr>
              <a:tr h="255168">
                <a:tc>
                  <a:txBody>
                    <a:bodyPr/>
                    <a:lstStyle/>
                    <a:p>
                      <a:pPr algn="ctr"/>
                      <a:r>
                        <a:rPr lang="en-US" sz="1200" b="0" kern="1200" dirty="0">
                          <a:solidFill>
                            <a:schemeClr val="tx1"/>
                          </a:solidFill>
                          <a:latin typeface="+mn-lt"/>
                          <a:ea typeface="+mn-ea"/>
                          <a:cs typeface="+mn-cs"/>
                        </a:rPr>
                        <a:t>810</a:t>
                      </a:r>
                    </a:p>
                  </a:txBody>
                  <a:tcPr anchor="ctr"/>
                </a:tc>
                <a:tc>
                  <a:txBody>
                    <a:bodyPr/>
                    <a:lstStyle/>
                    <a:p>
                      <a:pPr algn="l"/>
                      <a:r>
                        <a:rPr lang="en-US" sz="1200" b="0" kern="1200" dirty="0">
                          <a:solidFill>
                            <a:schemeClr val="tx1"/>
                          </a:solidFill>
                          <a:latin typeface="+mn-lt"/>
                          <a:ea typeface="+mn-ea"/>
                          <a:cs typeface="+mn-cs"/>
                        </a:rPr>
                        <a:t>Discussion on 6GHz band support </a:t>
                      </a:r>
                    </a:p>
                  </a:txBody>
                  <a:tcPr anchor="ctr"/>
                </a:tc>
                <a:tc>
                  <a:txBody>
                    <a:bodyPr/>
                    <a:lstStyle/>
                    <a:p>
                      <a:pPr algn="ctr"/>
                      <a:r>
                        <a:rPr lang="en-US" sz="1200" b="0" kern="1200" dirty="0">
                          <a:solidFill>
                            <a:schemeClr val="tx1"/>
                          </a:solidFill>
                          <a:latin typeface="+mn-lt"/>
                          <a:ea typeface="+mn-ea"/>
                          <a:cs typeface="+mn-cs"/>
                        </a:rPr>
                        <a:t>Yusuke Tanaka</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832858664"/>
                  </a:ext>
                </a:extLst>
              </a:tr>
              <a:tr h="255168">
                <a:tc>
                  <a:txBody>
                    <a:bodyPr/>
                    <a:lstStyle/>
                    <a:p>
                      <a:pPr algn="ctr"/>
                      <a:r>
                        <a:rPr lang="en-US" sz="1200" b="0" kern="1200" dirty="0">
                          <a:solidFill>
                            <a:schemeClr val="tx1"/>
                          </a:solidFill>
                          <a:latin typeface="+mn-lt"/>
                          <a:ea typeface="+mn-ea"/>
                          <a:cs typeface="+mn-cs"/>
                        </a:rPr>
                        <a:t>824</a:t>
                      </a:r>
                    </a:p>
                  </a:txBody>
                  <a:tcPr anchor="ctr"/>
                </a:tc>
                <a:tc>
                  <a:txBody>
                    <a:bodyPr/>
                    <a:lstStyle/>
                    <a:p>
                      <a:pPr algn="l"/>
                      <a:r>
                        <a:rPr lang="en-US" sz="1200" b="0" kern="1200" dirty="0">
                          <a:solidFill>
                            <a:schemeClr val="tx1"/>
                          </a:solidFill>
                          <a:latin typeface="+mn-lt"/>
                          <a:ea typeface="+mn-ea"/>
                          <a:cs typeface="+mn-cs"/>
                        </a:rPr>
                        <a:t>Multi-band Operation Performance</a:t>
                      </a:r>
                    </a:p>
                  </a:txBody>
                  <a:tcPr anchor="ctr"/>
                </a:tc>
                <a:tc>
                  <a:txBody>
                    <a:bodyPr/>
                    <a:lstStyle/>
                    <a:p>
                      <a:pPr algn="ctr"/>
                      <a:r>
                        <a:rPr lang="en-US" sz="1200" b="0" kern="1200" dirty="0">
                          <a:solidFill>
                            <a:schemeClr val="tx1"/>
                          </a:solidFill>
                          <a:latin typeface="+mn-lt"/>
                          <a:ea typeface="+mn-ea"/>
                          <a:cs typeface="+mn-cs"/>
                        </a:rPr>
                        <a:t>Sharan Naribole</a:t>
                      </a:r>
                    </a:p>
                  </a:txBody>
                  <a:tcPr/>
                </a:tc>
                <a:tc>
                  <a:txBody>
                    <a:bodyPr/>
                    <a:lstStyle/>
                    <a:p>
                      <a:pPr algn="ct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435950785"/>
                  </a:ext>
                </a:extLst>
              </a:tr>
              <a:tr h="255168">
                <a:tc>
                  <a:txBody>
                    <a:bodyPr/>
                    <a:lstStyle/>
                    <a:p>
                      <a:pPr algn="ctr"/>
                      <a:r>
                        <a:rPr lang="en-US" sz="1200" b="0" kern="1200" dirty="0">
                          <a:solidFill>
                            <a:schemeClr val="tx1"/>
                          </a:solidFill>
                          <a:latin typeface="+mn-lt"/>
                          <a:ea typeface="+mn-ea"/>
                          <a:cs typeface="+mn-cs"/>
                        </a:rPr>
                        <a:t>828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Feedback Overhead Analysis for 16 Spatial Stream MIMO</a:t>
                      </a:r>
                    </a:p>
                  </a:txBody>
                  <a:tcPr/>
                </a:tc>
                <a:tc>
                  <a:txBody>
                    <a:bodyPr/>
                    <a:lstStyle/>
                    <a:p>
                      <a:pPr algn="ctr"/>
                      <a:r>
                        <a:rPr lang="en-US" sz="1200" b="0" kern="1200" dirty="0">
                          <a:solidFill>
                            <a:schemeClr val="tx1"/>
                          </a:solidFill>
                          <a:latin typeface="+mn-lt"/>
                          <a:ea typeface="+mn-ea"/>
                          <a:cs typeface="+mn-cs"/>
                        </a:rPr>
                        <a:t>Li-Hsiang Sun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2191169477"/>
                  </a:ext>
                </a:extLst>
              </a:tr>
              <a:tr h="255168">
                <a:tc>
                  <a:txBody>
                    <a:bodyPr/>
                    <a:lstStyle/>
                    <a:p>
                      <a:pPr algn="ctr"/>
                      <a:r>
                        <a:rPr lang="en-US" sz="1200" b="0" kern="1200" dirty="0">
                          <a:solidFill>
                            <a:schemeClr val="tx1"/>
                          </a:solidFill>
                          <a:latin typeface="+mn-lt"/>
                          <a:ea typeface="+mn-ea"/>
                          <a:cs typeface="+mn-cs"/>
                        </a:rPr>
                        <a:t>832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Performance Evaluation of 16 Spatial Stream based MU-MIMO</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942160162"/>
                  </a:ext>
                </a:extLst>
              </a:tr>
              <a:tr h="255168">
                <a:tc>
                  <a:txBody>
                    <a:bodyPr/>
                    <a:lstStyle/>
                    <a:p>
                      <a:pPr algn="ctr"/>
                      <a:r>
                        <a:rPr lang="en-US" sz="1200" b="0" kern="1200" dirty="0">
                          <a:solidFill>
                            <a:schemeClr val="tx1"/>
                          </a:solidFill>
                          <a:latin typeface="+mn-lt"/>
                          <a:ea typeface="+mn-ea"/>
                          <a:cs typeface="+mn-cs"/>
                        </a:rPr>
                        <a:t>833</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SOMA Updates</a:t>
                      </a:r>
                    </a:p>
                  </a:txBody>
                  <a:tcPr/>
                </a:tc>
                <a:tc>
                  <a:txBody>
                    <a:bodyPr/>
                    <a:lstStyle/>
                    <a:p>
                      <a:pPr algn="ctr"/>
                      <a:r>
                        <a:rPr lang="en-US" sz="1200" b="0" kern="1200" dirty="0" err="1">
                          <a:solidFill>
                            <a:schemeClr val="tx1"/>
                          </a:solidFill>
                          <a:latin typeface="+mn-lt"/>
                          <a:ea typeface="+mn-ea"/>
                          <a:cs typeface="+mn-cs"/>
                        </a:rPr>
                        <a:t>Junghoon</a:t>
                      </a:r>
                      <a:r>
                        <a:rPr lang="en-US" sz="1200" b="0" kern="1200" dirty="0">
                          <a:solidFill>
                            <a:schemeClr val="tx1"/>
                          </a:solidFill>
                          <a:latin typeface="+mn-lt"/>
                          <a:ea typeface="+mn-ea"/>
                          <a:cs typeface="+mn-cs"/>
                        </a:rPr>
                        <a:t> Suh</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dirty="0">
                          <a:solidFill>
                            <a:schemeClr val="tx1"/>
                          </a:solidFill>
                          <a:latin typeface="+mn-lt"/>
                          <a:ea typeface="+mn-ea"/>
                          <a:cs typeface="+mn-cs"/>
                        </a:rPr>
                        <a:t>Pending</a:t>
                      </a:r>
                    </a:p>
                  </a:txBody>
                  <a:tcPr/>
                </a:tc>
                <a:extLst>
                  <a:ext uri="{0D108BD9-81ED-4DB2-BD59-A6C34878D82A}">
                    <a16:rowId xmlns:a16="http://schemas.microsoft.com/office/drawing/2014/main" val="10003"/>
                  </a:ext>
                </a:extLst>
              </a:tr>
              <a:tr h="255168">
                <a:tc>
                  <a:txBody>
                    <a:bodyPr/>
                    <a:lstStyle/>
                    <a:p>
                      <a:pPr algn="ctr"/>
                      <a:r>
                        <a:rPr lang="en-US" sz="1200" b="0" kern="1200" dirty="0">
                          <a:solidFill>
                            <a:schemeClr val="tx1"/>
                          </a:solidFill>
                          <a:latin typeface="+mn-lt"/>
                          <a:ea typeface="+mn-ea"/>
                          <a:cs typeface="+mn-cs"/>
                        </a:rPr>
                        <a:t>873</a:t>
                      </a:r>
                    </a:p>
                  </a:txBody>
                  <a:tcPr/>
                </a:tc>
                <a:tc>
                  <a:txBody>
                    <a:bodyPr/>
                    <a:lstStyle/>
                    <a:p>
                      <a:pPr algn="l"/>
                      <a:r>
                        <a:rPr lang="en-US" sz="1200" b="0" kern="1200" dirty="0">
                          <a:solidFill>
                            <a:schemeClr val="tx1"/>
                          </a:solidFill>
                          <a:latin typeface="+mn-lt"/>
                          <a:ea typeface="+mn-ea"/>
                          <a:cs typeface="+mn-cs"/>
                        </a:rPr>
                        <a:t>HARQ Framing</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Imran Latif</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kern="1200" noProof="0" dirty="0">
                          <a:solidFill>
                            <a:schemeClr val="tx1"/>
                          </a:solidFill>
                          <a:latin typeface="+mn-lt"/>
                          <a:ea typeface="+mn-ea"/>
                          <a:cs typeface="+mn-cs"/>
                        </a:rPr>
                        <a:t>Pending</a:t>
                      </a:r>
                    </a:p>
                  </a:txBody>
                  <a:tcPr/>
                </a:tc>
                <a:extLst>
                  <a:ext uri="{0D108BD9-81ED-4DB2-BD59-A6C34878D82A}">
                    <a16:rowId xmlns:a16="http://schemas.microsoft.com/office/drawing/2014/main" val="10004"/>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000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376573783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751318475"/>
                  </a:ext>
                </a:extLst>
              </a:tr>
              <a:tr h="292510">
                <a:tc>
                  <a:txBody>
                    <a:bodyPr/>
                    <a:lstStyle/>
                    <a:p>
                      <a:pPr algn="ctr"/>
                      <a:endParaRPr lang="en-US" sz="1200" b="0" kern="1200" dirty="0">
                        <a:solidFill>
                          <a:schemeClr val="tx1"/>
                        </a:solidFill>
                        <a:latin typeface="+mn-lt"/>
                        <a:ea typeface="+mn-ea"/>
                        <a:cs typeface="+mn-cs"/>
                      </a:endParaRPr>
                    </a:p>
                  </a:txBody>
                  <a:tcPr/>
                </a:tc>
                <a:tc>
                  <a:txBody>
                    <a:bodyPr/>
                    <a:lstStyle/>
                    <a:p>
                      <a:pPr algn="l"/>
                      <a:endParaRPr lang="en-US" sz="12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kern="1200" dirty="0">
                        <a:solidFill>
                          <a:schemeClr val="tx1"/>
                        </a:solidFill>
                        <a:latin typeface="+mn-lt"/>
                        <a:ea typeface="+mn-ea"/>
                        <a:cs typeface="+mn-cs"/>
                      </a:endParaRPr>
                    </a:p>
                  </a:txBody>
                  <a:tcPr/>
                </a:tc>
                <a:tc>
                  <a:txBody>
                    <a:bodyPr/>
                    <a:lstStyle/>
                    <a:p>
                      <a:pPr algn="ctr"/>
                      <a:endParaRPr lang="en-US" sz="1200" b="0" kern="1200" dirty="0">
                        <a:solidFill>
                          <a:schemeClr val="tx1"/>
                        </a:solidFill>
                        <a:latin typeface="+mn-lt"/>
                        <a:ea typeface="+mn-ea"/>
                        <a:cs typeface="+mn-cs"/>
                      </a:endParaRPr>
                    </a:p>
                  </a:txBody>
                  <a:tcPr/>
                </a:tc>
                <a:extLst>
                  <a:ext uri="{0D108BD9-81ED-4DB2-BD59-A6C34878D82A}">
                    <a16:rowId xmlns:a16="http://schemas.microsoft.com/office/drawing/2014/main" val="1211899792"/>
                  </a:ext>
                </a:extLst>
              </a:tr>
            </a:tbl>
          </a:graphicData>
        </a:graphic>
      </p:graphicFrame>
    </p:spTree>
    <p:extLst>
      <p:ext uri="{BB962C8B-B14F-4D97-AF65-F5344CB8AC3E}">
        <p14:creationId xmlns:p14="http://schemas.microsoft.com/office/powerpoint/2010/main" val="33377767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a:lnSpc>
                <a:spcPct val="80000"/>
              </a:lnSpc>
              <a:buFont typeface="Arial" panose="020B0604020202020204" pitchFamily="34" charset="0"/>
              <a:buChar char="•"/>
            </a:pPr>
            <a:r>
              <a:rPr lang="en-US" altLang="en-US" sz="2200" dirty="0"/>
              <a:t>Final Call for TG officers</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EHT TIG/SG completed its work</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Approved PAR and CSD documents</a:t>
            </a:r>
          </a:p>
          <a:p>
            <a:pPr marL="800100" lvl="1" indent="-342900">
              <a:buFont typeface="Arial" panose="020B0604020202020204" pitchFamily="34" charset="0"/>
              <a:buChar char="•"/>
            </a:pPr>
            <a:r>
              <a:rPr lang="en-US" sz="1800" dirty="0"/>
              <a:t>PAR: </a:t>
            </a:r>
            <a:r>
              <a:rPr lang="en-US" altLang="en-US" sz="1800" dirty="0">
                <a:hlinkClick r:id="rId2"/>
              </a:rPr>
              <a:t>https://mentor.ieee.org/802.11/dcn/18/11-18-1231-06-0eht-eht-draft-proposed-par.docx</a:t>
            </a:r>
            <a:r>
              <a:rPr lang="en-US" altLang="en-US" sz="1800" dirty="0"/>
              <a:t>  </a:t>
            </a:r>
          </a:p>
          <a:p>
            <a:pPr marL="800100" lvl="1" indent="-342900">
              <a:buFont typeface="Arial" panose="020B0604020202020204" pitchFamily="34" charset="0"/>
              <a:buChar char="•"/>
            </a:pPr>
            <a:r>
              <a:rPr lang="en-US" altLang="en-US" sz="1800" dirty="0"/>
              <a:t>CSD: </a:t>
            </a:r>
            <a:r>
              <a:rPr lang="en-US" altLang="en-US" sz="1800" dirty="0">
                <a:hlinkClick r:id="rId3"/>
              </a:rPr>
              <a:t>https://mentor.ieee.org/802.11/dcn/18/11-18-1233-06-0eht-eht-draft-proposed-csd.docx</a:t>
            </a:r>
            <a:endParaRPr lang="en-US" altLang="en-US" sz="1800" dirty="0"/>
          </a:p>
          <a:p>
            <a:pPr marL="800100" lvl="1" indent="-342900">
              <a:buFont typeface="Arial" panose="020B0604020202020204" pitchFamily="34" charset="0"/>
              <a:buChar char="•"/>
            </a:pPr>
            <a:r>
              <a:rPr lang="en-US" altLang="en-US" sz="1800" dirty="0"/>
              <a:t>Responses to EC comments: </a:t>
            </a:r>
            <a:r>
              <a:rPr lang="en-US" altLang="en-US" sz="1800" dirty="0">
                <a:hlinkClick r:id="rId4"/>
              </a:rPr>
              <a:t>https://mentor.ieee.org/802.11/dcn/19/11-19-0459-03-0eht-eht-par-and-csd-comments.pptx</a:t>
            </a:r>
            <a:endParaRPr lang="en-US" altLang="en-US" sz="1800" dirty="0"/>
          </a:p>
          <a:p>
            <a:pPr marL="1200150" lvl="2" indent="-342900">
              <a:buFont typeface="Arial" panose="020B0604020202020204" pitchFamily="34" charset="0"/>
              <a:buChar char="•"/>
            </a:pPr>
            <a:endParaRPr lang="en-US" altLang="en-US" sz="1600" dirty="0"/>
          </a:p>
          <a:p>
            <a:pPr marL="400050">
              <a:buFont typeface="Arial" panose="020B0604020202020204" pitchFamily="34" charset="0"/>
              <a:buChar char="•"/>
            </a:pPr>
            <a:r>
              <a:rPr lang="en-US" sz="2000"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 Dennis Sundman (Ericsson)</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Michael Montemurro	Second: Dennis Sundman</a:t>
            </a:r>
          </a:p>
          <a:p>
            <a:r>
              <a:rPr lang="en-US" dirty="0"/>
              <a:t>Discussion: None.</a:t>
            </a:r>
          </a:p>
          <a:p>
            <a:endParaRPr lang="en-US" dirty="0"/>
          </a:p>
          <a:p>
            <a:r>
              <a:rPr lang="en-US" dirty="0"/>
              <a:t>Result: Motion passes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D2996-F9D5-4B86-B182-B88292C5DCA9}"/>
              </a:ext>
            </a:extLst>
          </p:cNvPr>
          <p:cNvSpPr>
            <a:spLocks noGrp="1"/>
          </p:cNvSpPr>
          <p:nvPr>
            <p:ph type="title"/>
          </p:nvPr>
        </p:nvSpPr>
        <p:spPr/>
        <p:txBody>
          <a:bodyPr/>
          <a:lstStyle/>
          <a:p>
            <a:r>
              <a:rPr lang="en-US" dirty="0">
                <a:solidFill>
                  <a:schemeClr val="tx1"/>
                </a:solidFill>
              </a:rPr>
              <a:t>Call for TGbe officers</a:t>
            </a:r>
          </a:p>
        </p:txBody>
      </p:sp>
      <p:sp>
        <p:nvSpPr>
          <p:cNvPr id="3" name="Content Placeholder 2">
            <a:extLst>
              <a:ext uri="{FF2B5EF4-FFF2-40B4-BE49-F238E27FC236}">
                <a16:creationId xmlns:a16="http://schemas.microsoft.com/office/drawing/2014/main" id="{62C3C1E8-7AAF-43A2-8187-585F0ED5CA10}"/>
              </a:ext>
            </a:extLst>
          </p:cNvPr>
          <p:cNvSpPr>
            <a:spLocks noGrp="1"/>
          </p:cNvSpPr>
          <p:nvPr>
            <p:ph idx="1"/>
          </p:nvPr>
        </p:nvSpPr>
        <p:spPr/>
        <p:txBody>
          <a:bodyPr/>
          <a:lstStyle/>
          <a:p>
            <a:pPr>
              <a:buFont typeface="Arial" panose="020B0604020202020204" pitchFamily="34" charset="0"/>
              <a:buChar char="•"/>
            </a:pPr>
            <a:r>
              <a:rPr lang="en-US" dirty="0"/>
              <a:t>Final Call for TGbe officers’ nominations</a:t>
            </a:r>
          </a:p>
          <a:p>
            <a:pPr lvl="1">
              <a:buFont typeface="Arial" panose="020B0604020202020204" pitchFamily="34" charset="0"/>
              <a:buChar char="•"/>
            </a:pPr>
            <a:r>
              <a:rPr lang="en-US" dirty="0"/>
              <a:t>TGbe Vice-chair candidates</a:t>
            </a:r>
          </a:p>
          <a:p>
            <a:pPr lvl="2">
              <a:buFont typeface="Arial" panose="020B0604020202020204" pitchFamily="34" charset="0"/>
              <a:buChar char="•"/>
            </a:pPr>
            <a:r>
              <a:rPr lang="en-US" dirty="0"/>
              <a:t>Laurent Cariou</a:t>
            </a:r>
          </a:p>
          <a:p>
            <a:pPr lvl="2">
              <a:buFont typeface="Arial" panose="020B0604020202020204" pitchFamily="34" charset="0"/>
              <a:buChar char="•"/>
            </a:pPr>
            <a:r>
              <a:rPr lang="en-US" dirty="0"/>
              <a:t>Kiseon Ryu</a:t>
            </a:r>
          </a:p>
          <a:p>
            <a:pPr lvl="2">
              <a:buFont typeface="Arial" panose="020B0604020202020204" pitchFamily="34" charset="0"/>
              <a:buChar char="•"/>
            </a:pPr>
            <a:r>
              <a:rPr lang="en-US" dirty="0"/>
              <a:t>Jianhan Liu</a:t>
            </a:r>
          </a:p>
          <a:p>
            <a:pPr lvl="2">
              <a:buFont typeface="Arial" panose="020B0604020202020204" pitchFamily="34" charset="0"/>
              <a:buChar char="•"/>
            </a:pPr>
            <a:r>
              <a:rPr lang="en-US" dirty="0"/>
              <a:t>Michael Montemurro</a:t>
            </a:r>
          </a:p>
          <a:p>
            <a:pPr lvl="1">
              <a:buFont typeface="Arial" panose="020B0604020202020204" pitchFamily="34" charset="0"/>
              <a:buChar char="•"/>
            </a:pPr>
            <a:r>
              <a:rPr lang="en-US" dirty="0"/>
              <a:t>TGbe Technical Editor</a:t>
            </a:r>
          </a:p>
          <a:p>
            <a:pPr lvl="1">
              <a:buFont typeface="Arial" panose="020B0604020202020204" pitchFamily="34" charset="0"/>
              <a:buChar char="•"/>
            </a:pPr>
            <a:r>
              <a:rPr lang="en-US" dirty="0"/>
              <a:t>TGbe Secretary</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627AE662-044E-4880-B2B2-6A01959FFA9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DBA00817-6376-42F0-99BE-FAB4937F7D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A8235AF-B53B-40B2-B4C7-748306298D2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1510023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a:xfrm>
            <a:off x="685800" y="1981200"/>
            <a:ext cx="7770813" cy="4343400"/>
          </a:xfrm>
        </p:spPr>
        <p:txBody>
          <a:bodyPr/>
          <a:lstStyle/>
          <a:p>
            <a:pPr>
              <a:buFont typeface="Arial" panose="020B0604020202020204" pitchFamily="34" charset="0"/>
              <a:buChar char="•"/>
            </a:pPr>
            <a:r>
              <a:rPr lang="en-GB" altLang="en-US" sz="1800" dirty="0"/>
              <a:t>Timeline Discussions</a:t>
            </a:r>
          </a:p>
          <a:p>
            <a:pPr lvl="1">
              <a:buFont typeface="Arial" panose="020B0604020202020204" pitchFamily="34" charset="0"/>
              <a:buChar char="•"/>
            </a:pPr>
            <a:r>
              <a:rPr lang="en-GB" altLang="en-US" sz="1400" dirty="0">
                <a:solidFill>
                  <a:srgbClr val="00B050"/>
                </a:solidFill>
              </a:rPr>
              <a:t>11-19/787r0 802.11be timeline proposal (Laurent Cariou) [20mins]</a:t>
            </a:r>
          </a:p>
          <a:p>
            <a:pPr lvl="1">
              <a:buFont typeface="Arial" panose="020B0604020202020204" pitchFamily="34" charset="0"/>
              <a:buChar char="•"/>
            </a:pPr>
            <a:endParaRPr lang="en-GB" altLang="en-US" sz="1400" dirty="0"/>
          </a:p>
          <a:p>
            <a:pPr>
              <a:buFont typeface="Arial" panose="020B0604020202020204" pitchFamily="34" charset="0"/>
              <a:buChar char="•"/>
            </a:pPr>
            <a:r>
              <a:rPr lang="en-GB" altLang="en-US" sz="1800" dirty="0"/>
              <a:t>TG Timeline</a:t>
            </a:r>
          </a:p>
          <a:p>
            <a:pPr lvl="1">
              <a:buFont typeface="Arial" panose="020B0604020202020204" pitchFamily="34" charset="0"/>
              <a:buChar char="•"/>
            </a:pPr>
            <a:r>
              <a:rPr lang="en-GB" altLang="en-US" sz="1400" dirty="0"/>
              <a:t>Approval of PAR &amp; CSD: March 2019</a:t>
            </a:r>
          </a:p>
          <a:p>
            <a:pPr lvl="1">
              <a:buFont typeface="Arial" panose="020B0604020202020204" pitchFamily="34" charset="0"/>
              <a:buChar char="•"/>
            </a:pPr>
            <a:r>
              <a:rPr lang="en-GB" altLang="en-US" sz="1400" dirty="0"/>
              <a:t>Initial TG meeting: May 2019</a:t>
            </a:r>
          </a:p>
          <a:p>
            <a:pPr lvl="1">
              <a:buFont typeface="Arial" panose="020B0604020202020204" pitchFamily="34" charset="0"/>
              <a:buChar char="•"/>
            </a:pPr>
            <a:r>
              <a:rPr lang="en-GB" altLang="en-US" sz="1400" dirty="0"/>
              <a:t>Initial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Re-circulation Working Group Letter Ballot: &lt;</a:t>
            </a:r>
            <a:r>
              <a:rPr lang="en-GB" altLang="en-US" sz="1400" i="1" dirty="0"/>
              <a:t>TBD</a:t>
            </a:r>
            <a:r>
              <a:rPr lang="en-GB" altLang="en-US" sz="1400" dirty="0"/>
              <a:t>&gt;</a:t>
            </a:r>
          </a:p>
          <a:p>
            <a:pPr lvl="1">
              <a:buFont typeface="Arial" panose="020B0604020202020204" pitchFamily="34" charset="0"/>
              <a:buChar char="•"/>
            </a:pPr>
            <a:r>
              <a:rPr lang="en-GB" altLang="en-US" sz="1400" dirty="0"/>
              <a:t>Form Sponsor Ballot Pool: &lt;</a:t>
            </a:r>
            <a:r>
              <a:rPr lang="en-GB" altLang="en-US" sz="1400" i="1" dirty="0"/>
              <a:t>TBD</a:t>
            </a:r>
            <a:r>
              <a:rPr lang="en-GB" altLang="en-US" sz="1400" dirty="0"/>
              <a:t>&gt; </a:t>
            </a:r>
          </a:p>
          <a:p>
            <a:pPr lvl="1">
              <a:buFont typeface="Arial" panose="020B0604020202020204" pitchFamily="34" charset="0"/>
              <a:buChar char="•"/>
            </a:pPr>
            <a:r>
              <a:rPr lang="en-GB" altLang="en-US" sz="1400" dirty="0"/>
              <a:t>Mandatory Draft Review: &lt;</a:t>
            </a:r>
            <a:r>
              <a:rPr lang="en-GB" altLang="en-US" sz="1400" i="1" dirty="0"/>
              <a:t>TBD</a:t>
            </a:r>
            <a:r>
              <a:rPr lang="en-GB" altLang="en-US" sz="1400" dirty="0"/>
              <a:t>&gt; </a:t>
            </a:r>
            <a:endParaRPr lang="en-GB" altLang="en-US" sz="1400" b="0" dirty="0"/>
          </a:p>
          <a:p>
            <a:pPr lvl="1">
              <a:buFont typeface="Arial" panose="020B0604020202020204" pitchFamily="34" charset="0"/>
              <a:buChar char="•"/>
            </a:pPr>
            <a:r>
              <a:rPr lang="en-GB" altLang="en-US" sz="1400" dirty="0">
                <a:solidFill>
                  <a:schemeClr val="tx2"/>
                </a:solidFill>
              </a:rPr>
              <a:t>Initial Sponsor Ballot: </a:t>
            </a:r>
            <a:r>
              <a:rPr lang="en-GB" altLang="en-US" sz="1400" dirty="0"/>
              <a:t>&lt;</a:t>
            </a:r>
            <a:r>
              <a:rPr lang="en-GB" altLang="en-US" sz="1400" i="1" dirty="0"/>
              <a:t>TBD</a:t>
            </a:r>
            <a:r>
              <a:rPr lang="en-GB" altLang="en-US" sz="1400" dirty="0"/>
              <a:t>&gt; </a:t>
            </a:r>
            <a:endParaRPr lang="en-GB" altLang="en-US" sz="1400" dirty="0">
              <a:solidFill>
                <a:schemeClr val="tx2"/>
              </a:solidFill>
            </a:endParaRPr>
          </a:p>
          <a:p>
            <a:pPr lvl="1">
              <a:buFont typeface="Arial" panose="020B0604020202020204" pitchFamily="34" charset="0"/>
              <a:buChar char="•"/>
            </a:pPr>
            <a:r>
              <a:rPr lang="en-GB" altLang="en-US" sz="1400" dirty="0">
                <a:solidFill>
                  <a:schemeClr val="tx2"/>
                </a:solidFill>
              </a:rPr>
              <a:t>Sponsor Ballot Recirculation</a:t>
            </a:r>
            <a:r>
              <a:rPr lang="en-GB" altLang="en-US" sz="1400" dirty="0"/>
              <a:t>: &lt;</a:t>
            </a:r>
            <a:r>
              <a:rPr lang="en-GB" altLang="en-US" sz="1400" i="1" dirty="0"/>
              <a:t>TBD</a:t>
            </a:r>
            <a:r>
              <a:rPr lang="en-GB" altLang="en-US" sz="1400" dirty="0"/>
              <a:t>&gt;</a:t>
            </a:r>
          </a:p>
          <a:p>
            <a:pPr lvl="1">
              <a:buFont typeface="Arial" panose="020B0604020202020204" pitchFamily="34" charset="0"/>
              <a:buChar char="•"/>
            </a:pPr>
            <a:r>
              <a:rPr lang="en-GB" altLang="en-US" sz="1400" dirty="0"/>
              <a:t>Final WG Approval: &lt;</a:t>
            </a:r>
            <a:r>
              <a:rPr lang="en-GB" altLang="en-US" sz="1400" i="1" dirty="0"/>
              <a:t>TBD</a:t>
            </a:r>
            <a:r>
              <a:rPr lang="en-GB" altLang="en-US" sz="1400" dirty="0"/>
              <a:t>&gt;</a:t>
            </a:r>
          </a:p>
          <a:p>
            <a:pPr lvl="1">
              <a:buFont typeface="Arial" panose="020B0604020202020204" pitchFamily="34" charset="0"/>
              <a:buChar char="•"/>
            </a:pPr>
            <a:r>
              <a:rPr lang="en-GB" altLang="en-US" sz="1400" dirty="0"/>
              <a:t>Final EC Approval: &lt;</a:t>
            </a:r>
            <a:r>
              <a:rPr lang="en-GB" altLang="en-US" sz="1400" i="1" dirty="0"/>
              <a:t>TBD</a:t>
            </a:r>
            <a:r>
              <a:rPr lang="en-GB" altLang="en-US" sz="1400" dirty="0"/>
              <a:t>&gt;</a:t>
            </a:r>
            <a:endParaRPr lang="en-GB" altLang="en-US" sz="1400" dirty="0">
              <a:solidFill>
                <a:srgbClr val="FF0000"/>
              </a:solidFill>
            </a:endParaRPr>
          </a:p>
          <a:p>
            <a:pPr lvl="1">
              <a:buFont typeface="Arial" panose="020B0604020202020204" pitchFamily="34" charset="0"/>
              <a:buChar char="•"/>
            </a:pPr>
            <a:r>
              <a:rPr lang="en-GB" altLang="en-US" sz="1400" dirty="0" err="1"/>
              <a:t>RevCom</a:t>
            </a:r>
            <a:r>
              <a:rPr lang="en-GB" altLang="en-US" sz="1400" dirty="0"/>
              <a:t>/Standards Board Approval: &lt;</a:t>
            </a:r>
            <a:r>
              <a:rPr lang="en-GB" altLang="en-US" sz="1400" i="1" dirty="0"/>
              <a:t>TBD</a:t>
            </a:r>
            <a:r>
              <a:rPr lang="en-GB" altLang="en-US" sz="1400" dirty="0"/>
              <a:t>&gt;</a:t>
            </a:r>
            <a:endParaRPr lang="en-GB" altLang="en-US" sz="1400" dirty="0">
              <a:solidFill>
                <a:schemeClr val="tx1"/>
              </a:solidFill>
            </a:endParaRP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solidFill>
                  <a:schemeClr val="tx1"/>
                </a:solidFill>
              </a:rPr>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US" sz="2000" dirty="0"/>
              <a:t>TGbe Selection Procedure [20 mins]</a:t>
            </a:r>
          </a:p>
          <a:p>
            <a:pPr lvl="1">
              <a:buFont typeface="Arial" panose="020B0604020202020204" pitchFamily="34" charset="0"/>
              <a:buChar char="•"/>
            </a:pPr>
            <a:r>
              <a:rPr lang="en-US" sz="1800" dirty="0">
                <a:solidFill>
                  <a:srgbClr val="00B050"/>
                </a:solidFill>
              </a:rPr>
              <a:t>11-19/559r0 802.11be selection procedure (Alfred Asterjadhi)</a:t>
            </a:r>
          </a:p>
          <a:p>
            <a:pPr lvl="1">
              <a:buFont typeface="Arial" panose="020B0604020202020204" pitchFamily="34" charset="0"/>
              <a:buChar char="•"/>
            </a:pPr>
            <a:r>
              <a:rPr lang="en-US" sz="1800" dirty="0">
                <a:solidFill>
                  <a:srgbClr val="00B050"/>
                </a:solidFill>
              </a:rPr>
              <a:t>11-19/887r0 802.11be Selection procedure clarifications (Sean Coffey)</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Channel Model [20 mins]</a:t>
            </a:r>
          </a:p>
          <a:p>
            <a:pPr lvl="1">
              <a:buFont typeface="Arial" panose="020B0604020202020204" pitchFamily="34" charset="0"/>
              <a:buChar char="•"/>
            </a:pPr>
            <a:r>
              <a:rPr lang="en-US" sz="1800" dirty="0">
                <a:solidFill>
                  <a:srgbClr val="00B050"/>
                </a:solidFill>
              </a:rPr>
              <a:t>11-19/719r0 Channel model document (Jianhan Liu)</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Functional Requirements [20 mins]</a:t>
            </a:r>
          </a:p>
          <a:p>
            <a:pPr lvl="1">
              <a:buFont typeface="Arial" panose="020B0604020202020204" pitchFamily="34" charset="0"/>
              <a:buChar char="•"/>
            </a:pPr>
            <a:r>
              <a:rPr lang="en-US" sz="1800" dirty="0">
                <a:solidFill>
                  <a:srgbClr val="00B050"/>
                </a:solidFill>
              </a:rPr>
              <a:t>11-19/722r0 Proposed TGbe Functional Requirements (Ming Gan)</a:t>
            </a:r>
          </a:p>
          <a:p>
            <a:pPr lvl="2">
              <a:buFont typeface="Arial" panose="020B0604020202020204" pitchFamily="34" charset="0"/>
              <a:buChar char="•"/>
            </a:pPr>
            <a:endParaRPr lang="en-US" sz="1600" dirty="0"/>
          </a:p>
          <a:p>
            <a:pPr>
              <a:buFont typeface="Arial" panose="020B0604020202020204" pitchFamily="34" charset="0"/>
              <a:buChar char="•"/>
            </a:pPr>
            <a:r>
              <a:rPr lang="en-US" sz="2000" dirty="0"/>
              <a:t>TGbe Specification Framework Document [N/A]</a:t>
            </a:r>
          </a:p>
          <a:p>
            <a:pPr lvl="1">
              <a:buFont typeface="Arial" panose="020B0604020202020204" pitchFamily="34" charset="0"/>
              <a:buChar char="•"/>
            </a:pPr>
            <a:r>
              <a:rPr lang="en-US" sz="1800" dirty="0"/>
              <a:t>To be discussed in subsequent meetings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8EAF4A-7156-4FF2-A23E-027FE3160E4D}"/>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627E2BA-3C1C-455A-B121-5BA2333F04A2}"/>
              </a:ext>
            </a:extLst>
          </p:cNvPr>
          <p:cNvSpPr>
            <a:spLocks noGrp="1"/>
          </p:cNvSpPr>
          <p:nvPr>
            <p:ph idx="1"/>
          </p:nvPr>
        </p:nvSpPr>
        <p:spPr/>
        <p:txBody>
          <a:bodyPr/>
          <a:lstStyle/>
          <a:p>
            <a:r>
              <a:rPr lang="en-US" dirty="0"/>
              <a:t>Do you support to have 11-19/559r0 amended by the proposed clarifications in slide 4 of 11-19/887r0?</a:t>
            </a:r>
          </a:p>
          <a:p>
            <a:endParaRPr lang="en-US" dirty="0"/>
          </a:p>
          <a:p>
            <a:r>
              <a:rPr lang="en-US" dirty="0"/>
              <a:t>No objections.</a:t>
            </a:r>
          </a:p>
        </p:txBody>
      </p:sp>
      <p:sp>
        <p:nvSpPr>
          <p:cNvPr id="4" name="Slide Number Placeholder 3">
            <a:extLst>
              <a:ext uri="{FF2B5EF4-FFF2-40B4-BE49-F238E27FC236}">
                <a16:creationId xmlns:a16="http://schemas.microsoft.com/office/drawing/2014/main" id="{05F5A0C0-5E09-452C-88F1-419CA7C7FEF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DAAD3151-02FF-4AA1-806D-22A75C0E6B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104ECF7-7C29-4444-8193-D803808CD033}"/>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6703641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11-19/780 Consideration on HARQ (Jinsoo Choi) [20mins]</a:t>
            </a:r>
          </a:p>
          <a:p>
            <a:pPr fontAlgn="t">
              <a:buFont typeface="Arial" panose="020B0604020202020204" pitchFamily="34" charset="0"/>
              <a:buChar char="•"/>
            </a:pPr>
            <a:endParaRPr lang="en-US" sz="2000" b="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AM1 (1hr)</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26</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714465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11-19/777 Performance on Multi-band Operation (</a:t>
            </a:r>
            <a:r>
              <a:rPr lang="en-US" sz="2000" b="0" dirty="0" err="1">
                <a:solidFill>
                  <a:srgbClr val="00B050"/>
                </a:solidFill>
              </a:rPr>
              <a:t>Insun</a:t>
            </a:r>
            <a:r>
              <a:rPr lang="en-US" sz="2000" b="0" dirty="0">
                <a:solidFill>
                  <a:srgbClr val="00B050"/>
                </a:solidFill>
              </a:rPr>
              <a:t> Jang) [20mins]</a:t>
            </a:r>
          </a:p>
          <a:p>
            <a:pPr fontAlgn="t">
              <a:buFont typeface="Arial" panose="020B0604020202020204" pitchFamily="34" charset="0"/>
              <a:buChar char="•"/>
            </a:pPr>
            <a:r>
              <a:rPr lang="en-US" sz="2000" b="0" dirty="0">
                <a:solidFill>
                  <a:srgbClr val="00B050"/>
                </a:solidFill>
              </a:rPr>
              <a:t>11-19/800 Joint Processing MU-MIMO Update (Ron </a:t>
            </a:r>
            <a:r>
              <a:rPr lang="en-US" sz="2000" b="0" dirty="0" err="1">
                <a:solidFill>
                  <a:srgbClr val="00B050"/>
                </a:solidFill>
              </a:rPr>
              <a:t>Porat</a:t>
            </a:r>
            <a:r>
              <a:rPr lang="en-US" sz="2000" b="0" dirty="0">
                <a:solidFill>
                  <a:srgbClr val="00B050"/>
                </a:solidFill>
              </a:rPr>
              <a:t>)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934330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Tuesday EVE</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34675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fontAlgn="t">
              <a:buFont typeface="Arial" panose="020B0604020202020204" pitchFamily="34" charset="0"/>
              <a:buChar char="•"/>
            </a:pPr>
            <a:r>
              <a:rPr lang="en-US" sz="2000" b="0" dirty="0">
                <a:solidFill>
                  <a:srgbClr val="00B050"/>
                </a:solidFill>
              </a:rPr>
              <a:t>11-19/766 Enhanced Multi-band/Multi-channel Operation (Yongho Seok) [20mins]</a:t>
            </a:r>
          </a:p>
          <a:p>
            <a:pPr fontAlgn="t">
              <a:buFont typeface="Arial" panose="020B0604020202020204" pitchFamily="34" charset="0"/>
              <a:buChar char="•"/>
            </a:pPr>
            <a:r>
              <a:rPr lang="en-US" sz="2000" b="0" dirty="0">
                <a:solidFill>
                  <a:srgbClr val="00B050"/>
                </a:solidFill>
              </a:rPr>
              <a:t>11-19/791 Effect of Preamble Decoding on HARQ in 802.11be (Xiaofei Wang) [20mins]</a:t>
            </a:r>
          </a:p>
          <a:p>
            <a:pPr fontAlgn="t">
              <a:buFont typeface="Arial" panose="020B0604020202020204" pitchFamily="34" charset="0"/>
              <a:buChar char="•"/>
            </a:pPr>
            <a:r>
              <a:rPr lang="en-US" sz="2000" b="0" dirty="0">
                <a:solidFill>
                  <a:srgbClr val="00B050"/>
                </a:solidFill>
              </a:rPr>
              <a:t>11-19/811 Coordinated Null Steering for EHT (A. Garcia-Rodriguez) [20mins]</a:t>
            </a:r>
          </a:p>
          <a:p>
            <a:pPr fontAlgn="t">
              <a:buFont typeface="Arial" panose="020B0604020202020204" pitchFamily="34" charset="0"/>
              <a:buChar char="•"/>
            </a:pPr>
            <a:r>
              <a:rPr lang="en-US" sz="2000" b="0" dirty="0">
                <a:solidFill>
                  <a:srgbClr val="00B050"/>
                </a:solidFill>
              </a:rPr>
              <a:t>11-19/823 Multi-Link Aggregation (Abhishek Patil) [20mins]</a:t>
            </a:r>
          </a:p>
          <a:p>
            <a:pPr fontAlgn="t">
              <a:buFont typeface="Arial" panose="020B0604020202020204" pitchFamily="34" charset="0"/>
              <a:buChar char="•"/>
            </a:pPr>
            <a:r>
              <a:rPr lang="en-US" sz="2000" b="0" dirty="0">
                <a:solidFill>
                  <a:srgbClr val="00B050"/>
                </a:solidFill>
              </a:rPr>
              <a:t>11-19/822 Extremely Efficient Multi-band Operation (Po-Kai Huang) [20mins]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40993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documents (cont.)</a:t>
            </a:r>
          </a:p>
          <a:p>
            <a:pPr lvl="0">
              <a:lnSpc>
                <a:spcPct val="80000"/>
              </a:lnSpc>
              <a:buFont typeface="Arial" panose="020B0604020202020204" pitchFamily="34" charset="0"/>
              <a:buChar char="•"/>
            </a:pPr>
            <a:r>
              <a:rPr lang="en-US" altLang="en-US" dirty="0"/>
              <a:t>Proposed TG structure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 (cont.)</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pPr>
              <a:buFont typeface="Arial" panose="020B0604020202020204" pitchFamily="34" charset="0"/>
              <a:buChar char="•"/>
            </a:pPr>
            <a:r>
              <a:rPr lang="en-GB" altLang="en-US" sz="2000" dirty="0"/>
              <a:t>Timeline Discussions</a:t>
            </a:r>
          </a:p>
          <a:p>
            <a:pPr marL="800100" lvl="1" indent="-342900">
              <a:buFont typeface="Arial" panose="020B0604020202020204" pitchFamily="34" charset="0"/>
              <a:buChar char="•"/>
            </a:pPr>
            <a:r>
              <a:rPr lang="en-GB" altLang="en-US" sz="1800" dirty="0"/>
              <a:t>11-19/787r1 802.11be timeline proposal (Laurent Cariou) [5mins]</a:t>
            </a:r>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TGbe Selection Procedure</a:t>
            </a:r>
          </a:p>
          <a:p>
            <a:pPr marL="800100" lvl="1" indent="-342900">
              <a:buFont typeface="Arial" panose="020B0604020202020204" pitchFamily="34" charset="0"/>
              <a:buChar char="•"/>
            </a:pPr>
            <a:r>
              <a:rPr lang="en-US" sz="1800" dirty="0"/>
              <a:t>11-19/559r1 802.11be selection procedure (Alfred Asterjadhi) [5mins]</a:t>
            </a:r>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42433167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D6150-B5AA-4C79-B32B-D49BF01260D2}"/>
              </a:ext>
            </a:extLst>
          </p:cNvPr>
          <p:cNvSpPr>
            <a:spLocks noGrp="1"/>
          </p:cNvSpPr>
          <p:nvPr>
            <p:ph type="title"/>
          </p:nvPr>
        </p:nvSpPr>
        <p:spPr/>
        <p:txBody>
          <a:bodyPr/>
          <a:lstStyle/>
          <a:p>
            <a:r>
              <a:rPr lang="en-US" dirty="0"/>
              <a:t>Timeline Motion</a:t>
            </a:r>
          </a:p>
        </p:txBody>
      </p:sp>
      <p:sp>
        <p:nvSpPr>
          <p:cNvPr id="3" name="Content Placeholder 2">
            <a:extLst>
              <a:ext uri="{FF2B5EF4-FFF2-40B4-BE49-F238E27FC236}">
                <a16:creationId xmlns:a16="http://schemas.microsoft.com/office/drawing/2014/main" id="{20CC051C-D187-46B0-9AE3-8EDB33957B7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Move to adopt the following timeline for TGbe</a:t>
            </a:r>
          </a:p>
          <a:p>
            <a:pPr lvl="1">
              <a:buFont typeface="Arial" panose="020B0604020202020204" pitchFamily="34" charset="0"/>
              <a:buChar char="•"/>
            </a:pPr>
            <a:r>
              <a:rPr lang="en-US" altLang="en-US" sz="1400" dirty="0"/>
              <a:t>PAR approved							Mar 2019</a:t>
            </a:r>
          </a:p>
          <a:p>
            <a:pPr lvl="1">
              <a:buFont typeface="Arial" panose="020B0604020202020204" pitchFamily="34" charset="0"/>
              <a:buChar char="•"/>
            </a:pPr>
            <a:r>
              <a:rPr lang="en-US" altLang="en-US" sz="1400" dirty="0"/>
              <a:t>First TG meeting						May 2019</a:t>
            </a:r>
          </a:p>
          <a:p>
            <a:pPr lvl="1">
              <a:buFont typeface="Arial" panose="020B0604020202020204" pitchFamily="34" charset="0"/>
              <a:buChar char="•"/>
            </a:pPr>
            <a:r>
              <a:rPr lang="en-US" altLang="en-US" sz="1400" dirty="0"/>
              <a:t>D0.1 								Sept 2020</a:t>
            </a:r>
          </a:p>
          <a:p>
            <a:pPr lvl="1">
              <a:buFont typeface="Arial" panose="020B0604020202020204" pitchFamily="34" charset="0"/>
              <a:buChar char="•"/>
            </a:pPr>
            <a:r>
              <a:rPr lang="en-US" altLang="en-US" sz="1400" dirty="0">
                <a:solidFill>
                  <a:schemeClr val="tx1"/>
                </a:solidFill>
              </a:rPr>
              <a:t>D1.0 Letter Ballot						May 2021</a:t>
            </a:r>
          </a:p>
          <a:p>
            <a:pPr lvl="1">
              <a:buFont typeface="Arial" panose="020B0604020202020204" pitchFamily="34" charset="0"/>
              <a:buChar char="•"/>
            </a:pPr>
            <a:r>
              <a:rPr lang="en-US" altLang="en-US" sz="1400" dirty="0">
                <a:solidFill>
                  <a:schemeClr val="tx1"/>
                </a:solidFill>
              </a:rPr>
              <a:t>D2.0 LB 							Mar 2022</a:t>
            </a:r>
          </a:p>
          <a:p>
            <a:pPr lvl="1">
              <a:buFont typeface="Arial" panose="020B0604020202020204" pitchFamily="34" charset="0"/>
              <a:buChar char="•"/>
            </a:pPr>
            <a:r>
              <a:rPr lang="en-US" altLang="en-US" sz="1400" dirty="0"/>
              <a:t>D3.0 LB 							Nov 2022</a:t>
            </a:r>
          </a:p>
          <a:p>
            <a:pPr lvl="1">
              <a:buFont typeface="Arial" panose="020B0604020202020204" pitchFamily="34" charset="0"/>
              <a:buChar char="•"/>
            </a:pPr>
            <a:r>
              <a:rPr lang="en-US" altLang="en-US" sz="1400" dirty="0">
                <a:solidFill>
                  <a:schemeClr val="tx1"/>
                </a:solidFill>
              </a:rPr>
              <a:t>Initial Sponsor Ballot (D4.0)				May 2023</a:t>
            </a:r>
          </a:p>
          <a:p>
            <a:pPr lvl="1">
              <a:buFont typeface="Arial" panose="020B0604020202020204" pitchFamily="34" charset="0"/>
              <a:buChar char="•"/>
            </a:pPr>
            <a:r>
              <a:rPr lang="en-US" altLang="en-US" sz="1400" dirty="0">
                <a:solidFill>
                  <a:schemeClr val="tx1"/>
                </a:solidFill>
              </a:rPr>
              <a:t>Final 802.11 WG approval					Mar 2024</a:t>
            </a:r>
          </a:p>
          <a:p>
            <a:pPr lvl="1">
              <a:buFont typeface="Arial" panose="020B0604020202020204" pitchFamily="34" charset="0"/>
              <a:buChar char="•"/>
            </a:pPr>
            <a:r>
              <a:rPr lang="en-US" altLang="en-US" sz="1400" dirty="0">
                <a:solidFill>
                  <a:schemeClr val="tx1"/>
                </a:solidFill>
              </a:rPr>
              <a:t>802 EC approval						Mar 2024</a:t>
            </a:r>
          </a:p>
          <a:p>
            <a:pPr lvl="1">
              <a:buFont typeface="Arial" panose="020B0604020202020204" pitchFamily="34" charset="0"/>
              <a:buChar char="•"/>
            </a:pPr>
            <a:r>
              <a:rPr lang="en-US" altLang="en-US" sz="1400" dirty="0" err="1">
                <a:solidFill>
                  <a:schemeClr val="tx1"/>
                </a:solidFill>
              </a:rPr>
              <a:t>RevCom</a:t>
            </a:r>
            <a:r>
              <a:rPr lang="en-US" altLang="en-US" sz="1400" dirty="0">
                <a:solidFill>
                  <a:schemeClr val="tx1"/>
                </a:solidFill>
              </a:rPr>
              <a:t> and SASB approval				May 2024</a:t>
            </a:r>
          </a:p>
          <a:p>
            <a:pPr marL="0" indent="0"/>
            <a:endParaRPr lang="en-US" sz="1600" dirty="0"/>
          </a:p>
          <a:p>
            <a:pPr marL="0" indent="0"/>
            <a:r>
              <a:rPr lang="en-US" sz="1600" dirty="0"/>
              <a:t>Move: 	Laurent Cariou				Second: Michael Montemurro</a:t>
            </a:r>
          </a:p>
          <a:p>
            <a:pPr marL="0" indent="0"/>
            <a:r>
              <a:rPr lang="en-US" sz="1600" dirty="0"/>
              <a:t>Discussion: None.</a:t>
            </a:r>
          </a:p>
          <a:p>
            <a:pPr marL="0" indent="0"/>
            <a:r>
              <a:rPr lang="en-US" sz="1600" dirty="0"/>
              <a:t>Result: Motion passes with unanimous consent.</a:t>
            </a:r>
          </a:p>
        </p:txBody>
      </p:sp>
      <p:sp>
        <p:nvSpPr>
          <p:cNvPr id="4" name="Slide Number Placeholder 3">
            <a:extLst>
              <a:ext uri="{FF2B5EF4-FFF2-40B4-BE49-F238E27FC236}">
                <a16:creationId xmlns:a16="http://schemas.microsoft.com/office/drawing/2014/main" id="{39F4CEC6-FE4D-4BF3-B791-8C41318F7B4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C877FCD2-3E00-48D4-982C-84F82AFD339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BEA6D7-69C5-4556-9BB1-4591BCE7D572}"/>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90995506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4BC9CA-A5B6-4E8B-BAC6-E5C8B88CBB02}"/>
              </a:ext>
            </a:extLst>
          </p:cNvPr>
          <p:cNvSpPr>
            <a:spLocks noGrp="1"/>
          </p:cNvSpPr>
          <p:nvPr>
            <p:ph type="title"/>
          </p:nvPr>
        </p:nvSpPr>
        <p:spPr/>
        <p:txBody>
          <a:bodyPr/>
          <a:lstStyle/>
          <a:p>
            <a:r>
              <a:rPr lang="en-US" dirty="0"/>
              <a:t>Selection Procedure Motion</a:t>
            </a:r>
          </a:p>
        </p:txBody>
      </p:sp>
      <p:sp>
        <p:nvSpPr>
          <p:cNvPr id="3" name="Content Placeholder 2">
            <a:extLst>
              <a:ext uri="{FF2B5EF4-FFF2-40B4-BE49-F238E27FC236}">
                <a16:creationId xmlns:a16="http://schemas.microsoft.com/office/drawing/2014/main" id="{FA20663D-ABC9-4224-908E-120488311D17}"/>
              </a:ext>
            </a:extLst>
          </p:cNvPr>
          <p:cNvSpPr>
            <a:spLocks noGrp="1"/>
          </p:cNvSpPr>
          <p:nvPr>
            <p:ph idx="1"/>
          </p:nvPr>
        </p:nvSpPr>
        <p:spPr/>
        <p:txBody>
          <a:bodyPr/>
          <a:lstStyle/>
          <a:p>
            <a:pPr>
              <a:buFont typeface="Arial" panose="020B0604020202020204" pitchFamily="34" charset="0"/>
              <a:buChar char="•"/>
            </a:pPr>
            <a:r>
              <a:rPr lang="en-US" dirty="0"/>
              <a:t>Move to adopt 11-19/559r1 as the selection procedure document for TGbe</a:t>
            </a:r>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r>
              <a:rPr lang="en-US" dirty="0"/>
              <a:t>Move: Michael Montemurro		Second: Bin Tian</a:t>
            </a:r>
          </a:p>
          <a:p>
            <a:pPr marL="0" indent="0"/>
            <a:r>
              <a:rPr lang="en-US" dirty="0"/>
              <a:t>Discussion: None</a:t>
            </a:r>
          </a:p>
          <a:p>
            <a:pPr marL="0" indent="0"/>
            <a:r>
              <a:rPr lang="en-US" dirty="0"/>
              <a:t>Result: Motion passes with unanimous consent.</a:t>
            </a:r>
          </a:p>
        </p:txBody>
      </p:sp>
      <p:sp>
        <p:nvSpPr>
          <p:cNvPr id="4" name="Slide Number Placeholder 3">
            <a:extLst>
              <a:ext uri="{FF2B5EF4-FFF2-40B4-BE49-F238E27FC236}">
                <a16:creationId xmlns:a16="http://schemas.microsoft.com/office/drawing/2014/main" id="{E7A22680-0848-41EE-8211-BFAD6A625920}"/>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0DF02F64-2290-45DC-A0DF-78BAFBAC069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A295A35-999D-4710-8473-E91D00782EF7}"/>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62940220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Proposed TG Structure</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4796408"/>
            <a:ext cx="7770813" cy="1696313"/>
          </a:xfrm>
        </p:spPr>
        <p:txBody>
          <a:bodyPr/>
          <a:lstStyle/>
          <a:p>
            <a:pPr>
              <a:buFont typeface="Arial" panose="020B0604020202020204" pitchFamily="34" charset="0"/>
              <a:buChar char="•"/>
            </a:pPr>
            <a:r>
              <a:rPr lang="en-US" sz="1800" dirty="0"/>
              <a:t>Election of TGbe Vice Chairs: see next slides</a:t>
            </a:r>
          </a:p>
          <a:p>
            <a:pPr>
              <a:buFont typeface="Arial" panose="020B0604020202020204" pitchFamily="34" charset="0"/>
              <a:buChar char="•"/>
            </a:pPr>
            <a:r>
              <a:rPr lang="en-US" sz="1800" dirty="0"/>
              <a:t>Appointed TGbe Secretary: </a:t>
            </a:r>
            <a:r>
              <a:rPr lang="en-US" sz="1800" i="1" dirty="0"/>
              <a:t>Dennis Sundman</a:t>
            </a:r>
          </a:p>
          <a:p>
            <a:pPr>
              <a:buFont typeface="Arial" panose="020B0604020202020204" pitchFamily="34" charset="0"/>
              <a:buChar char="•"/>
            </a:pPr>
            <a:r>
              <a:rPr lang="en-US" sz="1800" dirty="0"/>
              <a:t>Appointed TGbe Technical Editor: </a:t>
            </a:r>
            <a:r>
              <a:rPr lang="en-US" sz="1800" i="1" dirty="0"/>
              <a:t>Edward Au</a:t>
            </a:r>
          </a:p>
          <a:p>
            <a:pPr>
              <a:buFont typeface="Arial" panose="020B0604020202020204" pitchFamily="34" charset="0"/>
              <a:buChar char="•"/>
            </a:pPr>
            <a:r>
              <a:rPr lang="en-US" sz="1800" dirty="0"/>
              <a:t>Number of Ad-Hoc (and Chairs) to be discussed in subsequent meetings</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7078CCF3-0DFD-474F-84F0-A806A2715779}"/>
              </a:ext>
            </a:extLst>
          </p:cNvPr>
          <p:cNvSpPr/>
          <p:nvPr/>
        </p:nvSpPr>
        <p:spPr bwMode="auto">
          <a:xfrm>
            <a:off x="3442283" y="1575207"/>
            <a:ext cx="2109782" cy="50718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TGbe Chair</a:t>
            </a:r>
            <a:endParaRPr kumimoji="0" lang="en-US" sz="2400" b="0" i="0" u="none" strike="noStrike" cap="none" normalizeH="0" baseline="0" dirty="0">
              <a:ln>
                <a:noFill/>
              </a:ln>
              <a:solidFill>
                <a:schemeClr val="tx1"/>
              </a:solidFill>
              <a:effectLst/>
            </a:endParaRPr>
          </a:p>
        </p:txBody>
      </p:sp>
      <p:sp>
        <p:nvSpPr>
          <p:cNvPr id="10" name="Rectangle 9">
            <a:extLst>
              <a:ext uri="{FF2B5EF4-FFF2-40B4-BE49-F238E27FC236}">
                <a16:creationId xmlns:a16="http://schemas.microsoft.com/office/drawing/2014/main" id="{EB6BA1F4-3382-4143-A9A9-37725A269D68}"/>
              </a:ext>
            </a:extLst>
          </p:cNvPr>
          <p:cNvSpPr/>
          <p:nvPr/>
        </p:nvSpPr>
        <p:spPr bwMode="auto">
          <a:xfrm>
            <a:off x="2057400" y="2351379"/>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1</a:t>
            </a:r>
            <a:r>
              <a:rPr lang="en-US" baseline="30000" dirty="0">
                <a:solidFill>
                  <a:schemeClr val="tx1"/>
                </a:solidFill>
              </a:rPr>
              <a:t>st</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6" name="Rectangle 15">
            <a:extLst>
              <a:ext uri="{FF2B5EF4-FFF2-40B4-BE49-F238E27FC236}">
                <a16:creationId xmlns:a16="http://schemas.microsoft.com/office/drawing/2014/main" id="{224458F6-EF79-44A1-AB52-DED774BAB2B1}"/>
              </a:ext>
            </a:extLst>
          </p:cNvPr>
          <p:cNvSpPr/>
          <p:nvPr/>
        </p:nvSpPr>
        <p:spPr bwMode="auto">
          <a:xfrm>
            <a:off x="4991011" y="2350680"/>
            <a:ext cx="2060006"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K</a:t>
            </a:r>
            <a:r>
              <a:rPr lang="en-US" baseline="30000" dirty="0">
                <a:solidFill>
                  <a:schemeClr val="tx1"/>
                </a:solidFill>
              </a:rPr>
              <a:t>th</a:t>
            </a:r>
            <a:r>
              <a:rPr lang="en-US" dirty="0">
                <a:solidFill>
                  <a:schemeClr val="tx1"/>
                </a:solidFill>
              </a:rPr>
              <a:t> Vice Chair</a:t>
            </a:r>
            <a:endParaRPr kumimoji="0" lang="en-US" sz="2400" b="0" i="0" u="none" strike="noStrike" cap="none" normalizeH="0" baseline="0" dirty="0">
              <a:ln>
                <a:noFill/>
              </a:ln>
              <a:solidFill>
                <a:schemeClr val="tx1"/>
              </a:solidFill>
              <a:effectLst/>
            </a:endParaRPr>
          </a:p>
        </p:txBody>
      </p:sp>
      <p:sp>
        <p:nvSpPr>
          <p:cNvPr id="17" name="Rectangle 16">
            <a:extLst>
              <a:ext uri="{FF2B5EF4-FFF2-40B4-BE49-F238E27FC236}">
                <a16:creationId xmlns:a16="http://schemas.microsoft.com/office/drawing/2014/main" id="{CB176AD6-0C03-4ACE-AD06-F99217FF6AE0}"/>
              </a:ext>
            </a:extLst>
          </p:cNvPr>
          <p:cNvSpPr/>
          <p:nvPr/>
        </p:nvSpPr>
        <p:spPr bwMode="auto">
          <a:xfrm>
            <a:off x="2057400" y="3162517"/>
            <a:ext cx="1905000"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Secretary</a:t>
            </a:r>
            <a:endParaRPr kumimoji="0" lang="en-US" sz="2400" b="0" i="0" u="none" strike="noStrike" cap="none" normalizeH="0" baseline="0" dirty="0">
              <a:ln>
                <a:noFill/>
              </a:ln>
              <a:solidFill>
                <a:schemeClr val="tx1"/>
              </a:solidFill>
              <a:effectLst/>
            </a:endParaRPr>
          </a:p>
        </p:txBody>
      </p:sp>
      <p:sp>
        <p:nvSpPr>
          <p:cNvPr id="18" name="Rectangle 17">
            <a:extLst>
              <a:ext uri="{FF2B5EF4-FFF2-40B4-BE49-F238E27FC236}">
                <a16:creationId xmlns:a16="http://schemas.microsoft.com/office/drawing/2014/main" id="{AAD6D8B1-12B2-4F5C-9413-EBB9687B8C11}"/>
              </a:ext>
            </a:extLst>
          </p:cNvPr>
          <p:cNvSpPr/>
          <p:nvPr/>
        </p:nvSpPr>
        <p:spPr bwMode="auto">
          <a:xfrm>
            <a:off x="4987465" y="3162517"/>
            <a:ext cx="2050918" cy="42154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Editor</a:t>
            </a:r>
            <a:endParaRPr kumimoji="0" lang="en-US" sz="2400" b="0" i="0" u="none" strike="noStrike" cap="none" normalizeH="0" baseline="0" dirty="0">
              <a:ln>
                <a:noFill/>
              </a:ln>
              <a:solidFill>
                <a:schemeClr val="tx1"/>
              </a:solidFill>
              <a:effectLst/>
            </a:endParaRPr>
          </a:p>
        </p:txBody>
      </p:sp>
      <p:cxnSp>
        <p:nvCxnSpPr>
          <p:cNvPr id="20" name="Straight Connector 19">
            <a:extLst>
              <a:ext uri="{FF2B5EF4-FFF2-40B4-BE49-F238E27FC236}">
                <a16:creationId xmlns:a16="http://schemas.microsoft.com/office/drawing/2014/main" id="{BDF28544-5B7F-4D52-B929-ED87F6977CB7}"/>
              </a:ext>
            </a:extLst>
          </p:cNvPr>
          <p:cNvCxnSpPr>
            <a:cxnSpLocks/>
            <a:stCxn id="7" idx="2"/>
          </p:cNvCxnSpPr>
          <p:nvPr/>
        </p:nvCxnSpPr>
        <p:spPr bwMode="auto">
          <a:xfrm>
            <a:off x="4497174" y="2082392"/>
            <a:ext cx="0" cy="172760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Straight Connector 21">
            <a:extLst>
              <a:ext uri="{FF2B5EF4-FFF2-40B4-BE49-F238E27FC236}">
                <a16:creationId xmlns:a16="http://schemas.microsoft.com/office/drawing/2014/main" id="{2557210A-D3AB-406E-8196-7DED54CABDDA}"/>
              </a:ext>
            </a:extLst>
          </p:cNvPr>
          <p:cNvCxnSpPr>
            <a:cxnSpLocks/>
          </p:cNvCxnSpPr>
          <p:nvPr/>
        </p:nvCxnSpPr>
        <p:spPr bwMode="auto">
          <a:xfrm>
            <a:off x="3009900" y="3810000"/>
            <a:ext cx="148590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1E8AEC08-7ED7-413B-BA5A-174B213F6E61}"/>
              </a:ext>
            </a:extLst>
          </p:cNvPr>
          <p:cNvCxnSpPr>
            <a:cxnSpLocks/>
          </p:cNvCxnSpPr>
          <p:nvPr/>
        </p:nvCxnSpPr>
        <p:spPr bwMode="auto">
          <a:xfrm>
            <a:off x="4495800" y="3810000"/>
            <a:ext cx="1517124"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54BC8E72-CE70-4DD4-939B-D8084A1241C2}"/>
              </a:ext>
            </a:extLst>
          </p:cNvPr>
          <p:cNvCxnSpPr>
            <a:cxnSpLocks/>
          </p:cNvCxnSpPr>
          <p:nvPr/>
        </p:nvCxnSpPr>
        <p:spPr bwMode="auto">
          <a:xfrm>
            <a:off x="3953312" y="337259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F10E98B3-0841-468A-AF38-367F9BC365C8}"/>
              </a:ext>
            </a:extLst>
          </p:cNvPr>
          <p:cNvCxnSpPr>
            <a:cxnSpLocks/>
          </p:cNvCxnSpPr>
          <p:nvPr/>
        </p:nvCxnSpPr>
        <p:spPr bwMode="auto">
          <a:xfrm>
            <a:off x="3962400" y="2551100"/>
            <a:ext cx="1034153" cy="699"/>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4" name="Straight Connector 33">
            <a:extLst>
              <a:ext uri="{FF2B5EF4-FFF2-40B4-BE49-F238E27FC236}">
                <a16:creationId xmlns:a16="http://schemas.microsoft.com/office/drawing/2014/main" id="{140D117D-7AAD-491C-8B94-3E27D01383EA}"/>
              </a:ext>
            </a:extLst>
          </p:cNvPr>
          <p:cNvCxnSpPr>
            <a:cxnSpLocks/>
          </p:cNvCxnSpPr>
          <p:nvPr/>
        </p:nvCxnSpPr>
        <p:spPr bwMode="auto">
          <a:xfrm>
            <a:off x="30099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7" name="Straight Connector 36">
            <a:extLst>
              <a:ext uri="{FF2B5EF4-FFF2-40B4-BE49-F238E27FC236}">
                <a16:creationId xmlns:a16="http://schemas.microsoft.com/office/drawing/2014/main" id="{321FDFFB-6534-4960-AC3F-6C874DFED11B}"/>
              </a:ext>
            </a:extLst>
          </p:cNvPr>
          <p:cNvCxnSpPr>
            <a:cxnSpLocks/>
          </p:cNvCxnSpPr>
          <p:nvPr/>
        </p:nvCxnSpPr>
        <p:spPr bwMode="auto">
          <a:xfrm>
            <a:off x="6019800" y="3810000"/>
            <a:ext cx="0" cy="7620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8" name="Rectangle 37">
            <a:extLst>
              <a:ext uri="{FF2B5EF4-FFF2-40B4-BE49-F238E27FC236}">
                <a16:creationId xmlns:a16="http://schemas.microsoft.com/office/drawing/2014/main" id="{6047479D-86DB-4979-BD5C-117E9E214BF1}"/>
              </a:ext>
            </a:extLst>
          </p:cNvPr>
          <p:cNvSpPr/>
          <p:nvPr/>
        </p:nvSpPr>
        <p:spPr bwMode="auto">
          <a:xfrm>
            <a:off x="2057400" y="3885085"/>
            <a:ext cx="1905000" cy="76311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1</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2400" b="0" i="0" u="none" strike="noStrike" cap="none" normalizeH="0" baseline="0" dirty="0">
                <a:ln>
                  <a:noFill/>
                </a:ln>
                <a:solidFill>
                  <a:schemeClr val="tx1"/>
                </a:solidFill>
                <a:effectLst/>
              </a:rPr>
              <a:t>Chair(s)</a:t>
            </a:r>
          </a:p>
        </p:txBody>
      </p:sp>
      <p:sp>
        <p:nvSpPr>
          <p:cNvPr id="39" name="Rectangle 38">
            <a:extLst>
              <a:ext uri="{FF2B5EF4-FFF2-40B4-BE49-F238E27FC236}">
                <a16:creationId xmlns:a16="http://schemas.microsoft.com/office/drawing/2014/main" id="{BE561A9E-344D-44FE-8BB1-F9B2F731BCAA}"/>
              </a:ext>
            </a:extLst>
          </p:cNvPr>
          <p:cNvSpPr/>
          <p:nvPr/>
        </p:nvSpPr>
        <p:spPr bwMode="auto">
          <a:xfrm>
            <a:off x="5019943" y="3885085"/>
            <a:ext cx="2018438" cy="76310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Ad-Hoc </a:t>
            </a:r>
            <a:r>
              <a:rPr lang="en-US" i="1" dirty="0">
                <a:solidFill>
                  <a:schemeClr val="tx1"/>
                </a:solidFill>
              </a:rPr>
              <a:t>N</a:t>
            </a:r>
            <a:r>
              <a:rPr lang="en-US" dirty="0">
                <a:solidFill>
                  <a:schemeClr val="tx1"/>
                </a:solidFill>
              </a:rPr>
              <a:t>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solidFill>
                  <a:schemeClr val="tx1"/>
                </a:solidFill>
              </a:rPr>
              <a:t>Chair(s)</a:t>
            </a:r>
          </a:p>
        </p:txBody>
      </p:sp>
      <p:sp>
        <p:nvSpPr>
          <p:cNvPr id="41" name="TextBox 40">
            <a:extLst>
              <a:ext uri="{FF2B5EF4-FFF2-40B4-BE49-F238E27FC236}">
                <a16:creationId xmlns:a16="http://schemas.microsoft.com/office/drawing/2014/main" id="{FACAFD8F-4F50-4245-8C61-6A64F1611322}"/>
              </a:ext>
            </a:extLst>
          </p:cNvPr>
          <p:cNvSpPr txBox="1"/>
          <p:nvPr/>
        </p:nvSpPr>
        <p:spPr>
          <a:xfrm>
            <a:off x="4249578" y="3989563"/>
            <a:ext cx="492443" cy="461665"/>
          </a:xfrm>
          <a:prstGeom prst="rect">
            <a:avLst/>
          </a:prstGeom>
          <a:noFill/>
        </p:spPr>
        <p:txBody>
          <a:bodyPr wrap="none" rtlCol="0">
            <a:spAutoFit/>
          </a:bodyPr>
          <a:lstStyle/>
          <a:p>
            <a:r>
              <a:rPr lang="en-US" dirty="0">
                <a:solidFill>
                  <a:schemeClr val="tx1"/>
                </a:solidFill>
              </a:rPr>
              <a:t>…</a:t>
            </a:r>
          </a:p>
        </p:txBody>
      </p:sp>
      <p:sp>
        <p:nvSpPr>
          <p:cNvPr id="42" name="TextBox 41">
            <a:extLst>
              <a:ext uri="{FF2B5EF4-FFF2-40B4-BE49-F238E27FC236}">
                <a16:creationId xmlns:a16="http://schemas.microsoft.com/office/drawing/2014/main" id="{46F2C9AE-D3F6-49B2-90D7-5A66625E074C}"/>
              </a:ext>
            </a:extLst>
          </p:cNvPr>
          <p:cNvSpPr txBox="1"/>
          <p:nvPr/>
        </p:nvSpPr>
        <p:spPr>
          <a:xfrm>
            <a:off x="7117548" y="1558128"/>
            <a:ext cx="2071336" cy="523220"/>
          </a:xfrm>
          <a:prstGeom prst="rect">
            <a:avLst/>
          </a:prstGeom>
          <a:noFill/>
        </p:spPr>
        <p:txBody>
          <a:bodyPr wrap="none" rtlCol="0">
            <a:spAutoFit/>
          </a:bodyPr>
          <a:lstStyle/>
          <a:p>
            <a:r>
              <a:rPr lang="en-US" sz="1400" dirty="0">
                <a:solidFill>
                  <a:schemeClr val="tx1"/>
                </a:solidFill>
              </a:rPr>
              <a:t>Appointed: WG Chair </a:t>
            </a:r>
          </a:p>
          <a:p>
            <a:r>
              <a:rPr lang="en-US" sz="1400" dirty="0">
                <a:solidFill>
                  <a:schemeClr val="tx1"/>
                </a:solidFill>
              </a:rPr>
              <a:t>Confirmed: WG Majority</a:t>
            </a:r>
          </a:p>
        </p:txBody>
      </p:sp>
      <p:sp>
        <p:nvSpPr>
          <p:cNvPr id="43" name="TextBox 42">
            <a:extLst>
              <a:ext uri="{FF2B5EF4-FFF2-40B4-BE49-F238E27FC236}">
                <a16:creationId xmlns:a16="http://schemas.microsoft.com/office/drawing/2014/main" id="{43F67C61-9A7F-4B79-A794-6A121F8457E4}"/>
              </a:ext>
            </a:extLst>
          </p:cNvPr>
          <p:cNvSpPr txBox="1"/>
          <p:nvPr/>
        </p:nvSpPr>
        <p:spPr>
          <a:xfrm>
            <a:off x="7117548" y="2286000"/>
            <a:ext cx="2071336" cy="523220"/>
          </a:xfrm>
          <a:prstGeom prst="rect">
            <a:avLst/>
          </a:prstGeom>
          <a:noFill/>
        </p:spPr>
        <p:txBody>
          <a:bodyPr wrap="none" rtlCol="0">
            <a:spAutoFit/>
          </a:bodyPr>
          <a:lstStyle/>
          <a:p>
            <a:r>
              <a:rPr lang="en-US" sz="1400" dirty="0">
                <a:solidFill>
                  <a:schemeClr val="tx1"/>
                </a:solidFill>
              </a:rPr>
              <a:t>Elected:       TG Majority</a:t>
            </a:r>
          </a:p>
          <a:p>
            <a:r>
              <a:rPr lang="en-US" sz="1400" dirty="0">
                <a:solidFill>
                  <a:schemeClr val="tx1"/>
                </a:solidFill>
              </a:rPr>
              <a:t>Confirmed:  WG Majority</a:t>
            </a:r>
          </a:p>
        </p:txBody>
      </p:sp>
      <p:sp>
        <p:nvSpPr>
          <p:cNvPr id="44" name="TextBox 43">
            <a:extLst>
              <a:ext uri="{FF2B5EF4-FFF2-40B4-BE49-F238E27FC236}">
                <a16:creationId xmlns:a16="http://schemas.microsoft.com/office/drawing/2014/main" id="{B0ED89A0-8EC2-429A-B9F3-F9A05BC47A3F}"/>
              </a:ext>
            </a:extLst>
          </p:cNvPr>
          <p:cNvSpPr txBox="1"/>
          <p:nvPr/>
        </p:nvSpPr>
        <p:spPr>
          <a:xfrm>
            <a:off x="7117548" y="3078153"/>
            <a:ext cx="2010422" cy="523220"/>
          </a:xfrm>
          <a:prstGeom prst="rect">
            <a:avLst/>
          </a:prstGeom>
          <a:noFill/>
        </p:spPr>
        <p:txBody>
          <a:bodyPr wrap="none" rtlCol="0">
            <a:spAutoFit/>
          </a:bodyPr>
          <a:lstStyle/>
          <a:p>
            <a:r>
              <a:rPr lang="en-US" sz="1400" dirty="0">
                <a:solidFill>
                  <a:schemeClr val="tx1"/>
                </a:solidFill>
              </a:rPr>
              <a:t>Appointed: TG Chair</a:t>
            </a:r>
          </a:p>
          <a:p>
            <a:r>
              <a:rPr lang="en-US" sz="1400" dirty="0">
                <a:solidFill>
                  <a:schemeClr val="tx1"/>
                </a:solidFill>
              </a:rPr>
              <a:t>Confirmed: TG Majority</a:t>
            </a:r>
          </a:p>
        </p:txBody>
      </p:sp>
      <p:sp>
        <p:nvSpPr>
          <p:cNvPr id="45" name="TextBox 44">
            <a:extLst>
              <a:ext uri="{FF2B5EF4-FFF2-40B4-BE49-F238E27FC236}">
                <a16:creationId xmlns:a16="http://schemas.microsoft.com/office/drawing/2014/main" id="{6C81672E-9982-4CC8-A59B-FBC38DC52450}"/>
              </a:ext>
            </a:extLst>
          </p:cNvPr>
          <p:cNvSpPr txBox="1"/>
          <p:nvPr/>
        </p:nvSpPr>
        <p:spPr>
          <a:xfrm>
            <a:off x="7117548" y="4048780"/>
            <a:ext cx="2018438" cy="523220"/>
          </a:xfrm>
          <a:prstGeom prst="rect">
            <a:avLst/>
          </a:prstGeom>
          <a:noFill/>
        </p:spPr>
        <p:txBody>
          <a:bodyPr wrap="square" rtlCol="0">
            <a:spAutoFit/>
          </a:bodyPr>
          <a:lstStyle/>
          <a:p>
            <a:r>
              <a:rPr lang="en-US" sz="1400" dirty="0">
                <a:solidFill>
                  <a:schemeClr val="tx1"/>
                </a:solidFill>
              </a:rPr>
              <a:t>Decided:     TG Members</a:t>
            </a:r>
          </a:p>
          <a:p>
            <a:r>
              <a:rPr lang="en-US" sz="1400" dirty="0">
                <a:solidFill>
                  <a:schemeClr val="tx1"/>
                </a:solidFill>
              </a:rPr>
              <a:t>Confirmed: TG Majority</a:t>
            </a:r>
          </a:p>
        </p:txBody>
      </p:sp>
      <p:sp>
        <p:nvSpPr>
          <p:cNvPr id="27" name="TextBox 26">
            <a:extLst>
              <a:ext uri="{FF2B5EF4-FFF2-40B4-BE49-F238E27FC236}">
                <a16:creationId xmlns:a16="http://schemas.microsoft.com/office/drawing/2014/main" id="{C07F9D84-7E8F-4002-BF3B-5C78AF58FA40}"/>
              </a:ext>
            </a:extLst>
          </p:cNvPr>
          <p:cNvSpPr txBox="1"/>
          <p:nvPr/>
        </p:nvSpPr>
        <p:spPr>
          <a:xfrm>
            <a:off x="4249578" y="2341854"/>
            <a:ext cx="492443" cy="461665"/>
          </a:xfrm>
          <a:prstGeom prst="rect">
            <a:avLst/>
          </a:prstGeom>
          <a:noFill/>
        </p:spPr>
        <p:txBody>
          <a:bodyPr wrap="none" rtlCol="0">
            <a:spAutoFit/>
          </a:bodyPr>
          <a:lstStyle/>
          <a:p>
            <a:r>
              <a:rPr lang="en-US" dirty="0">
                <a:solidFill>
                  <a:schemeClr val="tx1"/>
                </a:solidFill>
              </a:rPr>
              <a:t>…</a:t>
            </a:r>
          </a:p>
        </p:txBody>
      </p:sp>
    </p:spTree>
    <p:extLst>
      <p:ext uri="{BB962C8B-B14F-4D97-AF65-F5344CB8AC3E}">
        <p14:creationId xmlns:p14="http://schemas.microsoft.com/office/powerpoint/2010/main" val="33749542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Secretary</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Dennis Sundman as TGbe Secretary</a:t>
            </a:r>
          </a:p>
          <a:p>
            <a:pPr>
              <a:buFont typeface="Arial" panose="020B0604020202020204" pitchFamily="34" charset="0"/>
              <a:buChar char="•"/>
            </a:pPr>
            <a:endParaRPr lang="en-US" sz="2000" dirty="0"/>
          </a:p>
          <a:p>
            <a:pPr marL="0" indent="0"/>
            <a:r>
              <a:rPr lang="en-US" sz="2000" dirty="0"/>
              <a:t>Move: Michael Montemurro		Second: Lei Wang</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549118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B2AFF9-EE91-4495-AD19-D176D326A64A}"/>
              </a:ext>
            </a:extLst>
          </p:cNvPr>
          <p:cNvSpPr>
            <a:spLocks noGrp="1"/>
          </p:cNvSpPr>
          <p:nvPr>
            <p:ph type="title"/>
          </p:nvPr>
        </p:nvSpPr>
        <p:spPr/>
        <p:txBody>
          <a:bodyPr/>
          <a:lstStyle/>
          <a:p>
            <a:r>
              <a:rPr lang="en-US" dirty="0"/>
              <a:t>Confirm TGbe Technical Editor</a:t>
            </a:r>
          </a:p>
        </p:txBody>
      </p:sp>
      <p:sp>
        <p:nvSpPr>
          <p:cNvPr id="3" name="Content Placeholder 2">
            <a:extLst>
              <a:ext uri="{FF2B5EF4-FFF2-40B4-BE49-F238E27FC236}">
                <a16:creationId xmlns:a16="http://schemas.microsoft.com/office/drawing/2014/main" id="{378C09F9-EFB3-46BE-A578-7E95656B8281}"/>
              </a:ext>
            </a:extLst>
          </p:cNvPr>
          <p:cNvSpPr>
            <a:spLocks noGrp="1"/>
          </p:cNvSpPr>
          <p:nvPr>
            <p:ph idx="1"/>
          </p:nvPr>
        </p:nvSpPr>
        <p:spPr/>
        <p:txBody>
          <a:bodyPr/>
          <a:lstStyle/>
          <a:p>
            <a:pPr>
              <a:buFont typeface="Arial" panose="020B0604020202020204" pitchFamily="34" charset="0"/>
              <a:buChar char="•"/>
            </a:pPr>
            <a:r>
              <a:rPr lang="en-US" sz="2000" dirty="0"/>
              <a:t>Move to confirm Edward Au as TGbe Technical Editor</a:t>
            </a:r>
          </a:p>
          <a:p>
            <a:pPr>
              <a:buFont typeface="Arial" panose="020B0604020202020204" pitchFamily="34" charset="0"/>
              <a:buChar char="•"/>
            </a:pPr>
            <a:endParaRPr lang="en-US" sz="2000" dirty="0"/>
          </a:p>
          <a:p>
            <a:pPr marL="0" indent="0"/>
            <a:r>
              <a:rPr lang="en-US" sz="2000" dirty="0"/>
              <a:t>Move: Ming Gan					Second: Carlos Cordeiro</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551285AD-1D63-44B0-AF84-40F0A887D037}"/>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CDC9F1F-E447-4F7E-A137-E639AB77086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49B2D97-9126-488A-BF7F-FC356B5F806F}"/>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1394919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solidFill>
                  <a:schemeClr val="tx1"/>
                </a:solidFill>
              </a:rPr>
              <a:t>Vice-Chairs Election Process</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a:xfrm>
            <a:off x="685800" y="2971800"/>
            <a:ext cx="7770813" cy="3495133"/>
          </a:xfrm>
        </p:spPr>
        <p:txBody>
          <a:bodyPr/>
          <a:lstStyle/>
          <a:p>
            <a:pPr>
              <a:buFont typeface="Arial" panose="020B0604020202020204" pitchFamily="34" charset="0"/>
              <a:buChar char="•"/>
            </a:pPr>
            <a:r>
              <a:rPr lang="en-US" sz="2000" dirty="0"/>
              <a:t>How many Vice Chairs?</a:t>
            </a:r>
          </a:p>
          <a:p>
            <a:pPr lvl="1">
              <a:buFont typeface="Arial" panose="020B0604020202020204" pitchFamily="34" charset="0"/>
              <a:buChar char="•"/>
            </a:pPr>
            <a:r>
              <a:rPr lang="en-US" sz="1800" dirty="0"/>
              <a:t>Preference is Two Vice Chairs</a:t>
            </a:r>
          </a:p>
          <a:p>
            <a:pPr>
              <a:buFont typeface="Arial" panose="020B0604020202020204" pitchFamily="34" charset="0"/>
              <a:buChar char="•"/>
            </a:pPr>
            <a:r>
              <a:rPr lang="en-US" sz="2000" dirty="0"/>
              <a:t>Proposed Election Process (if K &lt; M)</a:t>
            </a:r>
          </a:p>
          <a:p>
            <a:pPr marL="914400" lvl="1" indent="-457200">
              <a:buFont typeface="+mj-lt"/>
              <a:buAutoNum type="arabicPeriod"/>
            </a:pPr>
            <a:r>
              <a:rPr lang="en-US" sz="1800" b="1" dirty="0"/>
              <a:t>First Voting Round </a:t>
            </a:r>
            <a:r>
              <a:rPr lang="en-US" sz="1800" dirty="0"/>
              <a:t>– Members select K out of M candidates</a:t>
            </a:r>
          </a:p>
          <a:p>
            <a:pPr marL="1314450" lvl="2" indent="-457200">
              <a:buFont typeface="Arial" panose="020B0604020202020204" pitchFamily="34" charset="0"/>
              <a:buChar char="•"/>
            </a:pPr>
            <a:r>
              <a:rPr lang="en-US" sz="1600" dirty="0"/>
              <a:t>1</a:t>
            </a:r>
            <a:r>
              <a:rPr lang="en-US" sz="1600" baseline="30000" dirty="0"/>
              <a:t>st</a:t>
            </a:r>
            <a:r>
              <a:rPr lang="en-US" sz="1600" dirty="0"/>
              <a:t> Vice Chair: Candidate with highest number of votes</a:t>
            </a:r>
          </a:p>
          <a:p>
            <a:pPr marL="1314450" lvl="2" indent="-457200">
              <a:buFont typeface="Arial" panose="020B0604020202020204" pitchFamily="34" charset="0"/>
              <a:buChar char="•"/>
            </a:pPr>
            <a:r>
              <a:rPr lang="en-US" sz="1600" dirty="0"/>
              <a:t>K</a:t>
            </a:r>
            <a:r>
              <a:rPr lang="en-US" sz="1600" baseline="30000" dirty="0"/>
              <a:t>th</a:t>
            </a:r>
            <a:r>
              <a:rPr lang="en-US" sz="1600" dirty="0"/>
              <a:t> Vice Chair: Candidate with K</a:t>
            </a:r>
            <a:r>
              <a:rPr lang="en-US" sz="1600" baseline="30000" dirty="0"/>
              <a:t>th</a:t>
            </a:r>
            <a:r>
              <a:rPr lang="en-US" sz="1600" dirty="0"/>
              <a:t> highest number of votes</a:t>
            </a:r>
          </a:p>
          <a:p>
            <a:pPr marL="914400" lvl="1" indent="-457200">
              <a:buFont typeface="+mj-lt"/>
              <a:buAutoNum type="arabicPeriod"/>
            </a:pPr>
            <a:r>
              <a:rPr lang="en-US" sz="1800" b="1" dirty="0"/>
              <a:t>Draw Round (optional) </a:t>
            </a:r>
            <a:r>
              <a:rPr lang="en-US" sz="1800" dirty="0"/>
              <a:t>– If &gt;1 candidates get same # of votes</a:t>
            </a:r>
          </a:p>
          <a:p>
            <a:pPr marL="1314450" lvl="2" indent="-457200">
              <a:buFont typeface="Arial" panose="020B0604020202020204" pitchFamily="34" charset="0"/>
              <a:buChar char="•"/>
            </a:pPr>
            <a:r>
              <a:rPr lang="en-US" sz="1600" dirty="0"/>
              <a:t>Members select one out of the X candidates</a:t>
            </a:r>
          </a:p>
          <a:p>
            <a:pPr marL="914400" lvl="1" indent="-457200">
              <a:buFont typeface="+mj-lt"/>
              <a:buAutoNum type="arabicPeriod"/>
            </a:pPr>
            <a:r>
              <a:rPr lang="en-US" sz="1800" b="1" dirty="0"/>
              <a:t>Final Round</a:t>
            </a:r>
            <a:r>
              <a:rPr lang="en-US" sz="1800" dirty="0"/>
              <a:t> – Approve selected Vice Chairs with TG majority</a:t>
            </a:r>
          </a:p>
          <a:p>
            <a:pPr marL="1314450" lvl="2" indent="-457200">
              <a:buFont typeface="Arial" panose="020B0604020202020204" pitchFamily="34" charset="0"/>
              <a:buChar char="•"/>
            </a:pPr>
            <a:r>
              <a:rPr lang="en-US" sz="1600" dirty="0"/>
              <a:t>See next slide</a:t>
            </a:r>
          </a:p>
          <a:p>
            <a:pPr marL="1314450" lvl="2" indent="-457200">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
        <p:nvSpPr>
          <p:cNvPr id="7" name="Rectangle 6">
            <a:extLst>
              <a:ext uri="{FF2B5EF4-FFF2-40B4-BE49-F238E27FC236}">
                <a16:creationId xmlns:a16="http://schemas.microsoft.com/office/drawing/2014/main" id="{9F4C402B-74E5-41C2-882B-EC6665999EB9}"/>
              </a:ext>
            </a:extLst>
          </p:cNvPr>
          <p:cNvSpPr/>
          <p:nvPr/>
        </p:nvSpPr>
        <p:spPr bwMode="auto">
          <a:xfrm>
            <a:off x="3581400" y="1828800"/>
            <a:ext cx="1600200" cy="45720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dirty="0"/>
              <a:t>Election</a:t>
            </a: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429C9BA3-3C86-43CE-B239-85DCA47D38B7}"/>
              </a:ext>
            </a:extLst>
          </p:cNvPr>
          <p:cNvSpPr txBox="1"/>
          <p:nvPr/>
        </p:nvSpPr>
        <p:spPr>
          <a:xfrm>
            <a:off x="1605661" y="1545760"/>
            <a:ext cx="1241045" cy="1077218"/>
          </a:xfrm>
          <a:prstGeom prst="rect">
            <a:avLst/>
          </a:prstGeom>
          <a:noFill/>
        </p:spPr>
        <p:txBody>
          <a:bodyPr wrap="none" rtlCol="0">
            <a:spAutoFit/>
          </a:bodyPr>
          <a:lstStyle/>
          <a:p>
            <a:r>
              <a:rPr lang="en-US" sz="1600" dirty="0">
                <a:solidFill>
                  <a:schemeClr val="tx1"/>
                </a:solidFill>
              </a:rPr>
              <a:t>Candidate 1</a:t>
            </a:r>
          </a:p>
          <a:p>
            <a:r>
              <a:rPr lang="en-US" sz="1600" dirty="0">
                <a:solidFill>
                  <a:schemeClr val="tx1"/>
                </a:solidFill>
              </a:rPr>
              <a:t>Candidate 2,</a:t>
            </a:r>
          </a:p>
          <a:p>
            <a:r>
              <a:rPr lang="en-US" sz="1600" dirty="0">
                <a:solidFill>
                  <a:schemeClr val="tx1"/>
                </a:solidFill>
              </a:rPr>
              <a:t>       …</a:t>
            </a:r>
          </a:p>
          <a:p>
            <a:r>
              <a:rPr lang="en-US" sz="1600" dirty="0">
                <a:solidFill>
                  <a:schemeClr val="tx1"/>
                </a:solidFill>
              </a:rPr>
              <a:t>Candidate </a:t>
            </a:r>
            <a:r>
              <a:rPr lang="en-US" sz="1600" i="1" dirty="0">
                <a:solidFill>
                  <a:schemeClr val="tx1"/>
                </a:solidFill>
              </a:rPr>
              <a:t>M</a:t>
            </a:r>
          </a:p>
        </p:txBody>
      </p:sp>
      <p:cxnSp>
        <p:nvCxnSpPr>
          <p:cNvPr id="10" name="Straight Arrow Connector 9">
            <a:extLst>
              <a:ext uri="{FF2B5EF4-FFF2-40B4-BE49-F238E27FC236}">
                <a16:creationId xmlns:a16="http://schemas.microsoft.com/office/drawing/2014/main" id="{04EB6131-348E-4C18-8E67-4DBC0B5ED133}"/>
              </a:ext>
            </a:extLst>
          </p:cNvPr>
          <p:cNvCxnSpPr>
            <a:cxnSpLocks/>
          </p:cNvCxnSpPr>
          <p:nvPr/>
        </p:nvCxnSpPr>
        <p:spPr bwMode="auto">
          <a:xfrm>
            <a:off x="2819400" y="1713707"/>
            <a:ext cx="762000" cy="19129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2" name="Straight Arrow Connector 11">
            <a:extLst>
              <a:ext uri="{FF2B5EF4-FFF2-40B4-BE49-F238E27FC236}">
                <a16:creationId xmlns:a16="http://schemas.microsoft.com/office/drawing/2014/main" id="{17C40E9A-EBFD-4DE5-85D1-DD5B14C40C82}"/>
              </a:ext>
            </a:extLst>
          </p:cNvPr>
          <p:cNvCxnSpPr>
            <a:cxnSpLocks/>
            <a:stCxn id="8" idx="3"/>
            <a:endCxn id="7" idx="1"/>
          </p:cNvCxnSpPr>
          <p:nvPr/>
        </p:nvCxnSpPr>
        <p:spPr bwMode="auto">
          <a:xfrm flipV="1">
            <a:off x="2846706" y="2057400"/>
            <a:ext cx="734694" cy="26969"/>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4" name="Straight Arrow Connector 13">
            <a:extLst>
              <a:ext uri="{FF2B5EF4-FFF2-40B4-BE49-F238E27FC236}">
                <a16:creationId xmlns:a16="http://schemas.microsoft.com/office/drawing/2014/main" id="{85DB6F37-18BB-4C62-A09C-9CD229DF9D79}"/>
              </a:ext>
            </a:extLst>
          </p:cNvPr>
          <p:cNvCxnSpPr>
            <a:cxnSpLocks/>
          </p:cNvCxnSpPr>
          <p:nvPr/>
        </p:nvCxnSpPr>
        <p:spPr bwMode="auto">
          <a:xfrm flipV="1">
            <a:off x="2819400" y="2209800"/>
            <a:ext cx="762000" cy="2676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8" name="Straight Arrow Connector 17">
            <a:extLst>
              <a:ext uri="{FF2B5EF4-FFF2-40B4-BE49-F238E27FC236}">
                <a16:creationId xmlns:a16="http://schemas.microsoft.com/office/drawing/2014/main" id="{0CCE06A2-EC98-48B7-B058-D75774F2CE35}"/>
              </a:ext>
            </a:extLst>
          </p:cNvPr>
          <p:cNvCxnSpPr>
            <a:cxnSpLocks/>
            <a:endCxn id="19" idx="1"/>
          </p:cNvCxnSpPr>
          <p:nvPr/>
        </p:nvCxnSpPr>
        <p:spPr bwMode="auto">
          <a:xfrm flipV="1">
            <a:off x="5181600" y="1843516"/>
            <a:ext cx="570706" cy="96425"/>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9" name="TextBox 18">
            <a:extLst>
              <a:ext uri="{FF2B5EF4-FFF2-40B4-BE49-F238E27FC236}">
                <a16:creationId xmlns:a16="http://schemas.microsoft.com/office/drawing/2014/main" id="{1C33C7F0-11A2-4C85-95B6-09A7734B464D}"/>
              </a:ext>
            </a:extLst>
          </p:cNvPr>
          <p:cNvSpPr txBox="1"/>
          <p:nvPr/>
        </p:nvSpPr>
        <p:spPr>
          <a:xfrm>
            <a:off x="5752306" y="1643461"/>
            <a:ext cx="1589731" cy="400110"/>
          </a:xfrm>
          <a:prstGeom prst="rect">
            <a:avLst/>
          </a:prstGeom>
          <a:noFill/>
        </p:spPr>
        <p:txBody>
          <a:bodyPr wrap="none" rtlCol="0">
            <a:spAutoFit/>
          </a:bodyPr>
          <a:lstStyle/>
          <a:p>
            <a:r>
              <a:rPr lang="en-US" sz="2000" dirty="0">
                <a:solidFill>
                  <a:schemeClr val="tx1"/>
                </a:solidFill>
              </a:rPr>
              <a:t>1</a:t>
            </a:r>
            <a:r>
              <a:rPr lang="en-US" sz="2000" baseline="30000" dirty="0">
                <a:solidFill>
                  <a:schemeClr val="tx1"/>
                </a:solidFill>
              </a:rPr>
              <a:t>st</a:t>
            </a:r>
            <a:r>
              <a:rPr lang="en-US" sz="2000" dirty="0">
                <a:solidFill>
                  <a:schemeClr val="tx1"/>
                </a:solidFill>
              </a:rPr>
              <a:t> Vice Chair</a:t>
            </a:r>
          </a:p>
        </p:txBody>
      </p:sp>
      <p:sp>
        <p:nvSpPr>
          <p:cNvPr id="20" name="TextBox 19">
            <a:extLst>
              <a:ext uri="{FF2B5EF4-FFF2-40B4-BE49-F238E27FC236}">
                <a16:creationId xmlns:a16="http://schemas.microsoft.com/office/drawing/2014/main" id="{54A334F1-B2BC-434D-9A70-B11D2D947D49}"/>
              </a:ext>
            </a:extLst>
          </p:cNvPr>
          <p:cNvSpPr txBox="1"/>
          <p:nvPr/>
        </p:nvSpPr>
        <p:spPr>
          <a:xfrm>
            <a:off x="5752306" y="2085776"/>
            <a:ext cx="1665071" cy="400110"/>
          </a:xfrm>
          <a:prstGeom prst="rect">
            <a:avLst/>
          </a:prstGeom>
          <a:noFill/>
        </p:spPr>
        <p:txBody>
          <a:bodyPr wrap="none" rtlCol="0">
            <a:spAutoFit/>
          </a:bodyPr>
          <a:lstStyle/>
          <a:p>
            <a:r>
              <a:rPr lang="en-US" sz="2000" dirty="0">
                <a:solidFill>
                  <a:schemeClr val="tx1"/>
                </a:solidFill>
              </a:rPr>
              <a:t>K</a:t>
            </a:r>
            <a:r>
              <a:rPr lang="en-US" sz="2000" baseline="30000" dirty="0">
                <a:solidFill>
                  <a:schemeClr val="tx1"/>
                </a:solidFill>
              </a:rPr>
              <a:t>th</a:t>
            </a:r>
            <a:r>
              <a:rPr lang="en-US" sz="2000" dirty="0">
                <a:solidFill>
                  <a:schemeClr val="tx1"/>
                </a:solidFill>
              </a:rPr>
              <a:t> Vice Chair</a:t>
            </a:r>
          </a:p>
        </p:txBody>
      </p:sp>
      <p:cxnSp>
        <p:nvCxnSpPr>
          <p:cNvPr id="21" name="Straight Arrow Connector 20">
            <a:extLst>
              <a:ext uri="{FF2B5EF4-FFF2-40B4-BE49-F238E27FC236}">
                <a16:creationId xmlns:a16="http://schemas.microsoft.com/office/drawing/2014/main" id="{788A6050-8573-476E-9E1A-0E657EC2D7A6}"/>
              </a:ext>
            </a:extLst>
          </p:cNvPr>
          <p:cNvCxnSpPr>
            <a:cxnSpLocks/>
            <a:endCxn id="20" idx="1"/>
          </p:cNvCxnSpPr>
          <p:nvPr/>
        </p:nvCxnSpPr>
        <p:spPr bwMode="auto">
          <a:xfrm>
            <a:off x="5181600" y="2168625"/>
            <a:ext cx="570706" cy="11720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279748913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98B84-17EB-45AB-BE96-4B7F93A6C49E}"/>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51071C49-1A0A-4042-AC24-650B6E8F8906}"/>
              </a:ext>
            </a:extLst>
          </p:cNvPr>
          <p:cNvSpPr>
            <a:spLocks noGrp="1"/>
          </p:cNvSpPr>
          <p:nvPr>
            <p:ph idx="1"/>
          </p:nvPr>
        </p:nvSpPr>
        <p:spPr/>
        <p:txBody>
          <a:bodyPr/>
          <a:lstStyle/>
          <a:p>
            <a:pPr>
              <a:buFont typeface="Arial" panose="020B0604020202020204" pitchFamily="34" charset="0"/>
              <a:buChar char="•"/>
            </a:pPr>
            <a:r>
              <a:rPr lang="en-US" dirty="0"/>
              <a:t>How many Vice Chairs do you prefer for TGbe?</a:t>
            </a:r>
          </a:p>
          <a:p>
            <a:pPr lvl="1">
              <a:buFont typeface="Arial" panose="020B0604020202020204" pitchFamily="34" charset="0"/>
              <a:buChar char="•"/>
            </a:pPr>
            <a:r>
              <a:rPr lang="en-US" dirty="0"/>
              <a:t>Option 1: One    (21)</a:t>
            </a:r>
          </a:p>
          <a:p>
            <a:pPr lvl="1">
              <a:buFont typeface="Arial" panose="020B0604020202020204" pitchFamily="34" charset="0"/>
              <a:buChar char="•"/>
            </a:pPr>
            <a:r>
              <a:rPr lang="en-US" dirty="0"/>
              <a:t>Option 2: Two    (101)</a:t>
            </a:r>
          </a:p>
          <a:p>
            <a:pPr lvl="1">
              <a:buFont typeface="Arial" panose="020B0604020202020204" pitchFamily="34" charset="0"/>
              <a:buChar char="•"/>
            </a:pPr>
            <a:r>
              <a:rPr lang="en-US" dirty="0"/>
              <a:t>Option 3: Three    (34)</a:t>
            </a:r>
          </a:p>
          <a:p>
            <a:pPr marL="457200" lvl="1" indent="0"/>
            <a:endParaRPr lang="en-US" dirty="0"/>
          </a:p>
        </p:txBody>
      </p:sp>
      <p:sp>
        <p:nvSpPr>
          <p:cNvPr id="4" name="Slide Number Placeholder 3">
            <a:extLst>
              <a:ext uri="{FF2B5EF4-FFF2-40B4-BE49-F238E27FC236}">
                <a16:creationId xmlns:a16="http://schemas.microsoft.com/office/drawing/2014/main" id="{60B4725F-A4F9-4B24-AA50-9DF3F0A59A1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77F67370-5A68-4850-AEAA-14215FEFF1A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E58CE14-50D0-4B4F-BDFA-A47EE0858BBD}"/>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246783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Candidates for Vice Chair(s)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a:buFont typeface="Arial" panose="020B0604020202020204" pitchFamily="34" charset="0"/>
              <a:buChar char="•"/>
            </a:pPr>
            <a:r>
              <a:rPr lang="en-US" dirty="0"/>
              <a:t>Laurent Cariou    			</a:t>
            </a:r>
          </a:p>
          <a:p>
            <a:pPr>
              <a:buFont typeface="Arial" panose="020B0604020202020204" pitchFamily="34" charset="0"/>
              <a:buChar char="•"/>
            </a:pPr>
            <a:r>
              <a:rPr lang="en-US" dirty="0"/>
              <a:t>Jianhan Liu				</a:t>
            </a:r>
          </a:p>
          <a:p>
            <a:pPr>
              <a:buFont typeface="Arial" panose="020B0604020202020204" pitchFamily="34" charset="0"/>
              <a:buChar char="•"/>
            </a:pPr>
            <a:r>
              <a:rPr lang="en-US" dirty="0"/>
              <a:t>Kiseon Ryu				</a:t>
            </a:r>
          </a:p>
          <a:p>
            <a:pPr>
              <a:buFont typeface="Arial" panose="020B0604020202020204" pitchFamily="34" charset="0"/>
              <a:buChar char="•"/>
            </a:pPr>
            <a:r>
              <a:rPr lang="en-US" dirty="0"/>
              <a:t>Michael Montemurro		</a:t>
            </a:r>
          </a:p>
          <a:p>
            <a:pPr>
              <a:buFont typeface="Arial" panose="020B0604020202020204" pitchFamily="34" charset="0"/>
              <a:buChar char="•"/>
            </a:pPr>
            <a:r>
              <a:rPr lang="en-US" dirty="0"/>
              <a:t>Matthew Fischer			</a:t>
            </a:r>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68641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525AF4-37DB-4E29-AD72-7631882AA2E6}"/>
              </a:ext>
            </a:extLst>
          </p:cNvPr>
          <p:cNvSpPr>
            <a:spLocks noGrp="1"/>
          </p:cNvSpPr>
          <p:nvPr>
            <p:ph type="title"/>
          </p:nvPr>
        </p:nvSpPr>
        <p:spPr/>
        <p:txBody>
          <a:bodyPr/>
          <a:lstStyle/>
          <a:p>
            <a:r>
              <a:rPr lang="en-US" dirty="0"/>
              <a:t>Vice Chair Election Results</a:t>
            </a:r>
          </a:p>
        </p:txBody>
      </p:sp>
      <p:sp>
        <p:nvSpPr>
          <p:cNvPr id="3" name="Content Placeholder 2">
            <a:extLst>
              <a:ext uri="{FF2B5EF4-FFF2-40B4-BE49-F238E27FC236}">
                <a16:creationId xmlns:a16="http://schemas.microsoft.com/office/drawing/2014/main" id="{6AF5FB04-E4D8-4FCF-BED4-5561E8929E9D}"/>
              </a:ext>
            </a:extLst>
          </p:cNvPr>
          <p:cNvSpPr>
            <a:spLocks noGrp="1"/>
          </p:cNvSpPr>
          <p:nvPr>
            <p:ph idx="1"/>
          </p:nvPr>
        </p:nvSpPr>
        <p:spPr/>
        <p:txBody>
          <a:bodyPr/>
          <a:lstStyle/>
          <a:p>
            <a:pPr marL="400050">
              <a:buFont typeface="Arial" panose="020B0604020202020204" pitchFamily="34" charset="0"/>
              <a:buChar char="•"/>
            </a:pPr>
            <a:r>
              <a:rPr lang="en-US" sz="2000" dirty="0"/>
              <a:t>Laurent Cariou    			60</a:t>
            </a:r>
          </a:p>
          <a:p>
            <a:pPr marL="400050">
              <a:buFont typeface="Arial" panose="020B0604020202020204" pitchFamily="34" charset="0"/>
              <a:buChar char="•"/>
            </a:pPr>
            <a:r>
              <a:rPr lang="en-US" sz="2000" dirty="0"/>
              <a:t>Jianhan Liu					48</a:t>
            </a:r>
          </a:p>
          <a:p>
            <a:pPr marL="400050">
              <a:buFont typeface="Arial" panose="020B0604020202020204" pitchFamily="34" charset="0"/>
              <a:buChar char="•"/>
            </a:pPr>
            <a:r>
              <a:rPr lang="en-US" sz="2000" dirty="0"/>
              <a:t>Kiseon Ryu					47</a:t>
            </a:r>
          </a:p>
          <a:p>
            <a:pPr marL="400050">
              <a:buFont typeface="Arial" panose="020B0604020202020204" pitchFamily="34" charset="0"/>
              <a:buChar char="•"/>
            </a:pPr>
            <a:r>
              <a:rPr lang="en-US" sz="2000" dirty="0"/>
              <a:t>Michael Montemurro		35</a:t>
            </a:r>
          </a:p>
          <a:p>
            <a:pPr marL="400050">
              <a:buFont typeface="Arial" panose="020B0604020202020204" pitchFamily="34" charset="0"/>
              <a:buChar char="•"/>
            </a:pPr>
            <a:r>
              <a:rPr lang="en-US" sz="2000" dirty="0"/>
              <a:t>Matthew Fischer				57</a:t>
            </a:r>
          </a:p>
          <a:p>
            <a:pPr marL="800100" lvl="1" indent="-342900">
              <a:buFont typeface="Arial" panose="020B0604020202020204" pitchFamily="34" charset="0"/>
              <a:buChar char="•"/>
            </a:pPr>
            <a:endParaRPr lang="en-US" sz="1800" dirty="0"/>
          </a:p>
          <a:p>
            <a:pPr marL="400050">
              <a:buFont typeface="Arial" panose="020B0604020202020204" pitchFamily="34" charset="0"/>
              <a:buChar char="•"/>
            </a:pPr>
            <a:r>
              <a:rPr lang="en-US" sz="2000" dirty="0"/>
              <a:t>3 blank returns</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0477C608-959A-4343-A862-7F0AE3E7DC5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85245317-723B-42B2-A794-968C592B5BB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1FA71E5-6162-469C-B001-42737D5D1DD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0231421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1</a:t>
            </a:r>
            <a:r>
              <a:rPr lang="en-US" baseline="30000" dirty="0">
                <a:solidFill>
                  <a:schemeClr val="tx1"/>
                </a:solidFill>
              </a:rPr>
              <a:t>st</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Laurent Cariou as TGbe </a:t>
            </a:r>
            <a:r>
              <a:rPr lang="en-US" sz="2000" i="1" dirty="0"/>
              <a:t>1</a:t>
            </a:r>
            <a:r>
              <a:rPr lang="en-US" sz="2000" i="1" baseline="30000" dirty="0"/>
              <a:t>st</a:t>
            </a:r>
            <a:r>
              <a:rPr lang="en-US" sz="2000" dirty="0"/>
              <a:t> Vice Chair</a:t>
            </a:r>
          </a:p>
          <a:p>
            <a:pPr>
              <a:buFont typeface="Arial" panose="020B0604020202020204" pitchFamily="34" charset="0"/>
              <a:buChar char="•"/>
            </a:pPr>
            <a:endParaRPr lang="en-US" sz="2000" dirty="0"/>
          </a:p>
          <a:p>
            <a:pPr marL="0" indent="0"/>
            <a:r>
              <a:rPr lang="en-US" sz="2000" dirty="0"/>
              <a:t>Move: Carlos Cordeiro				Second: Sean Coffey</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4045876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72B65-374B-4C05-B0E2-23CE84EC74E2}"/>
              </a:ext>
            </a:extLst>
          </p:cNvPr>
          <p:cNvSpPr>
            <a:spLocks noGrp="1"/>
          </p:cNvSpPr>
          <p:nvPr>
            <p:ph type="title"/>
          </p:nvPr>
        </p:nvSpPr>
        <p:spPr/>
        <p:txBody>
          <a:bodyPr/>
          <a:lstStyle/>
          <a:p>
            <a:r>
              <a:rPr lang="en-US" dirty="0">
                <a:solidFill>
                  <a:schemeClr val="tx1"/>
                </a:solidFill>
              </a:rPr>
              <a:t>Confirm TGbe 2</a:t>
            </a:r>
            <a:r>
              <a:rPr lang="en-US" baseline="30000" dirty="0">
                <a:solidFill>
                  <a:schemeClr val="tx1"/>
                </a:solidFill>
              </a:rPr>
              <a:t>nd</a:t>
            </a:r>
            <a:r>
              <a:rPr lang="en-US" dirty="0">
                <a:solidFill>
                  <a:schemeClr val="tx1"/>
                </a:solidFill>
              </a:rPr>
              <a:t>  Vice Chair</a:t>
            </a:r>
          </a:p>
        </p:txBody>
      </p:sp>
      <p:sp>
        <p:nvSpPr>
          <p:cNvPr id="3" name="Content Placeholder 2">
            <a:extLst>
              <a:ext uri="{FF2B5EF4-FFF2-40B4-BE49-F238E27FC236}">
                <a16:creationId xmlns:a16="http://schemas.microsoft.com/office/drawing/2014/main" id="{DD7A2A78-6606-4876-B528-2E87465C44BF}"/>
              </a:ext>
            </a:extLst>
          </p:cNvPr>
          <p:cNvSpPr>
            <a:spLocks noGrp="1"/>
          </p:cNvSpPr>
          <p:nvPr>
            <p:ph idx="1"/>
          </p:nvPr>
        </p:nvSpPr>
        <p:spPr/>
        <p:txBody>
          <a:bodyPr/>
          <a:lstStyle/>
          <a:p>
            <a:pPr>
              <a:buFont typeface="Arial" panose="020B0604020202020204" pitchFamily="34" charset="0"/>
              <a:buChar char="•"/>
            </a:pPr>
            <a:r>
              <a:rPr lang="en-US" sz="2000" dirty="0"/>
              <a:t>Move to confirm Matthew Fischer as TGbe </a:t>
            </a:r>
            <a:r>
              <a:rPr lang="en-US" sz="2000" i="1" dirty="0"/>
              <a:t>2</a:t>
            </a:r>
            <a:r>
              <a:rPr lang="en-US" sz="2000" i="1" baseline="30000" dirty="0"/>
              <a:t>nd</a:t>
            </a:r>
            <a:r>
              <a:rPr lang="en-US" sz="2000" i="1" dirty="0"/>
              <a:t> </a:t>
            </a:r>
            <a:r>
              <a:rPr lang="en-US" sz="2000" dirty="0"/>
              <a:t>Vice Chair</a:t>
            </a:r>
          </a:p>
          <a:p>
            <a:pPr>
              <a:buFont typeface="Arial" panose="020B0604020202020204" pitchFamily="34" charset="0"/>
              <a:buChar char="•"/>
            </a:pPr>
            <a:endParaRPr lang="en-US" sz="2000" dirty="0"/>
          </a:p>
          <a:p>
            <a:pPr marL="0" indent="0"/>
            <a:r>
              <a:rPr lang="en-US" sz="2000" dirty="0"/>
              <a:t>Move: Sai Nandagopalan					Second: Ming Gan</a:t>
            </a:r>
          </a:p>
          <a:p>
            <a:pPr>
              <a:buFont typeface="Arial" panose="020B0604020202020204" pitchFamily="34" charset="0"/>
              <a:buChar char="•"/>
            </a:pPr>
            <a:endParaRPr lang="en-US" sz="2000" dirty="0"/>
          </a:p>
          <a:p>
            <a:pPr marL="0" indent="0"/>
            <a:r>
              <a:rPr lang="en-US" sz="2000" dirty="0"/>
              <a:t>Result: Motion passes with unanimous consent.</a:t>
            </a:r>
          </a:p>
        </p:txBody>
      </p:sp>
      <p:sp>
        <p:nvSpPr>
          <p:cNvPr id="4" name="Slide Number Placeholder 3">
            <a:extLst>
              <a:ext uri="{FF2B5EF4-FFF2-40B4-BE49-F238E27FC236}">
                <a16:creationId xmlns:a16="http://schemas.microsoft.com/office/drawing/2014/main" id="{CFCECA2F-1C4B-4D8C-B7BF-24C36AE659F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9713B57A-98A0-42E2-8F7D-F202F13B624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DB0654B-7099-4BC7-B432-DB45A3BA6A0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1134677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solidFill>
                  <a:srgbClr val="00B050"/>
                </a:solidFill>
              </a:rPr>
              <a:t>11-19/778 Consideration on 320MHz BW &amp; 16 Spatial Streams (</a:t>
            </a:r>
            <a:r>
              <a:rPr lang="en-US" sz="1800" dirty="0" err="1">
                <a:solidFill>
                  <a:srgbClr val="00B050"/>
                </a:solidFill>
              </a:rPr>
              <a:t>Eunsung</a:t>
            </a:r>
            <a:r>
              <a:rPr lang="en-US" sz="1800" dirty="0">
                <a:solidFill>
                  <a:srgbClr val="00B050"/>
                </a:solidFill>
              </a:rPr>
              <a:t> Park)[20mins]</a:t>
            </a:r>
          </a:p>
          <a:p>
            <a:pPr fontAlgn="t">
              <a:buFont typeface="Arial" panose="020B0604020202020204" pitchFamily="34" charset="0"/>
              <a:buChar char="•"/>
            </a:pPr>
            <a:r>
              <a:rPr lang="en-US" sz="1800" dirty="0">
                <a:solidFill>
                  <a:srgbClr val="00B050"/>
                </a:solidFill>
              </a:rPr>
              <a:t>11-19/637 Feasibility of 4096QAM (Sigurd Schelstraete)[20mins]</a:t>
            </a:r>
          </a:p>
          <a:p>
            <a:pPr marL="0" indent="0"/>
            <a:endParaRPr lang="en-US" sz="1800" dirty="0">
              <a:solidFill>
                <a:srgbClr val="00B050"/>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i="1"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5670697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dirty="0"/>
              <a:t>May 30</a:t>
            </a:r>
            <a:r>
              <a:rPr lang="en-US" altLang="en-US" baseline="30000" dirty="0"/>
              <a:t>th</a:t>
            </a:r>
            <a:r>
              <a:rPr lang="en-US" altLang="en-US" dirty="0"/>
              <a:t>     (Thursday), 	11:00 ET – 13:00 ET</a:t>
            </a:r>
          </a:p>
          <a:p>
            <a:pPr>
              <a:buFont typeface="Arial" panose="020B0604020202020204" pitchFamily="34" charset="0"/>
              <a:buChar char="•"/>
            </a:pPr>
            <a:r>
              <a:rPr lang="en-US" altLang="en-US" dirty="0"/>
              <a:t>June 13</a:t>
            </a:r>
            <a:r>
              <a:rPr lang="en-US" altLang="en-US" baseline="30000" dirty="0"/>
              <a:t>th</a:t>
            </a:r>
            <a:r>
              <a:rPr lang="en-US" altLang="en-US" dirty="0"/>
              <a:t> 	 (Thursday), 	11:00 ET – 13:00 ET</a:t>
            </a:r>
          </a:p>
          <a:p>
            <a:pPr>
              <a:buFont typeface="Arial" panose="020B0604020202020204" pitchFamily="34" charset="0"/>
              <a:buChar char="•"/>
            </a:pPr>
            <a:r>
              <a:rPr lang="en-US" altLang="en-US" dirty="0"/>
              <a:t>June 27</a:t>
            </a:r>
            <a:r>
              <a:rPr lang="en-US" altLang="en-US" baseline="30000" dirty="0"/>
              <a:t>th</a:t>
            </a:r>
            <a:r>
              <a:rPr lang="en-US" altLang="en-US" dirty="0"/>
              <a:t> 	 (Thursday), 	11:00 ET – 13:00 ET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Goals for July 2019</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Discussion on remaining TG documents</a:t>
            </a:r>
          </a:p>
          <a:p>
            <a:pPr>
              <a:buFont typeface="Arial" panose="020B0604020202020204" pitchFamily="34" charset="0"/>
              <a:buChar char="•"/>
            </a:pPr>
            <a:r>
              <a:rPr lang="en-US" dirty="0"/>
              <a:t>Presentation of technical submissions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47423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D7D338E-7741-45FC-B45D-AB2E5434376C}"/>
              </a:ext>
            </a:extLst>
          </p:cNvPr>
          <p:cNvSpPr>
            <a:spLocks noGrp="1"/>
          </p:cNvSpPr>
          <p:nvPr>
            <p:ph type="title"/>
          </p:nvPr>
        </p:nvSpPr>
        <p:spPr>
          <a:xfrm>
            <a:off x="746867" y="3200400"/>
            <a:ext cx="7772400" cy="1066800"/>
          </a:xfrm>
        </p:spPr>
        <p:txBody>
          <a:bodyPr/>
          <a:lstStyle/>
          <a:p>
            <a:pPr algn="ctr"/>
            <a:r>
              <a:rPr lang="en-US" dirty="0"/>
              <a:t>adjourn</a:t>
            </a:r>
          </a:p>
        </p:txBody>
      </p:sp>
      <p:sp>
        <p:nvSpPr>
          <p:cNvPr id="6" name="Date Placeholder 5">
            <a:extLst>
              <a:ext uri="{FF2B5EF4-FFF2-40B4-BE49-F238E27FC236}">
                <a16:creationId xmlns:a16="http://schemas.microsoft.com/office/drawing/2014/main" id="{AC4518E4-1383-430B-89F1-441256025D39}"/>
              </a:ext>
            </a:extLst>
          </p:cNvPr>
          <p:cNvSpPr>
            <a:spLocks noGrp="1"/>
          </p:cNvSpPr>
          <p:nvPr>
            <p:ph type="dt" idx="10"/>
          </p:nvPr>
        </p:nvSpPr>
        <p:spPr/>
        <p:txBody>
          <a:bodyPr/>
          <a:lstStyle/>
          <a:p>
            <a:r>
              <a:rPr lang="en-US"/>
              <a:t>May 2019</a:t>
            </a:r>
            <a:endParaRPr lang="en-GB" dirty="0"/>
          </a:p>
        </p:txBody>
      </p:sp>
      <p:sp>
        <p:nvSpPr>
          <p:cNvPr id="5" name="Footer Placeholder 4">
            <a:extLst>
              <a:ext uri="{FF2B5EF4-FFF2-40B4-BE49-F238E27FC236}">
                <a16:creationId xmlns:a16="http://schemas.microsoft.com/office/drawing/2014/main" id="{97E02F75-3E0B-4283-B4F0-CC8A12C34190}"/>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10417D10-6272-4727-A780-EDCE547A32C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3558380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dirty="0"/>
              <a:t>TGbe webpage</a:t>
            </a:r>
          </a:p>
          <a:p>
            <a:pPr marL="800100" lvl="1" indent="-342900">
              <a:buFont typeface="Arial" panose="020B0604020202020204" pitchFamily="34" charset="0"/>
              <a:buChar char="•"/>
            </a:pPr>
            <a:r>
              <a:rPr lang="en-US" dirty="0">
                <a:hlinkClick r:id="rId2"/>
              </a:rPr>
              <a:t>http://www.ieee802.org/11/Reports/tgbe_update.htm</a:t>
            </a: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Approved P802.11be PAR</a:t>
            </a:r>
          </a:p>
          <a:p>
            <a:pPr marL="800100" lvl="1" indent="-342900">
              <a:buFont typeface="Arial" panose="020B0604020202020204" pitchFamily="34" charset="0"/>
              <a:buChar char="•"/>
            </a:pPr>
            <a:r>
              <a:rPr lang="en-US" dirty="0">
                <a:hlinkClick r:id="rId3"/>
              </a:rPr>
              <a:t>https://development.standards.ieee.org/P1102800033/par</a:t>
            </a:r>
            <a:endParaRPr lang="en-US" dirty="0"/>
          </a:p>
          <a:p>
            <a:pPr marL="800100" lvl="1" indent="-342900">
              <a:buFont typeface="Arial" panose="020B0604020202020204" pitchFamily="34" charset="0"/>
              <a:buChar char="•"/>
            </a:pPr>
            <a:endParaRPr lang="en-US" dirty="0"/>
          </a:p>
          <a:p>
            <a:pPr>
              <a:buFont typeface="Arial" panose="020B0604020202020204" pitchFamily="34" charset="0"/>
              <a:buChar char="•"/>
            </a:pPr>
            <a:r>
              <a:rPr lang="en-US" dirty="0"/>
              <a:t>Approved P802.11be CSD</a:t>
            </a:r>
          </a:p>
          <a:p>
            <a:pPr marL="800100" lvl="1" indent="-342900">
              <a:buFont typeface="Arial" panose="020B0604020202020204" pitchFamily="34" charset="0"/>
              <a:buChar char="•"/>
            </a:pPr>
            <a:r>
              <a:rPr lang="en-US" dirty="0">
                <a:hlinkClick r:id="rId4"/>
              </a:rPr>
              <a:t>https://mentor.ieee.org/802-ec/dcn/19/ec-19-0063-00-ACSD-p802-11be.docx</a:t>
            </a:r>
            <a:endParaRPr lang="en-US" dirty="0"/>
          </a:p>
          <a:p>
            <a:pPr marL="800100" lvl="1" indent="-3429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2CC00A-B750-4C1F-9396-FF7D44333336}"/>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18564</TotalTime>
  <Words>2859</Words>
  <Application>Microsoft Office PowerPoint</Application>
  <PresentationFormat>On-screen Show (4:3)</PresentationFormat>
  <Paragraphs>751</Paragraphs>
  <Slides>50</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50</vt:i4>
      </vt:variant>
    </vt:vector>
  </HeadingPairs>
  <TitlesOfParts>
    <vt:vector size="57"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Submissions’ List*</vt:lpstr>
      <vt:lpstr>Submissions’ List</vt:lpstr>
      <vt:lpstr>Submissions’ List (cont)</vt:lpstr>
      <vt:lpstr>Agenda for Monday PM2</vt:lpstr>
      <vt:lpstr>Summary from March 2019 meeting</vt:lpstr>
      <vt:lpstr>TIG/SG Motion</vt:lpstr>
      <vt:lpstr>Call for TGbe officers</vt:lpstr>
      <vt:lpstr>TG Timeline</vt:lpstr>
      <vt:lpstr>TG Documents</vt:lpstr>
      <vt:lpstr>Straw Poll</vt:lpstr>
      <vt:lpstr>Submissions</vt:lpstr>
      <vt:lpstr>Agenda for Tuesday AM1 (1hr)</vt:lpstr>
      <vt:lpstr>Submissions</vt:lpstr>
      <vt:lpstr>Agenda for Tuesday EVE</vt:lpstr>
      <vt:lpstr>Submissions</vt:lpstr>
      <vt:lpstr>Agenda for Wednesday AM1</vt:lpstr>
      <vt:lpstr>TG Documents (cont.)</vt:lpstr>
      <vt:lpstr>Timeline Motion</vt:lpstr>
      <vt:lpstr>Selection Procedure Motion</vt:lpstr>
      <vt:lpstr>Proposed TG Structure</vt:lpstr>
      <vt:lpstr>Confirm TGbe Secretary</vt:lpstr>
      <vt:lpstr>Confirm TGbe Technical Editor</vt:lpstr>
      <vt:lpstr>Vice-Chairs Election Process</vt:lpstr>
      <vt:lpstr>Straw Poll</vt:lpstr>
      <vt:lpstr>Candidates for Vice Chair(s)</vt:lpstr>
      <vt:lpstr>Vice Chair Election Results</vt:lpstr>
      <vt:lpstr>Confirm TGbe 1st Vice Chair</vt:lpstr>
      <vt:lpstr>Confirm TGbe 2nd  Vice Chair</vt:lpstr>
      <vt:lpstr>Submissions</vt:lpstr>
      <vt:lpstr>Agenda for Thursday PM2</vt:lpstr>
      <vt:lpstr>Submissions</vt:lpstr>
      <vt:lpstr>Teleconference Plan</vt:lpstr>
      <vt:lpstr>Goals for July 2019</vt:lpstr>
      <vt:lpstr>Any other business</vt:lpstr>
      <vt:lpstr>adjourn</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482</cp:revision>
  <cp:lastPrinted>1601-01-01T00:00:00Z</cp:lastPrinted>
  <dcterms:created xsi:type="dcterms:W3CDTF">2017-01-26T15:28:16Z</dcterms:created>
  <dcterms:modified xsi:type="dcterms:W3CDTF">2019-05-16T16:06:35Z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