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3" r:id="rId16"/>
    <p:sldId id="306" r:id="rId17"/>
    <p:sldId id="307" r:id="rId18"/>
    <p:sldId id="271" r:id="rId19"/>
    <p:sldId id="273" r:id="rId20"/>
    <p:sldId id="291" r:id="rId21"/>
    <p:sldId id="300" r:id="rId22"/>
    <p:sldId id="292" r:id="rId23"/>
    <p:sldId id="293" r:id="rId24"/>
    <p:sldId id="314" r:id="rId25"/>
    <p:sldId id="296" r:id="rId26"/>
    <p:sldId id="308" r:id="rId27"/>
    <p:sldId id="310" r:id="rId28"/>
    <p:sldId id="311" r:id="rId29"/>
    <p:sldId id="313" r:id="rId30"/>
    <p:sldId id="295" r:id="rId31"/>
    <p:sldId id="309" r:id="rId32"/>
    <p:sldId id="315" r:id="rId33"/>
    <p:sldId id="316" r:id="rId34"/>
    <p:sldId id="294" r:id="rId35"/>
    <p:sldId id="317" r:id="rId36"/>
    <p:sldId id="318" r:id="rId37"/>
    <p:sldId id="301" r:id="rId38"/>
    <p:sldId id="320" r:id="rId39"/>
    <p:sldId id="322" r:id="rId40"/>
    <p:sldId id="319" r:id="rId41"/>
    <p:sldId id="302" r:id="rId42"/>
    <p:sldId id="321" r:id="rId43"/>
    <p:sldId id="272" r:id="rId44"/>
    <p:sldId id="297" r:id="rId45"/>
    <p:sldId id="304" r:id="rId46"/>
    <p:sldId id="286" r:id="rId47"/>
    <p:sldId id="305" r:id="rId48"/>
    <p:sldId id="298"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p:cViewPr varScale="1">
        <p:scale>
          <a:sx n="114" d="100"/>
          <a:sy n="114" d="100"/>
        </p:scale>
        <p:origin x="171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802.11-19/0601r5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233-06-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59-03-0eht-eht-par-and-csd-comment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531-00-0eht-meeting-minutes-march-2019.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104"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March 2019 meeting</a:t>
            </a:r>
          </a:p>
          <a:p>
            <a:pPr>
              <a:buFont typeface="Arial" panose="020B0604020202020204" pitchFamily="34" charset="0"/>
              <a:buChar char="•"/>
            </a:pPr>
            <a:r>
              <a:rPr lang="en-US" sz="1800" dirty="0"/>
              <a:t>Approve EHT TIG/SG minutes from March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July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1" y="1600200"/>
            <a:ext cx="4114799" cy="48752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2019 meeting</a:t>
            </a:r>
          </a:p>
          <a:p>
            <a:pPr lvl="1">
              <a:lnSpc>
                <a:spcPct val="80000"/>
              </a:lnSpc>
              <a:buFont typeface="Arial" panose="020B0604020202020204" pitchFamily="34" charset="0"/>
              <a:buChar char="•"/>
            </a:pPr>
            <a:r>
              <a:rPr lang="en-US" altLang="en-US" sz="1200" dirty="0"/>
              <a:t>TIG/SG motions </a:t>
            </a:r>
          </a:p>
          <a:p>
            <a:pPr lvl="2">
              <a:lnSpc>
                <a:spcPct val="80000"/>
              </a:lnSpc>
              <a:buFont typeface="Arial" panose="020B0604020202020204" pitchFamily="34" charset="0"/>
              <a:buChar char="•"/>
            </a:pPr>
            <a:r>
              <a:rPr lang="en-US" altLang="en-US" sz="1050" dirty="0"/>
              <a:t>Approve TIG/SG minutes from March meeting</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Tuesday EVE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endParaRPr lang="en-US" altLang="en-US" sz="1600" dirty="0"/>
          </a:p>
          <a:p>
            <a:endParaRPr 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a:t>May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00200"/>
            <a:ext cx="3659187"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Documents (cont.)</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2019</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May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10342541"/>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 (1hr)</a:t>
                      </a:r>
                    </a:p>
                  </a:txBody>
                  <a:tcPr/>
                </a:tc>
                <a:tc>
                  <a:txBody>
                    <a:bodyPr/>
                    <a:lstStyle/>
                    <a:p>
                      <a:pPr algn="ctr"/>
                      <a:r>
                        <a:rPr lang="en-US" sz="1800" b="1" dirty="0"/>
                        <a:t>TGbe</a:t>
                      </a:r>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15" name="Content Placeholder 14">
            <a:extLst>
              <a:ext uri="{FF2B5EF4-FFF2-40B4-BE49-F238E27FC236}">
                <a16:creationId xmlns:a16="http://schemas.microsoft.com/office/drawing/2014/main" id="{EE79CFD6-601F-4145-B20E-39973563FD37}"/>
              </a:ext>
            </a:extLst>
          </p:cNvPr>
          <p:cNvSpPr>
            <a:spLocks noGrp="1"/>
          </p:cNvSpPr>
          <p:nvPr>
            <p:ph idx="1"/>
          </p:nvPr>
        </p:nvSpPr>
        <p:spPr>
          <a:xfrm>
            <a:off x="685800" y="6207402"/>
            <a:ext cx="7770813" cy="268011"/>
          </a:xfrm>
        </p:spPr>
        <p:txBody>
          <a:bodyPr/>
          <a:lstStyle/>
          <a:p>
            <a:pPr marL="0" indent="0"/>
            <a:r>
              <a:rPr lang="en-US" sz="1400" b="0" dirty="0">
                <a:solidFill>
                  <a:schemeClr val="tx1"/>
                </a:solidFill>
              </a:rPr>
              <a:t>* Presentations submitted but not presented in EHT SG/TIG due to lack of time.</a:t>
            </a:r>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5"/>
          </p:nvPr>
        </p:nvSpPr>
        <p:spPr/>
        <p:txBody>
          <a:bodyPr/>
          <a:lstStyle/>
          <a:p>
            <a:r>
              <a:rPr lang="en-US"/>
              <a:t>May 2019</a:t>
            </a:r>
            <a:endParaRPr lang="en-GB" dirty="0"/>
          </a:p>
        </p:txBody>
      </p:sp>
      <p:graphicFrame>
        <p:nvGraphicFramePr>
          <p:cNvPr id="16" name="Table 15">
            <a:extLst>
              <a:ext uri="{FF2B5EF4-FFF2-40B4-BE49-F238E27FC236}">
                <a16:creationId xmlns:a16="http://schemas.microsoft.com/office/drawing/2014/main" id="{EA326B2A-63FF-408A-A6B1-8C903E4F1174}"/>
              </a:ext>
            </a:extLst>
          </p:cNvPr>
          <p:cNvGraphicFramePr>
            <a:graphicFrameLocks noGrp="1"/>
          </p:cNvGraphicFramePr>
          <p:nvPr>
            <p:extLst>
              <p:ext uri="{D42A27DB-BD31-4B8C-83A1-F6EECF244321}">
                <p14:modId xmlns:p14="http://schemas.microsoft.com/office/powerpoint/2010/main" val="1991616686"/>
              </p:ext>
            </p:extLst>
          </p:nvPr>
        </p:nvGraphicFramePr>
        <p:xfrm>
          <a:off x="930729" y="1487211"/>
          <a:ext cx="7298871" cy="47488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500380">
                  <a:extLst>
                    <a:ext uri="{9D8B030D-6E8A-4147-A177-3AD203B41FA5}">
                      <a16:colId xmlns:a16="http://schemas.microsoft.com/office/drawing/2014/main" val="4018609127"/>
                    </a:ext>
                  </a:extLst>
                </a:gridCol>
                <a:gridCol w="3629343">
                  <a:extLst>
                    <a:ext uri="{9D8B030D-6E8A-4147-A177-3AD203B41FA5}">
                      <a16:colId xmlns:a16="http://schemas.microsoft.com/office/drawing/2014/main" val="20001"/>
                    </a:ext>
                  </a:extLst>
                </a:gridCol>
                <a:gridCol w="1540193">
                  <a:extLst>
                    <a:ext uri="{9D8B030D-6E8A-4147-A177-3AD203B41FA5}">
                      <a16:colId xmlns:a16="http://schemas.microsoft.com/office/drawing/2014/main" val="20002"/>
                    </a:ext>
                  </a:extLst>
                </a:gridCol>
                <a:gridCol w="1079362">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solidFill>
                            <a:schemeClr val="bg1">
                              <a:lumMod val="50000"/>
                            </a:schemeClr>
                          </a:solidFill>
                        </a:rPr>
                        <a:t>SG #</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rgbClr val="00B050"/>
                          </a:solidFill>
                          <a:latin typeface="+mn-lt"/>
                          <a:ea typeface="+mn-ea"/>
                          <a:cs typeface="+mn-cs"/>
                        </a:rPr>
                        <a:t>780</a:t>
                      </a:r>
                    </a:p>
                  </a:txBody>
                  <a:tcPr/>
                </a:tc>
                <a:tc>
                  <a:txBody>
                    <a:bodyPr/>
                    <a:lstStyle/>
                    <a:p>
                      <a:pPr algn="ctr"/>
                      <a:r>
                        <a:rPr lang="en-US" sz="1200" b="0" u="none" kern="1200" dirty="0">
                          <a:solidFill>
                            <a:srgbClr val="00B050"/>
                          </a:solidFill>
                          <a:latin typeface="+mn-lt"/>
                          <a:ea typeface="+mn-ea"/>
                          <a:cs typeface="+mn-cs"/>
                        </a:rPr>
                        <a:t>354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Consideration on HARQ</a:t>
                      </a:r>
                    </a:p>
                  </a:txBody>
                  <a:tcPr/>
                </a:tc>
                <a:tc>
                  <a:txBody>
                    <a:bodyPr/>
                    <a:lstStyle/>
                    <a:p>
                      <a:pPr algn="ctr"/>
                      <a:r>
                        <a:rPr lang="en-US" sz="1200" b="0" kern="1200" dirty="0" err="1">
                          <a:solidFill>
                            <a:srgbClr val="00B050"/>
                          </a:solidFill>
                          <a:latin typeface="+mn-lt"/>
                          <a:ea typeface="+mn-ea"/>
                          <a:cs typeface="+mn-cs"/>
                        </a:rPr>
                        <a:t>Jinmin</a:t>
                      </a:r>
                      <a:r>
                        <a:rPr lang="en-US" sz="1200" b="0" kern="1200" dirty="0">
                          <a:solidFill>
                            <a:srgbClr val="00B050"/>
                          </a:solidFill>
                          <a:latin typeface="+mn-lt"/>
                          <a:ea typeface="+mn-ea"/>
                          <a:cs typeface="+mn-cs"/>
                        </a:rPr>
                        <a:t> Kim</a:t>
                      </a:r>
                    </a:p>
                  </a:txBody>
                  <a:tcPr anchor="ctr"/>
                </a:tc>
                <a:tc>
                  <a:txBody>
                    <a:bodyPr/>
                    <a:lstStyle/>
                    <a:p>
                      <a:pPr algn="ctr"/>
                      <a:r>
                        <a:rPr lang="en-US" sz="1200" b="0" kern="1200" dirty="0">
                          <a:solidFill>
                            <a:srgbClr val="00B050"/>
                          </a:solidFill>
                          <a:latin typeface="+mn-lt"/>
                          <a:ea typeface="+mn-ea"/>
                          <a:cs typeface="+mn-cs"/>
                        </a:rPr>
                        <a:t>Presented</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rgbClr val="00B050"/>
                          </a:solidFill>
                          <a:latin typeface="+mn-lt"/>
                          <a:ea typeface="+mn-ea"/>
                          <a:cs typeface="+mn-cs"/>
                        </a:rPr>
                        <a:t>777</a:t>
                      </a:r>
                    </a:p>
                  </a:txBody>
                  <a:tcPr/>
                </a:tc>
                <a:tc>
                  <a:txBody>
                    <a:bodyPr/>
                    <a:lstStyle/>
                    <a:p>
                      <a:pPr algn="ctr"/>
                      <a:r>
                        <a:rPr lang="en-US" sz="1200" b="0" u="none" kern="1200" dirty="0">
                          <a:solidFill>
                            <a:srgbClr val="00B050"/>
                          </a:solidFill>
                          <a:latin typeface="+mn-lt"/>
                          <a:ea typeface="+mn-ea"/>
                          <a:cs typeface="+mn-cs"/>
                        </a:rPr>
                        <a:t>367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Performance on Multi-band Operation</a:t>
                      </a:r>
                    </a:p>
                  </a:txBody>
                  <a:tcPr/>
                </a:tc>
                <a:tc>
                  <a:txBody>
                    <a:bodyPr/>
                    <a:lstStyle/>
                    <a:p>
                      <a:pPr algn="ctr"/>
                      <a:r>
                        <a:rPr lang="en-US" sz="1200" b="0" kern="1200" dirty="0" err="1">
                          <a:solidFill>
                            <a:srgbClr val="00B050"/>
                          </a:solidFill>
                          <a:latin typeface="+mn-lt"/>
                          <a:ea typeface="+mn-ea"/>
                          <a:cs typeface="+mn-cs"/>
                        </a:rPr>
                        <a:t>Insun</a:t>
                      </a:r>
                      <a:r>
                        <a:rPr lang="en-US" sz="1200" b="0" kern="1200" dirty="0">
                          <a:solidFill>
                            <a:srgbClr val="00B050"/>
                          </a:solidFill>
                          <a:latin typeface="+mn-lt"/>
                          <a:ea typeface="+mn-ea"/>
                          <a:cs typeface="+mn-cs"/>
                        </a:rPr>
                        <a:t> Jang</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15902753"/>
                  </a:ext>
                </a:extLst>
              </a:tr>
              <a:tr h="255168">
                <a:tc>
                  <a:txBody>
                    <a:bodyPr/>
                    <a:lstStyle/>
                    <a:p>
                      <a:pPr algn="ctr"/>
                      <a:r>
                        <a:rPr lang="en-US" sz="1200" b="0" kern="1200" dirty="0">
                          <a:solidFill>
                            <a:srgbClr val="00B050"/>
                          </a:solidFill>
                          <a:latin typeface="+mn-lt"/>
                          <a:ea typeface="+mn-ea"/>
                          <a:cs typeface="+mn-cs"/>
                        </a:rPr>
                        <a:t>800</a:t>
                      </a:r>
                    </a:p>
                  </a:txBody>
                  <a:tcPr/>
                </a:tc>
                <a:tc>
                  <a:txBody>
                    <a:bodyPr/>
                    <a:lstStyle/>
                    <a:p>
                      <a:pPr algn="ctr"/>
                      <a:r>
                        <a:rPr lang="en-US" sz="1200" b="0" u="none" kern="1200" dirty="0">
                          <a:solidFill>
                            <a:srgbClr val="00B050"/>
                          </a:solidFill>
                          <a:latin typeface="+mn-lt"/>
                          <a:ea typeface="+mn-ea"/>
                          <a:cs typeface="+mn-cs"/>
                        </a:rPr>
                        <a:t>384</a:t>
                      </a:r>
                    </a:p>
                  </a:txBody>
                  <a:tcPr/>
                </a:tc>
                <a:tc>
                  <a:txBody>
                    <a:bodyPr/>
                    <a:lstStyle/>
                    <a:p>
                      <a:pPr algn="l"/>
                      <a:r>
                        <a:rPr lang="en-US" sz="1200" b="0" kern="1200" dirty="0">
                          <a:solidFill>
                            <a:srgbClr val="00B050"/>
                          </a:solidFill>
                          <a:latin typeface="+mn-lt"/>
                          <a:ea typeface="+mn-ea"/>
                          <a:cs typeface="+mn-cs"/>
                        </a:rPr>
                        <a:t>Joint Processing MU-MIMO Update</a:t>
                      </a:r>
                    </a:p>
                  </a:txBody>
                  <a:tcPr anchor="ctr"/>
                </a:tc>
                <a:tc>
                  <a:txBody>
                    <a:bodyPr/>
                    <a:lstStyle/>
                    <a:p>
                      <a:pPr algn="ctr"/>
                      <a:r>
                        <a:rPr lang="en-US" sz="1200" b="0" kern="1200" dirty="0">
                          <a:solidFill>
                            <a:srgbClr val="00B050"/>
                          </a:solidFill>
                          <a:latin typeface="+mn-lt"/>
                          <a:ea typeface="+mn-ea"/>
                          <a:cs typeface="+mn-cs"/>
                        </a:rPr>
                        <a:t>Ron </a:t>
                      </a:r>
                      <a:r>
                        <a:rPr lang="en-US" sz="1200" b="0" kern="1200" dirty="0" err="1">
                          <a:solidFill>
                            <a:srgbClr val="00B050"/>
                          </a:solidFill>
                          <a:latin typeface="+mn-lt"/>
                          <a:ea typeface="+mn-ea"/>
                          <a:cs typeface="+mn-cs"/>
                        </a:rPr>
                        <a:t>Porat</a:t>
                      </a:r>
                      <a:endParaRPr lang="en-US" sz="1200" b="0" kern="1200" dirty="0">
                        <a:solidFill>
                          <a:srgbClr val="00B050"/>
                        </a:solidFill>
                        <a:latin typeface="+mn-lt"/>
                        <a:ea typeface="+mn-ea"/>
                        <a:cs typeface="+mn-cs"/>
                      </a:endParaRP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57728644"/>
                  </a:ext>
                </a:extLst>
              </a:tr>
              <a:tr h="255168">
                <a:tc>
                  <a:txBody>
                    <a:bodyPr/>
                    <a:lstStyle/>
                    <a:p>
                      <a:pPr algn="ctr"/>
                      <a:r>
                        <a:rPr lang="en-US" sz="1200" b="0" kern="1200" dirty="0">
                          <a:solidFill>
                            <a:srgbClr val="00B050"/>
                          </a:solidFill>
                          <a:latin typeface="+mn-lt"/>
                          <a:ea typeface="+mn-ea"/>
                          <a:cs typeface="+mn-cs"/>
                        </a:rPr>
                        <a:t>766</a:t>
                      </a:r>
                    </a:p>
                  </a:txBody>
                  <a:tcPr/>
                </a:tc>
                <a:tc>
                  <a:txBody>
                    <a:bodyPr/>
                    <a:lstStyle/>
                    <a:p>
                      <a:pPr algn="ctr"/>
                      <a:r>
                        <a:rPr lang="en-US" sz="1200" b="0" u="none" kern="1200" dirty="0">
                          <a:solidFill>
                            <a:srgbClr val="00B050"/>
                          </a:solidFill>
                          <a:latin typeface="+mn-lt"/>
                          <a:ea typeface="+mn-ea"/>
                          <a:cs typeface="+mn-cs"/>
                        </a:rPr>
                        <a:t>389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Enhanced Multi-band/Multi-channel Operation</a:t>
                      </a:r>
                    </a:p>
                  </a:txBody>
                  <a:tcPr/>
                </a:tc>
                <a:tc>
                  <a:txBody>
                    <a:bodyPr/>
                    <a:lstStyle/>
                    <a:p>
                      <a:pPr algn="ctr"/>
                      <a:r>
                        <a:rPr lang="en-US" sz="1200" b="0" kern="1200" dirty="0">
                          <a:solidFill>
                            <a:srgbClr val="00B050"/>
                          </a:solidFill>
                          <a:latin typeface="+mn-lt"/>
                          <a:ea typeface="+mn-ea"/>
                          <a:cs typeface="+mn-cs"/>
                        </a:rPr>
                        <a:t>Yongho Seok</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791</a:t>
                      </a:r>
                    </a:p>
                  </a:txBody>
                  <a:tcPr/>
                </a:tc>
                <a:tc>
                  <a:txBody>
                    <a:bodyPr/>
                    <a:lstStyle/>
                    <a:p>
                      <a:pPr algn="ctr"/>
                      <a:r>
                        <a:rPr lang="en-US" sz="1200" b="0" u="none" kern="1200" dirty="0">
                          <a:solidFill>
                            <a:srgbClr val="00B050"/>
                          </a:solidFill>
                          <a:latin typeface="+mn-lt"/>
                          <a:ea typeface="+mn-ea"/>
                          <a:cs typeface="+mn-cs"/>
                        </a:rPr>
                        <a:t>390</a:t>
                      </a:r>
                    </a:p>
                  </a:txBody>
                  <a:tcPr/>
                </a:tc>
                <a:tc>
                  <a:txBody>
                    <a:bodyPr/>
                    <a:lstStyle/>
                    <a:p>
                      <a:pPr algn="l"/>
                      <a:r>
                        <a:rPr lang="en-US" sz="1200" b="0" kern="1200" dirty="0">
                          <a:solidFill>
                            <a:srgbClr val="00B050"/>
                          </a:solidFill>
                          <a:latin typeface="+mn-lt"/>
                          <a:ea typeface="+mn-ea"/>
                          <a:cs typeface="+mn-cs"/>
                        </a:rPr>
                        <a:t>Effect of Preamble Decoding on HARQ in 802.11be</a:t>
                      </a:r>
                    </a:p>
                  </a:txBody>
                  <a:tcPr anchor="ctr"/>
                </a:tc>
                <a:tc>
                  <a:txBody>
                    <a:bodyPr/>
                    <a:lstStyle/>
                    <a:p>
                      <a:pPr algn="ctr"/>
                      <a:r>
                        <a:rPr lang="en-US" sz="1200" b="0" kern="1200" dirty="0">
                          <a:solidFill>
                            <a:srgbClr val="00B050"/>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rgbClr val="00B050"/>
                          </a:solidFill>
                          <a:latin typeface="+mn-lt"/>
                          <a:ea typeface="+mn-ea"/>
                          <a:cs typeface="+mn-cs"/>
                        </a:rPr>
                        <a:t>811</a:t>
                      </a:r>
                    </a:p>
                  </a:txBody>
                  <a:tcPr/>
                </a:tc>
                <a:tc>
                  <a:txBody>
                    <a:bodyPr/>
                    <a:lstStyle/>
                    <a:p>
                      <a:pPr algn="ctr"/>
                      <a:r>
                        <a:rPr lang="en-US" sz="1200" b="0" u="none" kern="1200" dirty="0">
                          <a:solidFill>
                            <a:srgbClr val="00B050"/>
                          </a:solidFill>
                          <a:latin typeface="+mn-lt"/>
                          <a:ea typeface="+mn-ea"/>
                          <a:cs typeface="+mn-cs"/>
                        </a:rPr>
                        <a:t>401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Coordinated Null Steering for EHT</a:t>
                      </a:r>
                    </a:p>
                  </a:txBody>
                  <a:tcPr/>
                </a:tc>
                <a:tc>
                  <a:txBody>
                    <a:bodyPr/>
                    <a:lstStyle/>
                    <a:p>
                      <a:pPr algn="ctr"/>
                      <a:r>
                        <a:rPr lang="en-US" sz="1200" b="0" kern="1200" dirty="0">
                          <a:solidFill>
                            <a:srgbClr val="00B050"/>
                          </a:solidFill>
                          <a:latin typeface="+mn-lt"/>
                          <a:ea typeface="+mn-ea"/>
                          <a:cs typeface="+mn-cs"/>
                        </a:rPr>
                        <a:t>A. Garcia-Rodriguez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rgbClr val="00B050"/>
                          </a:solidFill>
                          <a:latin typeface="+mn-lt"/>
                          <a:ea typeface="+mn-ea"/>
                          <a:cs typeface="+mn-cs"/>
                        </a:rPr>
                        <a:t>823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dirty="0">
                          <a:solidFill>
                            <a:srgbClr val="00B050"/>
                          </a:solidFill>
                          <a:latin typeface="+mn-lt"/>
                          <a:ea typeface="+mn-ea"/>
                          <a:cs typeface="+mn-cs"/>
                        </a:rPr>
                        <a:t>404</a:t>
                      </a:r>
                    </a:p>
                  </a:txBody>
                  <a:tcPr/>
                </a:tc>
                <a:tc>
                  <a:txBody>
                    <a:bodyPr/>
                    <a:lstStyle/>
                    <a:p>
                      <a:pPr algn="l"/>
                      <a:r>
                        <a:rPr lang="en-US" sz="1200" b="0" kern="1200" dirty="0">
                          <a:solidFill>
                            <a:srgbClr val="00B050"/>
                          </a:solidFill>
                          <a:latin typeface="+mn-lt"/>
                          <a:ea typeface="+mn-ea"/>
                          <a:cs typeface="+mn-cs"/>
                        </a:rPr>
                        <a:t>Multi-Link Aggregation</a:t>
                      </a:r>
                    </a:p>
                  </a:txBody>
                  <a:tcPr/>
                </a:tc>
                <a:tc>
                  <a:txBody>
                    <a:bodyPr/>
                    <a:lstStyle/>
                    <a:p>
                      <a:pPr algn="ctr"/>
                      <a:r>
                        <a:rPr lang="en-US" sz="1200" b="0" kern="1200" dirty="0">
                          <a:solidFill>
                            <a:srgbClr val="00B050"/>
                          </a:solidFill>
                          <a:latin typeface="+mn-lt"/>
                          <a:ea typeface="+mn-ea"/>
                          <a:cs typeface="+mn-cs"/>
                        </a:rPr>
                        <a:t>Abhishek Patil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32858664"/>
                  </a:ext>
                </a:extLst>
              </a:tr>
              <a:tr h="255168">
                <a:tc>
                  <a:txBody>
                    <a:bodyPr/>
                    <a:lstStyle/>
                    <a:p>
                      <a:pPr algn="ctr"/>
                      <a:r>
                        <a:rPr lang="en-US" sz="1200" b="0" kern="1200" dirty="0">
                          <a:solidFill>
                            <a:srgbClr val="00B050"/>
                          </a:solidFill>
                          <a:latin typeface="+mn-lt"/>
                          <a:ea typeface="+mn-ea"/>
                          <a:cs typeface="+mn-cs"/>
                        </a:rPr>
                        <a:t>778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noProof="0" dirty="0">
                          <a:solidFill>
                            <a:srgbClr val="00B050"/>
                          </a:solidFill>
                          <a:latin typeface="+mn-lt"/>
                          <a:ea typeface="+mn-ea"/>
                          <a:cs typeface="+mn-cs"/>
                        </a:rPr>
                        <a:t>411</a:t>
                      </a:r>
                    </a:p>
                  </a:txBody>
                  <a:tcPr/>
                </a:tc>
                <a:tc>
                  <a:txBody>
                    <a:bodyPr/>
                    <a:lstStyle/>
                    <a:p>
                      <a:pPr algn="l"/>
                      <a:r>
                        <a:rPr lang="en-US" sz="1200" b="0" kern="1200" dirty="0">
                          <a:solidFill>
                            <a:srgbClr val="00B050"/>
                          </a:solidFill>
                          <a:latin typeface="+mn-lt"/>
                          <a:ea typeface="+mn-ea"/>
                          <a:cs typeface="+mn-cs"/>
                        </a:rPr>
                        <a:t>Consideration on 320MHz BW &amp; 16 Spatial Streams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rgbClr val="00B050"/>
                          </a:solidFill>
                          <a:latin typeface="+mn-lt"/>
                          <a:ea typeface="+mn-ea"/>
                          <a:cs typeface="+mn-cs"/>
                        </a:rPr>
                        <a:t>Eunsung</a:t>
                      </a:r>
                      <a:r>
                        <a:rPr lang="en-US" sz="1200" b="0" kern="1200" dirty="0">
                          <a:solidFill>
                            <a:srgbClr val="00B050"/>
                          </a:solidFill>
                          <a:latin typeface="+mn-lt"/>
                          <a:ea typeface="+mn-ea"/>
                          <a:cs typeface="+mn-cs"/>
                        </a:rPr>
                        <a:t> Park</a:t>
                      </a:r>
                      <a:endParaRPr lang="en-US" sz="1200" b="0" kern="1200" noProof="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35950785"/>
                  </a:ext>
                </a:extLst>
              </a:tr>
              <a:tr h="255168">
                <a:tc>
                  <a:txBody>
                    <a:bodyPr/>
                    <a:lstStyle/>
                    <a:p>
                      <a:pPr algn="ctr"/>
                      <a:r>
                        <a:rPr lang="en-US" sz="1200" b="0" kern="1200" dirty="0">
                          <a:solidFill>
                            <a:srgbClr val="00B050"/>
                          </a:solidFill>
                          <a:latin typeface="+mn-lt"/>
                          <a:ea typeface="+mn-ea"/>
                          <a:cs typeface="+mn-cs"/>
                        </a:rPr>
                        <a:t>822 </a:t>
                      </a:r>
                    </a:p>
                  </a:txBody>
                  <a:tcPr/>
                </a:tc>
                <a:tc>
                  <a:txBody>
                    <a:bodyPr/>
                    <a:lstStyle/>
                    <a:p>
                      <a:pPr algn="ctr"/>
                      <a:r>
                        <a:rPr lang="en-US" sz="1200" b="0" u="none" kern="1200" dirty="0">
                          <a:solidFill>
                            <a:srgbClr val="00B050"/>
                          </a:solidFill>
                          <a:latin typeface="+mn-lt"/>
                          <a:ea typeface="+mn-ea"/>
                          <a:cs typeface="+mn-cs"/>
                        </a:rPr>
                        <a:t>419</a:t>
                      </a:r>
                    </a:p>
                  </a:txBody>
                  <a:tcPr/>
                </a:tc>
                <a:tc>
                  <a:txBody>
                    <a:bodyPr/>
                    <a:lstStyle/>
                    <a:p>
                      <a:pPr algn="l"/>
                      <a:r>
                        <a:rPr lang="en-US" sz="1200" b="0" kern="1200" dirty="0">
                          <a:solidFill>
                            <a:srgbClr val="00B050"/>
                          </a:solidFill>
                          <a:latin typeface="+mn-lt"/>
                          <a:ea typeface="+mn-ea"/>
                          <a:cs typeface="+mn-cs"/>
                        </a:rPr>
                        <a:t>Extremely Efficient Multi-band Operation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Po-Kai Huang</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91169477"/>
                  </a:ext>
                </a:extLst>
              </a:tr>
              <a:tr h="255168">
                <a:tc>
                  <a:txBody>
                    <a:bodyPr/>
                    <a:lstStyle/>
                    <a:p>
                      <a:pPr algn="ctr"/>
                      <a:r>
                        <a:rPr lang="en-US" sz="1200" b="0" kern="1200" dirty="0">
                          <a:solidFill>
                            <a:srgbClr val="00B050"/>
                          </a:solidFill>
                          <a:latin typeface="+mn-lt"/>
                          <a:ea typeface="+mn-ea"/>
                          <a:cs typeface="+mn-cs"/>
                        </a:rPr>
                        <a:t>637</a:t>
                      </a:r>
                    </a:p>
                  </a:txBody>
                  <a:tcPr/>
                </a:tc>
                <a:tc>
                  <a:txBody>
                    <a:bodyPr/>
                    <a:lstStyle/>
                    <a:p>
                      <a:pPr algn="ctr"/>
                      <a:r>
                        <a:rPr lang="en-US" sz="1200" b="0" u="none" kern="1200" dirty="0">
                          <a:solidFill>
                            <a:srgbClr val="00B050"/>
                          </a:solidFill>
                          <a:latin typeface="+mn-lt"/>
                          <a:ea typeface="+mn-ea"/>
                          <a:cs typeface="+mn-cs"/>
                        </a:rPr>
                        <a:t>444</a:t>
                      </a:r>
                    </a:p>
                  </a:txBody>
                  <a:tcPr/>
                </a:tc>
                <a:tc>
                  <a:txBody>
                    <a:bodyPr/>
                    <a:lstStyle/>
                    <a:p>
                      <a:pPr algn="l"/>
                      <a:r>
                        <a:rPr lang="en-US" sz="1200" b="0" kern="1200" dirty="0">
                          <a:solidFill>
                            <a:srgbClr val="00B050"/>
                          </a:solidFill>
                          <a:latin typeface="+mn-lt"/>
                          <a:ea typeface="+mn-ea"/>
                          <a:cs typeface="+mn-cs"/>
                        </a:rPr>
                        <a:t>Feasibility of 4096QAM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Sigurd Schelstraete </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638</a:t>
                      </a:r>
                    </a:p>
                  </a:txBody>
                  <a:tcPr/>
                </a:tc>
                <a:tc>
                  <a:txBody>
                    <a:bodyPr/>
                    <a:lstStyle/>
                    <a:p>
                      <a:pPr algn="ctr"/>
                      <a:r>
                        <a:rPr lang="en-US" sz="1200" b="0" u="none" kern="1200" dirty="0">
                          <a:solidFill>
                            <a:schemeClr val="bg1">
                              <a:lumMod val="50000"/>
                            </a:schemeClr>
                          </a:solidFill>
                          <a:latin typeface="+mn-lt"/>
                          <a:ea typeface="+mn-ea"/>
                          <a:cs typeface="+mn-cs"/>
                        </a:rPr>
                        <a:t>445</a:t>
                      </a:r>
                    </a:p>
                  </a:txBody>
                  <a:tcPr/>
                </a:tc>
                <a:tc>
                  <a:txBody>
                    <a:bodyPr/>
                    <a:lstStyle/>
                    <a:p>
                      <a:pPr algn="l"/>
                      <a:r>
                        <a:rPr lang="en-US" sz="1200" b="0" kern="1200" dirty="0">
                          <a:solidFill>
                            <a:schemeClr val="tx1"/>
                          </a:solidFill>
                          <a:latin typeface="+mn-lt"/>
                          <a:ea typeface="+mn-ea"/>
                          <a:cs typeface="+mn-cs"/>
                        </a:rPr>
                        <a:t>Nulling and coordinated beamforming</a:t>
                      </a:r>
                    </a:p>
                  </a:txBody>
                  <a:tcPr anchor="ctr"/>
                </a:tc>
                <a:tc>
                  <a:txBody>
                    <a:bodyPr/>
                    <a:lstStyle/>
                    <a:p>
                      <a:pPr algn="ctr"/>
                      <a:r>
                        <a:rPr lang="en-US" sz="1200" b="0" kern="1200" dirty="0">
                          <a:solidFill>
                            <a:schemeClr val="tx1"/>
                          </a:solidFill>
                          <a:latin typeface="+mn-lt"/>
                          <a:ea typeface="+mn-ea"/>
                          <a:cs typeface="+mn-cs"/>
                        </a:rPr>
                        <a:t>Sigurd Schelstraete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804</a:t>
                      </a:r>
                    </a:p>
                  </a:txBody>
                  <a:tcPr/>
                </a:tc>
                <a:tc>
                  <a:txBody>
                    <a:bodyPr/>
                    <a:lstStyle/>
                    <a:p>
                      <a:pPr algn="ctr"/>
                      <a:r>
                        <a:rPr lang="en-US" sz="1200" b="0" u="none" kern="1200" dirty="0">
                          <a:solidFill>
                            <a:schemeClr val="bg1">
                              <a:lumMod val="50000"/>
                            </a:schemeClr>
                          </a:solidFill>
                          <a:latin typeface="+mn-lt"/>
                          <a:ea typeface="+mn-ea"/>
                          <a:cs typeface="+mn-cs"/>
                        </a:rPr>
                        <a:t>448</a:t>
                      </a:r>
                    </a:p>
                  </a:txBody>
                  <a:tcPr/>
                </a:tc>
                <a:tc>
                  <a:txBody>
                    <a:bodyPr/>
                    <a:lstStyle/>
                    <a:p>
                      <a:pPr algn="l"/>
                      <a:r>
                        <a:rPr lang="en-US" sz="1200" b="0" kern="1200" dirty="0">
                          <a:solidFill>
                            <a:schemeClr val="tx1"/>
                          </a:solidFill>
                          <a:latin typeface="+mn-lt"/>
                          <a:ea typeface="+mn-ea"/>
                          <a:cs typeface="+mn-cs"/>
                        </a:rPr>
                        <a:t>Multi-AP Transmission Procedure</a:t>
                      </a:r>
                    </a:p>
                  </a:txBody>
                  <a:tcPr anchor="ctr"/>
                </a:tc>
                <a:tc>
                  <a:txBody>
                    <a:bodyPr/>
                    <a:lstStyle/>
                    <a:p>
                      <a:pPr algn="ctr"/>
                      <a:r>
                        <a:rPr lang="en-US" sz="1200" b="0" kern="1200" dirty="0">
                          <a:solidFill>
                            <a:schemeClr val="tx1"/>
                          </a:solidFill>
                          <a:latin typeface="+mn-lt"/>
                          <a:ea typeface="+mn-ea"/>
                          <a:cs typeface="+mn-cs"/>
                        </a:rPr>
                        <a:t>Sungjin Park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450</a:t>
                      </a:r>
                    </a:p>
                  </a:txBody>
                  <a:tcPr/>
                </a:tc>
                <a:tc>
                  <a:txBody>
                    <a:bodyPr/>
                    <a:lstStyle/>
                    <a:p>
                      <a:pPr algn="l"/>
                      <a:r>
                        <a:rPr lang="en-US" sz="1200" b="0" kern="1200" dirty="0">
                          <a:solidFill>
                            <a:srgbClr val="FF0000"/>
                          </a:solidFill>
                          <a:latin typeface="+mn-lt"/>
                          <a:ea typeface="+mn-ea"/>
                          <a:cs typeface="+mn-cs"/>
                        </a:rPr>
                        <a:t>Feature Discussion</a:t>
                      </a:r>
                    </a:p>
                  </a:txBody>
                  <a:tcPr anchor="ctr"/>
                </a:tc>
                <a:tc>
                  <a:txBody>
                    <a:bodyPr/>
                    <a:lstStyle/>
                    <a:p>
                      <a:pPr algn="ctr"/>
                      <a:r>
                        <a:rPr lang="en-US" sz="1200" b="0" kern="1200" dirty="0" err="1">
                          <a:solidFill>
                            <a:srgbClr val="FF0000"/>
                          </a:solidFill>
                          <a:latin typeface="+mn-lt"/>
                          <a:ea typeface="+mn-ea"/>
                          <a:cs typeface="+mn-cs"/>
                        </a:rPr>
                        <a:t>Yonggang</a:t>
                      </a:r>
                      <a:r>
                        <a:rPr lang="en-US" sz="1200" b="0" kern="1200" dirty="0">
                          <a:solidFill>
                            <a:srgbClr val="FF0000"/>
                          </a:solidFill>
                          <a:latin typeface="+mn-lt"/>
                          <a:ea typeface="+mn-ea"/>
                          <a:cs typeface="+mn-cs"/>
                        </a:rPr>
                        <a:t> Fang</a:t>
                      </a:r>
                    </a:p>
                  </a:txBody>
                  <a:tcPr/>
                </a:tc>
                <a:tc>
                  <a:txBody>
                    <a:bodyPr/>
                    <a:lstStyle/>
                    <a:p>
                      <a:pPr algn="ctr"/>
                      <a:r>
                        <a:rPr kumimoji="0" lang="en-US" sz="1200" b="0" i="0" u="none" strike="noStrike" kern="1200" cap="none" spc="0" normalizeH="0" baseline="0" noProof="0" dirty="0">
                          <a:ln>
                            <a:noFill/>
                          </a:ln>
                          <a:solidFill>
                            <a:srgbClr val="FF0000"/>
                          </a:solidFill>
                          <a:effectLst/>
                          <a:uLnTx/>
                          <a:uFillTx/>
                          <a:latin typeface="Times New Roman"/>
                          <a:ea typeface="MS Gothic"/>
                          <a:cs typeface="+mn-cs"/>
                        </a:rPr>
                        <a:t>Deferred</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ctr"/>
                      <a:r>
                        <a:rPr lang="en-US" sz="1200" b="0" u="none" kern="1200" dirty="0">
                          <a:solidFill>
                            <a:schemeClr val="bg1">
                              <a:lumMod val="50000"/>
                            </a:schemeClr>
                          </a:solidFill>
                          <a:latin typeface="+mn-lt"/>
                          <a:ea typeface="+mn-ea"/>
                          <a:cs typeface="+mn-cs"/>
                        </a:rPr>
                        <a:t>469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Multiple Band discussion</a:t>
                      </a:r>
                    </a:p>
                  </a:txBody>
                  <a:tcPr/>
                </a:tc>
                <a:tc>
                  <a:txBody>
                    <a:bodyPr/>
                    <a:lstStyle/>
                    <a:p>
                      <a:pPr algn="ctr"/>
                      <a:r>
                        <a:rPr lang="en-US" sz="1200" b="0" kern="1200" dirty="0">
                          <a:solidFill>
                            <a:schemeClr val="tx1"/>
                          </a:solidFill>
                          <a:latin typeface="+mn-lt"/>
                          <a:ea typeface="+mn-ea"/>
                          <a:cs typeface="+mn-cs"/>
                        </a:rPr>
                        <a:t>Liwen Chu</a:t>
                      </a: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475</a:t>
                      </a:r>
                    </a:p>
                  </a:txBody>
                  <a:tcPr/>
                </a:tc>
                <a:tc>
                  <a:txBody>
                    <a:bodyPr/>
                    <a:lstStyle/>
                    <a:p>
                      <a:pPr algn="l"/>
                      <a:r>
                        <a:rPr lang="en-US" sz="1200" b="0" kern="1200" dirty="0">
                          <a:solidFill>
                            <a:srgbClr val="FF0000"/>
                          </a:solidFill>
                          <a:latin typeface="+mn-lt"/>
                          <a:ea typeface="+mn-ea"/>
                          <a:cs typeface="+mn-cs"/>
                        </a:rPr>
                        <a:t>Consideration on multi-AP Coordination</a:t>
                      </a:r>
                    </a:p>
                  </a:txBody>
                  <a:tcPr anchor="ctr"/>
                </a:tc>
                <a:tc>
                  <a:txBody>
                    <a:bodyPr/>
                    <a:lstStyle/>
                    <a:p>
                      <a:pPr algn="ctr"/>
                      <a:r>
                        <a:rPr lang="en-US" sz="1200" b="0" kern="1200" dirty="0">
                          <a:solidFill>
                            <a:srgbClr val="FF0000"/>
                          </a:solidFill>
                          <a:latin typeface="+mn-lt"/>
                          <a:ea typeface="+mn-ea"/>
                          <a:cs typeface="+mn-cs"/>
                        </a:rPr>
                        <a:t>Nan Li</a:t>
                      </a:r>
                    </a:p>
                  </a:txBody>
                  <a:tcPr anchor="ctr"/>
                </a:tc>
                <a:tc>
                  <a:txBody>
                    <a:bodyPr/>
                    <a:lstStyle/>
                    <a:p>
                      <a:pPr algn="ctr"/>
                      <a:r>
                        <a:rPr lang="en-US" sz="1200" b="0" kern="1200" dirty="0">
                          <a:solidFill>
                            <a:srgbClr val="FF0000"/>
                          </a:solidFill>
                          <a:latin typeface="+mn-lt"/>
                          <a:ea typeface="+mn-ea"/>
                          <a:cs typeface="+mn-cs"/>
                        </a:rPr>
                        <a:t>Deferred</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801</a:t>
                      </a:r>
                    </a:p>
                  </a:txBody>
                  <a:tcPr/>
                </a:tc>
                <a:tc>
                  <a:txBody>
                    <a:bodyPr/>
                    <a:lstStyle/>
                    <a:p>
                      <a:pPr algn="ctr"/>
                      <a:r>
                        <a:rPr lang="en-US" sz="1200" b="0" u="none" kern="1200" dirty="0">
                          <a:solidFill>
                            <a:schemeClr val="bg1">
                              <a:lumMod val="50000"/>
                            </a:schemeClr>
                          </a:solidFill>
                          <a:latin typeface="+mn-lt"/>
                          <a:ea typeface="+mn-ea"/>
                          <a:cs typeface="+mn-cs"/>
                        </a:rPr>
                        <a:t>103</a:t>
                      </a:r>
                    </a:p>
                  </a:txBody>
                  <a:tcPr/>
                </a:tc>
                <a:tc>
                  <a:txBody>
                    <a:bodyPr/>
                    <a:lstStyle/>
                    <a:p>
                      <a:pPr algn="l"/>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nchor="ctr"/>
                </a:tc>
                <a:tc>
                  <a:txBody>
                    <a:bodyPr/>
                    <a:lstStyle/>
                    <a:p>
                      <a:pPr algn="ctr"/>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57474839"/>
                  </a:ext>
                </a:extLst>
              </a:tr>
            </a:tbl>
          </a:graphicData>
        </a:graphic>
      </p:graphicFrame>
    </p:spTree>
    <p:extLst>
      <p:ext uri="{BB962C8B-B14F-4D97-AF65-F5344CB8AC3E}">
        <p14:creationId xmlns:p14="http://schemas.microsoft.com/office/powerpoint/2010/main" val="897007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205145356"/>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0">
                <a:tc>
                  <a:txBody>
                    <a:bodyPr/>
                    <a:lstStyle/>
                    <a:p>
                      <a:pPr algn="ctr"/>
                      <a:r>
                        <a:rPr lang="en-US" sz="1200" b="0" kern="1200" dirty="0">
                          <a:solidFill>
                            <a:schemeClr val="tx1"/>
                          </a:solidFill>
                          <a:latin typeface="+mn-lt"/>
                          <a:ea typeface="+mn-ea"/>
                          <a:cs typeface="+mn-cs"/>
                        </a:rPr>
                        <a:t>731</a:t>
                      </a:r>
                    </a:p>
                  </a:txBody>
                  <a:tcPr/>
                </a:tc>
                <a:tc>
                  <a:txBody>
                    <a:bodyPr/>
                    <a:lstStyle/>
                    <a:p>
                      <a:r>
                        <a:rPr lang="en-US" sz="1200" b="0" kern="1200" dirty="0">
                          <a:solidFill>
                            <a:schemeClr val="tx1"/>
                          </a:solidFill>
                          <a:latin typeface="+mn-lt"/>
                          <a:ea typeface="+mn-ea"/>
                          <a:cs typeface="+mn-cs"/>
                        </a:rPr>
                        <a:t>Multi-link Operation</a:t>
                      </a:r>
                    </a:p>
                  </a:txBody>
                  <a:tcPr anchor="ctr"/>
                </a:tc>
                <a:tc>
                  <a:txBody>
                    <a:bodyPr/>
                    <a:lstStyle/>
                    <a:p>
                      <a:pPr algn="ctr"/>
                      <a:r>
                        <a:rPr lang="en-US" sz="1200" b="0" kern="1200" dirty="0">
                          <a:solidFill>
                            <a:schemeClr val="tx1"/>
                          </a:solidFill>
                          <a:latin typeface="+mn-lt"/>
                          <a:ea typeface="+mn-ea"/>
                          <a:cs typeface="+mn-cs"/>
                        </a:rPr>
                        <a:t>Yongho Seok</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chemeClr val="tx1"/>
                          </a:solidFill>
                          <a:latin typeface="+mn-lt"/>
                          <a:ea typeface="+mn-ea"/>
                          <a:cs typeface="+mn-cs"/>
                        </a:rPr>
                        <a:t>754</a:t>
                      </a:r>
                    </a:p>
                  </a:txBody>
                  <a:tcPr/>
                </a:tc>
                <a:tc>
                  <a:txBody>
                    <a:bodyPr/>
                    <a:lstStyle/>
                    <a:p>
                      <a:r>
                        <a:rPr lang="en-US" sz="1200" b="0" kern="1200" dirty="0">
                          <a:solidFill>
                            <a:schemeClr val="tx1"/>
                          </a:solidFill>
                          <a:latin typeface="+mn-lt"/>
                          <a:ea typeface="+mn-ea"/>
                          <a:cs typeface="+mn-cs"/>
                        </a:rPr>
                        <a:t>11be peak data rate analysis</a:t>
                      </a:r>
                    </a:p>
                  </a:txBody>
                  <a:tcPr anchor="ctr"/>
                </a:tc>
                <a:tc>
                  <a:txBody>
                    <a:bodyPr/>
                    <a:lstStyle/>
                    <a:p>
                      <a:pPr algn="ctr"/>
                      <a:r>
                        <a:rPr lang="en-US" sz="1200" b="0" kern="1200" dirty="0">
                          <a:solidFill>
                            <a:schemeClr val="tx1"/>
                          </a:solidFill>
                          <a:latin typeface="+mn-lt"/>
                          <a:ea typeface="+mn-ea"/>
                          <a:cs typeface="+mn-cs"/>
                        </a:rPr>
                        <a:t>Ross Jian Yu</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760</a:t>
                      </a:r>
                    </a:p>
                  </a:txBody>
                  <a:tcPr/>
                </a:tc>
                <a:tc>
                  <a:txBody>
                    <a:bodyPr/>
                    <a:lstStyle/>
                    <a:p>
                      <a:r>
                        <a:rPr lang="en-US" sz="1200" b="0" kern="1200" dirty="0">
                          <a:solidFill>
                            <a:schemeClr val="tx1"/>
                          </a:solidFill>
                          <a:latin typeface="+mn-lt"/>
                          <a:ea typeface="+mn-ea"/>
                          <a:cs typeface="+mn-cs"/>
                        </a:rPr>
                        <a:t>Multi-Band Opinion</a:t>
                      </a:r>
                    </a:p>
                  </a:txBody>
                  <a:tcPr anchor="ctr"/>
                </a:tc>
                <a:tc>
                  <a:txBody>
                    <a:bodyPr/>
                    <a:lstStyle/>
                    <a:p>
                      <a:pPr algn="ctr"/>
                      <a:r>
                        <a:rPr lang="en-US" sz="1200" b="0" kern="1200" dirty="0">
                          <a:solidFill>
                            <a:schemeClr val="tx1"/>
                          </a:solidFill>
                          <a:latin typeface="+mn-lt"/>
                          <a:ea typeface="+mn-ea"/>
                          <a:cs typeface="+mn-cs"/>
                        </a:rPr>
                        <a:t>Alan </a:t>
                      </a:r>
                      <a:r>
                        <a:rPr lang="en-US" sz="1200" b="0" kern="1200" dirty="0" err="1">
                          <a:solidFill>
                            <a:schemeClr val="tx1"/>
                          </a:solidFill>
                          <a:latin typeface="+mn-lt"/>
                          <a:ea typeface="+mn-ea"/>
                          <a:cs typeface="+mn-cs"/>
                        </a:rPr>
                        <a:t>Jauh</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err="1">
                          <a:solidFill>
                            <a:schemeClr val="tx1"/>
                          </a:solidFill>
                          <a:latin typeface="+mn-lt"/>
                          <a:ea typeface="+mn-ea"/>
                          <a:cs typeface="+mn-cs"/>
                        </a:rPr>
                        <a:t>Suhwook</a:t>
                      </a:r>
                      <a:r>
                        <a:rPr lang="en-US" sz="1200" b="0" kern="1200" dirty="0">
                          <a:solidFill>
                            <a:schemeClr val="tx1"/>
                          </a:solidFill>
                          <a:latin typeface="+mn-lt"/>
                          <a:ea typeface="+mn-ea"/>
                          <a:cs typeface="+mn-cs"/>
                        </a:rPr>
                        <a:t> Kim</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766</a:t>
                      </a:r>
                    </a:p>
                  </a:txBody>
                  <a:tcPr anchor="ctr"/>
                </a:tc>
                <a:tc>
                  <a:txBody>
                    <a:bodyPr/>
                    <a:lstStyle/>
                    <a:p>
                      <a:pPr algn="l"/>
                      <a:r>
                        <a:rPr lang="en-US" sz="1200" b="0" kern="1200" dirty="0">
                          <a:solidFill>
                            <a:schemeClr val="tx1"/>
                          </a:solidFill>
                          <a:latin typeface="+mn-lt"/>
                          <a:ea typeface="+mn-ea"/>
                          <a:cs typeface="+mn-cs"/>
                        </a:rPr>
                        <a:t>Enhanced Multi-band/Multi-channel Operation</a:t>
                      </a:r>
                    </a:p>
                  </a:txBody>
                  <a:tcPr anchor="ctr"/>
                </a:tc>
                <a:tc>
                  <a:txBody>
                    <a:bodyPr/>
                    <a:lstStyle/>
                    <a:p>
                      <a:pPr algn="ctr"/>
                      <a:r>
                        <a:rPr lang="en-US" sz="1200" b="0" kern="1200" dirty="0">
                          <a:solidFill>
                            <a:schemeClr val="tx1"/>
                          </a:solidFill>
                          <a:latin typeface="+mn-lt"/>
                          <a:ea typeface="+mn-ea"/>
                          <a:cs typeface="+mn-cs"/>
                        </a:rPr>
                        <a:t>Yongho Seok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 (Feasibility Study)</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768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772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kern="1200" dirty="0">
                          <a:solidFill>
                            <a:schemeClr val="tx1"/>
                          </a:solidFill>
                          <a:latin typeface="+mn-lt"/>
                          <a:ea typeface="+mn-ea"/>
                          <a:cs typeface="+mn-cs"/>
                        </a:rPr>
                        <a:t>Multi-AP Collaborative BF in IEEE 802.11</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8935802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 (</a:t>
            </a:r>
            <a:r>
              <a:rPr lang="en-US" dirty="0" err="1">
                <a:solidFill>
                  <a:schemeClr val="tx1"/>
                </a:solidFill>
              </a:rPr>
              <a:t>cont</a:t>
            </a:r>
            <a:r>
              <a:rPr lang="en-US" dirty="0">
                <a:solidFill>
                  <a:schemeClr val="tx1"/>
                </a:solidFill>
              </a:rPr>
              <a: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52242697"/>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801</a:t>
                      </a:r>
                    </a:p>
                  </a:txBody>
                  <a:tcPr anchor="ctr"/>
                </a:tc>
                <a:tc>
                  <a:txBody>
                    <a:bodyPr/>
                    <a:lstStyle/>
                    <a:p>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804</a:t>
                      </a:r>
                    </a:p>
                  </a:txBody>
                  <a:tcPr anchor="ctr"/>
                </a:tc>
                <a:tc>
                  <a:txBody>
                    <a:bodyPr/>
                    <a:lstStyle/>
                    <a:p>
                      <a:r>
                        <a:rPr lang="en-US" sz="1200" b="0" kern="1200" dirty="0">
                          <a:solidFill>
                            <a:schemeClr val="tx1"/>
                          </a:solidFill>
                          <a:latin typeface="+mn-lt"/>
                          <a:ea typeface="+mn-ea"/>
                          <a:cs typeface="+mn-cs"/>
                        </a:rPr>
                        <a:t>Multi-AP Transmission Procedure</a:t>
                      </a:r>
                    </a:p>
                  </a:txBody>
                  <a:tcPr/>
                </a:tc>
                <a:tc>
                  <a:txBody>
                    <a:bodyPr/>
                    <a:lstStyle/>
                    <a:p>
                      <a:pPr algn="ct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805</a:t>
                      </a:r>
                    </a:p>
                  </a:txBody>
                  <a:tcPr anchor="ctr"/>
                </a:tc>
                <a:tc>
                  <a:txBody>
                    <a:bodyPr/>
                    <a:lstStyle/>
                    <a:p>
                      <a:r>
                        <a:rPr lang="en-US" sz="1200" b="0" kern="1200" dirty="0">
                          <a:solidFill>
                            <a:schemeClr val="tx1"/>
                          </a:solidFill>
                          <a:latin typeface="+mn-lt"/>
                          <a:ea typeface="+mn-ea"/>
                          <a:cs typeface="+mn-cs"/>
                        </a:rPr>
                        <a:t>Consideration on feedback overhead</a:t>
                      </a:r>
                    </a:p>
                  </a:txBody>
                  <a:tcPr anchor="ctr"/>
                </a:tc>
                <a:tc>
                  <a:txBody>
                    <a:bodyPr/>
                    <a:lstStyle/>
                    <a:p>
                      <a:pPr algn="ctr"/>
                      <a:r>
                        <a:rPr lang="en-US" sz="1200" b="0" kern="1200" dirty="0" err="1">
                          <a:solidFill>
                            <a:schemeClr val="tx1"/>
                          </a:solidFill>
                          <a:latin typeface="+mn-lt"/>
                          <a:ea typeface="+mn-ea"/>
                          <a:cs typeface="+mn-cs"/>
                        </a:rPr>
                        <a:t>Sunwoong</a:t>
                      </a:r>
                      <a:r>
                        <a:rPr lang="en-US" sz="1200" b="0" kern="1200" dirty="0">
                          <a:solidFill>
                            <a:schemeClr val="tx1"/>
                          </a:solidFill>
                          <a:latin typeface="+mn-lt"/>
                          <a:ea typeface="+mn-ea"/>
                          <a:cs typeface="+mn-cs"/>
                        </a:rPr>
                        <a:t> Yun</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TIG/SG motions</a:t>
            </a:r>
          </a:p>
          <a:p>
            <a:pPr lvl="1">
              <a:lnSpc>
                <a:spcPct val="80000"/>
              </a:lnSpc>
              <a:buFont typeface="Arial" panose="020B0604020202020204" pitchFamily="34" charset="0"/>
              <a:buChar char="•"/>
            </a:pPr>
            <a:r>
              <a:rPr lang="en-US" altLang="en-US" sz="1800" dirty="0"/>
              <a:t>Approve SG minutes from March meeting.</a:t>
            </a:r>
          </a:p>
          <a:p>
            <a:pPr>
              <a:lnSpc>
                <a:spcPct val="80000"/>
              </a:lnSpc>
              <a:buFont typeface="Arial" panose="020B0604020202020204" pitchFamily="34" charset="0"/>
              <a:buChar char="•"/>
            </a:pPr>
            <a:r>
              <a:rPr lang="en-US" altLang="en-US" sz="2200" dirty="0"/>
              <a:t>Final Call for TG officers</a:t>
            </a:r>
          </a:p>
          <a:p>
            <a:pPr lvl="0">
              <a:lnSpc>
                <a:spcPct val="80000"/>
              </a:lnSpc>
              <a:buFont typeface="Arial" panose="020B0604020202020204" pitchFamily="34" charset="0"/>
              <a:buChar char="•"/>
            </a:pPr>
            <a:r>
              <a:rPr lang="en-US" altLang="en-US" dirty="0"/>
              <a:t>TG Timeline</a:t>
            </a:r>
          </a:p>
          <a:p>
            <a:pPr>
              <a:lnSpc>
                <a:spcPct val="80000"/>
              </a:lnSpc>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EHT TIG/SG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https://mentor.ieee.org/802.11/dcn/18/11-18-1231-06-0eht-eht-draft-proposed-par.docx</a:t>
            </a:r>
            <a:r>
              <a:rPr lang="en-US" altLang="en-US" sz="1800" dirty="0"/>
              <a:t>  </a:t>
            </a:r>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https://mentor.ieee.org/802.11/dcn/18/11-18-1233-06-0eht-eht-draft-proposed-csd.docx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https://mentor.ieee.org/802.11/dcn/19/11-19-0459-03-0eht-eht-par-and-csd-comments.pptx</a:t>
            </a:r>
            <a:endParaRPr lang="en-US" altLang="en-US" sz="1800" dirty="0"/>
          </a:p>
          <a:p>
            <a:pPr marL="1200150" lvl="2" indent="-342900">
              <a:buFont typeface="Arial" panose="020B0604020202020204" pitchFamily="34" charset="0"/>
              <a:buChar char="•"/>
            </a:pPr>
            <a:endParaRPr lang="en-US" altLang="en-US" sz="1600" dirty="0"/>
          </a:p>
          <a:p>
            <a:pPr marL="400050">
              <a:buFont typeface="Arial" panose="020B0604020202020204" pitchFamily="34" charset="0"/>
              <a:buChar char="•"/>
            </a:pPr>
            <a:r>
              <a:rPr lang="en-US" sz="2000" dirty="0"/>
              <a:t>PAR and CSD documents approved by EC and NESCOM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Atlanta, United States</a:t>
            </a:r>
          </a:p>
          <a:p>
            <a:pPr algn="ctr">
              <a:lnSpc>
                <a:spcPct val="90000"/>
              </a:lnSpc>
              <a:buFontTx/>
              <a:buNone/>
            </a:pPr>
            <a:r>
              <a:rPr lang="en-US" sz="4000" dirty="0">
                <a:latin typeface="Arial" panose="020B0604020202020204" pitchFamily="34" charset="0"/>
              </a:rPr>
              <a:t>May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solidFill>
                  <a:schemeClr val="tx1"/>
                </a:solidFill>
                <a:latin typeface="Arial" panose="020B0604020202020204" pitchFamily="34" charset="0"/>
              </a:rPr>
              <a:t>Chair: Alfred Asterjadhi (Qualcomm Inc.)</a:t>
            </a:r>
          </a:p>
          <a:p>
            <a:pPr algn="ctr">
              <a:lnSpc>
                <a:spcPct val="90000"/>
              </a:lnSpc>
              <a:buFontTx/>
              <a:buNone/>
            </a:pPr>
            <a:r>
              <a:rPr lang="en-US" altLang="en-US" dirty="0">
                <a:solidFill>
                  <a:schemeClr val="tx1"/>
                </a:solidFill>
                <a:latin typeface="Arial" panose="020B0604020202020204" pitchFamily="34" charset="0"/>
              </a:rPr>
              <a:t>Secretary (pro tem): Dennis Sundman (Ericsson)</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TIG/SG Motion</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dirty="0"/>
              <a:t>Move to approve EHT TIG/SG minutes from March meeting:</a:t>
            </a:r>
          </a:p>
          <a:p>
            <a:r>
              <a:rPr lang="en-US" dirty="0"/>
              <a:t>	</a:t>
            </a:r>
            <a:r>
              <a:rPr lang="en-US" dirty="0">
                <a:hlinkClick r:id="rId2"/>
              </a:rPr>
              <a:t>https://mentor.ieee.org/802.11/dcn/19/11-19-0531-00-0eht-meeting-minutes-march-2019.docx</a:t>
            </a:r>
            <a:endParaRPr lang="en-US" dirty="0"/>
          </a:p>
          <a:p>
            <a:endParaRPr lang="en-US" dirty="0"/>
          </a:p>
          <a:p>
            <a:r>
              <a:rPr lang="en-US" dirty="0"/>
              <a:t>Move: Michael Montemurro	Second: Dennis Sundman</a:t>
            </a:r>
          </a:p>
          <a:p>
            <a:r>
              <a:rPr lang="en-US" dirty="0"/>
              <a:t>Discussion: None.</a:t>
            </a:r>
          </a:p>
          <a:p>
            <a:endParaRPr lang="en-US" dirty="0"/>
          </a:p>
          <a:p>
            <a:r>
              <a:rPr lang="en-US" dirty="0"/>
              <a:t>Result: Motion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2996-F9D5-4B86-B182-B88292C5DCA9}"/>
              </a:ext>
            </a:extLst>
          </p:cNvPr>
          <p:cNvSpPr>
            <a:spLocks noGrp="1"/>
          </p:cNvSpPr>
          <p:nvPr>
            <p:ph type="title"/>
          </p:nvPr>
        </p:nvSpPr>
        <p:spPr/>
        <p:txBody>
          <a:bodyPr/>
          <a:lstStyle/>
          <a:p>
            <a:r>
              <a:rPr lang="en-US" dirty="0">
                <a:solidFill>
                  <a:schemeClr val="tx1"/>
                </a:solidFill>
              </a:rPr>
              <a:t>Call for TGbe officers</a:t>
            </a:r>
          </a:p>
        </p:txBody>
      </p:sp>
      <p:sp>
        <p:nvSpPr>
          <p:cNvPr id="3" name="Content Placeholder 2">
            <a:extLst>
              <a:ext uri="{FF2B5EF4-FFF2-40B4-BE49-F238E27FC236}">
                <a16:creationId xmlns:a16="http://schemas.microsoft.com/office/drawing/2014/main" id="{62C3C1E8-7AAF-43A2-8187-585F0ED5CA10}"/>
              </a:ext>
            </a:extLst>
          </p:cNvPr>
          <p:cNvSpPr>
            <a:spLocks noGrp="1"/>
          </p:cNvSpPr>
          <p:nvPr>
            <p:ph idx="1"/>
          </p:nvPr>
        </p:nvSpPr>
        <p:spPr/>
        <p:txBody>
          <a:bodyPr/>
          <a:lstStyle/>
          <a:p>
            <a:pPr>
              <a:buFont typeface="Arial" panose="020B0604020202020204" pitchFamily="34" charset="0"/>
              <a:buChar char="•"/>
            </a:pPr>
            <a:r>
              <a:rPr lang="en-US" dirty="0"/>
              <a:t>Final Call for TGbe officers’ nominations</a:t>
            </a:r>
          </a:p>
          <a:p>
            <a:pPr lvl="1">
              <a:buFont typeface="Arial" panose="020B0604020202020204" pitchFamily="34" charset="0"/>
              <a:buChar char="•"/>
            </a:pPr>
            <a:r>
              <a:rPr lang="en-US" dirty="0"/>
              <a:t>TGbe Vice-chair candidates</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Michael Montemurro</a:t>
            </a:r>
          </a:p>
          <a:p>
            <a:pPr lvl="1">
              <a:buFont typeface="Arial" panose="020B0604020202020204" pitchFamily="34" charset="0"/>
              <a:buChar char="•"/>
            </a:pPr>
            <a:r>
              <a:rPr lang="en-US" dirty="0"/>
              <a:t>TGbe Technical Editor</a:t>
            </a:r>
          </a:p>
          <a:p>
            <a:pPr lvl="1">
              <a:buFont typeface="Arial" panose="020B0604020202020204" pitchFamily="34" charset="0"/>
              <a:buChar char="•"/>
            </a:pPr>
            <a:r>
              <a:rPr lang="en-US" dirty="0"/>
              <a:t>TGbe Secretary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27AE662-044E-4880-B2B2-6A01959FFA9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BA00817-6376-42F0-99BE-FAB4937F7D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A8235AF-B53B-40B2-B4C7-748306298D2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51002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71B-71EE-4297-9850-0A9138934BB1}"/>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397FCAAC-93CD-4E7A-8FA1-29F28CCED6B7}"/>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GB" altLang="en-US" sz="1800" dirty="0"/>
              <a:t>Timeline Discussions</a:t>
            </a:r>
          </a:p>
          <a:p>
            <a:pPr lvl="1">
              <a:buFont typeface="Arial" panose="020B0604020202020204" pitchFamily="34" charset="0"/>
              <a:buChar char="•"/>
            </a:pPr>
            <a:r>
              <a:rPr lang="en-GB" altLang="en-US" sz="1400" dirty="0">
                <a:solidFill>
                  <a:srgbClr val="00B050"/>
                </a:solidFill>
              </a:rPr>
              <a:t>11-19/787r0 802.11be timeline proposal (Laurent Cariou) [20mins]</a:t>
            </a:r>
          </a:p>
          <a:p>
            <a:pPr lvl="1">
              <a:buFont typeface="Arial" panose="020B0604020202020204" pitchFamily="34" charset="0"/>
              <a:buChar char="•"/>
            </a:pPr>
            <a:endParaRPr lang="en-GB" altLang="en-US" sz="1400" dirty="0"/>
          </a:p>
          <a:p>
            <a:pPr>
              <a:buFont typeface="Arial" panose="020B0604020202020204" pitchFamily="34" charset="0"/>
              <a:buChar char="•"/>
            </a:pPr>
            <a:r>
              <a:rPr lang="en-GB" altLang="en-US" sz="1800" dirty="0"/>
              <a:t>TG Timeline</a:t>
            </a:r>
          </a:p>
          <a:p>
            <a:pPr lvl="1">
              <a:buFont typeface="Arial" panose="020B0604020202020204" pitchFamily="34" charset="0"/>
              <a:buChar char="•"/>
            </a:pPr>
            <a:r>
              <a:rPr lang="en-GB" altLang="en-US" sz="1400" dirty="0"/>
              <a:t>Approval of PAR &amp; CSD: March 2019</a:t>
            </a:r>
          </a:p>
          <a:p>
            <a:pPr lvl="1">
              <a:buFont typeface="Arial" panose="020B0604020202020204" pitchFamily="34" charset="0"/>
              <a:buChar char="•"/>
            </a:pPr>
            <a:r>
              <a:rPr lang="en-GB" altLang="en-US" sz="1400" dirty="0"/>
              <a:t>Initial TG meeting: May 2019</a:t>
            </a:r>
          </a:p>
          <a:p>
            <a:pPr lvl="1">
              <a:buFont typeface="Arial" panose="020B0604020202020204" pitchFamily="34" charset="0"/>
              <a:buChar char="•"/>
            </a:pPr>
            <a:r>
              <a:rPr lang="en-GB" altLang="en-US" sz="1400" dirty="0"/>
              <a:t>Initial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Re-circulation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Form Sponsor Ballot Pool: &lt;</a:t>
            </a:r>
            <a:r>
              <a:rPr lang="en-GB" altLang="en-US" sz="1400" i="1" dirty="0"/>
              <a:t>TBD</a:t>
            </a:r>
            <a:r>
              <a:rPr lang="en-GB" altLang="en-US" sz="1400" dirty="0"/>
              <a:t>&gt; </a:t>
            </a:r>
          </a:p>
          <a:p>
            <a:pPr lvl="1">
              <a:buFont typeface="Arial" panose="020B0604020202020204" pitchFamily="34" charset="0"/>
              <a:buChar char="•"/>
            </a:pPr>
            <a:r>
              <a:rPr lang="en-GB" altLang="en-US" sz="1400" dirty="0"/>
              <a:t>Mandatory Draft Review: &lt;</a:t>
            </a:r>
            <a:r>
              <a:rPr lang="en-GB" altLang="en-US" sz="1400" i="1" dirty="0"/>
              <a:t>TBD</a:t>
            </a:r>
            <a:r>
              <a:rPr lang="en-GB" altLang="en-US" sz="1400" dirty="0"/>
              <a:t>&gt; </a:t>
            </a:r>
            <a:endParaRPr lang="en-GB" altLang="en-US" sz="1400" b="0" dirty="0"/>
          </a:p>
          <a:p>
            <a:pPr lvl="1">
              <a:buFont typeface="Arial" panose="020B0604020202020204" pitchFamily="34" charset="0"/>
              <a:buChar char="•"/>
            </a:pPr>
            <a:r>
              <a:rPr lang="en-GB" altLang="en-US" sz="1400" dirty="0">
                <a:solidFill>
                  <a:schemeClr val="tx2"/>
                </a:solidFill>
              </a:rPr>
              <a:t>Initial Sponsor Ballot: </a:t>
            </a:r>
            <a:r>
              <a:rPr lang="en-GB" altLang="en-US" sz="1400" dirty="0"/>
              <a:t>&lt;</a:t>
            </a:r>
            <a:r>
              <a:rPr lang="en-GB" altLang="en-US" sz="1400" i="1" dirty="0"/>
              <a:t>TBD</a:t>
            </a:r>
            <a:r>
              <a:rPr lang="en-GB" altLang="en-US" sz="1400" dirty="0"/>
              <a:t>&gt; </a:t>
            </a:r>
            <a:endParaRPr lang="en-GB" altLang="en-US" sz="1400" dirty="0">
              <a:solidFill>
                <a:schemeClr val="tx2"/>
              </a:solidFill>
            </a:endParaRPr>
          </a:p>
          <a:p>
            <a:pPr lvl="1">
              <a:buFont typeface="Arial" panose="020B0604020202020204" pitchFamily="34" charset="0"/>
              <a:buChar char="•"/>
            </a:pPr>
            <a:r>
              <a:rPr lang="en-GB" altLang="en-US" sz="1400" dirty="0">
                <a:solidFill>
                  <a:schemeClr val="tx2"/>
                </a:solidFill>
              </a:rPr>
              <a:t>Sponsor Ballot Recirculation</a:t>
            </a:r>
            <a:r>
              <a:rPr lang="en-GB" altLang="en-US" sz="1400" dirty="0"/>
              <a:t>: &lt;</a:t>
            </a:r>
            <a:r>
              <a:rPr lang="en-GB" altLang="en-US" sz="1400" i="1" dirty="0"/>
              <a:t>TBD</a:t>
            </a:r>
            <a:r>
              <a:rPr lang="en-GB" altLang="en-US" sz="1400" dirty="0"/>
              <a:t>&gt;</a:t>
            </a:r>
          </a:p>
          <a:p>
            <a:pPr lvl="1">
              <a:buFont typeface="Arial" panose="020B0604020202020204" pitchFamily="34" charset="0"/>
              <a:buChar char="•"/>
            </a:pPr>
            <a:r>
              <a:rPr lang="en-GB" altLang="en-US" sz="1400" dirty="0"/>
              <a:t>Final WG Approval: &lt;</a:t>
            </a:r>
            <a:r>
              <a:rPr lang="en-GB" altLang="en-US" sz="1400" i="1" dirty="0"/>
              <a:t>TBD</a:t>
            </a:r>
            <a:r>
              <a:rPr lang="en-GB" altLang="en-US" sz="1400" dirty="0"/>
              <a:t>&gt;</a:t>
            </a:r>
          </a:p>
          <a:p>
            <a:pPr lvl="1">
              <a:buFont typeface="Arial" panose="020B0604020202020204" pitchFamily="34" charset="0"/>
              <a:buChar char="•"/>
            </a:pPr>
            <a:r>
              <a:rPr lang="en-GB" altLang="en-US" sz="1400" dirty="0"/>
              <a:t>Final EC Approval: &lt;</a:t>
            </a:r>
            <a:r>
              <a:rPr lang="en-GB" altLang="en-US" sz="1400" i="1" dirty="0"/>
              <a:t>TBD</a:t>
            </a:r>
            <a:r>
              <a:rPr lang="en-GB" altLang="en-US" sz="1400" dirty="0"/>
              <a:t>&gt;</a:t>
            </a:r>
            <a:endParaRPr lang="en-GB" altLang="en-US" sz="1400" dirty="0">
              <a:solidFill>
                <a:srgbClr val="FF0000"/>
              </a:solidFill>
            </a:endParaRPr>
          </a:p>
          <a:p>
            <a:pPr lvl="1">
              <a:buFont typeface="Arial" panose="020B0604020202020204" pitchFamily="34" charset="0"/>
              <a:buChar char="•"/>
            </a:pPr>
            <a:r>
              <a:rPr lang="en-GB" altLang="en-US" sz="1400" dirty="0" err="1"/>
              <a:t>RevCom</a:t>
            </a:r>
            <a:r>
              <a:rPr lang="en-GB" altLang="en-US" sz="1400" dirty="0"/>
              <a:t>/Standards Board Approval: &lt;</a:t>
            </a:r>
            <a:r>
              <a:rPr lang="en-GB" altLang="en-US" sz="1400" i="1" dirty="0"/>
              <a:t>TBD</a:t>
            </a:r>
            <a:r>
              <a:rPr lang="en-GB" altLang="en-US" sz="1400" dirty="0"/>
              <a:t>&gt;</a:t>
            </a:r>
            <a:endParaRPr lang="en-GB" altLang="en-US" sz="1400" dirty="0">
              <a:solidFill>
                <a:schemeClr val="tx1"/>
              </a:solidFill>
            </a:endParaRP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1D4E9AF-E485-44A1-B8D0-66C8B956176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96AA22D-F4AC-43B1-9DCA-774CBD436B1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CBCF90-6185-4433-BD43-360F567389F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53454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solidFill>
                  <a:schemeClr val="tx1"/>
                </a:solidFill>
              </a:rPr>
              <a:t>TG Documents</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US" sz="2000" dirty="0"/>
              <a:t>TGbe Selection Procedure [20 mins]</a:t>
            </a:r>
          </a:p>
          <a:p>
            <a:pPr lvl="1">
              <a:buFont typeface="Arial" panose="020B0604020202020204" pitchFamily="34" charset="0"/>
              <a:buChar char="•"/>
            </a:pPr>
            <a:r>
              <a:rPr lang="en-US" sz="1800" dirty="0">
                <a:solidFill>
                  <a:srgbClr val="00B050"/>
                </a:solidFill>
              </a:rPr>
              <a:t>11-19/559r0 802.11be selection procedure (Alfred Asterjadhi)</a:t>
            </a:r>
          </a:p>
          <a:p>
            <a:pPr lvl="1">
              <a:buFont typeface="Arial" panose="020B0604020202020204" pitchFamily="34" charset="0"/>
              <a:buChar char="•"/>
            </a:pPr>
            <a:r>
              <a:rPr lang="en-US" sz="1800" dirty="0">
                <a:solidFill>
                  <a:srgbClr val="00B050"/>
                </a:solidFill>
              </a:rPr>
              <a:t>11-19/887r0 802.11be Selection procedure clarifications (Sean Coffey)</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Channel Model [20 mins]</a:t>
            </a:r>
          </a:p>
          <a:p>
            <a:pPr lvl="1">
              <a:buFont typeface="Arial" panose="020B0604020202020204" pitchFamily="34" charset="0"/>
              <a:buChar char="•"/>
            </a:pPr>
            <a:r>
              <a:rPr lang="en-US" sz="1800" dirty="0">
                <a:solidFill>
                  <a:srgbClr val="00B050"/>
                </a:solidFill>
              </a:rPr>
              <a:t>11-19/719r0 Channel model document (Jianhan Liu)</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Functional Requirements [20 mins]</a:t>
            </a:r>
          </a:p>
          <a:p>
            <a:pPr lvl="1">
              <a:buFont typeface="Arial" panose="020B0604020202020204" pitchFamily="34" charset="0"/>
              <a:buChar char="•"/>
            </a:pPr>
            <a:r>
              <a:rPr lang="en-US" sz="1800" dirty="0">
                <a:solidFill>
                  <a:srgbClr val="00B050"/>
                </a:solidFill>
              </a:rPr>
              <a:t>11-19/722r0 Proposed TGbe Functional Requirements (Ming Gan)</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Specification Framework Document [N/A]</a:t>
            </a:r>
          </a:p>
          <a:p>
            <a:pPr lvl="1">
              <a:buFont typeface="Arial" panose="020B0604020202020204" pitchFamily="34" charset="0"/>
              <a:buChar char="•"/>
            </a:pPr>
            <a:r>
              <a:rPr lang="en-US" sz="1800" dirty="0"/>
              <a:t>To be discussed in subsequent meetings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8400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AF4A-7156-4FF2-A23E-027FE3160E4D}"/>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627E2BA-3C1C-455A-B121-5BA2333F04A2}"/>
              </a:ext>
            </a:extLst>
          </p:cNvPr>
          <p:cNvSpPr>
            <a:spLocks noGrp="1"/>
          </p:cNvSpPr>
          <p:nvPr>
            <p:ph idx="1"/>
          </p:nvPr>
        </p:nvSpPr>
        <p:spPr/>
        <p:txBody>
          <a:bodyPr/>
          <a:lstStyle/>
          <a:p>
            <a:r>
              <a:rPr lang="en-US" dirty="0"/>
              <a:t>Do you support to have 11-19/559r0 amended by the proposed clarifications in slide 4 of 11-19/887r0?</a:t>
            </a:r>
          </a:p>
          <a:p>
            <a:endParaRPr lang="en-US" dirty="0"/>
          </a:p>
          <a:p>
            <a:r>
              <a:rPr lang="en-US" dirty="0"/>
              <a:t>No objections.</a:t>
            </a:r>
          </a:p>
        </p:txBody>
      </p:sp>
      <p:sp>
        <p:nvSpPr>
          <p:cNvPr id="4" name="Slide Number Placeholder 3">
            <a:extLst>
              <a:ext uri="{FF2B5EF4-FFF2-40B4-BE49-F238E27FC236}">
                <a16:creationId xmlns:a16="http://schemas.microsoft.com/office/drawing/2014/main" id="{05F5A0C0-5E09-452C-88F1-419CA7C7FEF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AAD3151-02FF-4AA1-806D-22A75C0E6B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104ECF7-7C29-4444-8193-D803808CD03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670364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11-19/780 Consideration on HARQ (Jinsoo Choi) [20mins]</a:t>
            </a:r>
          </a:p>
          <a:p>
            <a:pPr fontAlgn="t">
              <a:buFont typeface="Arial" panose="020B0604020202020204" pitchFamily="34" charset="0"/>
              <a:buChar char="•"/>
            </a:pPr>
            <a:endParaRPr lang="en-US" sz="2000" b="0"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55816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 (1hr)</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11-19/777 Performance on Multi-band Operation (</a:t>
            </a:r>
            <a:r>
              <a:rPr lang="en-US" sz="2000" b="0" dirty="0" err="1">
                <a:solidFill>
                  <a:srgbClr val="00B050"/>
                </a:solidFill>
              </a:rPr>
              <a:t>Insun</a:t>
            </a:r>
            <a:r>
              <a:rPr lang="en-US" sz="2000" b="0" dirty="0">
                <a:solidFill>
                  <a:srgbClr val="00B050"/>
                </a:solidFill>
              </a:rPr>
              <a:t> Jang) [20mins]</a:t>
            </a:r>
          </a:p>
          <a:p>
            <a:pPr fontAlgn="t">
              <a:buFont typeface="Arial" panose="020B0604020202020204" pitchFamily="34" charset="0"/>
              <a:buChar char="•"/>
            </a:pPr>
            <a:r>
              <a:rPr lang="en-US" sz="2000" b="0" dirty="0">
                <a:solidFill>
                  <a:srgbClr val="00B050"/>
                </a:solidFill>
              </a:rPr>
              <a:t>11-19/800 Joint Processing MU-MIMO Update (Ron </a:t>
            </a:r>
            <a:r>
              <a:rPr lang="en-US" sz="2000" b="0" dirty="0" err="1">
                <a:solidFill>
                  <a:srgbClr val="00B050"/>
                </a:solidFill>
              </a:rPr>
              <a:t>Porat</a:t>
            </a:r>
            <a:r>
              <a:rPr lang="en-US" sz="2000" b="0" dirty="0">
                <a:solidFill>
                  <a:srgbClr val="00B050"/>
                </a:solidFill>
              </a:rPr>
              <a:t>)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93433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11-19/766 Enhanced Multi-band/Multi-channel Operation (Yongho Seok) [20mins]</a:t>
            </a:r>
          </a:p>
          <a:p>
            <a:pPr fontAlgn="t">
              <a:buFont typeface="Arial" panose="020B0604020202020204" pitchFamily="34" charset="0"/>
              <a:buChar char="•"/>
            </a:pPr>
            <a:r>
              <a:rPr lang="en-US" sz="2000" b="0" dirty="0">
                <a:solidFill>
                  <a:srgbClr val="00B050"/>
                </a:solidFill>
              </a:rPr>
              <a:t>11-19/791 Effect of Preamble Decoding on HARQ in 802.11be (Xiaofei Wang) [20mins]</a:t>
            </a:r>
          </a:p>
          <a:p>
            <a:pPr fontAlgn="t">
              <a:buFont typeface="Arial" panose="020B0604020202020204" pitchFamily="34" charset="0"/>
              <a:buChar char="•"/>
            </a:pPr>
            <a:r>
              <a:rPr lang="en-US" sz="2000" b="0" dirty="0">
                <a:solidFill>
                  <a:srgbClr val="00B050"/>
                </a:solidFill>
              </a:rPr>
              <a:t>11-19/811 Coordinated Null Steering for EHT (A. Garcia-Rodriguez) [20mins]</a:t>
            </a:r>
          </a:p>
          <a:p>
            <a:pPr fontAlgn="t">
              <a:buFont typeface="Arial" panose="020B0604020202020204" pitchFamily="34" charset="0"/>
              <a:buChar char="•"/>
            </a:pPr>
            <a:r>
              <a:rPr lang="en-US" sz="2000" b="0" dirty="0">
                <a:solidFill>
                  <a:srgbClr val="00B050"/>
                </a:solidFill>
              </a:rPr>
              <a:t>11-19/823 Multi-Link Aggregation (Abhishek Patil) [20mins]</a:t>
            </a:r>
          </a:p>
          <a:p>
            <a:pPr fontAlgn="t">
              <a:buFont typeface="Arial" panose="020B0604020202020204" pitchFamily="34" charset="0"/>
              <a:buChar char="•"/>
            </a:pPr>
            <a:r>
              <a:rPr lang="en-US" sz="2000" b="0" dirty="0">
                <a:solidFill>
                  <a:srgbClr val="00B050"/>
                </a:solidFill>
              </a:rPr>
              <a:t>11-19/822 Extremely Efficient Multi-band Operation (Po-Kai Huang)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40993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documents (cont.)</a:t>
            </a:r>
          </a:p>
          <a:p>
            <a:pPr lvl="0">
              <a:lnSpc>
                <a:spcPct val="80000"/>
              </a:lnSpc>
              <a:buFont typeface="Arial" panose="020B0604020202020204" pitchFamily="34" charset="0"/>
              <a:buChar char="•"/>
            </a:pPr>
            <a:r>
              <a:rPr lang="en-US" altLang="en-US" dirty="0"/>
              <a:t>Proposed TG structure</a:t>
            </a:r>
          </a:p>
          <a:p>
            <a:pPr lvl="0">
              <a:lnSpc>
                <a:spcPct val="80000"/>
              </a:lnSpc>
              <a:buFont typeface="Arial" panose="020B0604020202020204" pitchFamily="34" charset="0"/>
              <a:buChar char="•"/>
            </a:pPr>
            <a:r>
              <a:rPr lang="en-US" altLang="en-US" dirty="0"/>
              <a:t>TG officers election</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93660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GB" altLang="en-US" sz="2000" dirty="0"/>
              <a:t>Timeline Discussions</a:t>
            </a:r>
          </a:p>
          <a:p>
            <a:pPr marL="800100" lvl="1" indent="-342900">
              <a:buFont typeface="Arial" panose="020B0604020202020204" pitchFamily="34" charset="0"/>
              <a:buChar char="•"/>
            </a:pPr>
            <a:r>
              <a:rPr lang="en-GB" altLang="en-US" sz="1800" dirty="0"/>
              <a:t>11-19/787r1 802.11be timeline proposal (Laurent Cariou) [5mins]</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TGbe Selection Procedure</a:t>
            </a:r>
          </a:p>
          <a:p>
            <a:pPr marL="800100" lvl="1" indent="-342900">
              <a:buFont typeface="Arial" panose="020B0604020202020204" pitchFamily="34" charset="0"/>
              <a:buChar char="•"/>
            </a:pPr>
            <a:r>
              <a:rPr lang="en-US" sz="1800" dirty="0"/>
              <a:t>11-19/559r1 802.11be selection procedure (Alfred Asterjadhi) [5mins]</a:t>
            </a:r>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6150-B5AA-4C79-B32B-D49BF01260D2}"/>
              </a:ext>
            </a:extLst>
          </p:cNvPr>
          <p:cNvSpPr>
            <a:spLocks noGrp="1"/>
          </p:cNvSpPr>
          <p:nvPr>
            <p:ph type="title"/>
          </p:nvPr>
        </p:nvSpPr>
        <p:spPr/>
        <p:txBody>
          <a:bodyPr/>
          <a:lstStyle/>
          <a:p>
            <a:r>
              <a:rPr lang="en-US" dirty="0"/>
              <a:t>Timeline Motion</a:t>
            </a:r>
          </a:p>
        </p:txBody>
      </p:sp>
      <p:sp>
        <p:nvSpPr>
          <p:cNvPr id="3" name="Content Placeholder 2">
            <a:extLst>
              <a:ext uri="{FF2B5EF4-FFF2-40B4-BE49-F238E27FC236}">
                <a16:creationId xmlns:a16="http://schemas.microsoft.com/office/drawing/2014/main" id="{20CC051C-D187-46B0-9AE3-8EDB33957B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Move to adopt the following timeline for TGbe</a:t>
            </a:r>
          </a:p>
          <a:p>
            <a:pPr lvl="1">
              <a:buFont typeface="Arial" panose="020B0604020202020204" pitchFamily="34" charset="0"/>
              <a:buChar char="•"/>
            </a:pPr>
            <a:r>
              <a:rPr lang="en-US" altLang="en-US" sz="1400" dirty="0"/>
              <a:t>PAR approved							Mar 2019</a:t>
            </a:r>
          </a:p>
          <a:p>
            <a:pPr lvl="1">
              <a:buFont typeface="Arial" panose="020B0604020202020204" pitchFamily="34" charset="0"/>
              <a:buChar char="•"/>
            </a:pPr>
            <a:r>
              <a:rPr lang="en-US" altLang="en-US" sz="1400" dirty="0"/>
              <a:t>First TG meeting						May 2019</a:t>
            </a:r>
          </a:p>
          <a:p>
            <a:pPr lvl="1">
              <a:buFont typeface="Arial" panose="020B0604020202020204" pitchFamily="34" charset="0"/>
              <a:buChar char="•"/>
            </a:pPr>
            <a:r>
              <a:rPr lang="en-US" altLang="en-US" sz="1400" dirty="0"/>
              <a:t>D0.1 								Sept 2020</a:t>
            </a:r>
          </a:p>
          <a:p>
            <a:pPr lvl="1">
              <a:buFont typeface="Arial" panose="020B0604020202020204" pitchFamily="34" charset="0"/>
              <a:buChar char="•"/>
            </a:pPr>
            <a:r>
              <a:rPr lang="en-US" altLang="en-US" sz="1400" dirty="0">
                <a:solidFill>
                  <a:schemeClr val="tx1"/>
                </a:solidFill>
              </a:rPr>
              <a:t>D1.0 Letter Ballot						May 2021</a:t>
            </a:r>
          </a:p>
          <a:p>
            <a:pPr lvl="1">
              <a:buFont typeface="Arial" panose="020B0604020202020204" pitchFamily="34" charset="0"/>
              <a:buChar char="•"/>
            </a:pPr>
            <a:r>
              <a:rPr lang="en-US" altLang="en-US" sz="1400" dirty="0">
                <a:solidFill>
                  <a:schemeClr val="tx1"/>
                </a:solidFill>
              </a:rPr>
              <a:t>D2.0 LB 							Mar 2022</a:t>
            </a:r>
          </a:p>
          <a:p>
            <a:pPr lvl="1">
              <a:buFont typeface="Arial" panose="020B0604020202020204" pitchFamily="34" charset="0"/>
              <a:buChar char="•"/>
            </a:pPr>
            <a:r>
              <a:rPr lang="en-US" altLang="en-US" sz="1400" dirty="0"/>
              <a:t>D3.0 LB 							Nov 2022</a:t>
            </a:r>
          </a:p>
          <a:p>
            <a:pPr lvl="1">
              <a:buFont typeface="Arial" panose="020B0604020202020204" pitchFamily="34" charset="0"/>
              <a:buChar char="•"/>
            </a:pPr>
            <a:r>
              <a:rPr lang="en-US" altLang="en-US" sz="1400" dirty="0">
                <a:solidFill>
                  <a:schemeClr val="tx1"/>
                </a:solidFill>
              </a:rPr>
              <a:t>Initial Sponsor Ballot (D4.0)				May 2023</a:t>
            </a:r>
          </a:p>
          <a:p>
            <a:pPr lvl="1">
              <a:buFont typeface="Arial" panose="020B0604020202020204" pitchFamily="34" charset="0"/>
              <a:buChar char="•"/>
            </a:pPr>
            <a:r>
              <a:rPr lang="en-US" altLang="en-US" sz="1400" dirty="0">
                <a:solidFill>
                  <a:schemeClr val="tx1"/>
                </a:solidFill>
              </a:rPr>
              <a:t>Final 802.11 WG approval					Mar 2024</a:t>
            </a:r>
          </a:p>
          <a:p>
            <a:pPr lvl="1">
              <a:buFont typeface="Arial" panose="020B0604020202020204" pitchFamily="34" charset="0"/>
              <a:buChar char="•"/>
            </a:pPr>
            <a:r>
              <a:rPr lang="en-US" altLang="en-US" sz="1400" dirty="0">
                <a:solidFill>
                  <a:schemeClr val="tx1"/>
                </a:solidFill>
              </a:rPr>
              <a:t>802 EC approval						Mar 2024</a:t>
            </a:r>
          </a:p>
          <a:p>
            <a:pPr lvl="1">
              <a:buFont typeface="Arial" panose="020B0604020202020204" pitchFamily="34" charset="0"/>
              <a:buChar char="•"/>
            </a:pPr>
            <a:r>
              <a:rPr lang="en-US" altLang="en-US" sz="1400" dirty="0" err="1">
                <a:solidFill>
                  <a:schemeClr val="tx1"/>
                </a:solidFill>
              </a:rPr>
              <a:t>RevCom</a:t>
            </a:r>
            <a:r>
              <a:rPr lang="en-US" altLang="en-US" sz="1400" dirty="0">
                <a:solidFill>
                  <a:schemeClr val="tx1"/>
                </a:solidFill>
              </a:rPr>
              <a:t> and SASB approval				May 2024</a:t>
            </a:r>
          </a:p>
          <a:p>
            <a:pPr marL="0" indent="0"/>
            <a:endParaRPr lang="en-US" sz="1600" dirty="0"/>
          </a:p>
          <a:p>
            <a:pPr marL="0" indent="0"/>
            <a:r>
              <a:rPr lang="en-US" sz="1600" dirty="0"/>
              <a:t>Move: 	Laurent Cariou				Second: Michael Montemurro</a:t>
            </a:r>
          </a:p>
          <a:p>
            <a:pPr marL="0" indent="0"/>
            <a:r>
              <a:rPr lang="en-US" sz="1600" dirty="0"/>
              <a:t>Discussion: None.</a:t>
            </a:r>
          </a:p>
          <a:p>
            <a:pPr marL="0" indent="0"/>
            <a:r>
              <a:rPr lang="en-US" sz="1600" dirty="0"/>
              <a:t>Result: Unanimous.</a:t>
            </a:r>
          </a:p>
        </p:txBody>
      </p:sp>
      <p:sp>
        <p:nvSpPr>
          <p:cNvPr id="4" name="Slide Number Placeholder 3">
            <a:extLst>
              <a:ext uri="{FF2B5EF4-FFF2-40B4-BE49-F238E27FC236}">
                <a16:creationId xmlns:a16="http://schemas.microsoft.com/office/drawing/2014/main" id="{39F4CEC6-FE4D-4BF3-B791-8C41318F7B4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877FCD2-3E00-48D4-982C-84F82AFD339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BEA6D7-69C5-4556-9BB1-4591BCE7D572}"/>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909955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C9CA-A5B6-4E8B-BAC6-E5C8B88CBB02}"/>
              </a:ext>
            </a:extLst>
          </p:cNvPr>
          <p:cNvSpPr>
            <a:spLocks noGrp="1"/>
          </p:cNvSpPr>
          <p:nvPr>
            <p:ph type="title"/>
          </p:nvPr>
        </p:nvSpPr>
        <p:spPr/>
        <p:txBody>
          <a:bodyPr/>
          <a:lstStyle/>
          <a:p>
            <a:r>
              <a:rPr lang="en-US" dirty="0"/>
              <a:t>Selection Procedure Motion</a:t>
            </a:r>
          </a:p>
        </p:txBody>
      </p:sp>
      <p:sp>
        <p:nvSpPr>
          <p:cNvPr id="3" name="Content Placeholder 2">
            <a:extLst>
              <a:ext uri="{FF2B5EF4-FFF2-40B4-BE49-F238E27FC236}">
                <a16:creationId xmlns:a16="http://schemas.microsoft.com/office/drawing/2014/main" id="{FA20663D-ABC9-4224-908E-120488311D17}"/>
              </a:ext>
            </a:extLst>
          </p:cNvPr>
          <p:cNvSpPr>
            <a:spLocks noGrp="1"/>
          </p:cNvSpPr>
          <p:nvPr>
            <p:ph idx="1"/>
          </p:nvPr>
        </p:nvSpPr>
        <p:spPr/>
        <p:txBody>
          <a:bodyPr/>
          <a:lstStyle/>
          <a:p>
            <a:pPr>
              <a:buFont typeface="Arial" panose="020B0604020202020204" pitchFamily="34" charset="0"/>
              <a:buChar char="•"/>
            </a:pPr>
            <a:r>
              <a:rPr lang="en-US" dirty="0"/>
              <a:t>Move to adopt 11-19/559r1 as the selection procedure document for TGbe</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r>
              <a:rPr lang="en-US" dirty="0"/>
              <a:t>Move: Michael Montemurro		Second: Bin Tian</a:t>
            </a:r>
          </a:p>
          <a:p>
            <a:pPr marL="0" indent="0"/>
            <a:r>
              <a:rPr lang="en-US" dirty="0"/>
              <a:t>Discussion: None</a:t>
            </a:r>
          </a:p>
          <a:p>
            <a:pPr marL="0" indent="0"/>
            <a:r>
              <a:rPr lang="en-US" dirty="0"/>
              <a:t>Result:  Unanimous</a:t>
            </a:r>
          </a:p>
        </p:txBody>
      </p:sp>
      <p:sp>
        <p:nvSpPr>
          <p:cNvPr id="4" name="Slide Number Placeholder 3">
            <a:extLst>
              <a:ext uri="{FF2B5EF4-FFF2-40B4-BE49-F238E27FC236}">
                <a16:creationId xmlns:a16="http://schemas.microsoft.com/office/drawing/2014/main" id="{E7A22680-0848-41EE-8211-BFAD6A62592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0DF02F64-2290-45DC-A0DF-78BAFBAC0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A295A35-999D-4710-8473-E91D00782EF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629402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796408"/>
            <a:ext cx="7770813" cy="1696313"/>
          </a:xfrm>
        </p:spPr>
        <p:txBody>
          <a:bodyPr/>
          <a:lstStyle/>
          <a:p>
            <a:pPr>
              <a:buFont typeface="Arial" panose="020B0604020202020204" pitchFamily="34" charset="0"/>
              <a:buChar char="•"/>
            </a:pPr>
            <a:r>
              <a:rPr lang="en-US" sz="1800" dirty="0"/>
              <a:t>Election of TGbe Vice Chairs: see next slides</a:t>
            </a:r>
          </a:p>
          <a:p>
            <a:pPr>
              <a:buFont typeface="Arial" panose="020B0604020202020204" pitchFamily="34" charset="0"/>
              <a:buChar char="•"/>
            </a:pPr>
            <a:r>
              <a:rPr lang="en-US" sz="1800" dirty="0"/>
              <a:t>Appointed TGbe Secretary: </a:t>
            </a:r>
            <a:r>
              <a:rPr lang="en-US" sz="1800" i="1" dirty="0"/>
              <a:t>Dennis Sundman</a:t>
            </a:r>
          </a:p>
          <a:p>
            <a:pPr>
              <a:buFont typeface="Arial" panose="020B0604020202020204" pitchFamily="34" charset="0"/>
              <a:buChar char="•"/>
            </a:pPr>
            <a:r>
              <a:rPr lang="en-US" sz="1800" dirty="0"/>
              <a:t>Appointed TGbe Technical Editor: </a:t>
            </a:r>
            <a:r>
              <a:rPr lang="en-US" sz="1800" i="1" dirty="0"/>
              <a:t>Edward Au</a:t>
            </a:r>
          </a:p>
          <a:p>
            <a:pPr>
              <a:buFont typeface="Arial" panose="020B0604020202020204" pitchFamily="34" charset="0"/>
              <a:buChar char="•"/>
            </a:pPr>
            <a:r>
              <a:rPr lang="en-US" sz="1800" dirty="0"/>
              <a:t>Number of Ad-Hoc (and Chairs) to be discussed in subsequent meetings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TGbe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35137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35068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3162517"/>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3162517"/>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810000"/>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810000"/>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37259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55110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885085"/>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885085"/>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989563"/>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7117548" y="1558128"/>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7117548" y="2286000"/>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7117548" y="3078153"/>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17548" y="4048780"/>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4249578" y="2341854"/>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TGbe Secretary</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Dennis Sundman as TGbe Secretary</a:t>
            </a:r>
          </a:p>
          <a:p>
            <a:pPr>
              <a:buFont typeface="Arial" panose="020B0604020202020204" pitchFamily="34" charset="0"/>
              <a:buChar char="•"/>
            </a:pPr>
            <a:endParaRPr lang="en-US" sz="2000" dirty="0"/>
          </a:p>
          <a:p>
            <a:pPr marL="0" indent="0"/>
            <a:r>
              <a:rPr lang="en-US" sz="2000" dirty="0"/>
              <a:t>Move: Michael Montemurro		Second: Lei Wang</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549118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TGbe Technical Editor</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Edward Au as TGbe Technical Editor</a:t>
            </a:r>
          </a:p>
          <a:p>
            <a:pPr>
              <a:buFont typeface="Arial" panose="020B0604020202020204" pitchFamily="34" charset="0"/>
              <a:buChar char="•"/>
            </a:pPr>
            <a:endParaRPr lang="en-US" sz="2000" dirty="0"/>
          </a:p>
          <a:p>
            <a:pPr marL="0" indent="0"/>
            <a:r>
              <a:rPr lang="en-US" sz="2000" dirty="0"/>
              <a:t>Move: 	Ming Gan					Second: Carlos Cordeiro</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39491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r>
              <a:rPr lang="en-US" sz="1800" dirty="0"/>
              <a:t>Preference is Two Vice Chairs</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8B84-17EB-45AB-BE96-4B7F93A6C49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1071C49-1A0A-4042-AC24-650B6E8F8906}"/>
              </a:ext>
            </a:extLst>
          </p:cNvPr>
          <p:cNvSpPr>
            <a:spLocks noGrp="1"/>
          </p:cNvSpPr>
          <p:nvPr>
            <p:ph idx="1"/>
          </p:nvPr>
        </p:nvSpPr>
        <p:spPr/>
        <p:txBody>
          <a:bodyPr/>
          <a:lstStyle/>
          <a:p>
            <a:pPr>
              <a:buFont typeface="Arial" panose="020B0604020202020204" pitchFamily="34" charset="0"/>
              <a:buChar char="•"/>
            </a:pPr>
            <a:r>
              <a:rPr lang="en-US" dirty="0"/>
              <a:t>How many Vice Chairs do you prefer for TGbe?</a:t>
            </a:r>
          </a:p>
          <a:p>
            <a:pPr lvl="1">
              <a:buFont typeface="Arial" panose="020B0604020202020204" pitchFamily="34" charset="0"/>
              <a:buChar char="•"/>
            </a:pPr>
            <a:r>
              <a:rPr lang="en-US" dirty="0"/>
              <a:t>Option 1: One    (21)</a:t>
            </a:r>
          </a:p>
          <a:p>
            <a:pPr lvl="1">
              <a:buFont typeface="Arial" panose="020B0604020202020204" pitchFamily="34" charset="0"/>
              <a:buChar char="•"/>
            </a:pPr>
            <a:r>
              <a:rPr lang="en-US" dirty="0"/>
              <a:t>Option 2: Two    (101)</a:t>
            </a:r>
          </a:p>
          <a:p>
            <a:pPr lvl="1">
              <a:buFont typeface="Arial" panose="020B0604020202020204" pitchFamily="34" charset="0"/>
              <a:buChar char="•"/>
            </a:pPr>
            <a:r>
              <a:rPr lang="en-US" dirty="0"/>
              <a:t>Option 3: Three    (34)</a:t>
            </a:r>
          </a:p>
          <a:p>
            <a:pPr marL="457200" lvl="1" indent="0"/>
            <a:endParaRPr lang="en-US" dirty="0"/>
          </a:p>
        </p:txBody>
      </p:sp>
      <p:sp>
        <p:nvSpPr>
          <p:cNvPr id="4" name="Slide Number Placeholder 3">
            <a:extLst>
              <a:ext uri="{FF2B5EF4-FFF2-40B4-BE49-F238E27FC236}">
                <a16:creationId xmlns:a16="http://schemas.microsoft.com/office/drawing/2014/main" id="{60B4725F-A4F9-4B24-AA50-9DF3F0A59A1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7F67370-5A68-4850-AEAA-14215FEFF1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58CE14-50D0-4B4F-BDFA-A47EE0858BBD}"/>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246783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p:txBody>
          <a:bodyPr/>
          <a:lstStyle/>
          <a:p>
            <a:r>
              <a:rPr lang="en-US" dirty="0"/>
              <a:t>Candidates for Vice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p:txBody>
          <a:bodyPr/>
          <a:lstStyle/>
          <a:p>
            <a:pPr>
              <a:buFont typeface="Arial" panose="020B0604020202020204" pitchFamily="34" charset="0"/>
              <a:buChar char="•"/>
            </a:pPr>
            <a:r>
              <a:rPr lang="en-US" dirty="0"/>
              <a:t>Laurent Cariou    			</a:t>
            </a:r>
          </a:p>
          <a:p>
            <a:pPr>
              <a:buFont typeface="Arial" panose="020B0604020202020204" pitchFamily="34" charset="0"/>
              <a:buChar char="•"/>
            </a:pPr>
            <a:r>
              <a:rPr lang="en-US" dirty="0"/>
              <a:t>Jianhan Liu				</a:t>
            </a:r>
          </a:p>
          <a:p>
            <a:pPr>
              <a:buFont typeface="Arial" panose="020B0604020202020204" pitchFamily="34" charset="0"/>
              <a:buChar char="•"/>
            </a:pPr>
            <a:r>
              <a:rPr lang="en-US" dirty="0"/>
              <a:t>Kiseon Ryu				</a:t>
            </a:r>
          </a:p>
          <a:p>
            <a:pPr>
              <a:buFont typeface="Arial" panose="020B0604020202020204" pitchFamily="34" charset="0"/>
              <a:buChar char="•"/>
            </a:pPr>
            <a:r>
              <a:rPr lang="en-US" dirty="0"/>
              <a:t>Michael Montemurro		</a:t>
            </a:r>
          </a:p>
          <a:p>
            <a:pPr>
              <a:buFont typeface="Arial" panose="020B0604020202020204" pitchFamily="34" charset="0"/>
              <a:buChar char="•"/>
            </a:pPr>
            <a:r>
              <a:rPr lang="en-US" dirty="0"/>
              <a:t>Matthew Fischer			</a:t>
            </a:r>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6864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p:txBody>
          <a:bodyPr/>
          <a:lstStyle/>
          <a:p>
            <a:r>
              <a:rPr lang="en-US" dirty="0"/>
              <a:t>Vice Chair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p:txBody>
          <a:bodyPr/>
          <a:lstStyle/>
          <a:p>
            <a:pPr marL="400050">
              <a:buFont typeface="Arial" panose="020B0604020202020204" pitchFamily="34" charset="0"/>
              <a:buChar char="•"/>
            </a:pPr>
            <a:r>
              <a:rPr lang="en-US" sz="2000" dirty="0"/>
              <a:t>Laurent Cariou    			60</a:t>
            </a:r>
          </a:p>
          <a:p>
            <a:pPr marL="400050">
              <a:buFont typeface="Arial" panose="020B0604020202020204" pitchFamily="34" charset="0"/>
              <a:buChar char="•"/>
            </a:pPr>
            <a:r>
              <a:rPr lang="en-US" sz="2000" dirty="0"/>
              <a:t>Jianhan Liu					48</a:t>
            </a:r>
          </a:p>
          <a:p>
            <a:pPr marL="400050">
              <a:buFont typeface="Arial" panose="020B0604020202020204" pitchFamily="34" charset="0"/>
              <a:buChar char="•"/>
            </a:pPr>
            <a:r>
              <a:rPr lang="en-US" sz="2000" dirty="0"/>
              <a:t>Kiseon Ryu					47</a:t>
            </a:r>
          </a:p>
          <a:p>
            <a:pPr marL="400050">
              <a:buFont typeface="Arial" panose="020B0604020202020204" pitchFamily="34" charset="0"/>
              <a:buChar char="•"/>
            </a:pPr>
            <a:r>
              <a:rPr lang="en-US" sz="2000" dirty="0"/>
              <a:t>Michael Montemurro		35</a:t>
            </a:r>
          </a:p>
          <a:p>
            <a:pPr marL="400050">
              <a:buFont typeface="Arial" panose="020B0604020202020204" pitchFamily="34" charset="0"/>
              <a:buChar char="•"/>
            </a:pPr>
            <a:r>
              <a:rPr lang="en-US" sz="2000" dirty="0"/>
              <a:t>Matthew Fischer				57</a:t>
            </a:r>
          </a:p>
          <a:p>
            <a:pPr marL="800100" lvl="1" indent="-342900">
              <a:buFont typeface="Arial" panose="020B0604020202020204" pitchFamily="34" charset="0"/>
              <a:buChar char="•"/>
            </a:pPr>
            <a:endParaRPr lang="en-US" sz="1800" dirty="0"/>
          </a:p>
          <a:p>
            <a:pPr marL="400050">
              <a:buFont typeface="Arial" panose="020B0604020202020204" pitchFamily="34" charset="0"/>
              <a:buChar char="•"/>
            </a:pPr>
            <a:r>
              <a:rPr lang="en-US" sz="2000" dirty="0"/>
              <a:t>3 blank returns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02314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TGbe 1</a:t>
            </a:r>
            <a:r>
              <a:rPr lang="en-US" baseline="30000" dirty="0">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Laurent Cariou as TGbe </a:t>
            </a:r>
            <a:r>
              <a:rPr lang="en-US" sz="2000" i="1" dirty="0"/>
              <a:t>1</a:t>
            </a:r>
            <a:r>
              <a:rPr lang="en-US" sz="2000" i="1" baseline="30000" dirty="0"/>
              <a:t>st</a:t>
            </a:r>
            <a:r>
              <a:rPr lang="en-US" sz="2000" dirty="0"/>
              <a:t> Vice Chair</a:t>
            </a:r>
          </a:p>
          <a:p>
            <a:pPr>
              <a:buFont typeface="Arial" panose="020B0604020202020204" pitchFamily="34" charset="0"/>
              <a:buChar char="•"/>
            </a:pPr>
            <a:endParaRPr lang="en-US" sz="2000" dirty="0"/>
          </a:p>
          <a:p>
            <a:pPr marL="0" indent="0"/>
            <a:r>
              <a:rPr lang="en-US" sz="2000" dirty="0"/>
              <a:t>Move: Carlos Cordeiro				Second: Sean Coffey</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TGbe 2</a:t>
            </a:r>
            <a:r>
              <a:rPr lang="en-US" baseline="30000" dirty="0">
                <a:solidFill>
                  <a:schemeClr val="tx1"/>
                </a:solidFill>
              </a:rPr>
              <a:t>nd</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Matthew Fischer as TGbe </a:t>
            </a:r>
            <a:r>
              <a:rPr lang="en-US" sz="2000" i="1" dirty="0"/>
              <a:t>2</a:t>
            </a:r>
            <a:r>
              <a:rPr lang="en-US" sz="2000" i="1" baseline="30000" dirty="0"/>
              <a:t>nd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Sai Nandagopalan					Second: Ming Gan</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134677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rgbClr val="00B050"/>
                </a:solidFill>
              </a:rPr>
              <a:t>11-19/778 Consideration on 320MHz BW &amp; 16 Spatial Streams (</a:t>
            </a:r>
            <a:r>
              <a:rPr lang="en-US" sz="1800" dirty="0" err="1">
                <a:solidFill>
                  <a:srgbClr val="00B050"/>
                </a:solidFill>
              </a:rPr>
              <a:t>Eunsung</a:t>
            </a:r>
            <a:r>
              <a:rPr lang="en-US" sz="1800" dirty="0">
                <a:solidFill>
                  <a:srgbClr val="00B050"/>
                </a:solidFill>
              </a:rPr>
              <a:t> Park)[20mins]</a:t>
            </a:r>
          </a:p>
          <a:p>
            <a:pPr fontAlgn="t">
              <a:buFont typeface="Arial" panose="020B0604020202020204" pitchFamily="34" charset="0"/>
              <a:buChar char="•"/>
            </a:pPr>
            <a:r>
              <a:rPr lang="en-US" sz="1800" dirty="0">
                <a:solidFill>
                  <a:srgbClr val="00B050"/>
                </a:solidFill>
              </a:rPr>
              <a:t>11-19/637 Feasibility of 4096QAM (Sigurd Schelstraete)[20mins]</a:t>
            </a:r>
          </a:p>
          <a:p>
            <a:pPr marL="0" indent="0"/>
            <a:endParaRPr lang="en-US" sz="1800"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July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670697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July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17255</TotalTime>
  <Words>2771</Words>
  <Application>Microsoft Office PowerPoint</Application>
  <PresentationFormat>On-screen Show (4:3)</PresentationFormat>
  <Paragraphs>732</Paragraphs>
  <Slides>48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5" baseType="lpstr">
      <vt:lpstr>Arial</vt:lpstr>
      <vt:lpstr>Arial Black</vt:lpstr>
      <vt:lpstr>Calibri</vt:lpstr>
      <vt:lpstr>Monotype Sorts</vt:lpstr>
      <vt:lpstr>Times New Roman</vt:lpstr>
      <vt:lpstr>Office Theme</vt:lpstr>
      <vt:lpstr>Document</vt:lpstr>
      <vt:lpstr>TGbe May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Submissions’ List*</vt:lpstr>
      <vt:lpstr>Submissions’ List</vt:lpstr>
      <vt:lpstr>Submissions’ List (cont)</vt:lpstr>
      <vt:lpstr>Agenda for Monday PM2</vt:lpstr>
      <vt:lpstr>Summary from March 2019 meeting</vt:lpstr>
      <vt:lpstr>TIG/SG Motion</vt:lpstr>
      <vt:lpstr>Call for TGbe officers</vt:lpstr>
      <vt:lpstr>TG Timeline</vt:lpstr>
      <vt:lpstr>TG Documents</vt:lpstr>
      <vt:lpstr>Straw Poll</vt:lpstr>
      <vt:lpstr>Submissions</vt:lpstr>
      <vt:lpstr>Agenda for Tuesday AM1 (1hr)</vt:lpstr>
      <vt:lpstr>Submissions</vt:lpstr>
      <vt:lpstr>Agenda for Tuesday EVE</vt:lpstr>
      <vt:lpstr>Submissions</vt:lpstr>
      <vt:lpstr>Agenda for Wednesday AM1</vt:lpstr>
      <vt:lpstr>TG Documents (cont.)</vt:lpstr>
      <vt:lpstr>Timeline Motion</vt:lpstr>
      <vt:lpstr>Selection Procedure Motion</vt:lpstr>
      <vt:lpstr>Proposed TG Structure</vt:lpstr>
      <vt:lpstr>Confirm TGbe Secretary</vt:lpstr>
      <vt:lpstr>Confirm TGbe Technical Editor</vt:lpstr>
      <vt:lpstr>Vice-Chairs Election Process</vt:lpstr>
      <vt:lpstr>Straw Poll</vt:lpstr>
      <vt:lpstr>Candidates for Vice Chair(s)</vt:lpstr>
      <vt:lpstr>Vice Chair Election Results</vt:lpstr>
      <vt:lpstr>Confirm TGbe 1st Vice Chair</vt:lpstr>
      <vt:lpstr>Confirm TGbe 2nd  Vice Chair</vt:lpstr>
      <vt:lpstr>Submissions</vt:lpstr>
      <vt:lpstr>Agenda for Thursday PM2</vt:lpstr>
      <vt:lpstr>Submissions</vt:lpstr>
      <vt:lpstr>Teleconference Plan</vt:lpstr>
      <vt:lpstr>Goals for July 2019</vt:lpstr>
      <vt:lpstr>Any other business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471</cp:revision>
  <cp:lastPrinted>1601-01-01T00:00:00Z</cp:lastPrinted>
  <dcterms:created xsi:type="dcterms:W3CDTF">2017-01-26T15:28:16Z</dcterms:created>
  <dcterms:modified xsi:type="dcterms:W3CDTF">2019-05-15T14:33:12Z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