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315" r:id="rId33"/>
    <p:sldId id="316" r:id="rId34"/>
    <p:sldId id="294" r:id="rId35"/>
    <p:sldId id="317" r:id="rId36"/>
    <p:sldId id="318" r:id="rId37"/>
    <p:sldId id="301" r:id="rId38"/>
    <p:sldId id="319" r:id="rId39"/>
    <p:sldId id="302" r:id="rId40"/>
    <p:sldId id="272" r:id="rId41"/>
    <p:sldId id="297" r:id="rId42"/>
    <p:sldId id="304" r:id="rId43"/>
    <p:sldId id="286" r:id="rId44"/>
    <p:sldId id="305" r:id="rId45"/>
    <p:sldId id="298"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p:cViewPr varScale="1">
        <p:scale>
          <a:sx n="114" d="100"/>
          <a:sy n="114" d="100"/>
        </p:scale>
        <p:origin x="17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061"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919433127"/>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rgbClr val="00B050"/>
                          </a:solidFill>
                          <a:latin typeface="+mn-lt"/>
                          <a:ea typeface="+mn-ea"/>
                          <a:cs typeface="+mn-cs"/>
                        </a:rPr>
                        <a:t>766</a:t>
                      </a:r>
                    </a:p>
                  </a:txBody>
                  <a:tcPr/>
                </a:tc>
                <a:tc>
                  <a:txBody>
                    <a:bodyPr/>
                    <a:lstStyle/>
                    <a:p>
                      <a:pPr algn="ctr"/>
                      <a:r>
                        <a:rPr lang="en-US" sz="1200" b="0" u="none" kern="1200" dirty="0">
                          <a:solidFill>
                            <a:srgbClr val="00B050"/>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Enhanced Multi-band/Multi-channel Operation</a:t>
                      </a:r>
                    </a:p>
                  </a:txBody>
                  <a:tcPr/>
                </a:tc>
                <a:tc>
                  <a:txBody>
                    <a:bodyPr/>
                    <a:lstStyle/>
                    <a:p>
                      <a:pPr algn="ctr"/>
                      <a:r>
                        <a:rPr lang="en-US" sz="1200" b="0" kern="1200" dirty="0">
                          <a:solidFill>
                            <a:srgbClr val="00B050"/>
                          </a:solidFill>
                          <a:latin typeface="+mn-lt"/>
                          <a:ea typeface="+mn-ea"/>
                          <a:cs typeface="+mn-cs"/>
                        </a:rPr>
                        <a:t>Yongho Seok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791</a:t>
                      </a:r>
                    </a:p>
                  </a:txBody>
                  <a:tcPr/>
                </a:tc>
                <a:tc>
                  <a:txBody>
                    <a:bodyPr/>
                    <a:lstStyle/>
                    <a:p>
                      <a:pPr algn="ctr"/>
                      <a:r>
                        <a:rPr lang="en-US" sz="1200" b="0" u="none" kern="1200" dirty="0">
                          <a:solidFill>
                            <a:srgbClr val="00B050"/>
                          </a:solidFill>
                          <a:latin typeface="+mn-lt"/>
                          <a:ea typeface="+mn-ea"/>
                          <a:cs typeface="+mn-cs"/>
                        </a:rPr>
                        <a:t>390</a:t>
                      </a:r>
                    </a:p>
                  </a:txBody>
                  <a:tcPr/>
                </a:tc>
                <a:tc>
                  <a:txBody>
                    <a:bodyPr/>
                    <a:lstStyle/>
                    <a:p>
                      <a:pPr algn="l"/>
                      <a:r>
                        <a:rPr lang="en-US" sz="1200" b="0" kern="1200" dirty="0">
                          <a:solidFill>
                            <a:srgbClr val="00B050"/>
                          </a:solidFill>
                          <a:latin typeface="+mn-lt"/>
                          <a:ea typeface="+mn-ea"/>
                          <a:cs typeface="+mn-cs"/>
                        </a:rPr>
                        <a:t>Effect of Preamble Decoding on HARQ in 802.11be</a:t>
                      </a:r>
                    </a:p>
                  </a:txBody>
                  <a:tcPr anchor="ctr"/>
                </a:tc>
                <a:tc>
                  <a:txBody>
                    <a:bodyPr/>
                    <a:lstStyle/>
                    <a:p>
                      <a:pPr algn="ctr"/>
                      <a:r>
                        <a:rPr lang="en-US" sz="1200" b="0" kern="1200" dirty="0">
                          <a:solidFill>
                            <a:srgbClr val="00B050"/>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811</a:t>
                      </a:r>
                    </a:p>
                  </a:txBody>
                  <a:tcPr/>
                </a:tc>
                <a:tc>
                  <a:txBody>
                    <a:bodyPr/>
                    <a:lstStyle/>
                    <a:p>
                      <a:pPr algn="ctr"/>
                      <a:r>
                        <a:rPr lang="en-US" sz="1200" b="0" u="none" kern="1200" dirty="0">
                          <a:solidFill>
                            <a:srgbClr val="00B050"/>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Coordinated Null Steering for EHT</a:t>
                      </a:r>
                    </a:p>
                  </a:txBody>
                  <a:tcPr/>
                </a:tc>
                <a:tc>
                  <a:txBody>
                    <a:bodyPr/>
                    <a:lstStyle/>
                    <a:p>
                      <a:pPr algn="ctr"/>
                      <a:r>
                        <a:rPr lang="en-US" sz="1200" b="0" kern="1200" dirty="0">
                          <a:solidFill>
                            <a:srgbClr val="00B050"/>
                          </a:solidFill>
                          <a:latin typeface="+mn-lt"/>
                          <a:ea typeface="+mn-ea"/>
                          <a:cs typeface="+mn-cs"/>
                        </a:rPr>
                        <a:t>A. Garcia-Rodriguez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rgbClr val="00B050"/>
                          </a:solidFill>
                          <a:latin typeface="+mn-lt"/>
                          <a:ea typeface="+mn-ea"/>
                          <a:cs typeface="+mn-cs"/>
                        </a:rPr>
                        <a:t>404</a:t>
                      </a:r>
                    </a:p>
                  </a:txBody>
                  <a:tcPr/>
                </a:tc>
                <a:tc>
                  <a:txBody>
                    <a:bodyPr/>
                    <a:lstStyle/>
                    <a:p>
                      <a:pPr algn="l"/>
                      <a:r>
                        <a:rPr lang="en-US" sz="1200" b="0" kern="1200" dirty="0">
                          <a:solidFill>
                            <a:srgbClr val="00B050"/>
                          </a:solidFill>
                          <a:latin typeface="+mn-lt"/>
                          <a:ea typeface="+mn-ea"/>
                          <a:cs typeface="+mn-cs"/>
                        </a:rPr>
                        <a:t>Multi-Link Aggregation</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chemeClr val="bg1">
                              <a:lumMod val="50000"/>
                            </a:schemeClr>
                          </a:solidFill>
                          <a:latin typeface="+mn-lt"/>
                          <a:ea typeface="+mn-ea"/>
                          <a:cs typeface="+mn-cs"/>
                        </a:rPr>
                        <a:t>411</a:t>
                      </a:r>
                    </a:p>
                  </a:txBody>
                  <a:tcPr/>
                </a:tc>
                <a:tc>
                  <a:txBody>
                    <a:bodyPr/>
                    <a:lstStyle/>
                    <a:p>
                      <a:pPr algn="l"/>
                      <a:r>
                        <a:rPr lang="en-US" sz="1200" b="0" kern="1200" dirty="0">
                          <a:solidFill>
                            <a:schemeClr val="tx1"/>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endParaRPr lang="en-US" sz="1200" b="0" kern="1200" noProof="0" dirty="0">
                        <a:solidFill>
                          <a:schemeClr val="tx1"/>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rgbClr val="00B050"/>
                          </a:solidFill>
                          <a:latin typeface="+mn-lt"/>
                          <a:ea typeface="+mn-ea"/>
                          <a:cs typeface="+mn-cs"/>
                        </a:rPr>
                        <a:t>822 </a:t>
                      </a:r>
                    </a:p>
                  </a:txBody>
                  <a:tcPr/>
                </a:tc>
                <a:tc>
                  <a:txBody>
                    <a:bodyPr/>
                    <a:lstStyle/>
                    <a:p>
                      <a:pPr algn="ctr"/>
                      <a:r>
                        <a:rPr lang="en-US" sz="1200" b="0" u="none" kern="1200" dirty="0">
                          <a:solidFill>
                            <a:srgbClr val="00B050"/>
                          </a:solidFill>
                          <a:latin typeface="+mn-lt"/>
                          <a:ea typeface="+mn-ea"/>
                          <a:cs typeface="+mn-cs"/>
                        </a:rPr>
                        <a:t>419</a:t>
                      </a:r>
                    </a:p>
                  </a:txBody>
                  <a:tcPr/>
                </a:tc>
                <a:tc>
                  <a:txBody>
                    <a:bodyPr/>
                    <a:lstStyle/>
                    <a:p>
                      <a:pPr algn="l"/>
                      <a:r>
                        <a:rPr lang="en-US" sz="1200" b="0" kern="1200" dirty="0">
                          <a:solidFill>
                            <a:srgbClr val="00B050"/>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Po-Kai Huang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637</a:t>
                      </a:r>
                    </a:p>
                  </a:txBody>
                  <a:tcPr/>
                </a:tc>
                <a:tc>
                  <a:txBody>
                    <a:bodyPr/>
                    <a:lstStyle/>
                    <a:p>
                      <a:pPr algn="ctr"/>
                      <a:r>
                        <a:rPr lang="en-US" sz="1200" b="0" u="none" kern="1200" dirty="0">
                          <a:solidFill>
                            <a:schemeClr val="bg1">
                              <a:lumMod val="50000"/>
                            </a:schemeClr>
                          </a:solidFill>
                          <a:latin typeface="+mn-lt"/>
                          <a:ea typeface="+mn-ea"/>
                          <a:cs typeface="+mn-cs"/>
                        </a:rPr>
                        <a:t>444</a:t>
                      </a:r>
                    </a:p>
                  </a:txBody>
                  <a:tcPr/>
                </a:tc>
                <a:tc>
                  <a:txBody>
                    <a:bodyPr/>
                    <a:lstStyle/>
                    <a:p>
                      <a:pPr algn="l"/>
                      <a:r>
                        <a:rPr lang="en-US" sz="1200" b="0" kern="1200" dirty="0">
                          <a:solidFill>
                            <a:schemeClr val="tx1"/>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Sigurd Schelstraete </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Schelstraete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(pro tem):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 Consideration on HARQ (Jinsoo Choi) [20mins]</a:t>
            </a:r>
          </a:p>
          <a:p>
            <a:pPr fontAlgn="t">
              <a:buFont typeface="Arial" panose="020B0604020202020204" pitchFamily="34" charset="0"/>
              <a:buChar char="•"/>
            </a:pPr>
            <a:endParaRPr lang="en-US" sz="2000" b="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11-19/777 Performance on Multi-band Operation (</a:t>
            </a:r>
            <a:r>
              <a:rPr lang="en-US" sz="2000" b="0" dirty="0" err="1">
                <a:solidFill>
                  <a:srgbClr val="00B050"/>
                </a:solidFill>
              </a:rPr>
              <a:t>Insun</a:t>
            </a:r>
            <a:r>
              <a:rPr lang="en-US" sz="2000" b="0" dirty="0">
                <a:solidFill>
                  <a:srgbClr val="00B050"/>
                </a:solidFill>
              </a:rPr>
              <a:t> Jang) [20mins]</a:t>
            </a:r>
          </a:p>
          <a:p>
            <a:pPr fontAlgn="t">
              <a:buFont typeface="Arial" panose="020B0604020202020204" pitchFamily="34" charset="0"/>
              <a:buChar char="•"/>
            </a:pPr>
            <a:r>
              <a:rPr lang="en-US" sz="2000" b="0" dirty="0">
                <a:solidFill>
                  <a:srgbClr val="00B050"/>
                </a:solidFill>
              </a:rPr>
              <a:t>11-19/800 Joint Processing MU-MIMO Update (Ron </a:t>
            </a:r>
            <a:r>
              <a:rPr lang="en-US" sz="2000" b="0" dirty="0" err="1">
                <a:solidFill>
                  <a:srgbClr val="00B050"/>
                </a:solidFill>
              </a:rPr>
              <a:t>Porat</a:t>
            </a:r>
            <a:r>
              <a:rPr lang="en-US" sz="2000" b="0" dirty="0">
                <a:solidFill>
                  <a:srgbClr val="00B050"/>
                </a:solidFill>
              </a:rPr>
              <a:t>)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11-19/766 Enhanced Multi-band/Multi-channel Operation (Yongho Seok) [20mins]</a:t>
            </a:r>
          </a:p>
          <a:p>
            <a:pPr fontAlgn="t">
              <a:buFont typeface="Arial" panose="020B0604020202020204" pitchFamily="34" charset="0"/>
              <a:buChar char="•"/>
            </a:pPr>
            <a:r>
              <a:rPr lang="en-US" sz="2000" b="0" dirty="0">
                <a:solidFill>
                  <a:srgbClr val="00B050"/>
                </a:solidFill>
              </a:rPr>
              <a:t>11-19/791 Effect of Preamble Decoding on HARQ in 802.11be (Xiaofei Wang) [20mins]</a:t>
            </a:r>
          </a:p>
          <a:p>
            <a:pPr fontAlgn="t">
              <a:buFont typeface="Arial" panose="020B0604020202020204" pitchFamily="34" charset="0"/>
              <a:buChar char="•"/>
            </a:pPr>
            <a:r>
              <a:rPr lang="en-US" sz="2000" b="0" dirty="0">
                <a:solidFill>
                  <a:srgbClr val="00B050"/>
                </a:solidFill>
              </a:rPr>
              <a:t>11-19/811 Coordinated Null Steering for EHT (A. Garcia-Rodriguez) [20mins]</a:t>
            </a:r>
          </a:p>
          <a:p>
            <a:pPr fontAlgn="t">
              <a:buFont typeface="Arial" panose="020B0604020202020204" pitchFamily="34" charset="0"/>
              <a:buChar char="•"/>
            </a:pPr>
            <a:r>
              <a:rPr lang="en-US" sz="2000" b="0" dirty="0">
                <a:solidFill>
                  <a:srgbClr val="00B050"/>
                </a:solidFill>
              </a:rPr>
              <a:t>11-19/823 Multi-Link Aggregation (Abhishek Patil) [20mins]</a:t>
            </a:r>
          </a:p>
          <a:p>
            <a:pPr fontAlgn="t">
              <a:buFont typeface="Arial" panose="020B0604020202020204" pitchFamily="34" charset="0"/>
              <a:buChar char="•"/>
            </a:pPr>
            <a:r>
              <a:rPr lang="en-US" sz="2000" b="0" dirty="0">
                <a:solidFill>
                  <a:srgbClr val="00B050"/>
                </a:solidFill>
              </a:rPr>
              <a:t>11-19/822 Extremely Efficient Multi-band Operation (Po-Kai Huang)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t>11-19/787r1 802.11be timeline proposal (Laurent Cariou) [5mins]</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TGbe Selection Procedure</a:t>
            </a:r>
          </a:p>
          <a:p>
            <a:pPr marL="800100" lvl="1" indent="-342900">
              <a:buFont typeface="Arial" panose="020B0604020202020204" pitchFamily="34" charset="0"/>
              <a:buChar char="•"/>
            </a:pPr>
            <a:r>
              <a:rPr lang="en-US" sz="1800" dirty="0"/>
              <a:t>11-19/559r1 802.11be selection procedure (Alfred Asterjadhi) [5mins]</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TGbe</a:t>
            </a:r>
          </a:p>
          <a:p>
            <a:pPr lvl="1">
              <a:buFont typeface="Arial" panose="020B0604020202020204" pitchFamily="34" charset="0"/>
              <a:buChar char="•"/>
            </a:pPr>
            <a:r>
              <a:rPr lang="en-US" altLang="en-US" sz="1400" dirty="0"/>
              <a:t>PAR approved							Mar 2019</a:t>
            </a:r>
          </a:p>
          <a:p>
            <a:pPr lvl="1">
              <a:buFont typeface="Arial" panose="020B0604020202020204" pitchFamily="34" charset="0"/>
              <a:buChar char="•"/>
            </a:pPr>
            <a:r>
              <a:rPr lang="en-US" altLang="en-US" sz="1400" dirty="0"/>
              <a:t>First TG meeting						May 2019</a:t>
            </a:r>
          </a:p>
          <a:p>
            <a:pPr lvl="1">
              <a:buFont typeface="Arial" panose="020B0604020202020204" pitchFamily="34" charset="0"/>
              <a:buChar char="•"/>
            </a:pPr>
            <a:r>
              <a:rPr lang="en-US" altLang="en-US" sz="1400" dirty="0"/>
              <a:t>D0.1 								Sept 2020</a:t>
            </a:r>
          </a:p>
          <a:p>
            <a:pPr lvl="1">
              <a:buFont typeface="Arial" panose="020B0604020202020204" pitchFamily="34" charset="0"/>
              <a:buChar char="•"/>
            </a:pPr>
            <a:r>
              <a:rPr lang="en-US" altLang="en-US" sz="1400" dirty="0">
                <a:solidFill>
                  <a:schemeClr val="tx1"/>
                </a:solidFill>
              </a:rPr>
              <a:t>D1.0 Letter Ballot						May 2021</a:t>
            </a:r>
          </a:p>
          <a:p>
            <a:pPr lvl="1">
              <a:buFont typeface="Arial" panose="020B0604020202020204" pitchFamily="34" charset="0"/>
              <a:buChar char="•"/>
            </a:pPr>
            <a:r>
              <a:rPr lang="en-US" altLang="en-US" sz="1400" dirty="0">
                <a:solidFill>
                  <a:schemeClr val="tx1"/>
                </a:solidFill>
              </a:rPr>
              <a:t>D2.0 LB 							Mar 2022</a:t>
            </a:r>
          </a:p>
          <a:p>
            <a:pPr lvl="1">
              <a:buFont typeface="Arial" panose="020B0604020202020204" pitchFamily="34" charset="0"/>
              <a:buChar char="•"/>
            </a:pPr>
            <a:r>
              <a:rPr lang="en-US" altLang="en-US" sz="1400" dirty="0"/>
              <a:t>D3.0 LB 							Nov 2022</a:t>
            </a:r>
          </a:p>
          <a:p>
            <a:pPr lvl="1">
              <a:buFont typeface="Arial" panose="020B0604020202020204" pitchFamily="34" charset="0"/>
              <a:buChar char="•"/>
            </a:pPr>
            <a:r>
              <a:rPr lang="en-US" altLang="en-US" sz="1400" dirty="0">
                <a:solidFill>
                  <a:schemeClr val="tx1"/>
                </a:solidFill>
              </a:rPr>
              <a:t>Initial Sponsor Ballot (D4.0)				May 2023</a:t>
            </a:r>
          </a:p>
          <a:p>
            <a:pPr lvl="1">
              <a:buFont typeface="Arial" panose="020B0604020202020204" pitchFamily="34" charset="0"/>
              <a:buChar char="•"/>
            </a:pPr>
            <a:r>
              <a:rPr lang="en-US" altLang="en-US" sz="1400" dirty="0">
                <a:solidFill>
                  <a:schemeClr val="tx1"/>
                </a:solidFill>
              </a:rPr>
              <a:t>Final 802.11 WG approval					Mar 2024</a:t>
            </a:r>
          </a:p>
          <a:p>
            <a:pPr lvl="1">
              <a:buFont typeface="Arial" panose="020B0604020202020204" pitchFamily="34" charset="0"/>
              <a:buChar char="•"/>
            </a:pPr>
            <a:r>
              <a:rPr lang="en-US" altLang="en-US" sz="1400" dirty="0">
                <a:solidFill>
                  <a:schemeClr val="tx1"/>
                </a:solidFill>
              </a:rPr>
              <a:t>802 EC approval						Mar 2024</a:t>
            </a:r>
          </a:p>
          <a:p>
            <a:pPr lvl="1">
              <a:buFont typeface="Arial" panose="020B0604020202020204" pitchFamily="34" charset="0"/>
              <a:buChar char="•"/>
            </a:pPr>
            <a:r>
              <a:rPr lang="en-US" altLang="en-US" sz="1400" dirty="0" err="1">
                <a:solidFill>
                  <a:schemeClr val="tx1"/>
                </a:solidFill>
              </a:rPr>
              <a:t>RevCom</a:t>
            </a:r>
            <a:r>
              <a:rPr lang="en-US" altLang="en-US" sz="1400" dirty="0">
                <a:solidFill>
                  <a:schemeClr val="tx1"/>
                </a:solidFill>
              </a:rPr>
              <a:t> and SASB approval				May 2024</a:t>
            </a:r>
          </a:p>
          <a:p>
            <a:pPr marL="0" indent="0"/>
            <a:endParaRPr lang="en-US" sz="1600" dirty="0"/>
          </a:p>
          <a:p>
            <a:pPr marL="0" indent="0"/>
            <a:r>
              <a:rPr lang="en-US" sz="1600" dirty="0"/>
              <a:t>Move: 					Second:</a:t>
            </a:r>
          </a:p>
          <a:p>
            <a:pPr marL="0" indent="0"/>
            <a:r>
              <a:rPr lang="en-US" sz="1600" dirty="0"/>
              <a:t>Discussion:</a:t>
            </a:r>
          </a:p>
          <a:p>
            <a:pPr marL="0" indent="0"/>
            <a:r>
              <a:rPr lang="en-US" sz="1600" dirty="0"/>
              <a:t>Result: </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11-19/559r1 as the selection procedure document for TGbe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Second:</a:t>
            </a:r>
          </a:p>
          <a:p>
            <a:pPr marL="0" indent="0"/>
            <a:r>
              <a:rPr lang="en-US" dirty="0"/>
              <a:t>Discussion:</a:t>
            </a:r>
          </a:p>
          <a:p>
            <a:pPr marL="0" indent="0"/>
            <a:r>
              <a:rPr lang="en-US" dirty="0"/>
              <a:t>Result: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Dennis Sundman</a:t>
            </a:r>
          </a:p>
          <a:p>
            <a:pPr>
              <a:buFont typeface="Arial" panose="020B0604020202020204" pitchFamily="34" charset="0"/>
              <a:buChar char="•"/>
            </a:pPr>
            <a:r>
              <a:rPr lang="en-US" sz="1800" dirty="0"/>
              <a:t>Appointed TGbe Technical Editor: </a:t>
            </a:r>
            <a:r>
              <a:rPr lang="en-US" sz="1800" i="1" dirty="0"/>
              <a:t>Edward Au</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Dennis Sundman as TGbe Secretary</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Edward Au as TGbe Technical Editor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endParaRPr lang="en-US" sz="1800" dirty="0"/>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a:buFont typeface="Arial" panose="020B0604020202020204" pitchFamily="34" charset="0"/>
              <a:buChar char="•"/>
            </a:pPr>
            <a:r>
              <a:rPr lang="en-US" dirty="0"/>
              <a:t>Laurent Cariou</a:t>
            </a:r>
          </a:p>
          <a:p>
            <a:pPr>
              <a:buFont typeface="Arial" panose="020B0604020202020204" pitchFamily="34" charset="0"/>
              <a:buChar char="•"/>
            </a:pPr>
            <a:r>
              <a:rPr lang="en-US" dirty="0"/>
              <a:t>Jianhan Liu</a:t>
            </a:r>
          </a:p>
          <a:p>
            <a:pPr>
              <a:buFont typeface="Arial" panose="020B0604020202020204" pitchFamily="34" charset="0"/>
              <a:buChar char="•"/>
            </a:pPr>
            <a:r>
              <a:rPr lang="en-US" dirty="0"/>
              <a:t>Kiseon Ryu</a:t>
            </a:r>
          </a:p>
          <a:p>
            <a:pPr>
              <a:buFont typeface="Arial" panose="020B0604020202020204" pitchFamily="34" charset="0"/>
              <a:buChar char="•"/>
            </a:pPr>
            <a:r>
              <a:rPr lang="en-US" dirty="0"/>
              <a:t>Michael Montemurro</a:t>
            </a:r>
          </a:p>
          <a:p>
            <a:pPr>
              <a:buFont typeface="Arial" panose="020B0604020202020204" pitchFamily="34" charset="0"/>
              <a:buChar char="•"/>
            </a:pPr>
            <a:r>
              <a:rPr lang="en-US" dirty="0"/>
              <a:t>Matthew Fischer</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a:t>
            </a:r>
            <a:r>
              <a:rPr lang="en-US" sz="2000" i="1" dirty="0"/>
              <a:t>TBD</a:t>
            </a:r>
            <a:r>
              <a:rPr lang="en-US" sz="2000" dirty="0"/>
              <a:t> as TGbe </a:t>
            </a:r>
            <a:r>
              <a:rPr lang="en-US" sz="2000" i="1" dirty="0"/>
              <a:t>X</a:t>
            </a:r>
            <a:r>
              <a:rPr lang="en-US" sz="2000" dirty="0"/>
              <a:t> Vice Chair</a:t>
            </a:r>
          </a:p>
          <a:p>
            <a:pPr>
              <a:buFont typeface="Arial" panose="020B0604020202020204" pitchFamily="34" charset="0"/>
              <a:buChar char="•"/>
            </a:pPr>
            <a:endParaRPr lang="en-US" sz="2000" dirty="0"/>
          </a:p>
          <a:p>
            <a:pPr marL="0" indent="0"/>
            <a:r>
              <a:rPr lang="en-US" sz="2000" dirty="0"/>
              <a:t>Move: 						Second:</a:t>
            </a:r>
          </a:p>
          <a:p>
            <a:pPr>
              <a:buFont typeface="Arial" panose="020B0604020202020204" pitchFamily="34" charset="0"/>
              <a:buChar char="•"/>
            </a:pPr>
            <a:endParaRPr lang="en-US" sz="2000" dirty="0"/>
          </a:p>
          <a:p>
            <a:pPr marL="0" indent="0"/>
            <a:r>
              <a:rPr lang="en-US" sz="2000" dirty="0"/>
              <a:t>Result: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16600</TotalTime>
  <Words>2654</Words>
  <Application>Microsoft Office PowerPoint</Application>
  <PresentationFormat>On-screen Show (4:3)</PresentationFormat>
  <Paragraphs>703</Paragraphs>
  <Slides>45</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2"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Timeline Motion</vt:lpstr>
      <vt:lpstr>Selection Procedure Motion</vt:lpstr>
      <vt:lpstr>Proposed TG Structure</vt:lpstr>
      <vt:lpstr>Confirm TGbe Secretary</vt:lpstr>
      <vt:lpstr>Confirm TGbe Technical Editor</vt:lpstr>
      <vt:lpstr>Vice-Chairs Election Process</vt:lpstr>
      <vt:lpstr>Candidates for Vice Chair(s)</vt:lpstr>
      <vt:lpstr>Confirm TGbe Vice Chair</vt:lpstr>
      <vt:lpstr>Submissions</vt:lpstr>
      <vt:lpstr>Agenda for Thursday PM2</vt:lpstr>
      <vt:lpstr>Submissions</vt:lpstr>
      <vt:lpstr>Teleconference Plan</vt:lpstr>
      <vt:lpstr>Goals for July 2019</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440</cp:revision>
  <cp:lastPrinted>1601-01-01T00:00:00Z</cp:lastPrinted>
  <dcterms:created xsi:type="dcterms:W3CDTF">2017-01-26T15:28:16Z</dcterms:created>
  <dcterms:modified xsi:type="dcterms:W3CDTF">2019-05-15T03:38:49Z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