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3" r:id="rId16"/>
    <p:sldId id="306" r:id="rId17"/>
    <p:sldId id="307" r:id="rId18"/>
    <p:sldId id="271" r:id="rId19"/>
    <p:sldId id="273" r:id="rId20"/>
    <p:sldId id="291" r:id="rId21"/>
    <p:sldId id="300" r:id="rId22"/>
    <p:sldId id="292" r:id="rId23"/>
    <p:sldId id="293" r:id="rId24"/>
    <p:sldId id="296" r:id="rId25"/>
    <p:sldId id="308" r:id="rId26"/>
    <p:sldId id="309" r:id="rId27"/>
    <p:sldId id="310" r:id="rId28"/>
    <p:sldId id="311" r:id="rId29"/>
    <p:sldId id="313" r:id="rId30"/>
    <p:sldId id="295" r:id="rId31"/>
    <p:sldId id="294" r:id="rId32"/>
    <p:sldId id="301" r:id="rId33"/>
    <p:sldId id="302" r:id="rId34"/>
    <p:sldId id="272" r:id="rId35"/>
    <p:sldId id="297" r:id="rId36"/>
    <p:sldId id="304" r:id="rId37"/>
    <p:sldId id="286" r:id="rId38"/>
    <p:sldId id="305" r:id="rId39"/>
    <p:sldId id="298"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3906"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March 2019 meeting</a:t>
            </a:r>
          </a:p>
          <a:p>
            <a:pPr>
              <a:buFont typeface="Arial" panose="020B0604020202020204" pitchFamily="34" charset="0"/>
              <a:buChar char="•"/>
            </a:pPr>
            <a:r>
              <a:rPr lang="en-US" sz="1800" dirty="0"/>
              <a:t>Approve EHT TIG/SG minutes from March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July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600200"/>
            <a:ext cx="4114799" cy="48752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2019 meeting</a:t>
            </a:r>
          </a:p>
          <a:p>
            <a:pPr lvl="1">
              <a:lnSpc>
                <a:spcPct val="80000"/>
              </a:lnSpc>
              <a:buFont typeface="Arial" panose="020B0604020202020204" pitchFamily="34" charset="0"/>
              <a:buChar char="•"/>
            </a:pPr>
            <a:r>
              <a:rPr lang="en-US" altLang="en-US" sz="1200" dirty="0"/>
              <a:t>TIG/SG motions </a:t>
            </a:r>
          </a:p>
          <a:p>
            <a:pPr lvl="2">
              <a:lnSpc>
                <a:spcPct val="80000"/>
              </a:lnSpc>
              <a:buFont typeface="Arial" panose="020B0604020202020204" pitchFamily="34" charset="0"/>
              <a:buChar char="•"/>
            </a:pPr>
            <a:r>
              <a:rPr lang="en-US" altLang="en-US" sz="1050" dirty="0"/>
              <a:t>Approve TIG/SG minutes from March meeting</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buFont typeface="Arial" panose="020B0604020202020204" pitchFamily="34" charset="0"/>
              <a:buChar char="•"/>
            </a:pPr>
            <a:r>
              <a:rPr lang="en-US" altLang="en-US" sz="1200" dirty="0"/>
              <a:t>TG Documents (cont.)</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Tuesday EVE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endParaRPr lang="en-US" altLang="en-US" sz="1600" dirty="0"/>
          </a:p>
          <a:p>
            <a:endParaRPr 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2019</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10342541"/>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 (1hr)</a:t>
                      </a:r>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15" name="Content Placeholder 14">
            <a:extLst>
              <a:ext uri="{FF2B5EF4-FFF2-40B4-BE49-F238E27FC236}">
                <a16:creationId xmlns:a16="http://schemas.microsoft.com/office/drawing/2014/main" id="{EE79CFD6-601F-4145-B20E-39973563FD37}"/>
              </a:ext>
            </a:extLst>
          </p:cNvPr>
          <p:cNvSpPr>
            <a:spLocks noGrp="1"/>
          </p:cNvSpPr>
          <p:nvPr>
            <p:ph idx="1"/>
          </p:nvPr>
        </p:nvSpPr>
        <p:spPr>
          <a:xfrm>
            <a:off x="685800" y="6207402"/>
            <a:ext cx="7770813" cy="268011"/>
          </a:xfrm>
        </p:spPr>
        <p:txBody>
          <a:bodyPr/>
          <a:lstStyle/>
          <a:p>
            <a:pPr marL="0" indent="0"/>
            <a:r>
              <a:rPr lang="en-US" sz="1400" b="0" dirty="0">
                <a:solidFill>
                  <a:schemeClr val="tx1"/>
                </a:solidFill>
              </a:rPr>
              <a:t>* Presentations submitted but not presented in EHT SG/TIG due to lack of time.</a:t>
            </a:r>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5"/>
          </p:nvPr>
        </p:nvSpPr>
        <p:spPr/>
        <p:txBody>
          <a:bodyPr/>
          <a:lstStyle/>
          <a:p>
            <a:r>
              <a:rPr lang="en-US"/>
              <a:t>May 2019</a:t>
            </a:r>
            <a:endParaRPr lang="en-GB" dirty="0"/>
          </a:p>
        </p:txBody>
      </p:sp>
      <p:graphicFrame>
        <p:nvGraphicFramePr>
          <p:cNvPr id="16" name="Table 15">
            <a:extLst>
              <a:ext uri="{FF2B5EF4-FFF2-40B4-BE49-F238E27FC236}">
                <a16:creationId xmlns:a16="http://schemas.microsoft.com/office/drawing/2014/main" id="{EA326B2A-63FF-408A-A6B1-8C903E4F1174}"/>
              </a:ext>
            </a:extLst>
          </p:cNvPr>
          <p:cNvGraphicFramePr>
            <a:graphicFrameLocks noGrp="1"/>
          </p:cNvGraphicFramePr>
          <p:nvPr>
            <p:extLst>
              <p:ext uri="{D42A27DB-BD31-4B8C-83A1-F6EECF244321}">
                <p14:modId xmlns:p14="http://schemas.microsoft.com/office/powerpoint/2010/main" val="3024934103"/>
              </p:ext>
            </p:extLst>
          </p:nvPr>
        </p:nvGraphicFramePr>
        <p:xfrm>
          <a:off x="930729" y="1487211"/>
          <a:ext cx="7298871" cy="47488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500380">
                  <a:extLst>
                    <a:ext uri="{9D8B030D-6E8A-4147-A177-3AD203B41FA5}">
                      <a16:colId xmlns:a16="http://schemas.microsoft.com/office/drawing/2014/main" val="4018609127"/>
                    </a:ext>
                  </a:extLst>
                </a:gridCol>
                <a:gridCol w="3629343">
                  <a:extLst>
                    <a:ext uri="{9D8B030D-6E8A-4147-A177-3AD203B41FA5}">
                      <a16:colId xmlns:a16="http://schemas.microsoft.com/office/drawing/2014/main" val="20001"/>
                    </a:ext>
                  </a:extLst>
                </a:gridCol>
                <a:gridCol w="1540193">
                  <a:extLst>
                    <a:ext uri="{9D8B030D-6E8A-4147-A177-3AD203B41FA5}">
                      <a16:colId xmlns:a16="http://schemas.microsoft.com/office/drawing/2014/main" val="20002"/>
                    </a:ext>
                  </a:extLst>
                </a:gridCol>
                <a:gridCol w="1079362">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solidFill>
                            <a:schemeClr val="bg1">
                              <a:lumMod val="50000"/>
                            </a:schemeClr>
                          </a:solidFill>
                        </a:rPr>
                        <a:t>SG #</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780</a:t>
                      </a:r>
                    </a:p>
                  </a:txBody>
                  <a:tcPr/>
                </a:tc>
                <a:tc>
                  <a:txBody>
                    <a:bodyPr/>
                    <a:lstStyle/>
                    <a:p>
                      <a:pPr algn="ctr"/>
                      <a:r>
                        <a:rPr lang="en-US" sz="1200" b="0" u="none" kern="1200" dirty="0">
                          <a:solidFill>
                            <a:schemeClr val="bg1">
                              <a:lumMod val="50000"/>
                            </a:schemeClr>
                          </a:solidFill>
                          <a:latin typeface="+mn-lt"/>
                          <a:ea typeface="+mn-ea"/>
                          <a:cs typeface="+mn-cs"/>
                        </a:rPr>
                        <a:t>354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 on HARQ</a:t>
                      </a:r>
                    </a:p>
                  </a:txBody>
                  <a:tcPr/>
                </a:tc>
                <a:tc>
                  <a:txBody>
                    <a:bodyPr/>
                    <a:lstStyle/>
                    <a:p>
                      <a:pPr algn="ctr"/>
                      <a:r>
                        <a:rPr lang="en-US" sz="1200" b="0" kern="1200" dirty="0" err="1">
                          <a:solidFill>
                            <a:schemeClr val="tx1"/>
                          </a:solidFill>
                          <a:latin typeface="+mn-lt"/>
                          <a:ea typeface="+mn-ea"/>
                          <a:cs typeface="+mn-cs"/>
                        </a:rPr>
                        <a:t>Jinmin</a:t>
                      </a:r>
                      <a:r>
                        <a:rPr lang="en-US" sz="1200" b="0" kern="1200" dirty="0">
                          <a:solidFill>
                            <a:schemeClr val="tx1"/>
                          </a:solidFill>
                          <a:latin typeface="+mn-lt"/>
                          <a:ea typeface="+mn-ea"/>
                          <a:cs typeface="+mn-cs"/>
                        </a:rPr>
                        <a:t> Kim</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chemeClr val="tx1"/>
                          </a:solidFill>
                          <a:latin typeface="+mn-lt"/>
                          <a:ea typeface="+mn-ea"/>
                          <a:cs typeface="+mn-cs"/>
                        </a:rPr>
                        <a:t>777</a:t>
                      </a:r>
                    </a:p>
                  </a:txBody>
                  <a:tcPr/>
                </a:tc>
                <a:tc>
                  <a:txBody>
                    <a:bodyPr/>
                    <a:lstStyle/>
                    <a:p>
                      <a:pPr algn="ctr"/>
                      <a:r>
                        <a:rPr lang="en-US" sz="1200" b="0" u="none" kern="1200" dirty="0">
                          <a:solidFill>
                            <a:schemeClr val="bg1">
                              <a:lumMod val="50000"/>
                            </a:schemeClr>
                          </a:solidFill>
                          <a:latin typeface="+mn-lt"/>
                          <a:ea typeface="+mn-ea"/>
                          <a:cs typeface="+mn-cs"/>
                        </a:rPr>
                        <a:t>367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on Multi-band Operation</a:t>
                      </a:r>
                    </a:p>
                  </a:txBody>
                  <a:tcPr/>
                </a:tc>
                <a:tc>
                  <a:txBody>
                    <a:bodyPr/>
                    <a:lstStyle/>
                    <a:p>
                      <a:pPr algn="ctr"/>
                      <a:r>
                        <a:rPr lang="en-US" sz="1200" b="0" kern="1200" dirty="0" err="1">
                          <a:solidFill>
                            <a:schemeClr val="tx1"/>
                          </a:solidFill>
                          <a:latin typeface="+mn-lt"/>
                          <a:ea typeface="+mn-ea"/>
                          <a:cs typeface="+mn-cs"/>
                        </a:rPr>
                        <a:t>Insun</a:t>
                      </a:r>
                      <a:r>
                        <a:rPr lang="en-US" sz="1200" b="0" kern="1200" dirty="0">
                          <a:solidFill>
                            <a:schemeClr val="tx1"/>
                          </a:solidFill>
                          <a:latin typeface="+mn-lt"/>
                          <a:ea typeface="+mn-ea"/>
                          <a:cs typeface="+mn-cs"/>
                        </a:rPr>
                        <a:t> Jang</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800</a:t>
                      </a:r>
                    </a:p>
                  </a:txBody>
                  <a:tcPr/>
                </a:tc>
                <a:tc>
                  <a:txBody>
                    <a:bodyPr/>
                    <a:lstStyle/>
                    <a:p>
                      <a:pPr algn="ctr"/>
                      <a:r>
                        <a:rPr lang="en-US" sz="1200" b="0" u="none" kern="1200" dirty="0">
                          <a:solidFill>
                            <a:schemeClr val="bg1">
                              <a:lumMod val="50000"/>
                            </a:schemeClr>
                          </a:solidFill>
                          <a:latin typeface="+mn-lt"/>
                          <a:ea typeface="+mn-ea"/>
                          <a:cs typeface="+mn-cs"/>
                        </a:rPr>
                        <a:t>384</a:t>
                      </a:r>
                    </a:p>
                  </a:txBody>
                  <a:tcPr/>
                </a:tc>
                <a:tc>
                  <a:txBody>
                    <a:bodyPr/>
                    <a:lstStyle/>
                    <a:p>
                      <a:pPr algn="l"/>
                      <a:r>
                        <a:rPr lang="en-US" sz="1200" b="0" kern="1200" dirty="0">
                          <a:solidFill>
                            <a:schemeClr val="tx1"/>
                          </a:solidFill>
                          <a:latin typeface="+mn-lt"/>
                          <a:ea typeface="+mn-ea"/>
                          <a:cs typeface="+mn-cs"/>
                        </a:rPr>
                        <a:t>Joint Processing MU-MIMO Update</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766</a:t>
                      </a:r>
                    </a:p>
                  </a:txBody>
                  <a:tcPr/>
                </a:tc>
                <a:tc>
                  <a:txBody>
                    <a:bodyPr/>
                    <a:lstStyle/>
                    <a:p>
                      <a:pPr algn="ctr"/>
                      <a:r>
                        <a:rPr lang="en-US" sz="1200" b="0" u="none" kern="1200" dirty="0">
                          <a:solidFill>
                            <a:schemeClr val="bg1">
                              <a:lumMod val="50000"/>
                            </a:schemeClr>
                          </a:solidFill>
                          <a:latin typeface="+mn-lt"/>
                          <a:ea typeface="+mn-ea"/>
                          <a:cs typeface="+mn-cs"/>
                        </a:rPr>
                        <a:t>389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Enhanced Multi-band/Multi-channel Operation</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791</a:t>
                      </a:r>
                    </a:p>
                  </a:txBody>
                  <a:tcPr/>
                </a:tc>
                <a:tc>
                  <a:txBody>
                    <a:bodyPr/>
                    <a:lstStyle/>
                    <a:p>
                      <a:pPr algn="ctr"/>
                      <a:r>
                        <a:rPr lang="en-US" sz="1200" b="0" u="none" kern="1200" dirty="0">
                          <a:solidFill>
                            <a:schemeClr val="bg1">
                              <a:lumMod val="50000"/>
                            </a:schemeClr>
                          </a:solidFill>
                          <a:latin typeface="+mn-lt"/>
                          <a:ea typeface="+mn-ea"/>
                          <a:cs typeface="+mn-cs"/>
                        </a:rPr>
                        <a:t>390</a:t>
                      </a:r>
                    </a:p>
                  </a:txBody>
                  <a:tcPr/>
                </a:tc>
                <a:tc>
                  <a:txBody>
                    <a:bodyPr/>
                    <a:lstStyle/>
                    <a:p>
                      <a:pPr algn="l"/>
                      <a:r>
                        <a:rPr lang="en-US" sz="1200" b="0" kern="1200" dirty="0">
                          <a:solidFill>
                            <a:schemeClr val="tx1"/>
                          </a:solidFill>
                          <a:latin typeface="+mn-lt"/>
                          <a:ea typeface="+mn-ea"/>
                          <a:cs typeface="+mn-cs"/>
                        </a:rPr>
                        <a:t>Effect of Preamble Decoding on HARQ in 802.11be</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811</a:t>
                      </a:r>
                    </a:p>
                  </a:txBody>
                  <a:tcPr/>
                </a:tc>
                <a:tc>
                  <a:txBody>
                    <a:bodyPr/>
                    <a:lstStyle/>
                    <a:p>
                      <a:pPr algn="ctr"/>
                      <a:r>
                        <a:rPr lang="en-US" sz="1200" b="0" u="none" kern="1200" dirty="0">
                          <a:solidFill>
                            <a:schemeClr val="bg1">
                              <a:lumMod val="50000"/>
                            </a:schemeClr>
                          </a:solidFill>
                          <a:latin typeface="+mn-lt"/>
                          <a:ea typeface="+mn-ea"/>
                          <a:cs typeface="+mn-cs"/>
                        </a:rPr>
                        <a:t>401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Coordinated Null Steering for EHT</a:t>
                      </a:r>
                    </a:p>
                  </a:txBody>
                  <a:tcPr/>
                </a:tc>
                <a:tc>
                  <a:txBody>
                    <a:bodyPr/>
                    <a:lstStyle/>
                    <a:p>
                      <a:pPr algn="ctr"/>
                      <a:r>
                        <a:rPr lang="en-US" sz="1200" b="0" kern="1200" dirty="0">
                          <a:solidFill>
                            <a:schemeClr val="tx1"/>
                          </a:solidFill>
                          <a:latin typeface="+mn-lt"/>
                          <a:ea typeface="+mn-ea"/>
                          <a:cs typeface="+mn-cs"/>
                        </a:rPr>
                        <a:t>A. Garcia-Rodriguez </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dirty="0">
                          <a:solidFill>
                            <a:schemeClr val="bg1">
                              <a:lumMod val="50000"/>
                            </a:schemeClr>
                          </a:solidFill>
                          <a:latin typeface="+mn-lt"/>
                          <a:ea typeface="+mn-ea"/>
                          <a:cs typeface="+mn-cs"/>
                        </a:rPr>
                        <a:t>404</a:t>
                      </a:r>
                    </a:p>
                  </a:txBody>
                  <a:tcPr/>
                </a:tc>
                <a:tc>
                  <a:txBody>
                    <a:bodyPr/>
                    <a:lstStyle/>
                    <a:p>
                      <a:pPr algn="l"/>
                      <a:r>
                        <a:rPr lang="en-US" sz="1200" b="0" kern="1200" dirty="0">
                          <a:solidFill>
                            <a:schemeClr val="tx1"/>
                          </a:solidFill>
                          <a:latin typeface="+mn-lt"/>
                          <a:ea typeface="+mn-ea"/>
                          <a:cs typeface="+mn-cs"/>
                        </a:rPr>
                        <a:t>Multi-Link Aggregation</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noProof="0" dirty="0">
                          <a:solidFill>
                            <a:schemeClr val="bg1">
                              <a:lumMod val="50000"/>
                            </a:schemeClr>
                          </a:solidFill>
                          <a:latin typeface="+mn-lt"/>
                          <a:ea typeface="+mn-ea"/>
                          <a:cs typeface="+mn-cs"/>
                        </a:rPr>
                        <a:t>411</a:t>
                      </a:r>
                    </a:p>
                  </a:txBody>
                  <a:tcPr/>
                </a:tc>
                <a:tc>
                  <a:txBody>
                    <a:bodyPr/>
                    <a:lstStyle/>
                    <a:p>
                      <a:pPr algn="l"/>
                      <a:r>
                        <a:rPr lang="en-US" sz="1200" b="0" kern="1200" dirty="0">
                          <a:solidFill>
                            <a:schemeClr val="tx1"/>
                          </a:solidFill>
                          <a:latin typeface="+mn-lt"/>
                          <a:ea typeface="+mn-ea"/>
                          <a:cs typeface="+mn-cs"/>
                        </a:rPr>
                        <a:t>Consideration on 320MHz BW &amp; 16 Spatial Streams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endParaRPr lang="en-US" sz="1200" b="0" kern="1200" noProof="0" dirty="0">
                        <a:solidFill>
                          <a:schemeClr val="tx1"/>
                        </a:solidFill>
                        <a:latin typeface="+mn-lt"/>
                        <a:ea typeface="+mn-ea"/>
                        <a:cs typeface="+mn-cs"/>
                      </a:endParaRP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822 </a:t>
                      </a:r>
                    </a:p>
                  </a:txBody>
                  <a:tcPr/>
                </a:tc>
                <a:tc>
                  <a:txBody>
                    <a:bodyPr/>
                    <a:lstStyle/>
                    <a:p>
                      <a:pPr algn="ctr"/>
                      <a:r>
                        <a:rPr lang="en-US" sz="1200" b="0" u="none" kern="1200" dirty="0">
                          <a:solidFill>
                            <a:schemeClr val="bg1">
                              <a:lumMod val="50000"/>
                            </a:schemeClr>
                          </a:solidFill>
                          <a:latin typeface="+mn-lt"/>
                          <a:ea typeface="+mn-ea"/>
                          <a:cs typeface="+mn-cs"/>
                        </a:rPr>
                        <a:t>419</a:t>
                      </a:r>
                    </a:p>
                  </a:txBody>
                  <a:tcPr/>
                </a:tc>
                <a:tc>
                  <a:txBody>
                    <a:bodyPr/>
                    <a:lstStyle/>
                    <a:p>
                      <a:pPr algn="l"/>
                      <a:r>
                        <a:rPr lang="en-US" sz="1200" b="0" kern="1200" dirty="0">
                          <a:solidFill>
                            <a:schemeClr val="tx1"/>
                          </a:solidFill>
                          <a:latin typeface="+mn-lt"/>
                          <a:ea typeface="+mn-ea"/>
                          <a:cs typeface="+mn-cs"/>
                        </a:rPr>
                        <a:t>Extremely Efficient Multi-band Operation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Po-Kai Huang</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637</a:t>
                      </a:r>
                    </a:p>
                  </a:txBody>
                  <a:tcPr/>
                </a:tc>
                <a:tc>
                  <a:txBody>
                    <a:bodyPr/>
                    <a:lstStyle/>
                    <a:p>
                      <a:pPr algn="ctr"/>
                      <a:r>
                        <a:rPr lang="en-US" sz="1200" b="0" u="none" kern="1200" dirty="0">
                          <a:solidFill>
                            <a:schemeClr val="bg1">
                              <a:lumMod val="50000"/>
                            </a:schemeClr>
                          </a:solidFill>
                          <a:latin typeface="+mn-lt"/>
                          <a:ea typeface="+mn-ea"/>
                          <a:cs typeface="+mn-cs"/>
                        </a:rPr>
                        <a:t>444</a:t>
                      </a:r>
                    </a:p>
                  </a:txBody>
                  <a:tcPr/>
                </a:tc>
                <a:tc>
                  <a:txBody>
                    <a:bodyPr/>
                    <a:lstStyle/>
                    <a:p>
                      <a:pPr algn="l"/>
                      <a:r>
                        <a:rPr lang="en-US" sz="1200" b="0" kern="1200" dirty="0">
                          <a:solidFill>
                            <a:schemeClr val="tx1"/>
                          </a:solidFill>
                          <a:latin typeface="+mn-lt"/>
                          <a:ea typeface="+mn-ea"/>
                          <a:cs typeface="+mn-cs"/>
                        </a:rPr>
                        <a:t>Feasibility of 4096QAM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a:t>
                      </a:r>
                      <a:r>
                        <a:rPr lang="en-US" sz="1200" b="0" kern="1200" dirty="0" err="1">
                          <a:solidFill>
                            <a:schemeClr val="tx1"/>
                          </a:solidFill>
                          <a:latin typeface="+mn-lt"/>
                          <a:ea typeface="+mn-ea"/>
                          <a:cs typeface="+mn-cs"/>
                        </a:rPr>
                        <a:t>Schelstraete</a:t>
                      </a:r>
                      <a:r>
                        <a:rPr lang="en-US" sz="1200" b="0" kern="1200" dirty="0">
                          <a:solidFill>
                            <a:schemeClr val="tx1"/>
                          </a:solidFill>
                          <a:latin typeface="+mn-lt"/>
                          <a:ea typeface="+mn-ea"/>
                          <a:cs typeface="+mn-cs"/>
                        </a:rPr>
                        <a:t> </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638</a:t>
                      </a:r>
                    </a:p>
                  </a:txBody>
                  <a:tcPr/>
                </a:tc>
                <a:tc>
                  <a:txBody>
                    <a:bodyPr/>
                    <a:lstStyle/>
                    <a:p>
                      <a:pPr algn="ctr"/>
                      <a:r>
                        <a:rPr lang="en-US" sz="1200" b="0" u="none" kern="1200" dirty="0">
                          <a:solidFill>
                            <a:schemeClr val="bg1">
                              <a:lumMod val="50000"/>
                            </a:schemeClr>
                          </a:solidFill>
                          <a:latin typeface="+mn-lt"/>
                          <a:ea typeface="+mn-ea"/>
                          <a:cs typeface="+mn-cs"/>
                        </a:rPr>
                        <a:t>445</a:t>
                      </a:r>
                    </a:p>
                  </a:txBody>
                  <a:tcPr/>
                </a:tc>
                <a:tc>
                  <a:txBody>
                    <a:bodyPr/>
                    <a:lstStyle/>
                    <a:p>
                      <a:pPr algn="l"/>
                      <a:r>
                        <a:rPr lang="en-US" sz="1200" b="0" kern="1200" dirty="0">
                          <a:solidFill>
                            <a:schemeClr val="tx1"/>
                          </a:solidFill>
                          <a:latin typeface="+mn-lt"/>
                          <a:ea typeface="+mn-ea"/>
                          <a:cs typeface="+mn-cs"/>
                        </a:rPr>
                        <a:t>Nulling and coordinated beamforming</a:t>
                      </a:r>
                    </a:p>
                  </a:txBody>
                  <a:tcPr anchor="ctr"/>
                </a:tc>
                <a:tc>
                  <a:txBody>
                    <a:bodyPr/>
                    <a:lstStyle/>
                    <a:p>
                      <a:pPr algn="ctr"/>
                      <a:r>
                        <a:rPr lang="en-US" sz="1200" b="0" kern="1200" dirty="0">
                          <a:solidFill>
                            <a:schemeClr val="tx1"/>
                          </a:solidFill>
                          <a:latin typeface="+mn-lt"/>
                          <a:ea typeface="+mn-ea"/>
                          <a:cs typeface="+mn-cs"/>
                        </a:rPr>
                        <a:t>Sigurd </a:t>
                      </a:r>
                      <a:r>
                        <a:rPr lang="en-US" sz="1200" b="0" kern="1200" dirty="0" err="1">
                          <a:solidFill>
                            <a:schemeClr val="tx1"/>
                          </a:solidFill>
                          <a:latin typeface="+mn-lt"/>
                          <a:ea typeface="+mn-ea"/>
                          <a:cs typeface="+mn-cs"/>
                        </a:rPr>
                        <a:t>Schelstraete</a:t>
                      </a:r>
                      <a:r>
                        <a:rPr lang="en-US" sz="1200" b="0" kern="1200" dirty="0">
                          <a:solidFill>
                            <a:schemeClr val="tx1"/>
                          </a:solidFill>
                          <a:latin typeface="+mn-lt"/>
                          <a:ea typeface="+mn-ea"/>
                          <a:cs typeface="+mn-cs"/>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804</a:t>
                      </a:r>
                    </a:p>
                  </a:txBody>
                  <a:tcPr/>
                </a:tc>
                <a:tc>
                  <a:txBody>
                    <a:bodyPr/>
                    <a:lstStyle/>
                    <a:p>
                      <a:pPr algn="ctr"/>
                      <a:r>
                        <a:rPr lang="en-US" sz="1200" b="0" u="none" kern="1200" dirty="0">
                          <a:solidFill>
                            <a:schemeClr val="bg1">
                              <a:lumMod val="50000"/>
                            </a:schemeClr>
                          </a:solidFill>
                          <a:latin typeface="+mn-lt"/>
                          <a:ea typeface="+mn-ea"/>
                          <a:cs typeface="+mn-cs"/>
                        </a:rPr>
                        <a:t>448</a:t>
                      </a:r>
                    </a:p>
                  </a:txBody>
                  <a:tcPr/>
                </a:tc>
                <a:tc>
                  <a:txBody>
                    <a:bodyPr/>
                    <a:lstStyle/>
                    <a:p>
                      <a:pPr algn="l"/>
                      <a:r>
                        <a:rPr lang="en-US" sz="1200" b="0" kern="1200" dirty="0">
                          <a:solidFill>
                            <a:schemeClr val="tx1"/>
                          </a:solidFill>
                          <a:latin typeface="+mn-lt"/>
                          <a:ea typeface="+mn-ea"/>
                          <a:cs typeface="+mn-cs"/>
                        </a:rPr>
                        <a:t>Multi-AP Transmission Procedure</a:t>
                      </a:r>
                    </a:p>
                  </a:txBody>
                  <a:tcPr anchor="ctr"/>
                </a:tc>
                <a:tc>
                  <a:txBody>
                    <a:bodyPr/>
                    <a:lstStyle/>
                    <a:p>
                      <a:pPr algn="ctr"/>
                      <a:r>
                        <a:rPr lang="en-US" sz="1200" b="0" kern="1200" dirty="0">
                          <a:solidFill>
                            <a:schemeClr val="tx1"/>
                          </a:solidFill>
                          <a:latin typeface="+mn-lt"/>
                          <a:ea typeface="+mn-ea"/>
                          <a:cs typeface="+mn-cs"/>
                        </a:rPr>
                        <a:t>Sungjin Park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450</a:t>
                      </a:r>
                    </a:p>
                  </a:txBody>
                  <a:tcPr/>
                </a:tc>
                <a:tc>
                  <a:txBody>
                    <a:bodyPr/>
                    <a:lstStyle/>
                    <a:p>
                      <a:pPr algn="l"/>
                      <a:r>
                        <a:rPr lang="en-US" sz="1200" b="0" kern="1200" dirty="0">
                          <a:solidFill>
                            <a:srgbClr val="FF0000"/>
                          </a:solidFill>
                          <a:latin typeface="+mn-lt"/>
                          <a:ea typeface="+mn-ea"/>
                          <a:cs typeface="+mn-cs"/>
                        </a:rPr>
                        <a:t>Feature Discussion</a:t>
                      </a:r>
                    </a:p>
                  </a:txBody>
                  <a:tcPr anchor="ctr"/>
                </a:tc>
                <a:tc>
                  <a:txBody>
                    <a:bodyPr/>
                    <a:lstStyle/>
                    <a:p>
                      <a:pPr algn="ctr"/>
                      <a:r>
                        <a:rPr lang="en-US" sz="1200" b="0" kern="1200" dirty="0" err="1">
                          <a:solidFill>
                            <a:srgbClr val="FF0000"/>
                          </a:solidFill>
                          <a:latin typeface="+mn-lt"/>
                          <a:ea typeface="+mn-ea"/>
                          <a:cs typeface="+mn-cs"/>
                        </a:rPr>
                        <a:t>Yonggang</a:t>
                      </a:r>
                      <a:r>
                        <a:rPr lang="en-US" sz="1200" b="0" kern="1200" dirty="0">
                          <a:solidFill>
                            <a:srgbClr val="FF0000"/>
                          </a:solidFill>
                          <a:latin typeface="+mn-lt"/>
                          <a:ea typeface="+mn-ea"/>
                          <a:cs typeface="+mn-cs"/>
                        </a:rPr>
                        <a:t> Fang</a:t>
                      </a:r>
                    </a:p>
                  </a:txBody>
                  <a:tcPr/>
                </a:tc>
                <a:tc>
                  <a:txBody>
                    <a:bodyPr/>
                    <a:lstStyle/>
                    <a:p>
                      <a:pPr algn="ctr"/>
                      <a:r>
                        <a:rPr kumimoji="0" lang="en-US" sz="1200" b="0" i="0" u="none" strike="noStrike" kern="1200" cap="none" spc="0" normalizeH="0" baseline="0" noProof="0" dirty="0">
                          <a:ln>
                            <a:noFill/>
                          </a:ln>
                          <a:solidFill>
                            <a:srgbClr val="FF0000"/>
                          </a:solidFill>
                          <a:effectLst/>
                          <a:uLnTx/>
                          <a:uFillTx/>
                          <a:latin typeface="Times New Roman"/>
                          <a:ea typeface="MS Gothic"/>
                          <a:cs typeface="+mn-cs"/>
                        </a:rPr>
                        <a:t>Deferred</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ctr"/>
                      <a:r>
                        <a:rPr lang="en-US" sz="1200" b="0" u="none" kern="1200" dirty="0">
                          <a:solidFill>
                            <a:schemeClr val="bg1">
                              <a:lumMod val="50000"/>
                            </a:schemeClr>
                          </a:solidFill>
                          <a:latin typeface="+mn-lt"/>
                          <a:ea typeface="+mn-ea"/>
                          <a:cs typeface="+mn-cs"/>
                        </a:rPr>
                        <a:t>469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Multiple Band discussion</a:t>
                      </a:r>
                    </a:p>
                  </a:txBody>
                  <a:tcPr/>
                </a:tc>
                <a:tc>
                  <a:txBody>
                    <a:bodyPr/>
                    <a:lstStyle/>
                    <a:p>
                      <a:pPr algn="ctr"/>
                      <a:r>
                        <a:rPr lang="en-US" sz="1200" b="0" kern="1200" dirty="0">
                          <a:solidFill>
                            <a:schemeClr val="tx1"/>
                          </a:solidFill>
                          <a:latin typeface="+mn-lt"/>
                          <a:ea typeface="+mn-ea"/>
                          <a:cs typeface="+mn-cs"/>
                        </a:rPr>
                        <a:t>Liwen Chu</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475</a:t>
                      </a:r>
                    </a:p>
                  </a:txBody>
                  <a:tcPr/>
                </a:tc>
                <a:tc>
                  <a:txBody>
                    <a:bodyPr/>
                    <a:lstStyle/>
                    <a:p>
                      <a:pPr algn="l"/>
                      <a:r>
                        <a:rPr lang="en-US" sz="1200" b="0" kern="1200" dirty="0">
                          <a:solidFill>
                            <a:srgbClr val="FF0000"/>
                          </a:solidFill>
                          <a:latin typeface="+mn-lt"/>
                          <a:ea typeface="+mn-ea"/>
                          <a:cs typeface="+mn-cs"/>
                        </a:rPr>
                        <a:t>Consideration on multi-AP Coordination</a:t>
                      </a:r>
                    </a:p>
                  </a:txBody>
                  <a:tcPr anchor="ctr"/>
                </a:tc>
                <a:tc>
                  <a:txBody>
                    <a:bodyPr/>
                    <a:lstStyle/>
                    <a:p>
                      <a:pPr algn="ctr"/>
                      <a:r>
                        <a:rPr lang="en-US" sz="1200" b="0" kern="1200" dirty="0" err="1">
                          <a:solidFill>
                            <a:srgbClr val="FF0000"/>
                          </a:solidFill>
                          <a:latin typeface="+mn-lt"/>
                          <a:ea typeface="+mn-ea"/>
                          <a:cs typeface="+mn-cs"/>
                        </a:rPr>
                        <a:t>Kaiying</a:t>
                      </a:r>
                      <a:r>
                        <a:rPr lang="en-US" sz="1200" b="0" kern="1200" dirty="0">
                          <a:solidFill>
                            <a:srgbClr val="FF0000"/>
                          </a:solidFill>
                          <a:latin typeface="+mn-lt"/>
                          <a:ea typeface="+mn-ea"/>
                          <a:cs typeface="+mn-cs"/>
                        </a:rPr>
                        <a:t> </a:t>
                      </a:r>
                      <a:r>
                        <a:rPr lang="en-US" sz="1200" b="0" kern="1200" dirty="0" err="1">
                          <a:solidFill>
                            <a:srgbClr val="FF0000"/>
                          </a:solidFill>
                          <a:latin typeface="+mn-lt"/>
                          <a:ea typeface="+mn-ea"/>
                          <a:cs typeface="+mn-cs"/>
                        </a:rPr>
                        <a:t>Lv</a:t>
                      </a:r>
                      <a:endParaRPr lang="en-US" sz="1200" b="0" kern="1200" dirty="0">
                        <a:solidFill>
                          <a:srgbClr val="FF0000"/>
                        </a:solidFill>
                        <a:latin typeface="+mn-lt"/>
                        <a:ea typeface="+mn-ea"/>
                        <a:cs typeface="+mn-cs"/>
                      </a:endParaRPr>
                    </a:p>
                  </a:txBody>
                  <a:tcPr anchor="ctr"/>
                </a:tc>
                <a:tc>
                  <a:txBody>
                    <a:bodyPr/>
                    <a:lstStyle/>
                    <a:p>
                      <a:pPr algn="ctr"/>
                      <a:r>
                        <a:rPr lang="en-US" sz="1200" b="0" kern="1200" dirty="0">
                          <a:solidFill>
                            <a:srgbClr val="FF0000"/>
                          </a:solidFill>
                          <a:latin typeface="+mn-lt"/>
                          <a:ea typeface="+mn-ea"/>
                          <a:cs typeface="+mn-cs"/>
                        </a:rPr>
                        <a:t>??</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801</a:t>
                      </a:r>
                    </a:p>
                  </a:txBody>
                  <a:tcPr/>
                </a:tc>
                <a:tc>
                  <a:txBody>
                    <a:bodyPr/>
                    <a:lstStyle/>
                    <a:p>
                      <a:pPr algn="ctr"/>
                      <a:r>
                        <a:rPr lang="en-US" sz="1200" b="0" u="none" kern="1200" dirty="0">
                          <a:solidFill>
                            <a:schemeClr val="bg1">
                              <a:lumMod val="50000"/>
                            </a:schemeClr>
                          </a:solidFill>
                          <a:latin typeface="+mn-lt"/>
                          <a:ea typeface="+mn-ea"/>
                          <a:cs typeface="+mn-cs"/>
                        </a:rPr>
                        <a:t>103</a:t>
                      </a:r>
                    </a:p>
                  </a:txBody>
                  <a:tcPr/>
                </a:tc>
                <a:tc>
                  <a:txBody>
                    <a:bodyPr/>
                    <a:lstStyle/>
                    <a:p>
                      <a:pPr algn="l"/>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nchor="ctr"/>
                </a:tc>
                <a:tc>
                  <a:txBody>
                    <a:bodyPr/>
                    <a:lstStyle/>
                    <a:p>
                      <a:pPr algn="ctr"/>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57474839"/>
                  </a:ext>
                </a:extLst>
              </a:tr>
            </a:tbl>
          </a:graphicData>
        </a:graphic>
      </p:graphicFrame>
    </p:spTree>
    <p:extLst>
      <p:ext uri="{BB962C8B-B14F-4D97-AF65-F5344CB8AC3E}">
        <p14:creationId xmlns:p14="http://schemas.microsoft.com/office/powerpoint/2010/main" val="89700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205145356"/>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0">
                <a:tc>
                  <a:txBody>
                    <a:bodyPr/>
                    <a:lstStyle/>
                    <a:p>
                      <a:pPr algn="ctr"/>
                      <a:r>
                        <a:rPr lang="en-US" sz="1200" b="0" kern="1200" dirty="0">
                          <a:solidFill>
                            <a:schemeClr val="tx1"/>
                          </a:solidFill>
                          <a:latin typeface="+mn-lt"/>
                          <a:ea typeface="+mn-ea"/>
                          <a:cs typeface="+mn-cs"/>
                        </a:rPr>
                        <a:t>731</a:t>
                      </a:r>
                    </a:p>
                  </a:txBody>
                  <a:tcPr/>
                </a:tc>
                <a:tc>
                  <a:txBody>
                    <a:bodyPr/>
                    <a:lstStyle/>
                    <a:p>
                      <a:r>
                        <a:rPr lang="en-US" sz="1200" b="0" kern="1200" dirty="0">
                          <a:solidFill>
                            <a:schemeClr val="tx1"/>
                          </a:solidFill>
                          <a:latin typeface="+mn-lt"/>
                          <a:ea typeface="+mn-ea"/>
                          <a:cs typeface="+mn-cs"/>
                        </a:rPr>
                        <a:t>Multi-link Operation</a:t>
                      </a:r>
                    </a:p>
                  </a:txBody>
                  <a:tcPr anchor="ctr"/>
                </a:tc>
                <a:tc>
                  <a:txBody>
                    <a:bodyPr/>
                    <a:lstStyle/>
                    <a:p>
                      <a:pPr algn="ctr"/>
                      <a:r>
                        <a:rPr lang="en-US" sz="1200" b="0" kern="1200" dirty="0">
                          <a:solidFill>
                            <a:schemeClr val="tx1"/>
                          </a:solidFill>
                          <a:latin typeface="+mn-lt"/>
                          <a:ea typeface="+mn-ea"/>
                          <a:cs typeface="+mn-cs"/>
                        </a:rPr>
                        <a:t>Yongho Seok</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chemeClr val="tx1"/>
                          </a:solidFill>
                          <a:latin typeface="+mn-lt"/>
                          <a:ea typeface="+mn-ea"/>
                          <a:cs typeface="+mn-cs"/>
                        </a:rPr>
                        <a:t>754</a:t>
                      </a:r>
                    </a:p>
                  </a:txBody>
                  <a:tcPr/>
                </a:tc>
                <a:tc>
                  <a:txBody>
                    <a:bodyPr/>
                    <a:lstStyle/>
                    <a:p>
                      <a:r>
                        <a:rPr lang="en-US" sz="1200" b="0" kern="1200" dirty="0">
                          <a:solidFill>
                            <a:schemeClr val="tx1"/>
                          </a:solidFill>
                          <a:latin typeface="+mn-lt"/>
                          <a:ea typeface="+mn-ea"/>
                          <a:cs typeface="+mn-cs"/>
                        </a:rPr>
                        <a:t>11be peak data rate analysis</a:t>
                      </a:r>
                    </a:p>
                  </a:txBody>
                  <a:tcPr anchor="ctr"/>
                </a:tc>
                <a:tc>
                  <a:txBody>
                    <a:bodyPr/>
                    <a:lstStyle/>
                    <a:p>
                      <a:pPr algn="ctr"/>
                      <a:r>
                        <a:rPr lang="en-US" sz="1200" b="0" kern="1200" dirty="0">
                          <a:solidFill>
                            <a:schemeClr val="tx1"/>
                          </a:solidFill>
                          <a:latin typeface="+mn-lt"/>
                          <a:ea typeface="+mn-ea"/>
                          <a:cs typeface="+mn-cs"/>
                        </a:rPr>
                        <a:t>Ross Jian Yu</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760</a:t>
                      </a:r>
                    </a:p>
                  </a:txBody>
                  <a:tcPr/>
                </a:tc>
                <a:tc>
                  <a:txBody>
                    <a:bodyPr/>
                    <a:lstStyle/>
                    <a:p>
                      <a:r>
                        <a:rPr lang="en-US" sz="1200" b="0" kern="1200" dirty="0">
                          <a:solidFill>
                            <a:schemeClr val="tx1"/>
                          </a:solidFill>
                          <a:latin typeface="+mn-lt"/>
                          <a:ea typeface="+mn-ea"/>
                          <a:cs typeface="+mn-cs"/>
                        </a:rPr>
                        <a:t>Multi-Band Opinion</a:t>
                      </a:r>
                    </a:p>
                  </a:txBody>
                  <a:tcPr anchor="ctr"/>
                </a:tc>
                <a:tc>
                  <a:txBody>
                    <a:bodyPr/>
                    <a:lstStyle/>
                    <a:p>
                      <a:pPr algn="ctr"/>
                      <a:r>
                        <a:rPr lang="en-US" sz="1200" b="0" kern="1200" dirty="0">
                          <a:solidFill>
                            <a:schemeClr val="tx1"/>
                          </a:solidFill>
                          <a:latin typeface="+mn-lt"/>
                          <a:ea typeface="+mn-ea"/>
                          <a:cs typeface="+mn-cs"/>
                        </a:rPr>
                        <a:t>Alan </a:t>
                      </a:r>
                      <a:r>
                        <a:rPr lang="en-US" sz="1200" b="0" kern="1200" dirty="0" err="1">
                          <a:solidFill>
                            <a:schemeClr val="tx1"/>
                          </a:solidFill>
                          <a:latin typeface="+mn-lt"/>
                          <a:ea typeface="+mn-ea"/>
                          <a:cs typeface="+mn-cs"/>
                        </a:rPr>
                        <a:t>Jauh</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766</a:t>
                      </a:r>
                    </a:p>
                  </a:txBody>
                  <a:tcPr anchor="ctr"/>
                </a:tc>
                <a:tc>
                  <a:txBody>
                    <a:bodyPr/>
                    <a:lstStyle/>
                    <a:p>
                      <a:pPr algn="l"/>
                      <a:r>
                        <a:rPr lang="en-US" sz="1200" b="0" kern="1200" dirty="0">
                          <a:solidFill>
                            <a:schemeClr val="tx1"/>
                          </a:solidFill>
                          <a:latin typeface="+mn-lt"/>
                          <a:ea typeface="+mn-ea"/>
                          <a:cs typeface="+mn-cs"/>
                        </a:rPr>
                        <a:t>Enhanced Multi-band/Multi-channel Operation</a:t>
                      </a:r>
                    </a:p>
                  </a:txBody>
                  <a:tcPr anchor="ct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8935802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 (</a:t>
            </a:r>
            <a:r>
              <a:rPr lang="en-US" dirty="0" err="1">
                <a:solidFill>
                  <a:schemeClr val="tx1"/>
                </a:solidFill>
              </a:rPr>
              <a:t>cont</a:t>
            </a:r>
            <a:r>
              <a:rPr lang="en-US" dirty="0">
                <a:solidFill>
                  <a:schemeClr val="tx1"/>
                </a:solidFill>
              </a:rPr>
              <a: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986661577"/>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801</a:t>
                      </a:r>
                    </a:p>
                  </a:txBody>
                  <a:tcPr anchor="ctr"/>
                </a:tc>
                <a:tc>
                  <a:txBody>
                    <a:bodyPr/>
                    <a:lstStyle/>
                    <a:p>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Final 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EHT TIG/SG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https://mentor.ieee.org/802.11/dcn/18/11-18-1231-06-0eht-eht-draft-proposed-par.docx</a:t>
            </a:r>
            <a:r>
              <a:rPr lang="en-US" altLang="en-US" sz="1800" dirty="0"/>
              <a:t>  </a:t>
            </a:r>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https://mentor.ieee.org/802.11/dcn/18/11-18-1233-06-0eht-eht-draft-proposed-csd.docx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https://mentor.ieee.org/802.11/dcn/19/11-19-0459-03-0eht-eht-par-and-csd-comments.pptx</a:t>
            </a:r>
            <a:endParaRPr lang="en-US" altLang="en-US" sz="1800" dirty="0"/>
          </a:p>
          <a:p>
            <a:pPr marL="1200150" lvl="2" indent="-342900">
              <a:buFont typeface="Arial" panose="020B0604020202020204" pitchFamily="34" charset="0"/>
              <a:buChar char="•"/>
            </a:pPr>
            <a:endParaRPr lang="en-US" altLang="en-US" sz="1600" dirty="0"/>
          </a:p>
          <a:p>
            <a:pPr marL="400050">
              <a:buFont typeface="Arial" panose="020B0604020202020204" pitchFamily="34" charset="0"/>
              <a:buChar char="•"/>
            </a:pPr>
            <a:r>
              <a:rPr lang="en-US" sz="2000"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(pro tem): Alfred Asterjadhi (Qualcomm Inc.)</a:t>
            </a:r>
          </a:p>
          <a:p>
            <a:pPr algn="ctr">
              <a:lnSpc>
                <a:spcPct val="90000"/>
              </a:lnSpc>
              <a:buFontTx/>
              <a:buNone/>
            </a:pPr>
            <a:r>
              <a:rPr lang="en-US" altLang="en-US" dirty="0">
                <a:solidFill>
                  <a:schemeClr val="tx1"/>
                </a:solidFill>
                <a:latin typeface="Arial" panose="020B0604020202020204" pitchFamily="34" charset="0"/>
              </a:rPr>
              <a:t>Secretary (pro tem): Dennis Sundman (Ericsson)</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Second:</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2996-F9D5-4B86-B182-B88292C5DCA9}"/>
              </a:ext>
            </a:extLst>
          </p:cNvPr>
          <p:cNvSpPr>
            <a:spLocks noGrp="1"/>
          </p:cNvSpPr>
          <p:nvPr>
            <p:ph type="title"/>
          </p:nvPr>
        </p:nvSpPr>
        <p:spPr/>
        <p:txBody>
          <a:bodyPr/>
          <a:lstStyle/>
          <a:p>
            <a:r>
              <a:rPr lang="en-US" dirty="0">
                <a:solidFill>
                  <a:schemeClr val="tx1"/>
                </a:solidFill>
              </a:rPr>
              <a:t>Call for TGbe officers</a:t>
            </a:r>
          </a:p>
        </p:txBody>
      </p:sp>
      <p:sp>
        <p:nvSpPr>
          <p:cNvPr id="3" name="Content Placeholder 2">
            <a:extLst>
              <a:ext uri="{FF2B5EF4-FFF2-40B4-BE49-F238E27FC236}">
                <a16:creationId xmlns:a16="http://schemas.microsoft.com/office/drawing/2014/main" id="{62C3C1E8-7AAF-43A2-8187-585F0ED5CA10}"/>
              </a:ext>
            </a:extLst>
          </p:cNvPr>
          <p:cNvSpPr>
            <a:spLocks noGrp="1"/>
          </p:cNvSpPr>
          <p:nvPr>
            <p:ph idx="1"/>
          </p:nvPr>
        </p:nvSpPr>
        <p:spPr/>
        <p:txBody>
          <a:bodyPr/>
          <a:lstStyle/>
          <a:p>
            <a:pPr>
              <a:buFont typeface="Arial" panose="020B0604020202020204" pitchFamily="34" charset="0"/>
              <a:buChar char="•"/>
            </a:pPr>
            <a:r>
              <a:rPr lang="en-US" dirty="0"/>
              <a:t>Final Call for TGbe officers’ nominations</a:t>
            </a:r>
          </a:p>
          <a:p>
            <a:pPr lvl="1">
              <a:buFont typeface="Arial" panose="020B0604020202020204" pitchFamily="34" charset="0"/>
              <a:buChar char="•"/>
            </a:pPr>
            <a:r>
              <a:rPr lang="en-US" dirty="0"/>
              <a:t>TGbe Vice-chair</a:t>
            </a:r>
          </a:p>
          <a:p>
            <a:pPr lvl="1">
              <a:buFont typeface="Arial" panose="020B0604020202020204" pitchFamily="34" charset="0"/>
              <a:buChar char="•"/>
            </a:pPr>
            <a:r>
              <a:rPr lang="en-US" dirty="0"/>
              <a:t>TGbe Technical Editor</a:t>
            </a:r>
          </a:p>
          <a:p>
            <a:pPr lvl="1">
              <a:buFont typeface="Arial" panose="020B0604020202020204" pitchFamily="34" charset="0"/>
              <a:buChar char="•"/>
            </a:pPr>
            <a:r>
              <a:rPr lang="en-US" dirty="0"/>
              <a:t>TGbe Secretary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27AE662-044E-4880-B2B2-6A01959FFA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A00817-6376-42F0-99BE-FAB4937F7D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A8235AF-B53B-40B2-B4C7-748306298D2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00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GB" altLang="en-US" sz="1800" dirty="0"/>
              <a:t>Timeline Discussions</a:t>
            </a:r>
          </a:p>
          <a:p>
            <a:pPr lvl="1">
              <a:buFont typeface="Arial" panose="020B0604020202020204" pitchFamily="34" charset="0"/>
              <a:buChar char="•"/>
            </a:pPr>
            <a:r>
              <a:rPr lang="en-GB" altLang="en-US" sz="1400" dirty="0"/>
              <a:t>11-19/787r0-802.11be timeline proposal (Laurent Cariou) [20mins]</a:t>
            </a:r>
          </a:p>
          <a:p>
            <a:pPr lvl="1">
              <a:buFont typeface="Arial" panose="020B0604020202020204" pitchFamily="34" charset="0"/>
              <a:buChar char="•"/>
            </a:pPr>
            <a:endParaRPr lang="en-GB" altLang="en-US" sz="1400" dirty="0"/>
          </a:p>
          <a:p>
            <a:pPr>
              <a:buFont typeface="Arial" panose="020B0604020202020204" pitchFamily="34" charset="0"/>
              <a:buChar char="•"/>
            </a:pPr>
            <a:r>
              <a:rPr lang="en-GB" altLang="en-US" sz="1800" dirty="0"/>
              <a:t>TG Timeline</a:t>
            </a:r>
          </a:p>
          <a:p>
            <a:pPr lvl="1">
              <a:buFont typeface="Arial" panose="020B0604020202020204" pitchFamily="34" charset="0"/>
              <a:buChar char="•"/>
            </a:pPr>
            <a:r>
              <a:rPr lang="en-GB" altLang="en-US" sz="1400" dirty="0"/>
              <a:t>Approval of PAR &amp; CSD: March 2019</a:t>
            </a:r>
          </a:p>
          <a:p>
            <a:pPr lvl="1">
              <a:buFont typeface="Arial" panose="020B0604020202020204" pitchFamily="34" charset="0"/>
              <a:buChar char="•"/>
            </a:pPr>
            <a:r>
              <a:rPr lang="en-GB" altLang="en-US" sz="1400" dirty="0"/>
              <a:t>Initial TG meeting: May 2019</a:t>
            </a:r>
          </a:p>
          <a:p>
            <a:pPr lvl="1">
              <a:buFont typeface="Arial" panose="020B0604020202020204" pitchFamily="34" charset="0"/>
              <a:buChar char="•"/>
            </a:pPr>
            <a:r>
              <a:rPr lang="en-GB" altLang="en-US" sz="1400" dirty="0"/>
              <a:t>Initial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Re-circulation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Form Sponsor Ballot Pool: &lt;</a:t>
            </a:r>
            <a:r>
              <a:rPr lang="en-GB" altLang="en-US" sz="1400" i="1" dirty="0"/>
              <a:t>TBD</a:t>
            </a:r>
            <a:r>
              <a:rPr lang="en-GB" altLang="en-US" sz="1400" dirty="0"/>
              <a:t>&gt; </a:t>
            </a:r>
          </a:p>
          <a:p>
            <a:pPr lvl="1">
              <a:buFont typeface="Arial" panose="020B0604020202020204" pitchFamily="34" charset="0"/>
              <a:buChar char="•"/>
            </a:pPr>
            <a:r>
              <a:rPr lang="en-GB" altLang="en-US" sz="1400" dirty="0"/>
              <a:t>Mandatory Draft Review: &lt;</a:t>
            </a:r>
            <a:r>
              <a:rPr lang="en-GB" altLang="en-US" sz="1400" i="1" dirty="0"/>
              <a:t>TBD</a:t>
            </a:r>
            <a:r>
              <a:rPr lang="en-GB" altLang="en-US" sz="1400" dirty="0"/>
              <a:t>&gt; </a:t>
            </a:r>
            <a:endParaRPr lang="en-GB" altLang="en-US" sz="1400" b="0" dirty="0"/>
          </a:p>
          <a:p>
            <a:pPr lvl="1">
              <a:buFont typeface="Arial" panose="020B0604020202020204" pitchFamily="34" charset="0"/>
              <a:buChar char="•"/>
            </a:pPr>
            <a:r>
              <a:rPr lang="en-GB" altLang="en-US" sz="1400" dirty="0">
                <a:solidFill>
                  <a:schemeClr val="tx2"/>
                </a:solidFill>
              </a:rPr>
              <a:t>Initial Sponsor Ballot: </a:t>
            </a:r>
            <a:r>
              <a:rPr lang="en-GB" altLang="en-US" sz="1400" dirty="0"/>
              <a:t>&lt;</a:t>
            </a:r>
            <a:r>
              <a:rPr lang="en-GB" altLang="en-US" sz="1400" i="1" dirty="0"/>
              <a:t>TBD</a:t>
            </a:r>
            <a:r>
              <a:rPr lang="en-GB" altLang="en-US" sz="1400" dirty="0"/>
              <a:t>&gt; </a:t>
            </a:r>
            <a:endParaRPr lang="en-GB" altLang="en-US" sz="1400" dirty="0">
              <a:solidFill>
                <a:schemeClr val="tx2"/>
              </a:solidFill>
            </a:endParaRPr>
          </a:p>
          <a:p>
            <a:pPr lvl="1">
              <a:buFont typeface="Arial" panose="020B0604020202020204" pitchFamily="34" charset="0"/>
              <a:buChar char="•"/>
            </a:pPr>
            <a:r>
              <a:rPr lang="en-GB" altLang="en-US" sz="1400" dirty="0">
                <a:solidFill>
                  <a:schemeClr val="tx2"/>
                </a:solidFill>
              </a:rPr>
              <a:t>Sponsor Ballot Recirculation</a:t>
            </a:r>
            <a:r>
              <a:rPr lang="en-GB" altLang="en-US" sz="1400" dirty="0"/>
              <a:t>: &lt;</a:t>
            </a:r>
            <a:r>
              <a:rPr lang="en-GB" altLang="en-US" sz="1400" i="1" dirty="0"/>
              <a:t>TBD</a:t>
            </a:r>
            <a:r>
              <a:rPr lang="en-GB" altLang="en-US" sz="1400" dirty="0"/>
              <a:t>&gt;</a:t>
            </a:r>
          </a:p>
          <a:p>
            <a:pPr lvl="1">
              <a:buFont typeface="Arial" panose="020B0604020202020204" pitchFamily="34" charset="0"/>
              <a:buChar char="•"/>
            </a:pPr>
            <a:r>
              <a:rPr lang="en-GB" altLang="en-US" sz="1400" dirty="0"/>
              <a:t>Final WG Approval: &lt;</a:t>
            </a:r>
            <a:r>
              <a:rPr lang="en-GB" altLang="en-US" sz="1400" i="1" dirty="0"/>
              <a:t>TBD</a:t>
            </a:r>
            <a:r>
              <a:rPr lang="en-GB" altLang="en-US" sz="1400" dirty="0"/>
              <a:t>&gt;</a:t>
            </a:r>
          </a:p>
          <a:p>
            <a:pPr lvl="1">
              <a:buFont typeface="Arial" panose="020B0604020202020204" pitchFamily="34" charset="0"/>
              <a:buChar char="•"/>
            </a:pPr>
            <a:r>
              <a:rPr lang="en-GB" altLang="en-US" sz="1400" dirty="0"/>
              <a:t>Final EC Approval: &lt;</a:t>
            </a:r>
            <a:r>
              <a:rPr lang="en-GB" altLang="en-US" sz="1400" i="1" dirty="0"/>
              <a:t>TBD</a:t>
            </a:r>
            <a:r>
              <a:rPr lang="en-GB" altLang="en-US" sz="1400" dirty="0"/>
              <a:t>&gt;</a:t>
            </a:r>
            <a:endParaRPr lang="en-GB" altLang="en-US" sz="1400" dirty="0">
              <a:solidFill>
                <a:srgbClr val="FF0000"/>
              </a:solidFill>
            </a:endParaRPr>
          </a:p>
          <a:p>
            <a:pPr lvl="1">
              <a:buFont typeface="Arial" panose="020B0604020202020204" pitchFamily="34" charset="0"/>
              <a:buChar char="•"/>
            </a:pPr>
            <a:r>
              <a:rPr lang="en-GB" altLang="en-US" sz="1400" dirty="0" err="1"/>
              <a:t>RevCom</a:t>
            </a:r>
            <a:r>
              <a:rPr lang="en-GB" altLang="en-US" sz="1400" dirty="0"/>
              <a:t>/Standards Board Approval: &lt;</a:t>
            </a:r>
            <a:r>
              <a:rPr lang="en-GB" altLang="en-US" sz="1400" i="1" dirty="0"/>
              <a:t>TBD</a:t>
            </a:r>
            <a:r>
              <a:rPr lang="en-GB" altLang="en-US" sz="1400" dirty="0"/>
              <a:t>&gt;</a:t>
            </a:r>
            <a:endParaRPr lang="en-GB" altLang="en-US" sz="1400" dirty="0">
              <a:solidFill>
                <a:schemeClr val="tx1"/>
              </a:solidFill>
            </a:endParaRP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dirty="0"/>
              <a:t>TGbe Selection Procedure [10 mins]</a:t>
            </a:r>
          </a:p>
          <a:p>
            <a:pPr lvl="1">
              <a:buFont typeface="Arial" panose="020B0604020202020204" pitchFamily="34" charset="0"/>
              <a:buChar char="•"/>
            </a:pPr>
            <a:r>
              <a:rPr lang="en-US" dirty="0"/>
              <a:t>11-19/601r1 802.11be selection procedure (</a:t>
            </a:r>
            <a:r>
              <a:rPr lang="en-US" i="1" dirty="0"/>
              <a:t>TBD</a:t>
            </a:r>
            <a:r>
              <a:rPr lang="en-US" dirty="0"/>
              <a:t>)</a:t>
            </a:r>
          </a:p>
          <a:p>
            <a:pPr>
              <a:buFont typeface="Arial" panose="020B0604020202020204" pitchFamily="34" charset="0"/>
              <a:buChar char="•"/>
            </a:pPr>
            <a:r>
              <a:rPr lang="en-US" dirty="0"/>
              <a:t>TGbe Channel Model [20 mins]</a:t>
            </a:r>
          </a:p>
          <a:p>
            <a:pPr lvl="1">
              <a:buFont typeface="Arial" panose="020B0604020202020204" pitchFamily="34" charset="0"/>
              <a:buChar char="•"/>
            </a:pPr>
            <a:r>
              <a:rPr lang="en-US" dirty="0"/>
              <a:t>11-19/719r0 Channel model document (Jianhan Liu)</a:t>
            </a:r>
          </a:p>
          <a:p>
            <a:pPr>
              <a:buFont typeface="Arial" panose="020B0604020202020204" pitchFamily="34" charset="0"/>
              <a:buChar char="•"/>
            </a:pPr>
            <a:r>
              <a:rPr lang="en-US" dirty="0"/>
              <a:t>TGbe Functional Requirements [20 mins]</a:t>
            </a:r>
          </a:p>
          <a:p>
            <a:pPr lvl="1">
              <a:buFont typeface="Arial" panose="020B0604020202020204" pitchFamily="34" charset="0"/>
              <a:buChar char="•"/>
            </a:pPr>
            <a:r>
              <a:rPr lang="en-US" dirty="0"/>
              <a:t>11-19/722r0 Proposed TGbe Functional Requirements (Ming Gan)</a:t>
            </a:r>
          </a:p>
          <a:p>
            <a:pPr>
              <a:buFont typeface="Arial" panose="020B0604020202020204" pitchFamily="34" charset="0"/>
              <a:buChar char="•"/>
            </a:pPr>
            <a:r>
              <a:rPr lang="en-US" dirty="0"/>
              <a:t>TGbe Specification Framework Document [N/A]</a:t>
            </a:r>
          </a:p>
          <a:p>
            <a:pPr lvl="1">
              <a:buFont typeface="Arial" panose="020B0604020202020204" pitchFamily="34" charset="0"/>
              <a:buChar char="•"/>
            </a:pPr>
            <a:r>
              <a:rPr lang="en-US" dirty="0"/>
              <a:t>To be discussed in subsequent meetings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 (1hr)</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TG documents (cont.)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i="1" dirty="0"/>
              <a:t>TBD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74846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3433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4099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Proposed TG structure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796408"/>
            <a:ext cx="7770813" cy="169631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TBD</a:t>
            </a:r>
          </a:p>
          <a:p>
            <a:pPr>
              <a:buFont typeface="Arial" panose="020B0604020202020204" pitchFamily="34" charset="0"/>
              <a:buChar char="•"/>
            </a:pPr>
            <a:r>
              <a:rPr lang="en-US" sz="1800" dirty="0"/>
              <a:t>Appointed TGbe Technical Editor: </a:t>
            </a:r>
            <a:r>
              <a:rPr lang="en-US" sz="1800" i="1" dirty="0"/>
              <a:t>TBD</a:t>
            </a:r>
          </a:p>
          <a:p>
            <a:pPr>
              <a:buFont typeface="Arial" panose="020B0604020202020204" pitchFamily="34" charset="0"/>
              <a:buChar char="•"/>
            </a:pPr>
            <a:r>
              <a:rPr lang="en-US" sz="1800" dirty="0"/>
              <a:t>Number of Ad-Hoc (and Chairs) to be discussed in subsequent meetings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TGbe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3162517"/>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3162517"/>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810000"/>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810000"/>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37259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885085"/>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885085"/>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989563"/>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7117548" y="1558128"/>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7117548" y="2286000"/>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7117548" y="3078153"/>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17548" y="4048780"/>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4249578" y="23418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TGbe officers: Motions</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Motion 1: Move to approve</a:t>
            </a:r>
          </a:p>
          <a:p>
            <a:pPr lvl="1">
              <a:buFont typeface="Arial" panose="020B0604020202020204" pitchFamily="34" charset="0"/>
              <a:buChar char="•"/>
            </a:pPr>
            <a:r>
              <a:rPr lang="en-US" sz="1800" i="1" dirty="0"/>
              <a:t>TBD</a:t>
            </a:r>
            <a:r>
              <a:rPr lang="en-US" sz="1800" dirty="0"/>
              <a:t> as TGbe 1</a:t>
            </a:r>
            <a:r>
              <a:rPr lang="en-US" sz="1800" baseline="30000" dirty="0"/>
              <a:t>st</a:t>
            </a:r>
            <a:r>
              <a:rPr lang="en-US" sz="1800" dirty="0"/>
              <a:t> Vice Chair</a:t>
            </a:r>
          </a:p>
          <a:p>
            <a:pPr lvl="1">
              <a:buFont typeface="Arial" panose="020B0604020202020204" pitchFamily="34" charset="0"/>
              <a:buChar char="•"/>
            </a:pPr>
            <a:r>
              <a:rPr lang="en-US" sz="1800" i="1" dirty="0"/>
              <a:t>TBD</a:t>
            </a:r>
            <a:r>
              <a:rPr lang="en-US" sz="1800" dirty="0"/>
              <a:t> as TGbe K</a:t>
            </a:r>
            <a:r>
              <a:rPr lang="en-US" sz="1800" baseline="30000" dirty="0"/>
              <a:t>th</a:t>
            </a:r>
            <a:r>
              <a:rPr lang="en-US" sz="1800" dirty="0"/>
              <a:t> Vice Chair</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Motion 2: Move to confirm </a:t>
            </a:r>
          </a:p>
          <a:p>
            <a:pPr lvl="1">
              <a:buFont typeface="Arial" panose="020B0604020202020204" pitchFamily="34" charset="0"/>
              <a:buChar char="•"/>
            </a:pPr>
            <a:r>
              <a:rPr lang="en-US" sz="1800" i="1" dirty="0"/>
              <a:t>TBD</a:t>
            </a:r>
            <a:r>
              <a:rPr lang="en-US" sz="1800" dirty="0"/>
              <a:t> as TGbe Secretary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Motion 3: Move to confirm</a:t>
            </a:r>
          </a:p>
          <a:p>
            <a:pPr lvl="1">
              <a:buFont typeface="Arial" panose="020B0604020202020204" pitchFamily="34" charset="0"/>
              <a:buChar char="•"/>
            </a:pPr>
            <a:r>
              <a:rPr lang="en-US" sz="1800" i="1" dirty="0"/>
              <a:t>TBD</a:t>
            </a:r>
            <a:r>
              <a:rPr lang="en-US" sz="1800" dirty="0"/>
              <a:t> as TGbe Technical Editor</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670697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14172</TotalTime>
  <Words>2370</Words>
  <Application>Microsoft Office PowerPoint</Application>
  <PresentationFormat>On-screen Show (4:3)</PresentationFormat>
  <Paragraphs>616</Paragraphs>
  <Slides>39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vt:lpstr>
      <vt:lpstr>Submissions’ List</vt:lpstr>
      <vt:lpstr>Submissions’ List (cont)</vt:lpstr>
      <vt:lpstr>Agenda for Monday PM2</vt:lpstr>
      <vt:lpstr>Summary from March 2019 meeting</vt:lpstr>
      <vt:lpstr>TIG/SG Motion</vt:lpstr>
      <vt:lpstr>Call for TGbe officers</vt:lpstr>
      <vt:lpstr>TG Timeline</vt:lpstr>
      <vt:lpstr>TG Documents</vt:lpstr>
      <vt:lpstr>Submissions</vt:lpstr>
      <vt:lpstr>Agenda for Tuesday AM1 (1hr)</vt:lpstr>
      <vt:lpstr>TG Documents (cont.)</vt:lpstr>
      <vt:lpstr>Submissions</vt:lpstr>
      <vt:lpstr>Agenda for Tuesday EVE</vt:lpstr>
      <vt:lpstr>Submissions</vt:lpstr>
      <vt:lpstr>Agenda for Wednesday AM1</vt:lpstr>
      <vt:lpstr>Proposed TG Structure</vt:lpstr>
      <vt:lpstr>Vice-Chairs Election Process</vt:lpstr>
      <vt:lpstr>TGbe officers: Motions</vt:lpstr>
      <vt:lpstr>Submissions</vt:lpstr>
      <vt:lpstr>Agenda for Thursday PM2</vt:lpstr>
      <vt:lpstr>Submissions</vt:lpstr>
      <vt:lpstr>Teleconference Plan</vt:lpstr>
      <vt:lpstr>Goals for July 2019</vt:lpstr>
      <vt:lpstr>Any 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358</cp:revision>
  <cp:lastPrinted>1601-01-01T00:00:00Z</cp:lastPrinted>
  <dcterms:created xsi:type="dcterms:W3CDTF">2017-01-26T15:28:16Z</dcterms:created>
  <dcterms:modified xsi:type="dcterms:W3CDTF">2019-05-13T01:44:07Z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