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271" r:id="rId16"/>
    <p:sldId id="273" r:id="rId17"/>
    <p:sldId id="291" r:id="rId18"/>
    <p:sldId id="292" r:id="rId19"/>
    <p:sldId id="293" r:id="rId20"/>
    <p:sldId id="296" r:id="rId21"/>
    <p:sldId id="295" r:id="rId22"/>
    <p:sldId id="294" r:id="rId23"/>
    <p:sldId id="272" r:id="rId24"/>
    <p:sldId id="297" r:id="rId25"/>
    <p:sldId id="286" r:id="rId26"/>
    <p:sldId id="298"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4" d="100"/>
          <a:sy n="114" d="100"/>
        </p:scale>
        <p:origin x="144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1863446186"/>
              </p:ext>
            </p:extLst>
          </p:nvPr>
        </p:nvGraphicFramePr>
        <p:xfrm>
          <a:off x="457200" y="2486025"/>
          <a:ext cx="8562975" cy="2524125"/>
        </p:xfrm>
        <a:graphic>
          <a:graphicData uri="http://schemas.openxmlformats.org/presentationml/2006/ole">
            <mc:AlternateContent xmlns:mc="http://schemas.openxmlformats.org/markup-compatibility/2006">
              <mc:Choice xmlns:v="urn:schemas-microsoft-com:vml" Requires="v">
                <p:oleObj spid="_x0000_s3340" name="Document" r:id="rId4" imgW="8552553" imgH="2520185" progId="Word.Document.8">
                  <p:embed/>
                </p:oleObj>
              </mc:Choice>
              <mc:Fallback>
                <p:oleObj name="Document" r:id="rId4" imgW="8552553" imgH="2520185" progId="Word.Document.8">
                  <p:embed/>
                  <p:pic>
                    <p:nvPicPr>
                      <p:cNvPr id="0" name="Picture 3"/>
                      <p:cNvPicPr>
                        <a:picLocks noChangeAspect="1" noChangeArrowheads="1"/>
                      </p:cNvPicPr>
                      <p:nvPr/>
                    </p:nvPicPr>
                    <p:blipFill>
                      <a:blip r:embed="rId5"/>
                      <a:srcRect/>
                      <a:stretch>
                        <a:fillRect/>
                      </a:stretch>
                    </p:blipFill>
                    <p:spPr bwMode="auto">
                      <a:xfrm>
                        <a:off x="457200" y="2486025"/>
                        <a:ext cx="8562975" cy="25241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solidFill>
                  <a:schemeClr val="tx1"/>
                </a:solidFill>
              </a:rPr>
              <a:t>Call to order</a:t>
            </a:r>
          </a:p>
          <a:p>
            <a:pPr>
              <a:buFont typeface="Arial" panose="020B0604020202020204" pitchFamily="34" charset="0"/>
              <a:buChar char="•"/>
            </a:pPr>
            <a:r>
              <a:rPr lang="en-GB" altLang="en-US" sz="2000" dirty="0"/>
              <a:t>IEEE-SA policies and IPR policies</a:t>
            </a:r>
          </a:p>
          <a:p>
            <a:pPr>
              <a:buFont typeface="Arial" panose="020B0604020202020204" pitchFamily="34" charset="0"/>
              <a:buChar char="•"/>
            </a:pPr>
            <a:r>
              <a:rPr lang="en-US" sz="2000" dirty="0"/>
              <a:t>Summary from March 2019 meeting</a:t>
            </a:r>
            <a:endParaRPr lang="en-US" sz="2000" dirty="0">
              <a:solidFill>
                <a:schemeClr val="tx1"/>
              </a:solidFill>
            </a:endParaRPr>
          </a:p>
          <a:p>
            <a:pPr>
              <a:buFont typeface="Arial" panose="020B0604020202020204" pitchFamily="34" charset="0"/>
              <a:buChar char="•"/>
            </a:pPr>
            <a:r>
              <a:rPr lang="en-US" sz="2000" dirty="0">
                <a:solidFill>
                  <a:schemeClr val="tx1"/>
                </a:solidFill>
              </a:rPr>
              <a:t>Approve EHT TIG/SG minutes from March meeting</a:t>
            </a:r>
          </a:p>
          <a:p>
            <a:pPr>
              <a:buFont typeface="Arial" panose="020B0604020202020204" pitchFamily="34" charset="0"/>
              <a:buChar char="•"/>
            </a:pPr>
            <a:r>
              <a:rPr lang="en-US" sz="2000" dirty="0">
                <a:solidFill>
                  <a:schemeClr val="tx1"/>
                </a:solidFill>
              </a:rPr>
              <a:t>TG Timeline</a:t>
            </a:r>
          </a:p>
          <a:p>
            <a:pPr>
              <a:buFont typeface="Arial" panose="020B0604020202020204" pitchFamily="34" charset="0"/>
              <a:buChar char="•"/>
            </a:pPr>
            <a:r>
              <a:rPr lang="en-US" sz="2000" dirty="0">
                <a:solidFill>
                  <a:schemeClr val="tx1"/>
                </a:solidFill>
              </a:rPr>
              <a:t>TG Documents</a:t>
            </a:r>
          </a:p>
          <a:p>
            <a:pPr>
              <a:buFont typeface="Arial" panose="020B0604020202020204" pitchFamily="34" charset="0"/>
              <a:buChar char="•"/>
            </a:pPr>
            <a:r>
              <a:rPr lang="en-US" sz="2000" dirty="0">
                <a:solidFill>
                  <a:schemeClr val="tx1"/>
                </a:solidFill>
              </a:rPr>
              <a:t>TG officers election</a:t>
            </a:r>
          </a:p>
          <a:p>
            <a:pPr>
              <a:buFont typeface="Arial" panose="020B0604020202020204" pitchFamily="34" charset="0"/>
              <a:buChar char="•"/>
            </a:pPr>
            <a:r>
              <a:rPr lang="en-US" sz="2000" dirty="0">
                <a:solidFill>
                  <a:schemeClr val="tx1"/>
                </a:solidFill>
              </a:rPr>
              <a:t>Presentation of submissions</a:t>
            </a:r>
          </a:p>
          <a:p>
            <a:pPr>
              <a:buFont typeface="Arial" panose="020B0604020202020204" pitchFamily="34" charset="0"/>
              <a:buChar char="•"/>
            </a:pPr>
            <a:r>
              <a:rPr lang="en-US" altLang="en-US" sz="2000" dirty="0"/>
              <a:t>Goals for July 2019</a:t>
            </a:r>
          </a:p>
          <a:p>
            <a:pPr>
              <a:buFont typeface="Arial" panose="020B0604020202020204" pitchFamily="34" charset="0"/>
              <a:buChar char="•"/>
            </a:pPr>
            <a:r>
              <a:rPr lang="en-US" sz="2000" dirty="0">
                <a:solidFill>
                  <a:schemeClr val="tx1"/>
                </a:solidFill>
              </a:rPr>
              <a:t>Teleconference Plan</a:t>
            </a:r>
          </a:p>
          <a:p>
            <a:pPr>
              <a:buFont typeface="Arial" panose="020B0604020202020204" pitchFamily="34" charset="0"/>
              <a:buChar char="•"/>
            </a:pPr>
            <a:r>
              <a:rPr lang="en-US" sz="2000" dirty="0">
                <a:solidFill>
                  <a:schemeClr val="tx1"/>
                </a:solidFill>
              </a:rPr>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981200"/>
            <a:ext cx="3886199" cy="4494213"/>
          </a:xfrm>
        </p:spPr>
        <p:txBody>
          <a:bodyPr/>
          <a:lstStyle/>
          <a:p>
            <a:pPr lvl="0">
              <a:lnSpc>
                <a:spcPct val="80000"/>
              </a:lnSpc>
              <a:buFont typeface="Arial" panose="020B0604020202020204" pitchFamily="34" charset="0"/>
              <a:buChar char="•"/>
            </a:pPr>
            <a:r>
              <a:rPr lang="en-US" altLang="en-US" sz="1600" dirty="0"/>
              <a:t>Monday PM 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March 2019 meeting</a:t>
            </a:r>
          </a:p>
          <a:p>
            <a:pPr lvl="1">
              <a:lnSpc>
                <a:spcPct val="80000"/>
              </a:lnSpc>
              <a:buFont typeface="Arial" panose="020B0604020202020204" pitchFamily="34" charset="0"/>
              <a:buChar char="•"/>
            </a:pPr>
            <a:r>
              <a:rPr lang="en-US" altLang="en-US" sz="1400" dirty="0"/>
              <a:t>TIG/SG motions</a:t>
            </a:r>
          </a:p>
          <a:p>
            <a:pPr lvl="2">
              <a:lnSpc>
                <a:spcPct val="80000"/>
              </a:lnSpc>
              <a:buFont typeface="Arial" panose="020B0604020202020204" pitchFamily="34" charset="0"/>
              <a:buChar char="•"/>
            </a:pPr>
            <a:r>
              <a:rPr lang="en-US" altLang="en-US" sz="1100" dirty="0"/>
              <a:t>Approve SG minutes from March meeting</a:t>
            </a:r>
          </a:p>
          <a:p>
            <a:pPr lvl="1">
              <a:lnSpc>
                <a:spcPct val="80000"/>
              </a:lnSpc>
              <a:buFont typeface="Arial" panose="020B0604020202020204" pitchFamily="34" charset="0"/>
              <a:buChar char="•"/>
            </a:pPr>
            <a:r>
              <a:rPr lang="en-US" altLang="en-US" sz="1400" dirty="0"/>
              <a:t>TG Timeline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Wednesday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officers election</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lvl="1">
              <a:lnSpc>
                <a:spcPct val="80000"/>
              </a:lnSpc>
              <a:buFont typeface="Arial" panose="020B0604020202020204" pitchFamily="34" charset="0"/>
              <a:buChar char="•"/>
            </a:pPr>
            <a:endParaRPr lang="en-US" altLang="en-US" sz="1400" dirty="0"/>
          </a:p>
          <a:p>
            <a:endParaRPr lang="en-US" sz="1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981199"/>
            <a:ext cx="3659187"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kern="0" dirty="0"/>
              <a:t>Thursday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Goals for July 2019</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6066459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EHT TIG/SG completed its work</a:t>
            </a:r>
          </a:p>
          <a:p>
            <a:pPr>
              <a:buFont typeface="Arial" panose="020B0604020202020204" pitchFamily="34" charset="0"/>
              <a:buChar char="•"/>
            </a:pPr>
            <a:r>
              <a:rPr lang="en-US" dirty="0"/>
              <a:t>Approved PAR and CSD documents</a:t>
            </a:r>
          </a:p>
          <a:p>
            <a:pPr marL="800100" lvl="1" indent="-342900">
              <a:buFont typeface="Arial" panose="020B0604020202020204" pitchFamily="34" charset="0"/>
              <a:buChar char="•"/>
            </a:pPr>
            <a:r>
              <a:rPr lang="en-US" dirty="0"/>
              <a:t>PAR: </a:t>
            </a:r>
            <a:r>
              <a:rPr lang="en-US" altLang="en-US" dirty="0">
                <a:hlinkClick r:id="rId2"/>
              </a:rPr>
              <a:t>https://mentor.ieee.org/802.11/dcn/18/11-18-1231-06-0eht-eht-draft-proposed-par.docx</a:t>
            </a:r>
            <a:r>
              <a:rPr lang="en-US" altLang="en-US" dirty="0"/>
              <a:t>  </a:t>
            </a:r>
          </a:p>
          <a:p>
            <a:pPr marL="800100" lvl="1" indent="-342900">
              <a:buFont typeface="Arial" panose="020B0604020202020204" pitchFamily="34" charset="0"/>
              <a:buChar char="•"/>
            </a:pPr>
            <a:r>
              <a:rPr lang="en-US" altLang="en-US" dirty="0"/>
              <a:t>CSD: </a:t>
            </a:r>
            <a:r>
              <a:rPr lang="en-US" altLang="en-US" dirty="0">
                <a:hlinkClick r:id="rId3"/>
              </a:rPr>
              <a:t>https://mentor.ieee.org/802.11/dcn/18/11-18-1233-06-0eht-eht-draft-proposed-csd.docx</a:t>
            </a:r>
            <a:endParaRPr lang="en-US" altLang="en-US" dirty="0"/>
          </a:p>
          <a:p>
            <a:pPr marL="800100" lvl="1" indent="-342900">
              <a:buFont typeface="Arial" panose="020B0604020202020204" pitchFamily="34" charset="0"/>
              <a:buChar char="•"/>
            </a:pPr>
            <a:r>
              <a:rPr lang="en-US" altLang="en-US" dirty="0"/>
              <a:t>Responses to EC comments: </a:t>
            </a:r>
            <a:r>
              <a:rPr lang="en-US" altLang="en-US" dirty="0">
                <a:hlinkClick r:id="rId4"/>
              </a:rPr>
              <a:t>https://mentor.ieee.org/802.11/dcn/19/11-19-0459-03-0eht-eht-par-and-csd-comments.pptx</a:t>
            </a:r>
            <a:endParaRPr lang="en-US" altLang="en-US" dirty="0"/>
          </a:p>
          <a:p>
            <a:pPr marL="400050">
              <a:buFont typeface="Arial" panose="020B0604020202020204" pitchFamily="34" charset="0"/>
              <a:buChar char="•"/>
            </a:pPr>
            <a:r>
              <a:rPr lang="en-US"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Second:</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March 2019</a:t>
            </a:r>
          </a:p>
          <a:p>
            <a:pPr>
              <a:buFont typeface="Arial" panose="020B0604020202020204" pitchFamily="34" charset="0"/>
              <a:buChar char="•"/>
            </a:pPr>
            <a:r>
              <a:rPr lang="en-GB" altLang="en-US" sz="2000" dirty="0"/>
              <a:t>Initial TG meeting: May 2019</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err="1"/>
              <a:t>RevCom</a:t>
            </a:r>
            <a:r>
              <a:rPr lang="en-GB" altLang="en-US" sz="2000" dirty="0"/>
              <a:t>/Standards Board Approval: </a:t>
            </a:r>
            <a:r>
              <a:rPr lang="en-GB" altLang="en-US" sz="2000" dirty="0">
                <a:solidFill>
                  <a:schemeClr val="tx1"/>
                </a:solidFill>
              </a:rPr>
              <a:t>&lt;&gt;</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r>
              <a:rPr lang="en-US" dirty="0"/>
              <a:t>TBD</a:t>
            </a:r>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Alfred Asterjadhi (Qualcomm Inc.)</a:t>
            </a:r>
          </a:p>
          <a:p>
            <a:pPr algn="ctr">
              <a:lnSpc>
                <a:spcPct val="90000"/>
              </a:lnSpc>
              <a:buFontTx/>
              <a:buNone/>
            </a:pPr>
            <a:r>
              <a:rPr lang="en-US" altLang="en-US" dirty="0">
                <a:solidFill>
                  <a:schemeClr val="tx1"/>
                </a:solidFill>
                <a:latin typeface="Arial" panose="020B0604020202020204" pitchFamily="34" charset="0"/>
              </a:rPr>
              <a:t>Secretary: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p:txBody>
          <a:bodyPr/>
          <a:lstStyle/>
          <a:p>
            <a:r>
              <a:rPr lang="en-US" dirty="0"/>
              <a:t>TBD</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74954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3826</TotalTime>
  <Words>1363</Words>
  <Application>Microsoft Office PowerPoint</Application>
  <PresentationFormat>On-screen Show (4:3)</PresentationFormat>
  <Paragraphs>279</Paragraphs>
  <Slides>26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Agenda for Monday PM2</vt:lpstr>
      <vt:lpstr>Summary from March 2019 meeting</vt:lpstr>
      <vt:lpstr>TIG/SG Motion</vt:lpstr>
      <vt:lpstr>TG Timeline</vt:lpstr>
      <vt:lpstr>TG Documents</vt:lpstr>
      <vt:lpstr>Submissions</vt:lpstr>
      <vt:lpstr>Agenda for Wednesday AM1</vt:lpstr>
      <vt:lpstr>TG officers election</vt:lpstr>
      <vt:lpstr>Submissions</vt:lpstr>
      <vt:lpstr>Agenda for Thursday PM2</vt:lpstr>
      <vt:lpstr>Teleconference Plan</vt:lpstr>
      <vt:lpstr>Any 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98</cp:revision>
  <cp:lastPrinted>1601-01-01T00:00:00Z</cp:lastPrinted>
  <dcterms:created xsi:type="dcterms:W3CDTF">2017-01-26T15:28:16Z</dcterms:created>
  <dcterms:modified xsi:type="dcterms:W3CDTF">2019-04-04T16:43:11Z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