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80"/>
  </p:notesMasterIdLst>
  <p:handoutMasterIdLst>
    <p:handoutMasterId r:id="rId81"/>
  </p:handoutMasterIdLst>
  <p:sldIdLst>
    <p:sldId id="269" r:id="rId2"/>
    <p:sldId id="302" r:id="rId3"/>
    <p:sldId id="300" r:id="rId4"/>
    <p:sldId id="295" r:id="rId5"/>
    <p:sldId id="298" r:id="rId6"/>
    <p:sldId id="503" r:id="rId7"/>
    <p:sldId id="738" r:id="rId8"/>
    <p:sldId id="301" r:id="rId9"/>
    <p:sldId id="306" r:id="rId10"/>
    <p:sldId id="516" r:id="rId11"/>
    <p:sldId id="515" r:id="rId12"/>
    <p:sldId id="1095" r:id="rId13"/>
    <p:sldId id="1096" r:id="rId14"/>
    <p:sldId id="1425" r:id="rId15"/>
    <p:sldId id="1426" r:id="rId16"/>
    <p:sldId id="1427" r:id="rId17"/>
    <p:sldId id="1428" r:id="rId18"/>
    <p:sldId id="1429" r:id="rId19"/>
    <p:sldId id="1430" r:id="rId20"/>
    <p:sldId id="1431" r:id="rId21"/>
    <p:sldId id="1432" r:id="rId22"/>
    <p:sldId id="1433" r:id="rId23"/>
    <p:sldId id="1434" r:id="rId24"/>
    <p:sldId id="1435" r:id="rId25"/>
    <p:sldId id="1436" r:id="rId26"/>
    <p:sldId id="1437" r:id="rId27"/>
    <p:sldId id="1438" r:id="rId28"/>
    <p:sldId id="1439" r:id="rId29"/>
    <p:sldId id="1440" r:id="rId30"/>
    <p:sldId id="1441" r:id="rId31"/>
    <p:sldId id="1442" r:id="rId32"/>
    <p:sldId id="1443" r:id="rId33"/>
    <p:sldId id="1444" r:id="rId34"/>
    <p:sldId id="1445" r:id="rId35"/>
    <p:sldId id="1218" r:id="rId36"/>
    <p:sldId id="1220" r:id="rId37"/>
    <p:sldId id="1409" r:id="rId38"/>
    <p:sldId id="1305" r:id="rId39"/>
    <p:sldId id="1377" r:id="rId40"/>
    <p:sldId id="1376" r:id="rId41"/>
    <p:sldId id="1381" r:id="rId42"/>
    <p:sldId id="1215" r:id="rId43"/>
    <p:sldId id="1188" r:id="rId44"/>
    <p:sldId id="1229" r:id="rId45"/>
    <p:sldId id="1246" r:id="rId46"/>
    <p:sldId id="1257" r:id="rId47"/>
    <p:sldId id="1275" r:id="rId48"/>
    <p:sldId id="1410" r:id="rId49"/>
    <p:sldId id="1413" r:id="rId50"/>
    <p:sldId id="1411" r:id="rId51"/>
    <p:sldId id="1412" r:id="rId52"/>
    <p:sldId id="1414" r:id="rId53"/>
    <p:sldId id="1446" r:id="rId54"/>
    <p:sldId id="1447" r:id="rId55"/>
    <p:sldId id="1328" r:id="rId56"/>
    <p:sldId id="1329" r:id="rId57"/>
    <p:sldId id="1339" r:id="rId58"/>
    <p:sldId id="1338" r:id="rId59"/>
    <p:sldId id="1367" r:id="rId60"/>
    <p:sldId id="1368" r:id="rId61"/>
    <p:sldId id="1382" r:id="rId62"/>
    <p:sldId id="1415" r:id="rId63"/>
    <p:sldId id="1313" r:id="rId64"/>
    <p:sldId id="1314" r:id="rId65"/>
    <p:sldId id="1365" r:id="rId66"/>
    <p:sldId id="1364" r:id="rId67"/>
    <p:sldId id="1315" r:id="rId68"/>
    <p:sldId id="1416" r:id="rId69"/>
    <p:sldId id="1369" r:id="rId70"/>
    <p:sldId id="1370" r:id="rId71"/>
    <p:sldId id="1371" r:id="rId72"/>
    <p:sldId id="1204" r:id="rId73"/>
    <p:sldId id="1205" r:id="rId74"/>
    <p:sldId id="1206" r:id="rId75"/>
    <p:sldId id="1424" r:id="rId76"/>
    <p:sldId id="868" r:id="rId77"/>
    <p:sldId id="874" r:id="rId78"/>
    <p:sldId id="305" r:id="rId7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FF9999"/>
    <a:srgbClr val="B2B2B2"/>
    <a:srgbClr val="FFCCCC"/>
    <a:srgbClr val="FF66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18" autoAdjust="0"/>
    <p:restoredTop sz="71403" autoAdjust="0"/>
  </p:normalViewPr>
  <p:slideViewPr>
    <p:cSldViewPr>
      <p:cViewPr varScale="1">
        <p:scale>
          <a:sx n="114" d="100"/>
          <a:sy n="114" d="100"/>
        </p:scale>
        <p:origin x="1788" y="8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5</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802.11-19/0571r0</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a:t>
            </a:r>
            <a:r>
              <a:rPr lang="en-US" sz="1600" b="1" dirty="0" smtClean="0">
                <a:latin typeface="Arial" pitchFamily="34" charset="0"/>
              </a:rPr>
              <a:t>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mentor.ieee.org/802.11/dcn/19/11-19-0564-00-0000-liaison-from-3gpp-ran-response-ls-on-invitation-to-coexistence-workshop-in-vienna.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grouper.ieee.org/groups/802/11/Workshops/2019-July-Coex/workshop.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www.3gpp.org/ftp/Specs/archive/38_series/38.889/38889-100.zip"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3gpp.org/ftp/tsg_ran/TSG_RAN/TSGR_82/Docs/RP-182878.zip"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3gpp.org/ftp/tsg_ran/TSG_RAN/TSGR_82/Docs/RP-182878.zip"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mentor.ieee.org/802.11/dcn/19/11-19-0564-00-0000-liaison-from-3gpp-ran-response-ls-on-invitation-to-coexistence-workshop-in-vienna.docx"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3" Type="http://schemas.openxmlformats.org/officeDocument/2006/relationships/hyperlink" Target="http://www.3gpp.org/ftp/tsg_ran/TSG_RAN/TSGR_83/Docs/RP-190706.zip" TargetMode="External"/><Relationship Id="rId2" Type="http://schemas.openxmlformats.org/officeDocument/2006/relationships/hyperlink" Target="https://mentor.ieee.org/802.11/dcn/19/11-19-0564-00-0000-liaison-from-3gpp-ran-response-ls-on-invitation-to-coexistence-workshop-in-vienna.doc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3gpp.org/ftp/TSG_RAN/WG1_RL1/TSGR1_96/Docs/R1-1903370.zip"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s://www.fiercewireless.com/wireless/qualcomm-6-ghz-ideal-home-for-next-gen-802-11-5g-nr-u-technologies" TargetMode="External"/><Relationship Id="rId2" Type="http://schemas.openxmlformats.org/officeDocument/2006/relationships/hyperlink" Target="https://ecfsapi.fcc.gov/file/1021644462961/Qualcomm%20Comments%20on%206GHz%20NPRM.pdf"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hyperlink" Target="https://mentor.ieee.org/802.11/dcn/18/11-18-1305-00-coex-proposed-ls-to-3gpp-ran4-on-certain-channel-combinations-in-laa.docx"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74.xml.rels><?xml version="1.0" encoding="UTF-8" standalone="yes"?>
<Relationships xmlns="http://schemas.openxmlformats.org/package/2006/relationships"><Relationship Id="rId3" Type="http://schemas.openxmlformats.org/officeDocument/2006/relationships/hyperlink" Target="https://mentor.ieee.org/802.11/dcn/18/11-18-1642-00-coex-3gpp-ran1-ran2-and-ran4-status-on-nr-unlicensed-and-laa.pptx" TargetMode="External"/><Relationship Id="rId2" Type="http://schemas.openxmlformats.org/officeDocument/2006/relationships/hyperlink" Target="https://mentor.ieee.org/802.11/dcn/18/11-18-1561-00-0000-3gpp-ran-wg4-reply-ls-to-ieee-802-11-wg-regarding-certain-channel-combinations-for-laa-in-5ghz.docx" TargetMode="External"/><Relationship Id="rId1" Type="http://schemas.openxmlformats.org/officeDocument/2006/relationships/slideLayout" Target="../slideLayouts/slideLayout2.xml"/><Relationship Id="rId4" Type="http://schemas.openxmlformats.org/officeDocument/2006/relationships/hyperlink" Target="https://mentor.ieee.org/802.11/dcn/18/11-18-1687-00-0000-2018-09-liaison-from-3gpp-ran-re-certain-channel-combinations-for-laa-in-5ghz.docx" TargetMode="External"/></Relationships>
</file>

<file path=ppt/slides/_rels/slide75.xml.rels><?xml version="1.0" encoding="UTF-8" standalone="yes"?>
<Relationships xmlns="http://schemas.openxmlformats.org/package/2006/relationships"><Relationship Id="rId2" Type="http://schemas.openxmlformats.org/officeDocument/2006/relationships/hyperlink" Target="https://mentor.ieee.org/802.11/dcn/19/11-19-0563-00-0000-liaison-from-3gpp-ran-re-certain-channel-combinations-for-laa-in-5ghz.docx"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Atlanta </a:t>
            </a:r>
            <a:r>
              <a:rPr lang="en-US" dirty="0" smtClean="0">
                <a:solidFill>
                  <a:schemeClr val="accent6"/>
                </a:solidFill>
              </a:rPr>
              <a:t>in </a:t>
            </a:r>
            <a:r>
              <a:rPr lang="en-US" dirty="0" smtClean="0">
                <a:solidFill>
                  <a:schemeClr val="accent6"/>
                </a:solidFill>
              </a:rPr>
              <a:t>May </a:t>
            </a:r>
            <a:r>
              <a:rPr lang="en-US" dirty="0" smtClean="0">
                <a:solidFill>
                  <a:schemeClr val="accent6"/>
                </a:solidFill>
              </a:rPr>
              <a:t>2019</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28 </a:t>
            </a:r>
            <a:r>
              <a:rPr lang="en-US" b="0" dirty="0" smtClean="0">
                <a:solidFill>
                  <a:schemeClr val="accent2">
                    <a:lumMod val="50000"/>
                  </a:schemeClr>
                </a:solidFill>
              </a:rPr>
              <a:t>March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err="1"/>
              <a:t>Coex</a:t>
            </a:r>
            <a:r>
              <a:rPr lang="en-AU" i="1" dirty="0"/>
              <a:t>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err="1"/>
              <a:t>Coex</a:t>
            </a:r>
            <a:r>
              <a:rPr lang="en-AU" i="1" dirty="0"/>
              <a:t> SC </a:t>
            </a:r>
            <a:r>
              <a:rPr lang="en-AU" dirty="0" smtClean="0"/>
              <a:t>will close when determined by the 802.11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smtClean="0">
                <a:solidFill>
                  <a:schemeClr val="accent2"/>
                </a:solidFill>
              </a:rPr>
              <a:t>Minutes</a:t>
            </a:r>
            <a:endParaRPr lang="en-AU" sz="2400" b="1" i="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71728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a:t>Coex</a:t>
            </a:r>
            <a:r>
              <a:rPr lang="en-AU" i="1" dirty="0"/>
              <a:t> SC </a:t>
            </a:r>
            <a:r>
              <a:rPr lang="en-AU" dirty="0" smtClean="0"/>
              <a:t>will consider approval of the meeting minutes from </a:t>
            </a:r>
            <a:r>
              <a:rPr lang="en-AU" dirty="0" smtClean="0"/>
              <a:t>Vancouver in Mar 2019</a:t>
            </a:r>
            <a:endParaRPr lang="en-AU" dirty="0"/>
          </a:p>
        </p:txBody>
      </p:sp>
      <p:sp>
        <p:nvSpPr>
          <p:cNvPr id="3" name="Content Placeholder 2"/>
          <p:cNvSpPr>
            <a:spLocks noGrp="1"/>
          </p:cNvSpPr>
          <p:nvPr>
            <p:ph idx="1"/>
          </p:nvPr>
        </p:nvSpPr>
        <p:spPr/>
        <p:txBody>
          <a:bodyPr/>
          <a:lstStyle/>
          <a:p>
            <a:pPr lvl="1"/>
            <a:r>
              <a:rPr lang="en-AU" dirty="0" smtClean="0"/>
              <a:t>The minutes for the </a:t>
            </a:r>
            <a:r>
              <a:rPr lang="en-AU" i="1" dirty="0" err="1"/>
              <a:t>Coex</a:t>
            </a:r>
            <a:r>
              <a:rPr lang="en-AU" i="1" dirty="0"/>
              <a:t> SC </a:t>
            </a:r>
            <a:r>
              <a:rPr lang="en-AU" dirty="0" smtClean="0"/>
              <a:t>at the </a:t>
            </a:r>
            <a:r>
              <a:rPr lang="en-AU" dirty="0"/>
              <a:t>Vancouver meeting </a:t>
            </a:r>
            <a:r>
              <a:rPr lang="en-AU" dirty="0" smtClean="0"/>
              <a:t>in </a:t>
            </a:r>
            <a:r>
              <a:rPr lang="en-AU" dirty="0" smtClean="0"/>
              <a:t>Mar  </a:t>
            </a:r>
            <a:r>
              <a:rPr lang="en-AU" dirty="0" smtClean="0"/>
              <a:t>2019 are available on Mentor:</a:t>
            </a:r>
          </a:p>
          <a:p>
            <a:pPr lvl="2"/>
            <a:r>
              <a:rPr lang="en-AU" dirty="0" smtClean="0"/>
              <a:t>See </a:t>
            </a:r>
            <a:r>
              <a:rPr lang="en-AU" dirty="0" smtClean="0">
                <a:solidFill>
                  <a:srgbClr val="FF0000"/>
                </a:solidFill>
              </a:rPr>
              <a:t>11-19-xxxx-00</a:t>
            </a:r>
            <a:endParaRPr lang="en-AU" dirty="0" smtClean="0">
              <a:solidFill>
                <a:srgbClr val="FF0000"/>
              </a:solidFill>
            </a:endParaRPr>
          </a:p>
          <a:p>
            <a:pPr lvl="1"/>
            <a:r>
              <a:rPr lang="en-AU" dirty="0" smtClean="0"/>
              <a:t>Motion:</a:t>
            </a:r>
          </a:p>
          <a:p>
            <a:pPr lvl="2"/>
            <a:r>
              <a:rPr lang="en-AU" i="1" dirty="0" smtClean="0"/>
              <a:t>The IEEE 802 </a:t>
            </a:r>
            <a:r>
              <a:rPr lang="en-AU" i="1" dirty="0" err="1" smtClean="0"/>
              <a:t>Coex</a:t>
            </a:r>
            <a:r>
              <a:rPr lang="en-AU" i="1" dirty="0" smtClean="0"/>
              <a:t> SC approves </a:t>
            </a:r>
            <a:r>
              <a:rPr lang="en-AU" i="1" dirty="0">
                <a:solidFill>
                  <a:srgbClr val="FF0000"/>
                </a:solidFill>
              </a:rPr>
              <a:t>11-19-xxxx-00</a:t>
            </a:r>
            <a:r>
              <a:rPr lang="en-AU" i="1" dirty="0" smtClean="0">
                <a:solidFill>
                  <a:srgbClr val="FF0000"/>
                </a:solidFill>
              </a:rPr>
              <a:t> </a:t>
            </a:r>
            <a:r>
              <a:rPr lang="en-AU" i="1" dirty="0" smtClean="0"/>
              <a:t>as minutes of its meeting in </a:t>
            </a:r>
            <a:r>
              <a:rPr lang="en-AU" i="1" dirty="0" smtClean="0"/>
              <a:t>Vancouver </a:t>
            </a:r>
            <a:r>
              <a:rPr lang="en-AU" i="1" dirty="0" smtClean="0"/>
              <a:t>in Mar </a:t>
            </a:r>
            <a:r>
              <a:rPr lang="en-AU" i="1" dirty="0" smtClean="0"/>
              <a:t>2019</a:t>
            </a:r>
          </a:p>
          <a:p>
            <a:pPr lvl="2"/>
            <a:r>
              <a:rPr lang="en-AU" dirty="0" smtClean="0"/>
              <a:t>Moved: </a:t>
            </a:r>
          </a:p>
          <a:p>
            <a:pPr lvl="2"/>
            <a:r>
              <a:rPr lang="en-AU" dirty="0" smtClean="0"/>
              <a:t>Seconded:</a:t>
            </a:r>
          </a:p>
          <a:p>
            <a:pPr lvl="2"/>
            <a:r>
              <a:rPr lang="en-AU" dirty="0" smtClean="0"/>
              <a:t>Result: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1024488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The workshop</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960956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a:t>Coex</a:t>
            </a:r>
            <a:r>
              <a:rPr lang="en-AU" i="1" dirty="0"/>
              <a:t> SC </a:t>
            </a:r>
            <a:r>
              <a:rPr lang="en-AU" dirty="0" smtClean="0"/>
              <a:t>will hear an update on the </a:t>
            </a:r>
            <a:r>
              <a:rPr lang="en-AU" i="1" dirty="0" err="1" smtClean="0"/>
              <a:t>Coex</a:t>
            </a:r>
            <a:r>
              <a:rPr lang="en-AU" i="1" dirty="0" smtClean="0"/>
              <a:t> Workshop </a:t>
            </a:r>
            <a:r>
              <a:rPr lang="en-AU" dirty="0" smtClean="0"/>
              <a:t>arrangements</a:t>
            </a:r>
            <a:endParaRPr lang="en-AU" dirty="0"/>
          </a:p>
        </p:txBody>
      </p:sp>
      <p:sp>
        <p:nvSpPr>
          <p:cNvPr id="3" name="Content Placeholder 2"/>
          <p:cNvSpPr>
            <a:spLocks noGrp="1"/>
          </p:cNvSpPr>
          <p:nvPr>
            <p:ph idx="1"/>
          </p:nvPr>
        </p:nvSpPr>
        <p:spPr/>
        <p:txBody>
          <a:bodyPr/>
          <a:lstStyle/>
          <a:p>
            <a:r>
              <a:rPr lang="en-AU" dirty="0" smtClean="0"/>
              <a:t>Topics</a:t>
            </a:r>
          </a:p>
          <a:p>
            <a:pPr lvl="1"/>
            <a:r>
              <a:rPr lang="en-AU" dirty="0" smtClean="0"/>
              <a:t>Decisions will not be made at the </a:t>
            </a:r>
            <a:r>
              <a:rPr lang="en-AU" dirty="0" err="1" smtClean="0"/>
              <a:t>Coex</a:t>
            </a:r>
            <a:r>
              <a:rPr lang="en-AU" dirty="0" smtClean="0"/>
              <a:t> Workshop</a:t>
            </a:r>
          </a:p>
          <a:p>
            <a:pPr lvl="1"/>
            <a:r>
              <a:rPr lang="en-AU" dirty="0" smtClean="0"/>
              <a:t>Invitations have been sent and accepted</a:t>
            </a:r>
          </a:p>
          <a:p>
            <a:pPr lvl="1"/>
            <a:r>
              <a:rPr lang="en-AU" dirty="0" smtClean="0"/>
              <a:t>Registrations are open for 100-150 people</a:t>
            </a:r>
            <a:endParaRPr lang="en-AU" dirty="0" smtClean="0"/>
          </a:p>
          <a:p>
            <a:pPr lvl="1"/>
            <a:r>
              <a:rPr lang="en-AU" dirty="0" smtClean="0"/>
              <a:t>Sponsorships are confirmed</a:t>
            </a:r>
          </a:p>
          <a:p>
            <a:pPr lvl="1"/>
            <a:r>
              <a:rPr lang="en-AU" dirty="0" smtClean="0"/>
              <a:t>A high level agenda has been confirmed</a:t>
            </a:r>
            <a:endParaRPr lang="en-AU" dirty="0" smtClean="0"/>
          </a:p>
          <a:p>
            <a:pPr lvl="1"/>
            <a:r>
              <a:rPr lang="en-AU" dirty="0" smtClean="0"/>
              <a:t>Invited papers have been arranged</a:t>
            </a:r>
            <a:endParaRPr lang="en-AU" dirty="0" smtClean="0"/>
          </a:p>
          <a:p>
            <a:pPr lvl="1"/>
            <a:r>
              <a:rPr lang="en-AU" dirty="0" smtClean="0"/>
              <a:t>Call for </a:t>
            </a:r>
            <a:r>
              <a:rPr lang="en-AU" dirty="0" smtClean="0"/>
              <a:t>papers has closed and need to be organised</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3947910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Workshop will have no decision making authority</a:t>
            </a:r>
            <a:endParaRPr lang="en-AU" dirty="0"/>
          </a:p>
        </p:txBody>
      </p:sp>
      <p:sp>
        <p:nvSpPr>
          <p:cNvPr id="3" name="Content Placeholder 2"/>
          <p:cNvSpPr>
            <a:spLocks noGrp="1"/>
          </p:cNvSpPr>
          <p:nvPr>
            <p:ph idx="1"/>
          </p:nvPr>
        </p:nvSpPr>
        <p:spPr/>
        <p:txBody>
          <a:bodyPr/>
          <a:lstStyle/>
          <a:p>
            <a:pPr lvl="1"/>
            <a:r>
              <a:rPr lang="en-AU" dirty="0" smtClean="0"/>
              <a:t>The recent LS from 3GPP RAN (see </a:t>
            </a:r>
            <a:r>
              <a:rPr lang="en-AU" u="sng" dirty="0" smtClean="0">
                <a:hlinkClick r:id="rId2"/>
              </a:rPr>
              <a:t>11-19-0564-00</a:t>
            </a:r>
            <a:r>
              <a:rPr lang="en-AU" dirty="0" smtClean="0"/>
              <a:t>) included concerns about the decision making authority of the </a:t>
            </a:r>
            <a:r>
              <a:rPr lang="en-AU" dirty="0" err="1" smtClean="0"/>
              <a:t>Coex</a:t>
            </a:r>
            <a:r>
              <a:rPr lang="en-AU" dirty="0" smtClean="0"/>
              <a:t> Workshop</a:t>
            </a:r>
          </a:p>
          <a:p>
            <a:pPr lvl="2"/>
            <a:r>
              <a:rPr lang="en-US" i="1" dirty="0"/>
              <a:t>3GPP RAN understands the Workshop to provide a platform for informal exchange of ideas and views. From 3GPP perspective the Workshop cannot make any decisions wrt. technology choices in its NR-U work. There is no expectation that the Workshop would produce a commonly agreed report, it is expected that each involved organization will produce a report towards its members as they see fit.   </a:t>
            </a:r>
            <a:endParaRPr lang="en-AU" i="1" dirty="0"/>
          </a:p>
          <a:p>
            <a:pPr lvl="1"/>
            <a:r>
              <a:rPr lang="en-AU" dirty="0" smtClean="0"/>
              <a:t>The </a:t>
            </a:r>
            <a:r>
              <a:rPr lang="en-AU" dirty="0" err="1" smtClean="0"/>
              <a:t>Coex</a:t>
            </a:r>
            <a:r>
              <a:rPr lang="en-AU" dirty="0" smtClean="0"/>
              <a:t> SC Chair responded to </a:t>
            </a:r>
            <a:r>
              <a:rPr lang="en-AU" kern="1200" dirty="0" err="1">
                <a:solidFill>
                  <a:schemeClr val="dk1"/>
                </a:solidFill>
              </a:rPr>
              <a:t>Balázs</a:t>
            </a:r>
            <a:r>
              <a:rPr lang="en-AU" kern="1200" dirty="0">
                <a:solidFill>
                  <a:schemeClr val="dk1"/>
                </a:solidFill>
              </a:rPr>
              <a:t> </a:t>
            </a:r>
            <a:r>
              <a:rPr lang="en-AU" kern="1200" dirty="0" err="1">
                <a:solidFill>
                  <a:schemeClr val="dk1"/>
                </a:solidFill>
              </a:rPr>
              <a:t>Bertényi</a:t>
            </a:r>
            <a:r>
              <a:rPr lang="en-AU" kern="1200" dirty="0">
                <a:solidFill>
                  <a:schemeClr val="dk1"/>
                </a:solidFill>
              </a:rPr>
              <a:t> </a:t>
            </a:r>
            <a:r>
              <a:rPr lang="en-AU" kern="1200" dirty="0" smtClean="0">
                <a:solidFill>
                  <a:schemeClr val="dk1"/>
                </a:solidFill>
              </a:rPr>
              <a:t>(RAN Chair) by highlighting </a:t>
            </a:r>
            <a:r>
              <a:rPr lang="en-AU" dirty="0"/>
              <a:t>the </a:t>
            </a:r>
            <a:r>
              <a:rPr lang="en-AU" dirty="0" err="1"/>
              <a:t>Coex</a:t>
            </a:r>
            <a:r>
              <a:rPr lang="en-AU" dirty="0"/>
              <a:t> </a:t>
            </a:r>
            <a:r>
              <a:rPr lang="en-AU" dirty="0" smtClean="0"/>
              <a:t>Workshop has no decision </a:t>
            </a:r>
            <a:r>
              <a:rPr lang="en-AU" dirty="0"/>
              <a:t>making </a:t>
            </a:r>
            <a:r>
              <a:rPr lang="en-AU" dirty="0" smtClean="0"/>
              <a:t>authority</a:t>
            </a:r>
            <a:endParaRPr lang="en-AU" dirty="0"/>
          </a:p>
          <a:p>
            <a:pPr lvl="2"/>
            <a:r>
              <a:rPr lang="en-AU" i="1" dirty="0" smtClean="0"/>
              <a:t>The </a:t>
            </a:r>
            <a:r>
              <a:rPr lang="en-AU" i="1" dirty="0"/>
              <a:t>revised web page </a:t>
            </a:r>
            <a:r>
              <a:rPr lang="en-AU" i="1" dirty="0" smtClean="0"/>
              <a:t>… makes </a:t>
            </a:r>
            <a:r>
              <a:rPr lang="en-AU" i="1" dirty="0"/>
              <a:t>it clear that the Workshop does not have the authority to make any decisions. Any decisions about NR-U are up to 3GPP RAN and any decisions about 802.11ax/be are up to IEEE 802.11 WG. However, I hope we agree that a goal of the Workshop is to influence both 3GPP RAN and IEEE 802.11 WG to make decisions in the future that promote fair and efficient coexistence between 802.11ax/be and NR-U.</a:t>
            </a:r>
          </a:p>
          <a:p>
            <a:r>
              <a:rPr lang="en-AU" dirty="0"/>
              <a:t>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919516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invitation was sent to seven </a:t>
            </a:r>
            <a:r>
              <a:rPr lang="en-AU" dirty="0" smtClean="0"/>
              <a:t>organisations and accepted by all</a:t>
            </a:r>
            <a:endParaRPr lang="en-AU" dirty="0"/>
          </a:p>
        </p:txBody>
      </p:sp>
      <p:graphicFrame>
        <p:nvGraphicFramePr>
          <p:cNvPr id="6" name="Content Placeholder 5"/>
          <p:cNvGraphicFramePr>
            <a:graphicFrameLocks noGrp="1"/>
          </p:cNvGraphicFramePr>
          <p:nvPr>
            <p:ph idx="1"/>
            <p:extLst/>
          </p:nvPr>
        </p:nvGraphicFramePr>
        <p:xfrm>
          <a:off x="685800" y="1981200"/>
          <a:ext cx="7772400" cy="2926080"/>
        </p:xfrm>
        <a:graphic>
          <a:graphicData uri="http://schemas.openxmlformats.org/drawingml/2006/table">
            <a:tbl>
              <a:tblPr firstRow="1" bandRow="1">
                <a:tableStyleId>{93296810-A885-4BE3-A3E7-6D5BEEA58F35}</a:tableStyleId>
              </a:tblPr>
              <a:tblGrid>
                <a:gridCol w="1943100">
                  <a:extLst>
                    <a:ext uri="{9D8B030D-6E8A-4147-A177-3AD203B41FA5}">
                      <a16:colId xmlns:a16="http://schemas.microsoft.com/office/drawing/2014/main" val="4222180013"/>
                    </a:ext>
                  </a:extLst>
                </a:gridCol>
                <a:gridCol w="1704933">
                  <a:extLst>
                    <a:ext uri="{9D8B030D-6E8A-4147-A177-3AD203B41FA5}">
                      <a16:colId xmlns:a16="http://schemas.microsoft.com/office/drawing/2014/main" val="3644089770"/>
                    </a:ext>
                  </a:extLst>
                </a:gridCol>
                <a:gridCol w="3194626">
                  <a:extLst>
                    <a:ext uri="{9D8B030D-6E8A-4147-A177-3AD203B41FA5}">
                      <a16:colId xmlns:a16="http://schemas.microsoft.com/office/drawing/2014/main" val="1619064100"/>
                    </a:ext>
                  </a:extLst>
                </a:gridCol>
                <a:gridCol w="929741">
                  <a:extLst>
                    <a:ext uri="{9D8B030D-6E8A-4147-A177-3AD203B41FA5}">
                      <a16:colId xmlns:a16="http://schemas.microsoft.com/office/drawing/2014/main" val="363771119"/>
                    </a:ext>
                  </a:extLst>
                </a:gridCol>
              </a:tblGrid>
              <a:tr h="205154">
                <a:tc>
                  <a:txBody>
                    <a:bodyPr/>
                    <a:lstStyle/>
                    <a:p>
                      <a:r>
                        <a:rPr lang="en-AU" sz="1600" dirty="0" smtClean="0"/>
                        <a:t>Organisation</a:t>
                      </a:r>
                      <a:endParaRPr lang="en-AU" sz="1600" dirty="0"/>
                    </a:p>
                  </a:txBody>
                  <a:tcPr/>
                </a:tc>
                <a:tc>
                  <a:txBody>
                    <a:bodyPr/>
                    <a:lstStyle/>
                    <a:p>
                      <a:r>
                        <a:rPr lang="en-AU" sz="1600" dirty="0" smtClean="0"/>
                        <a:t>Name</a:t>
                      </a:r>
                      <a:endParaRPr lang="en-AU" sz="1600" dirty="0"/>
                    </a:p>
                  </a:txBody>
                  <a:tcPr/>
                </a:tc>
                <a:tc>
                  <a:txBody>
                    <a:bodyPr/>
                    <a:lstStyle/>
                    <a:p>
                      <a:r>
                        <a:rPr lang="en-AU" sz="1600" dirty="0" smtClean="0"/>
                        <a:t>Position</a:t>
                      </a:r>
                      <a:endParaRPr lang="en-AU" sz="1600" dirty="0"/>
                    </a:p>
                  </a:txBody>
                  <a:tcPr/>
                </a:tc>
                <a:tc>
                  <a:txBody>
                    <a:bodyPr/>
                    <a:lstStyle/>
                    <a:p>
                      <a:r>
                        <a:rPr lang="en-AU" sz="1600" dirty="0" err="1" smtClean="0"/>
                        <a:t>Acked</a:t>
                      </a:r>
                      <a:endParaRPr lang="en-AU" sz="1600" dirty="0"/>
                    </a:p>
                  </a:txBody>
                  <a:tcPr/>
                </a:tc>
                <a:extLst>
                  <a:ext uri="{0D108BD9-81ED-4DB2-BD59-A6C34878D82A}">
                    <a16:rowId xmlns:a16="http://schemas.microsoft.com/office/drawing/2014/main" val="303416211"/>
                  </a:ext>
                </a:extLst>
              </a:tr>
              <a:tr h="205154">
                <a:tc>
                  <a:txBody>
                    <a:bodyPr/>
                    <a:lstStyle/>
                    <a:p>
                      <a:r>
                        <a:rPr lang="en-AU" sz="1600" kern="1200" dirty="0" smtClean="0">
                          <a:solidFill>
                            <a:schemeClr val="dk1"/>
                          </a:solidFill>
                          <a:effectLst/>
                          <a:latin typeface="+mn-lt"/>
                          <a:ea typeface="+mn-ea"/>
                          <a:cs typeface="+mn-cs"/>
                        </a:rPr>
                        <a:t>3GPP RAN </a:t>
                      </a:r>
                      <a:endParaRPr lang="en-AU"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err="1" smtClean="0">
                          <a:solidFill>
                            <a:schemeClr val="dk1"/>
                          </a:solidFill>
                          <a:effectLst/>
                          <a:latin typeface="+mn-lt"/>
                          <a:ea typeface="+mn-ea"/>
                          <a:cs typeface="+mn-cs"/>
                        </a:rPr>
                        <a:t>Balázs</a:t>
                      </a:r>
                      <a:r>
                        <a:rPr lang="en-AU" sz="1600" kern="1200" dirty="0" smtClean="0">
                          <a:solidFill>
                            <a:schemeClr val="dk1"/>
                          </a:solidFill>
                          <a:effectLst/>
                          <a:latin typeface="+mn-lt"/>
                          <a:ea typeface="+mn-ea"/>
                          <a:cs typeface="+mn-cs"/>
                        </a:rPr>
                        <a:t> </a:t>
                      </a:r>
                      <a:r>
                        <a:rPr lang="en-AU" sz="1600" kern="1200" dirty="0" err="1" smtClean="0">
                          <a:solidFill>
                            <a:schemeClr val="dk1"/>
                          </a:solidFill>
                          <a:effectLst/>
                          <a:latin typeface="+mn-lt"/>
                          <a:ea typeface="+mn-ea"/>
                          <a:cs typeface="+mn-cs"/>
                        </a:rPr>
                        <a:t>Bertényi</a:t>
                      </a:r>
                      <a:r>
                        <a:rPr lang="en-AU" sz="1600" kern="1200" dirty="0" smtClean="0">
                          <a:solidFill>
                            <a:schemeClr val="dk1"/>
                          </a:solidFill>
                          <a:effectLst/>
                          <a:latin typeface="+mn-lt"/>
                          <a:ea typeface="+mn-ea"/>
                          <a:cs typeface="+mn-cs"/>
                        </a:rPr>
                        <a:t> </a:t>
                      </a:r>
                      <a:endParaRPr lang="en-AU" sz="1600" dirty="0" smtClean="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r>
                        <a:rPr lang="en-AU" sz="1600" dirty="0" smtClean="0"/>
                        <a:t>No</a:t>
                      </a:r>
                      <a:endParaRPr lang="en-AU" sz="1600" dirty="0"/>
                    </a:p>
                  </a:txBody>
                  <a:tcPr/>
                </a:tc>
                <a:extLst>
                  <a:ext uri="{0D108BD9-81ED-4DB2-BD59-A6C34878D82A}">
                    <a16:rowId xmlns:a16="http://schemas.microsoft.com/office/drawing/2014/main" val="3605439866"/>
                  </a:ext>
                </a:extLst>
              </a:tr>
              <a:tr h="205154">
                <a:tc>
                  <a:txBody>
                    <a:bodyPr/>
                    <a:lstStyle/>
                    <a:p>
                      <a:r>
                        <a:rPr lang="en-AU" sz="1600" kern="1200" dirty="0" smtClean="0">
                          <a:solidFill>
                            <a:schemeClr val="dk1"/>
                          </a:solidFill>
                          <a:effectLst/>
                          <a:latin typeface="+mn-lt"/>
                          <a:ea typeface="+mn-ea"/>
                          <a:cs typeface="+mn-cs"/>
                        </a:rPr>
                        <a:t>3GPP RAN1 </a:t>
                      </a:r>
                      <a:endParaRPr lang="en-AU" sz="1600" dirty="0"/>
                    </a:p>
                  </a:txBody>
                  <a:tcPr/>
                </a:tc>
                <a:tc>
                  <a:txBody>
                    <a:bodyPr/>
                    <a:lstStyle/>
                    <a:p>
                      <a:r>
                        <a:rPr lang="en-AU" sz="1600" kern="1200" dirty="0" smtClean="0">
                          <a:solidFill>
                            <a:schemeClr val="dk1"/>
                          </a:solidFill>
                          <a:effectLst/>
                          <a:latin typeface="+mn-lt"/>
                          <a:ea typeface="+mn-ea"/>
                          <a:cs typeface="+mn-cs"/>
                        </a:rPr>
                        <a:t>Wanshi Chen </a:t>
                      </a:r>
                      <a:endParaRPr lang="en-AU" sz="1600" dirty="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2684624685"/>
                  </a:ext>
                </a:extLst>
              </a:tr>
              <a:tr h="205154">
                <a:tc>
                  <a:txBody>
                    <a:bodyPr/>
                    <a:lstStyle/>
                    <a:p>
                      <a:r>
                        <a:rPr lang="en-AU" sz="1600" kern="1200" dirty="0" smtClean="0">
                          <a:solidFill>
                            <a:schemeClr val="dk1"/>
                          </a:solidFill>
                          <a:effectLst/>
                          <a:latin typeface="+mn-lt"/>
                          <a:ea typeface="+mn-ea"/>
                          <a:cs typeface="+mn-cs"/>
                        </a:rPr>
                        <a:t>WFA</a:t>
                      </a:r>
                      <a:endParaRPr lang="en-AU" sz="1600" dirty="0"/>
                    </a:p>
                  </a:txBody>
                  <a:tcPr/>
                </a:tc>
                <a:tc>
                  <a:txBody>
                    <a:bodyPr/>
                    <a:lstStyle/>
                    <a:p>
                      <a:r>
                        <a:rPr lang="en-AU" sz="1600" kern="1200" dirty="0" smtClean="0">
                          <a:solidFill>
                            <a:schemeClr val="dk1"/>
                          </a:solidFill>
                          <a:effectLst/>
                          <a:latin typeface="+mn-lt"/>
                          <a:ea typeface="+mn-ea"/>
                          <a:cs typeface="+mn-cs"/>
                        </a:rPr>
                        <a:t>Edgar Figueroa </a:t>
                      </a:r>
                      <a:endParaRPr lang="en-AU" sz="1600" dirty="0"/>
                    </a:p>
                  </a:txBody>
                  <a:tcPr/>
                </a:tc>
                <a:tc>
                  <a:txBody>
                    <a:bodyPr/>
                    <a:lstStyle/>
                    <a:p>
                      <a:r>
                        <a:rPr lang="en-AU" sz="1600" kern="1200" dirty="0" smtClean="0">
                          <a:solidFill>
                            <a:schemeClr val="dk1"/>
                          </a:solidFill>
                          <a:effectLst/>
                          <a:latin typeface="+mn-lt"/>
                          <a:ea typeface="+mn-ea"/>
                          <a:cs typeface="+mn-cs"/>
                        </a:rPr>
                        <a:t>CEO</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2900659785"/>
                  </a:ext>
                </a:extLst>
              </a:tr>
              <a:tr h="316523">
                <a:tc>
                  <a:txBody>
                    <a:bodyPr/>
                    <a:lstStyle/>
                    <a:p>
                      <a:r>
                        <a:rPr lang="en-AU" sz="1600" kern="1200" dirty="0" smtClean="0">
                          <a:solidFill>
                            <a:schemeClr val="dk1"/>
                          </a:solidFill>
                          <a:effectLst/>
                          <a:latin typeface="+mn-lt"/>
                          <a:ea typeface="+mn-ea"/>
                          <a:cs typeface="+mn-cs"/>
                        </a:rPr>
                        <a:t>WBA</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Bruno Tomas</a:t>
                      </a:r>
                    </a:p>
                    <a:p>
                      <a:r>
                        <a:rPr lang="pt-BR" sz="1600" b="0" i="0" u="none" strike="noStrike" kern="1200" baseline="0" dirty="0" smtClean="0">
                          <a:solidFill>
                            <a:schemeClr val="dk1"/>
                          </a:solidFill>
                          <a:latin typeface="+mn-lt"/>
                          <a:ea typeface="+mn-ea"/>
                          <a:cs typeface="+mn-cs"/>
                        </a:rPr>
                        <a:t>Tiago Rodrigues</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Director Programs/PMO</a:t>
                      </a:r>
                    </a:p>
                    <a:p>
                      <a:r>
                        <a:rPr lang="pt-BR" sz="1600" b="0" i="0" u="none" strike="noStrike" kern="1200" baseline="0" dirty="0" smtClean="0">
                          <a:solidFill>
                            <a:schemeClr val="dk1"/>
                          </a:solidFill>
                          <a:latin typeface="+mn-lt"/>
                          <a:ea typeface="+mn-ea"/>
                          <a:cs typeface="+mn-cs"/>
                        </a:rPr>
                        <a:t>Senior Director Programs/PMO</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34968246"/>
                  </a:ext>
                </a:extLst>
              </a:tr>
              <a:tr h="205154">
                <a:tc>
                  <a:txBody>
                    <a:bodyPr/>
                    <a:lstStyle/>
                    <a:p>
                      <a:r>
                        <a:rPr lang="en-AU" sz="1600" kern="1200" dirty="0" smtClean="0">
                          <a:solidFill>
                            <a:schemeClr val="dk1"/>
                          </a:solidFill>
                          <a:effectLst/>
                          <a:latin typeface="+mn-lt"/>
                          <a:ea typeface="+mn-ea"/>
                          <a:cs typeface="+mn-cs"/>
                        </a:rPr>
                        <a:t>ETSI BRAN </a:t>
                      </a:r>
                      <a:endParaRPr lang="en-AU" sz="1600" dirty="0"/>
                    </a:p>
                  </a:txBody>
                  <a:tcPr/>
                </a:tc>
                <a:tc>
                  <a:txBody>
                    <a:bodyPr/>
                    <a:lstStyle/>
                    <a:p>
                      <a:r>
                        <a:rPr lang="en-AU" sz="1600" kern="1200" dirty="0" smtClean="0">
                          <a:solidFill>
                            <a:schemeClr val="dk1"/>
                          </a:solidFill>
                          <a:effectLst/>
                          <a:latin typeface="+mn-lt"/>
                          <a:ea typeface="+mn-ea"/>
                          <a:cs typeface="+mn-cs"/>
                        </a:rPr>
                        <a:t>Edgard Vangeel </a:t>
                      </a:r>
                      <a:endParaRPr lang="en-AU" sz="1600" dirty="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2496364833"/>
                  </a:ext>
                </a:extLst>
              </a:tr>
              <a:tr h="205154">
                <a:tc>
                  <a:txBody>
                    <a:bodyPr/>
                    <a:lstStyle/>
                    <a:p>
                      <a:r>
                        <a:rPr lang="en-AU" sz="1600" kern="1200" dirty="0" smtClean="0">
                          <a:solidFill>
                            <a:schemeClr val="dk1"/>
                          </a:solidFill>
                          <a:effectLst/>
                          <a:latin typeface="+mn-lt"/>
                          <a:ea typeface="+mn-ea"/>
                          <a:cs typeface="+mn-cs"/>
                        </a:rPr>
                        <a:t>GSMA</a:t>
                      </a:r>
                      <a:endParaRPr lang="en-AU" sz="1600" dirty="0"/>
                    </a:p>
                  </a:txBody>
                  <a:tcPr/>
                </a:tc>
                <a:tc>
                  <a:txBody>
                    <a:bodyPr/>
                    <a:lstStyle/>
                    <a:p>
                      <a:r>
                        <a:rPr lang="en-AU" sz="1600" kern="1200" dirty="0" smtClean="0">
                          <a:solidFill>
                            <a:schemeClr val="dk1"/>
                          </a:solidFill>
                          <a:effectLst/>
                          <a:latin typeface="+mn-lt"/>
                          <a:ea typeface="+mn-ea"/>
                          <a:cs typeface="+mn-cs"/>
                        </a:rPr>
                        <a:t>David Hutton </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Director of Technology </a:t>
                      </a:r>
                    </a:p>
                  </a:txBody>
                  <a:tcPr/>
                </a:tc>
                <a:tc>
                  <a:txBody>
                    <a:bodyPr/>
                    <a:lstStyle/>
                    <a:p>
                      <a:r>
                        <a:rPr lang="en-AU" sz="1600" dirty="0" smtClean="0"/>
                        <a:t>Yes?</a:t>
                      </a:r>
                      <a:endParaRPr lang="en-AU" sz="1600" dirty="0"/>
                    </a:p>
                  </a:txBody>
                  <a:tcPr/>
                </a:tc>
                <a:extLst>
                  <a:ext uri="{0D108BD9-81ED-4DB2-BD59-A6C34878D82A}">
                    <a16:rowId xmlns:a16="http://schemas.microsoft.com/office/drawing/2014/main" val="1431915494"/>
                  </a:ext>
                </a:extLst>
              </a:tr>
              <a:tr h="205154">
                <a:tc>
                  <a:txBody>
                    <a:bodyPr/>
                    <a:lstStyle/>
                    <a:p>
                      <a:pPr lvl="0"/>
                      <a:r>
                        <a:rPr lang="en-AU" sz="1600" kern="1200" dirty="0" smtClean="0">
                          <a:solidFill>
                            <a:schemeClr val="dk1"/>
                          </a:solidFill>
                          <a:effectLst/>
                          <a:latin typeface="+mn-lt"/>
                          <a:ea typeface="+mn-ea"/>
                          <a:cs typeface="+mn-cs"/>
                        </a:rPr>
                        <a:t>5G ACIA</a:t>
                      </a:r>
                      <a:endParaRPr lang="en-AU" sz="1600" dirty="0"/>
                    </a:p>
                  </a:txBody>
                  <a:tcPr/>
                </a:tc>
                <a:tc>
                  <a:txBody>
                    <a:bodyPr/>
                    <a:lstStyle/>
                    <a:p>
                      <a:r>
                        <a:rPr lang="en-AU" sz="1600" kern="1200" dirty="0" smtClean="0">
                          <a:solidFill>
                            <a:schemeClr val="dk1"/>
                          </a:solidFill>
                          <a:effectLst/>
                          <a:latin typeface="+mn-lt"/>
                          <a:ea typeface="+mn-ea"/>
                          <a:cs typeface="+mn-cs"/>
                        </a:rPr>
                        <a:t>Andreas Mueller </a:t>
                      </a:r>
                      <a:endParaRPr lang="en-AU" sz="1600" dirty="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smtClean="0"/>
                        <a:t>Yes?</a:t>
                      </a:r>
                    </a:p>
                  </a:txBody>
                  <a:tcPr/>
                </a:tc>
                <a:extLst>
                  <a:ext uri="{0D108BD9-81ED-4DB2-BD59-A6C34878D82A}">
                    <a16:rowId xmlns:a16="http://schemas.microsoft.com/office/drawing/2014/main" val="427657848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09624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web page has been revised with information added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
        <p:nvSpPr>
          <p:cNvPr id="7" name="Rectangle 6"/>
          <p:cNvSpPr/>
          <p:nvPr/>
        </p:nvSpPr>
        <p:spPr bwMode="auto">
          <a:xfrm>
            <a:off x="685800" y="1828800"/>
            <a:ext cx="7772400" cy="3825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r>
              <a:rPr lang="en-AU" sz="1600" dirty="0">
                <a:latin typeface="+mj-lt"/>
                <a:hlinkClick r:id="rId2"/>
              </a:rPr>
              <a:t>http://grouper.ieee.org/groups/802/11/Workshops/2019-July-Coex/workshop.htm</a:t>
            </a:r>
            <a:endParaRPr kumimoji="0" lang="en-AU" sz="1600" b="0" i="0" u="none" strike="noStrike" cap="none" normalizeH="0" baseline="0" dirty="0" smtClean="0">
              <a:ln>
                <a:noFill/>
              </a:ln>
              <a:solidFill>
                <a:schemeClr val="tx1"/>
              </a:solidFill>
              <a:effectLst/>
              <a:latin typeface="+mj-lt"/>
            </a:endParaRPr>
          </a:p>
        </p:txBody>
      </p:sp>
      <p:sp>
        <p:nvSpPr>
          <p:cNvPr id="3" name="Rectangle 2"/>
          <p:cNvSpPr/>
          <p:nvPr/>
        </p:nvSpPr>
        <p:spPr bwMode="auto">
          <a:xfrm>
            <a:off x="2667000" y="3124200"/>
            <a:ext cx="25908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Insert picture of</a:t>
            </a:r>
            <a:r>
              <a:rPr kumimoji="0" lang="en-AU" sz="1600" b="0" i="0" u="none" strike="noStrike" cap="none" normalizeH="0" dirty="0" smtClean="0">
                <a:ln>
                  <a:noFill/>
                </a:ln>
                <a:solidFill>
                  <a:srgbClr val="FF0000"/>
                </a:solidFill>
                <a:effectLst/>
                <a:latin typeface="+mj-lt"/>
              </a:rPr>
              <a:t> new site</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600" baseline="0" dirty="0" smtClean="0">
                <a:solidFill>
                  <a:srgbClr val="FF0000"/>
                </a:solidFill>
                <a:latin typeface="+mj-lt"/>
              </a:rPr>
              <a:t>It removes logo</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dirty="0" smtClean="0">
                <a:ln>
                  <a:noFill/>
                </a:ln>
                <a:solidFill>
                  <a:srgbClr val="FF0000"/>
                </a:solidFill>
                <a:effectLst/>
                <a:latin typeface="+mj-lt"/>
              </a:rPr>
              <a:t>Add make “in collaboration” text</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216952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 asked that the 3GPP logo be removed from the web page</a:t>
            </a:r>
            <a:endParaRPr lang="en-AU" dirty="0"/>
          </a:p>
        </p:txBody>
      </p:sp>
      <p:sp>
        <p:nvSpPr>
          <p:cNvPr id="3" name="Content Placeholder 2"/>
          <p:cNvSpPr>
            <a:spLocks noGrp="1"/>
          </p:cNvSpPr>
          <p:nvPr>
            <p:ph idx="1"/>
          </p:nvPr>
        </p:nvSpPr>
        <p:spPr/>
        <p:txBody>
          <a:bodyPr/>
          <a:lstStyle/>
          <a:p>
            <a:pPr lvl="1"/>
            <a:r>
              <a:rPr lang="en-AU" dirty="0" smtClean="0"/>
              <a:t>The original version of the web page included the 3GPP logo to emphasise the Coexistence Workshop is a collaboration between IEEE 802 and 3GPP </a:t>
            </a:r>
          </a:p>
          <a:p>
            <a:pPr lvl="1"/>
            <a:r>
              <a:rPr lang="en-AU" dirty="0" smtClean="0"/>
              <a:t>The inclusion of the logo was controversial at the recent 3GPP RAN meeting, with the reasons varied and somewhat confusing</a:t>
            </a:r>
          </a:p>
          <a:p>
            <a:pPr lvl="1"/>
            <a:r>
              <a:rPr lang="en-AU" dirty="0" smtClean="0"/>
              <a:t>Ultimately, the RAN Chair told us 3GPP RAN </a:t>
            </a:r>
            <a:r>
              <a:rPr lang="en-US" i="1" dirty="0" smtClean="0"/>
              <a:t>is </a:t>
            </a:r>
            <a:r>
              <a:rPr lang="en-US" i="1" dirty="0"/>
              <a:t>of course fully committed to the Workshop and will attend and bring input material as </a:t>
            </a:r>
            <a:r>
              <a:rPr lang="en-US" i="1" dirty="0" smtClean="0"/>
              <a:t>planned</a:t>
            </a:r>
          </a:p>
          <a:p>
            <a:pPr lvl="1"/>
            <a:r>
              <a:rPr lang="en-US" dirty="0" smtClean="0"/>
              <a:t>However, </a:t>
            </a:r>
            <a:r>
              <a:rPr lang="en-AU" dirty="0"/>
              <a:t>the RAN Chair </a:t>
            </a:r>
            <a:r>
              <a:rPr lang="en-AU" dirty="0" smtClean="0"/>
              <a:t>confirmed the </a:t>
            </a:r>
            <a:r>
              <a:rPr lang="en-US" dirty="0" smtClean="0"/>
              <a:t>RAN request for the logo to be removed, noting:</a:t>
            </a:r>
            <a:endParaRPr lang="en-AU" dirty="0" smtClean="0"/>
          </a:p>
          <a:p>
            <a:pPr lvl="2"/>
            <a:r>
              <a:rPr lang="en-US" i="1" dirty="0" smtClean="0"/>
              <a:t>The </a:t>
            </a:r>
            <a:r>
              <a:rPr lang="en-US" i="1" dirty="0"/>
              <a:t>logo matter is more of a </a:t>
            </a:r>
            <a:r>
              <a:rPr lang="en-US" i="1" dirty="0" smtClean="0"/>
              <a:t>formality</a:t>
            </a:r>
          </a:p>
          <a:p>
            <a:pPr lvl="2"/>
            <a:r>
              <a:rPr lang="en-US" i="1" dirty="0" smtClean="0"/>
              <a:t>The </a:t>
            </a:r>
            <a:r>
              <a:rPr lang="en-US" i="1" dirty="0"/>
              <a:t>discussions last week in RAN by the members suggested that having the 3GPP logo on the header of the invitation implies that normal 3GPP meeting rules apply: free attendance of members with no limit to number of attendees or number of inputs by </a:t>
            </a:r>
            <a:r>
              <a:rPr lang="en-US" i="1" dirty="0" smtClean="0"/>
              <a:t>members</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1024549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smtClean="0"/>
              <a:t>Welcome to the 11th F2F meeting of the </a:t>
            </a:r>
            <a:r>
              <a:rPr lang="en-AU" i="1" dirty="0" err="1" smtClean="0"/>
              <a:t>Coex</a:t>
            </a:r>
            <a:r>
              <a:rPr lang="en-AU" i="1" dirty="0" smtClean="0"/>
              <a:t> SC </a:t>
            </a:r>
            <a:r>
              <a:rPr lang="en-AU" dirty="0" smtClean="0"/>
              <a:t>in </a:t>
            </a:r>
            <a:r>
              <a:rPr lang="en-AU" dirty="0" smtClean="0"/>
              <a:t>Atlanta </a:t>
            </a:r>
            <a:r>
              <a:rPr lang="en-AU" dirty="0" smtClean="0"/>
              <a:t>in </a:t>
            </a:r>
            <a:r>
              <a:rPr lang="en-AU" dirty="0" smtClean="0"/>
              <a:t>May </a:t>
            </a:r>
            <a:r>
              <a:rPr lang="en-AU" dirty="0" smtClean="0"/>
              <a:t>2019</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a:t>
            </a:r>
            <a:r>
              <a:rPr lang="en-AU" i="1" dirty="0" smtClean="0"/>
              <a:t>hoc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Hawaii (Sept 2017), Orlando (Nov 2017), Irvine (Jan 2018), Chicago (Mar 2018), Warsaw (May 2018), San Diego (July 2018), Hawaii (Sept 2018), Bangkok (Nov 2018), </a:t>
            </a:r>
            <a:r>
              <a:rPr lang="en-AU" dirty="0"/>
              <a:t>St </a:t>
            </a:r>
            <a:r>
              <a:rPr lang="en-AU" dirty="0" smtClean="0"/>
              <a:t>Louis (Jan 2019</a:t>
            </a:r>
            <a:r>
              <a:rPr lang="en-AU" dirty="0" smtClean="0"/>
              <a:t>), Vancouver (Mar 2019) </a:t>
            </a:r>
            <a:r>
              <a:rPr lang="en-AU" dirty="0" smtClean="0"/>
              <a:t>and will meet once or twice this week</a:t>
            </a:r>
          </a:p>
          <a:p>
            <a:pPr lvl="2"/>
            <a:r>
              <a:rPr lang="en-AU" dirty="0" smtClean="0"/>
              <a:t>Wed PM1</a:t>
            </a:r>
          </a:p>
          <a:p>
            <a:pPr lvl="2"/>
            <a:r>
              <a:rPr lang="en-AU" dirty="0" smtClean="0"/>
              <a:t>Thu PM1 (if required)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Workshop will have a capacity of 100-150 participants </a:t>
            </a:r>
            <a:endParaRPr lang="en-AU" dirty="0"/>
          </a:p>
        </p:txBody>
      </p:sp>
      <p:sp>
        <p:nvSpPr>
          <p:cNvPr id="3" name="Content Placeholder 2"/>
          <p:cNvSpPr>
            <a:spLocks noGrp="1"/>
          </p:cNvSpPr>
          <p:nvPr>
            <p:ph idx="1"/>
          </p:nvPr>
        </p:nvSpPr>
        <p:spPr/>
        <p:txBody>
          <a:bodyPr/>
          <a:lstStyle/>
          <a:p>
            <a:pPr lvl="1"/>
            <a:r>
              <a:rPr lang="en-AU" dirty="0" smtClean="0"/>
              <a:t>The original plan/budget was for an attendance limit of about 100 people</a:t>
            </a:r>
          </a:p>
          <a:p>
            <a:pPr lvl="2"/>
            <a:r>
              <a:rPr lang="en-AU" dirty="0" smtClean="0"/>
              <a:t>It is possible that this could increase to 150 people</a:t>
            </a:r>
          </a:p>
          <a:p>
            <a:pPr lvl="1"/>
            <a:r>
              <a:rPr lang="en-AU" dirty="0" smtClean="0"/>
              <a:t>3GPP RAN has confirmed a definite attendance from their participants of 28 people (but have asked us to budget for 35)</a:t>
            </a:r>
          </a:p>
          <a:p>
            <a:pPr lvl="1"/>
            <a:r>
              <a:rPr lang="en-AU" dirty="0" smtClean="0"/>
              <a:t>We are estimating that about 10 will come from other organisations</a:t>
            </a:r>
          </a:p>
          <a:p>
            <a:pPr lvl="1"/>
            <a:r>
              <a:rPr lang="en-AU" dirty="0" smtClean="0"/>
              <a:t>That leaves about 55 from IEEE 802 (assuming a 100 limit), which should leave plenty of space if only active participants register</a:t>
            </a:r>
          </a:p>
          <a:p>
            <a:pPr lvl="2"/>
            <a:r>
              <a:rPr lang="en-AU" dirty="0" err="1" smtClean="0"/>
              <a:t>ie</a:t>
            </a:r>
            <a:r>
              <a:rPr lang="en-AU" dirty="0" smtClean="0"/>
              <a:t> no “fly on </a:t>
            </a:r>
            <a:r>
              <a:rPr lang="en-AU" dirty="0" err="1" smtClean="0"/>
              <a:t>teh</a:t>
            </a:r>
            <a:r>
              <a:rPr lang="en-AU" dirty="0" smtClean="0"/>
              <a:t> wall” observers</a:t>
            </a:r>
          </a:p>
          <a:p>
            <a:pPr lvl="1"/>
            <a:r>
              <a:rPr lang="en-AU" dirty="0" smtClean="0"/>
              <a:t>If the attendance limit is increased to 150 then there should be no capacity problem</a:t>
            </a:r>
            <a:endParaRPr lang="en-AU" dirty="0"/>
          </a:p>
          <a:p>
            <a:pPr lvl="1"/>
            <a:r>
              <a:rPr lang="en-AU" dirty="0" smtClean="0">
                <a:solidFill>
                  <a:srgbClr val="FF0000"/>
                </a:solidFill>
              </a:rPr>
              <a:t>Status: registration count as of 12 May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1282031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are three </a:t>
            </a:r>
            <a:r>
              <a:rPr lang="en-AU" i="1" dirty="0" err="1" smtClean="0"/>
              <a:t>Coex</a:t>
            </a:r>
            <a:r>
              <a:rPr lang="en-AU" i="1" dirty="0" smtClean="0"/>
              <a:t> Workshop </a:t>
            </a:r>
            <a:r>
              <a:rPr lang="en-AU" dirty="0" smtClean="0"/>
              <a:t>sponsorships of $5000</a:t>
            </a:r>
            <a:r>
              <a:rPr lang="en-AU" dirty="0"/>
              <a:t> </a:t>
            </a:r>
            <a:r>
              <a:rPr lang="en-AU" dirty="0" smtClean="0"/>
              <a:t>– a fourth sponsorship </a:t>
            </a:r>
            <a:r>
              <a:rPr lang="en-AU" dirty="0"/>
              <a:t>i</a:t>
            </a:r>
            <a:r>
              <a:rPr lang="en-AU" dirty="0" smtClean="0"/>
              <a:t>s requested</a:t>
            </a:r>
            <a:endParaRPr lang="en-AU" dirty="0"/>
          </a:p>
        </p:txBody>
      </p:sp>
      <p:sp>
        <p:nvSpPr>
          <p:cNvPr id="3" name="Content Placeholder 2"/>
          <p:cNvSpPr>
            <a:spLocks noGrp="1"/>
          </p:cNvSpPr>
          <p:nvPr>
            <p:ph idx="1"/>
          </p:nvPr>
        </p:nvSpPr>
        <p:spPr/>
        <p:txBody>
          <a:bodyPr/>
          <a:lstStyle/>
          <a:p>
            <a:pPr lvl="1"/>
            <a:r>
              <a:rPr lang="en-AU" dirty="0" smtClean="0"/>
              <a:t>Two companies have agreed to sponsor the Workshop for $5000 each (with signage rights, logo on badge, and lots of thanks)</a:t>
            </a:r>
          </a:p>
          <a:p>
            <a:pPr lvl="2"/>
            <a:r>
              <a:rPr lang="en-AU" dirty="0" smtClean="0"/>
              <a:t>HPE</a:t>
            </a:r>
          </a:p>
          <a:p>
            <a:pPr lvl="2"/>
            <a:r>
              <a:rPr lang="en-AU" dirty="0" err="1" smtClean="0"/>
              <a:t>Quantenna</a:t>
            </a:r>
            <a:endParaRPr lang="en-AU" dirty="0" smtClean="0"/>
          </a:p>
          <a:p>
            <a:pPr lvl="1"/>
            <a:r>
              <a:rPr lang="en-AU" dirty="0" smtClean="0"/>
              <a:t>The IEEE 802 Wireless Chairs have also agreed to sponsor the Workshop for up to $6000</a:t>
            </a:r>
          </a:p>
          <a:p>
            <a:pPr lvl="1"/>
            <a:r>
              <a:rPr lang="en-AU" dirty="0" smtClean="0"/>
              <a:t>This means that a $50 registration fee will cover (assuming 100 attendees) two coffee breaks and a stand-up dinner</a:t>
            </a:r>
            <a:endParaRPr lang="en-AU" dirty="0"/>
          </a:p>
          <a:p>
            <a:pPr lvl="1"/>
            <a:r>
              <a:rPr lang="en-AU" b="1" dirty="0" smtClean="0"/>
              <a:t>There is still an opportunity for an additional sponsorship</a:t>
            </a:r>
          </a:p>
          <a:p>
            <a:pPr lvl="2"/>
            <a:r>
              <a:rPr lang="en-AU" dirty="0" smtClean="0"/>
              <a:t>Partially to </a:t>
            </a:r>
            <a:r>
              <a:rPr lang="en-AU" dirty="0"/>
              <a:t>replace the IEEE 802 Wireless </a:t>
            </a:r>
            <a:r>
              <a:rPr lang="en-AU" dirty="0" smtClean="0"/>
              <a:t>Chairs sponsorship! </a:t>
            </a:r>
          </a:p>
          <a:p>
            <a:pPr lvl="2"/>
            <a:r>
              <a:rPr lang="en-AU" dirty="0" smtClean="0"/>
              <a:t>Also to allow expansion of attendance from original budget of 100 to ~150</a:t>
            </a:r>
          </a:p>
          <a:p>
            <a:pPr lvl="2"/>
            <a:r>
              <a:rPr lang="en-AU" dirty="0" smtClean="0"/>
              <a:t>Please contact </a:t>
            </a:r>
            <a:r>
              <a:rPr lang="en-AU" dirty="0" err="1" smtClean="0"/>
              <a:t>Coex</a:t>
            </a:r>
            <a:r>
              <a:rPr lang="en-AU" dirty="0" smtClean="0"/>
              <a:t> SC Chair if you are interested in </a:t>
            </a:r>
            <a:r>
              <a:rPr lang="en-AU" dirty="0" smtClean="0"/>
              <a:t>sponsoring</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3218984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schedule includes 7.5 hours of meeting and 2 hours of eating/drinking</a:t>
            </a:r>
            <a:endParaRPr lang="en-AU" dirty="0"/>
          </a:p>
        </p:txBody>
      </p:sp>
      <p:sp>
        <p:nvSpPr>
          <p:cNvPr id="3" name="Content Placeholder 2"/>
          <p:cNvSpPr>
            <a:spLocks noGrp="1"/>
          </p:cNvSpPr>
          <p:nvPr>
            <p:ph idx="1"/>
          </p:nvPr>
        </p:nvSpPr>
        <p:spPr/>
        <p:txBody>
          <a:bodyPr/>
          <a:lstStyle/>
          <a:p>
            <a:r>
              <a:rPr lang="en-AU" dirty="0" smtClean="0"/>
              <a:t>Workshop schedule</a:t>
            </a:r>
          </a:p>
          <a:p>
            <a:pPr lvl="1"/>
            <a:r>
              <a:rPr lang="en-AU" dirty="0" smtClean="0"/>
              <a:t>12:30 </a:t>
            </a:r>
            <a:r>
              <a:rPr lang="en-AU" dirty="0"/>
              <a:t>13:00	Welcome coffee station</a:t>
            </a:r>
          </a:p>
          <a:p>
            <a:pPr lvl="1"/>
            <a:r>
              <a:rPr lang="en-AU" dirty="0" smtClean="0"/>
              <a:t>13:00-</a:t>
            </a:r>
            <a:r>
              <a:rPr lang="en-AU" dirty="0"/>
              <a:t>15:30	Meeting </a:t>
            </a:r>
            <a:r>
              <a:rPr lang="en-AU" dirty="0" smtClean="0"/>
              <a:t>(2.5 hours)</a:t>
            </a:r>
            <a:endParaRPr lang="en-AU" dirty="0"/>
          </a:p>
          <a:p>
            <a:pPr lvl="1"/>
            <a:r>
              <a:rPr lang="en-AU" dirty="0" smtClean="0"/>
              <a:t>15:30-16:00</a:t>
            </a:r>
            <a:r>
              <a:rPr lang="en-AU" dirty="0"/>
              <a:t>	Coffee </a:t>
            </a:r>
            <a:r>
              <a:rPr lang="en-AU" dirty="0" smtClean="0"/>
              <a:t>Break</a:t>
            </a:r>
          </a:p>
          <a:p>
            <a:pPr lvl="1"/>
            <a:r>
              <a:rPr lang="en-AU" dirty="0" smtClean="0"/>
              <a:t>16:00-19:00	Meeting (3 hours)</a:t>
            </a:r>
            <a:endParaRPr lang="en-AU" dirty="0"/>
          </a:p>
          <a:p>
            <a:pPr lvl="1"/>
            <a:r>
              <a:rPr lang="en-AU" dirty="0"/>
              <a:t>19:00-20.00	D</a:t>
            </a:r>
            <a:r>
              <a:rPr lang="en-AU" dirty="0" smtClean="0"/>
              <a:t>inner</a:t>
            </a:r>
          </a:p>
          <a:p>
            <a:pPr lvl="1"/>
            <a:r>
              <a:rPr lang="en-AU" dirty="0" smtClean="0"/>
              <a:t>20:00-22:00	Meeting (2 hours)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2047683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a:t>web </a:t>
            </a:r>
            <a:r>
              <a:rPr lang="en-AU" dirty="0" smtClean="0"/>
              <a:t>page includes a more detailed proposed agenda for the </a:t>
            </a:r>
            <a:r>
              <a:rPr lang="en-AU" i="1" dirty="0" err="1" smtClean="0"/>
              <a:t>Coex</a:t>
            </a:r>
            <a:r>
              <a:rPr lang="en-AU" i="1" dirty="0" smtClean="0"/>
              <a:t> Workshop</a:t>
            </a:r>
            <a:endParaRPr lang="en-AU" i="1" dirty="0"/>
          </a:p>
        </p:txBody>
      </p:sp>
      <p:sp>
        <p:nvSpPr>
          <p:cNvPr id="3" name="Content Placeholder 2"/>
          <p:cNvSpPr>
            <a:spLocks noGrp="1"/>
          </p:cNvSpPr>
          <p:nvPr>
            <p:ph idx="1"/>
          </p:nvPr>
        </p:nvSpPr>
        <p:spPr>
          <a:xfrm>
            <a:off x="1143000" y="2057401"/>
            <a:ext cx="7315200" cy="4114801"/>
          </a:xfrm>
          <a:ln>
            <a:solidFill>
              <a:schemeClr val="tx1"/>
            </a:solidFill>
          </a:ln>
        </p:spPr>
        <p:txBody>
          <a:bodyPr/>
          <a:lstStyle/>
          <a:p>
            <a:pPr lvl="1"/>
            <a:r>
              <a:rPr lang="en-AU" sz="1600" dirty="0" smtClean="0"/>
              <a:t>Welcome &amp; </a:t>
            </a:r>
            <a:r>
              <a:rPr lang="en-AU" sz="1600" dirty="0"/>
              <a:t>Introduction to the Coexistence </a:t>
            </a:r>
            <a:r>
              <a:rPr lang="en-AU" sz="1600" dirty="0" smtClean="0"/>
              <a:t>Workshop</a:t>
            </a:r>
          </a:p>
          <a:p>
            <a:pPr lvl="1"/>
            <a:r>
              <a:rPr lang="en-AU" sz="1600" dirty="0" smtClean="0"/>
              <a:t>Invited </a:t>
            </a:r>
            <a:r>
              <a:rPr lang="en-AU" sz="1600" dirty="0"/>
              <a:t>standardisation </a:t>
            </a:r>
            <a:r>
              <a:rPr lang="en-AU" sz="1600" dirty="0" smtClean="0"/>
              <a:t>updates</a:t>
            </a:r>
          </a:p>
          <a:p>
            <a:pPr lvl="2">
              <a:spcBef>
                <a:spcPts val="200"/>
              </a:spcBef>
            </a:pPr>
            <a:r>
              <a:rPr lang="en-AU" sz="1400" dirty="0" smtClean="0"/>
              <a:t>IEEE </a:t>
            </a:r>
            <a:r>
              <a:rPr lang="en-AU" sz="1400" dirty="0"/>
              <a:t>802.11ax </a:t>
            </a:r>
            <a:r>
              <a:rPr lang="en-AU" sz="1400" dirty="0" smtClean="0"/>
              <a:t>(VHT) status</a:t>
            </a:r>
            <a:endParaRPr lang="en-AU" sz="1400" dirty="0"/>
          </a:p>
          <a:p>
            <a:pPr lvl="2">
              <a:spcBef>
                <a:spcPts val="200"/>
              </a:spcBef>
            </a:pPr>
            <a:r>
              <a:rPr lang="en-AU" sz="1400" dirty="0" smtClean="0"/>
              <a:t>3GPP </a:t>
            </a:r>
            <a:r>
              <a:rPr lang="en-AU" sz="1400" dirty="0"/>
              <a:t>NR-U status </a:t>
            </a:r>
          </a:p>
          <a:p>
            <a:pPr lvl="2">
              <a:spcBef>
                <a:spcPts val="200"/>
              </a:spcBef>
            </a:pPr>
            <a:r>
              <a:rPr lang="en-AU" sz="1400" dirty="0" smtClean="0"/>
              <a:t>IEEE </a:t>
            </a:r>
            <a:r>
              <a:rPr lang="en-AU" sz="1400" dirty="0" smtClean="0"/>
              <a:t>802.11be (EHT) </a:t>
            </a:r>
            <a:r>
              <a:rPr lang="en-AU" sz="1400" dirty="0"/>
              <a:t>plans</a:t>
            </a:r>
          </a:p>
          <a:p>
            <a:pPr lvl="1"/>
            <a:r>
              <a:rPr lang="en-AU" sz="1600" dirty="0" smtClean="0"/>
              <a:t>Invited </a:t>
            </a:r>
            <a:r>
              <a:rPr lang="en-AU" sz="1600" dirty="0"/>
              <a:t>regulatory update</a:t>
            </a:r>
          </a:p>
          <a:p>
            <a:pPr lvl="2">
              <a:spcBef>
                <a:spcPts val="200"/>
              </a:spcBef>
            </a:pPr>
            <a:r>
              <a:rPr lang="en-AU" sz="1400" dirty="0" smtClean="0"/>
              <a:t>Brief </a:t>
            </a:r>
            <a:r>
              <a:rPr lang="en-AU" sz="1400" dirty="0"/>
              <a:t>update on the availability of the 6GHz band for unlicensed use</a:t>
            </a:r>
          </a:p>
          <a:p>
            <a:pPr lvl="1"/>
            <a:r>
              <a:rPr lang="en-AU" sz="1600" dirty="0" smtClean="0"/>
              <a:t>Deployment </a:t>
            </a:r>
            <a:r>
              <a:rPr lang="en-AU" sz="1600" dirty="0"/>
              <a:t>update</a:t>
            </a:r>
          </a:p>
          <a:p>
            <a:pPr lvl="2">
              <a:spcBef>
                <a:spcPts val="200"/>
              </a:spcBef>
            </a:pPr>
            <a:r>
              <a:rPr lang="en-AU" sz="1400" dirty="0" smtClean="0"/>
              <a:t>Short </a:t>
            </a:r>
            <a:r>
              <a:rPr lang="en-AU" sz="1400" dirty="0"/>
              <a:t>papers on coexistence experience between 3GPP LAA and IEEE 802.11ac in the 5GHz </a:t>
            </a:r>
            <a:r>
              <a:rPr lang="en-AU" sz="1400" dirty="0" smtClean="0"/>
              <a:t>band</a:t>
            </a:r>
          </a:p>
          <a:p>
            <a:pPr lvl="1"/>
            <a:r>
              <a:rPr lang="en-AU" sz="1600" dirty="0" smtClean="0"/>
              <a:t>Coexistence topics</a:t>
            </a:r>
          </a:p>
          <a:p>
            <a:pPr lvl="2">
              <a:spcBef>
                <a:spcPts val="200"/>
              </a:spcBef>
            </a:pPr>
            <a:r>
              <a:rPr lang="en-AU" sz="1400" dirty="0" smtClean="0"/>
              <a:t>Short </a:t>
            </a:r>
            <a:r>
              <a:rPr lang="en-AU" sz="1400" dirty="0"/>
              <a:t>papers on any aspect relevant to the Coexistence Workshop’s </a:t>
            </a:r>
            <a:r>
              <a:rPr lang="en-AU" sz="1400" dirty="0" smtClean="0"/>
              <a:t>goals</a:t>
            </a:r>
          </a:p>
          <a:p>
            <a:pPr lvl="1"/>
            <a:r>
              <a:rPr lang="en-AU" sz="1600" dirty="0" smtClean="0"/>
              <a:t>Summary </a:t>
            </a:r>
            <a:r>
              <a:rPr lang="en-AU" sz="1600" dirty="0"/>
              <a:t>of the Coexistence </a:t>
            </a:r>
            <a:r>
              <a:rPr lang="en-AU" sz="1600" dirty="0" smtClean="0"/>
              <a:t>Workshop</a:t>
            </a:r>
          </a:p>
          <a:p>
            <a:pPr lvl="2">
              <a:spcBef>
                <a:spcPts val="200"/>
              </a:spcBef>
            </a:pPr>
            <a:r>
              <a:rPr lang="en-AU" sz="1400" dirty="0"/>
              <a:t>N</a:t>
            </a:r>
            <a:r>
              <a:rPr lang="en-AU" sz="1400" dirty="0" smtClean="0"/>
              <a:t>ext </a:t>
            </a:r>
            <a:r>
              <a:rPr lang="en-AU" sz="1400" dirty="0"/>
              <a:t>steps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
        <p:nvSpPr>
          <p:cNvPr id="7" name="Rectangle 6"/>
          <p:cNvSpPr/>
          <p:nvPr/>
        </p:nvSpPr>
        <p:spPr bwMode="auto">
          <a:xfrm rot="16200000">
            <a:off x="-1143002" y="3886202"/>
            <a:ext cx="4114803"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mj-lt"/>
              </a:rPr>
              <a:t>Agenda</a:t>
            </a:r>
          </a:p>
        </p:txBody>
      </p:sp>
    </p:spTree>
    <p:extLst>
      <p:ext uri="{BB962C8B-B14F-4D97-AF65-F5344CB8AC3E}">
        <p14:creationId xmlns:p14="http://schemas.microsoft.com/office/powerpoint/2010/main" val="3607619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invited paper relating to NR-U has been confirmed</a:t>
            </a:r>
            <a:endParaRPr lang="en-AU" dirty="0"/>
          </a:p>
        </p:txBody>
      </p:sp>
      <p:sp>
        <p:nvSpPr>
          <p:cNvPr id="3" name="Content Placeholder 2"/>
          <p:cNvSpPr>
            <a:spLocks noGrp="1"/>
          </p:cNvSpPr>
          <p:nvPr>
            <p:ph idx="1"/>
          </p:nvPr>
        </p:nvSpPr>
        <p:spPr/>
        <p:txBody>
          <a:bodyPr/>
          <a:lstStyle/>
          <a:p>
            <a:r>
              <a:rPr lang="en-AU" dirty="0" smtClean="0"/>
              <a:t>NR-U update</a:t>
            </a:r>
          </a:p>
          <a:p>
            <a:pPr lvl="1"/>
            <a:r>
              <a:rPr lang="en-AU" dirty="0" smtClean="0"/>
              <a:t>Balazs Bertenyi (RAN Chair) has agreed to arrange a (presentation &amp; discussion) session for “</a:t>
            </a:r>
            <a:r>
              <a:rPr lang="en-GB" i="1" dirty="0" smtClean="0"/>
              <a:t>Status </a:t>
            </a:r>
            <a:r>
              <a:rPr lang="en-GB" i="1" dirty="0"/>
              <a:t>update on the progress of the NR-U Work Item, including the summary of the coexistence discussions and decisions</a:t>
            </a:r>
            <a:r>
              <a:rPr lang="en-GB" dirty="0"/>
              <a:t>” </a:t>
            </a:r>
            <a:endParaRPr lang="en-GB" dirty="0" smtClean="0"/>
          </a:p>
          <a:p>
            <a:pPr lvl="2"/>
            <a:r>
              <a:rPr lang="en-GB" dirty="0"/>
              <a:t>Speaker: </a:t>
            </a:r>
            <a:r>
              <a:rPr lang="en-GB" dirty="0" smtClean="0">
                <a:solidFill>
                  <a:srgbClr val="FF0000"/>
                </a:solidFill>
              </a:rPr>
              <a:t>tbc</a:t>
            </a:r>
          </a:p>
          <a:p>
            <a:pPr lvl="2"/>
            <a:r>
              <a:rPr lang="en-GB" dirty="0" smtClean="0"/>
              <a:t>Length: 60 min (including discussion)</a:t>
            </a:r>
          </a:p>
          <a:p>
            <a:pPr lvl="1"/>
            <a:r>
              <a:rPr lang="en-GB" dirty="0" smtClean="0"/>
              <a:t>The primary audience is IEEE 802.11 participants for their education</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574661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paper relating to 3GPP process will be delivered to 802.11 WG mid-session plenary</a:t>
            </a:r>
            <a:endParaRPr lang="en-AU" dirty="0"/>
          </a:p>
        </p:txBody>
      </p:sp>
      <p:sp>
        <p:nvSpPr>
          <p:cNvPr id="3" name="Content Placeholder 2"/>
          <p:cNvSpPr>
            <a:spLocks noGrp="1"/>
          </p:cNvSpPr>
          <p:nvPr>
            <p:ph idx="1"/>
          </p:nvPr>
        </p:nvSpPr>
        <p:spPr/>
        <p:txBody>
          <a:bodyPr/>
          <a:lstStyle/>
          <a:p>
            <a:r>
              <a:rPr lang="en-GB" dirty="0" smtClean="0">
                <a:solidFill>
                  <a:schemeClr val="tx2"/>
                </a:solidFill>
              </a:rPr>
              <a:t>3GPP process</a:t>
            </a:r>
          </a:p>
          <a:p>
            <a:pPr lvl="1"/>
            <a:r>
              <a:rPr lang="en-AU" dirty="0"/>
              <a:t>Balazs </a:t>
            </a:r>
            <a:r>
              <a:rPr lang="en-AU" dirty="0" smtClean="0"/>
              <a:t>Bertenyi (RAN </a:t>
            </a:r>
            <a:r>
              <a:rPr lang="en-AU" dirty="0"/>
              <a:t>Chair) </a:t>
            </a:r>
            <a:r>
              <a:rPr lang="en-AU" dirty="0" smtClean="0"/>
              <a:t>has volunteered for 3GPP to provide a 3GPP process update, focusing on how decisions are really made (the “unwritten rules”)</a:t>
            </a:r>
          </a:p>
          <a:p>
            <a:pPr lvl="2"/>
            <a:r>
              <a:rPr lang="en-GB" dirty="0"/>
              <a:t>Speaker: </a:t>
            </a:r>
            <a:r>
              <a:rPr lang="en-GB" dirty="0" smtClean="0">
                <a:solidFill>
                  <a:srgbClr val="FF0000"/>
                </a:solidFill>
              </a:rPr>
              <a:t>tbc</a:t>
            </a:r>
          </a:p>
          <a:p>
            <a:pPr lvl="2"/>
            <a:r>
              <a:rPr lang="en-GB" dirty="0" smtClean="0"/>
              <a:t>Length: 30 min</a:t>
            </a:r>
            <a:endParaRPr lang="en-GB" dirty="0"/>
          </a:p>
          <a:p>
            <a:pPr lvl="1"/>
            <a:r>
              <a:rPr lang="en-AU" dirty="0" smtClean="0">
                <a:solidFill>
                  <a:schemeClr val="tx2"/>
                </a:solidFill>
              </a:rPr>
              <a:t>Dorothy Stanley (802.11 WG Chair)  has agreed to this occurring at the mid-session plenary</a:t>
            </a:r>
          </a:p>
          <a:p>
            <a:pPr lvl="1"/>
            <a:r>
              <a:rPr lang="en-AU" dirty="0">
                <a:solidFill>
                  <a:schemeClr val="tx2"/>
                </a:solidFill>
              </a:rPr>
              <a:t>A brief document on IEEE 802.11 WG processes will be developed for reference by 3GPP stakeholders</a:t>
            </a:r>
            <a:r>
              <a:rPr lang="en-AU" dirty="0"/>
              <a:t> </a:t>
            </a:r>
          </a:p>
          <a:p>
            <a:pPr lvl="1"/>
            <a:endParaRPr lang="en-AU" dirty="0" smtClean="0">
              <a:solidFill>
                <a:schemeClr val="tx2"/>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1216922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invited paper relating to 802.11ax has </a:t>
            </a:r>
            <a:r>
              <a:rPr lang="en-AU" dirty="0" smtClean="0">
                <a:solidFill>
                  <a:srgbClr val="FF0000"/>
                </a:solidFill>
              </a:rPr>
              <a:t>not yet </a:t>
            </a:r>
            <a:r>
              <a:rPr lang="en-AU" dirty="0" smtClean="0"/>
              <a:t>been confirmed </a:t>
            </a:r>
            <a:r>
              <a:rPr lang="en-AU" dirty="0" smtClean="0">
                <a:solidFill>
                  <a:srgbClr val="FF0000"/>
                </a:solidFill>
              </a:rPr>
              <a:t>(but it will be)</a:t>
            </a:r>
            <a:endParaRPr lang="en-AU" dirty="0">
              <a:solidFill>
                <a:srgbClr val="FF0000"/>
              </a:solidFill>
            </a:endParaRPr>
          </a:p>
        </p:txBody>
      </p:sp>
      <p:sp>
        <p:nvSpPr>
          <p:cNvPr id="3" name="Content Placeholder 2"/>
          <p:cNvSpPr>
            <a:spLocks noGrp="1"/>
          </p:cNvSpPr>
          <p:nvPr>
            <p:ph idx="1"/>
          </p:nvPr>
        </p:nvSpPr>
        <p:spPr/>
        <p:txBody>
          <a:bodyPr/>
          <a:lstStyle/>
          <a:p>
            <a:r>
              <a:rPr lang="en-AU" dirty="0" smtClean="0"/>
              <a:t>802.11ax update</a:t>
            </a:r>
          </a:p>
          <a:p>
            <a:pPr lvl="1"/>
            <a:r>
              <a:rPr lang="en-AU" dirty="0" smtClean="0"/>
              <a:t>Osama </a:t>
            </a:r>
            <a:r>
              <a:rPr lang="en-US" dirty="0" err="1" smtClean="0"/>
              <a:t>Aboul</a:t>
            </a:r>
            <a:r>
              <a:rPr lang="en-US" dirty="0" smtClean="0"/>
              <a:t> </a:t>
            </a:r>
            <a:r>
              <a:rPr lang="en-US" dirty="0" err="1" smtClean="0"/>
              <a:t>Magd</a:t>
            </a:r>
            <a:r>
              <a:rPr lang="en-AU" dirty="0" smtClean="0"/>
              <a:t> </a:t>
            </a:r>
            <a:r>
              <a:rPr lang="en-AU" dirty="0"/>
              <a:t>(</a:t>
            </a:r>
            <a:r>
              <a:rPr lang="en-AU" dirty="0" err="1" smtClean="0"/>
              <a:t>TGax</a:t>
            </a:r>
            <a:r>
              <a:rPr lang="en-AU" dirty="0" smtClean="0"/>
              <a:t> </a:t>
            </a:r>
            <a:r>
              <a:rPr lang="en-AU" dirty="0"/>
              <a:t>Chair) </a:t>
            </a:r>
            <a:r>
              <a:rPr lang="en-AU" dirty="0" smtClean="0"/>
              <a:t>was asked at </a:t>
            </a:r>
            <a:r>
              <a:rPr lang="en-AU" dirty="0"/>
              <a:t>the Vancouver meeting to arrange for someone to provide a presentation outlining possible plans and outcome for </a:t>
            </a:r>
            <a:r>
              <a:rPr lang="en-AU" dirty="0" smtClean="0"/>
              <a:t>802.11ax, </a:t>
            </a:r>
            <a:r>
              <a:rPr lang="en-AU" dirty="0"/>
              <a:t>particularly in relation to </a:t>
            </a:r>
            <a:r>
              <a:rPr lang="en-AU" dirty="0" smtClean="0"/>
              <a:t>coexistence</a:t>
            </a:r>
          </a:p>
          <a:p>
            <a:pPr lvl="2"/>
            <a:r>
              <a:rPr lang="en-AU" dirty="0" smtClean="0">
                <a:solidFill>
                  <a:srgbClr val="FF0000"/>
                </a:solidFill>
              </a:rPr>
              <a:t>No reply so far</a:t>
            </a:r>
            <a:endParaRPr lang="en-AU" dirty="0">
              <a:solidFill>
                <a:srgbClr val="FF0000"/>
              </a:solidFill>
            </a:endParaRPr>
          </a:p>
          <a:p>
            <a:pPr lvl="1"/>
            <a:r>
              <a:rPr lang="en-AU" dirty="0"/>
              <a:t>Speaker: </a:t>
            </a:r>
            <a:r>
              <a:rPr lang="en-AU" dirty="0">
                <a:solidFill>
                  <a:srgbClr val="FF0000"/>
                </a:solidFill>
              </a:rPr>
              <a:t>tbc</a:t>
            </a:r>
          </a:p>
          <a:p>
            <a:pPr lvl="1"/>
            <a:r>
              <a:rPr lang="en-AU" dirty="0"/>
              <a:t>Length: </a:t>
            </a:r>
            <a:r>
              <a:rPr lang="en-AU" dirty="0">
                <a:solidFill>
                  <a:srgbClr val="FF0000"/>
                </a:solidFill>
              </a:rPr>
              <a:t>tbc</a:t>
            </a:r>
          </a:p>
          <a:p>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911868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invited paper relating to 802.11be has been confirmed</a:t>
            </a:r>
            <a:endParaRPr lang="en-AU" dirty="0"/>
          </a:p>
        </p:txBody>
      </p:sp>
      <p:sp>
        <p:nvSpPr>
          <p:cNvPr id="3" name="Content Placeholder 2"/>
          <p:cNvSpPr>
            <a:spLocks noGrp="1"/>
          </p:cNvSpPr>
          <p:nvPr>
            <p:ph idx="1"/>
          </p:nvPr>
        </p:nvSpPr>
        <p:spPr/>
        <p:txBody>
          <a:bodyPr/>
          <a:lstStyle/>
          <a:p>
            <a:r>
              <a:rPr lang="en-AU" dirty="0" smtClean="0"/>
              <a:t>802.11be update</a:t>
            </a:r>
          </a:p>
          <a:p>
            <a:pPr lvl="1"/>
            <a:r>
              <a:rPr lang="en-AU" dirty="0" smtClean="0"/>
              <a:t>Mike Montemurro (</a:t>
            </a:r>
            <a:r>
              <a:rPr lang="en-AU" dirty="0" err="1" smtClean="0"/>
              <a:t>TGbe</a:t>
            </a:r>
            <a:r>
              <a:rPr lang="en-AU" dirty="0" smtClean="0"/>
              <a:t> Chair) has agreed at the Vancouver meeting to arrange for someone to provide a presentation outlining possible plans and outcome for 802.11be, particularly in relation to coexistence</a:t>
            </a:r>
          </a:p>
          <a:p>
            <a:pPr lvl="1"/>
            <a:r>
              <a:rPr lang="en-AU" dirty="0" smtClean="0"/>
              <a:t>Speaker: </a:t>
            </a:r>
            <a:r>
              <a:rPr lang="en-AU" dirty="0" smtClean="0">
                <a:solidFill>
                  <a:srgbClr val="FF0000"/>
                </a:solidFill>
              </a:rPr>
              <a:t>tbc</a:t>
            </a:r>
          </a:p>
          <a:p>
            <a:pPr lvl="1"/>
            <a:r>
              <a:rPr lang="en-AU" dirty="0" smtClean="0"/>
              <a:t>Length: </a:t>
            </a:r>
            <a:r>
              <a:rPr lang="en-AU" dirty="0" smtClean="0">
                <a:solidFill>
                  <a:srgbClr val="FF0000"/>
                </a:solidFill>
              </a:rPr>
              <a:t>tbc</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326112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a:t>
            </a:r>
            <a:r>
              <a:rPr lang="en-AU" dirty="0" smtClean="0"/>
              <a:t>BRAN </a:t>
            </a:r>
            <a:r>
              <a:rPr lang="en-AU" dirty="0" smtClean="0"/>
              <a:t>has agreed to provide an “invited </a:t>
            </a:r>
            <a:r>
              <a:rPr lang="en-AU" dirty="0" smtClean="0"/>
              <a:t>paper” </a:t>
            </a:r>
            <a:r>
              <a:rPr lang="en-AU" dirty="0" smtClean="0"/>
              <a:t>discussing EN 301 893 and related issues</a:t>
            </a:r>
            <a:endParaRPr lang="en-AU" dirty="0"/>
          </a:p>
        </p:txBody>
      </p:sp>
      <p:sp>
        <p:nvSpPr>
          <p:cNvPr id="3" name="Content Placeholder 2"/>
          <p:cNvSpPr>
            <a:spLocks noGrp="1"/>
          </p:cNvSpPr>
          <p:nvPr>
            <p:ph idx="1"/>
          </p:nvPr>
        </p:nvSpPr>
        <p:spPr/>
        <p:txBody>
          <a:bodyPr/>
          <a:lstStyle/>
          <a:p>
            <a:pPr lvl="1"/>
            <a:r>
              <a:rPr lang="en-US" dirty="0" smtClean="0"/>
              <a:t>Request to ESTI BRAN Chair </a:t>
            </a:r>
            <a:r>
              <a:rPr lang="en-AU" dirty="0"/>
              <a:t>for an invited paper </a:t>
            </a:r>
            <a:r>
              <a:rPr lang="en-AU" dirty="0" smtClean="0"/>
              <a:t>regulatory update on  </a:t>
            </a:r>
            <a:r>
              <a:rPr lang="en-AU" dirty="0"/>
              <a:t>EN 301 893 and similar work for 6 GHz</a:t>
            </a:r>
            <a:endParaRPr lang="en-US" dirty="0" smtClean="0"/>
          </a:p>
          <a:p>
            <a:pPr lvl="2"/>
            <a:r>
              <a:rPr lang="en-US" i="1" dirty="0" smtClean="0"/>
              <a:t>… request </a:t>
            </a:r>
            <a:r>
              <a:rPr lang="en-US" i="1" dirty="0"/>
              <a:t>that you arrange for one or more BRAN participants to develop appropriate material for the invited paper that describes progress in the aspects of EN 301 893 related to coexistence and any plans for activities to address similar issues in the 6Ghz band.</a:t>
            </a:r>
            <a:endParaRPr lang="en-AU" i="1" dirty="0"/>
          </a:p>
          <a:p>
            <a:pPr lvl="1"/>
            <a:r>
              <a:rPr lang="en-AU" dirty="0" smtClean="0"/>
              <a:t>The ETSI BRAN Chair sent the IEEE 802.11 WG Chair a response after the recent ETSI BRAN meeting</a:t>
            </a:r>
          </a:p>
          <a:p>
            <a:pPr lvl="2"/>
            <a:r>
              <a:rPr lang="en-US" i="1" dirty="0" smtClean="0"/>
              <a:t>We </a:t>
            </a:r>
            <a:r>
              <a:rPr lang="en-US" i="1" dirty="0"/>
              <a:t>are pleased to inform you that TC BRAN has accepted this invitation and in addition we agreed that we will prepare a short presentation for which the headlines are copied </a:t>
            </a:r>
            <a:r>
              <a:rPr lang="en-US" i="1" dirty="0" smtClean="0"/>
              <a:t>below</a:t>
            </a:r>
          </a:p>
          <a:p>
            <a:pPr lvl="2"/>
            <a:r>
              <a:rPr lang="en-US" i="1" dirty="0" smtClean="0"/>
              <a:t>The </a:t>
            </a:r>
            <a:r>
              <a:rPr lang="en-US" i="1" dirty="0"/>
              <a:t>presentation itself will be done by David Boldy who is vice-chair of ETSI TC </a:t>
            </a:r>
            <a:r>
              <a:rPr lang="en-US" i="1" dirty="0" smtClean="0"/>
              <a:t>BRAN</a:t>
            </a:r>
          </a:p>
          <a:p>
            <a:pPr lvl="2"/>
            <a:r>
              <a:rPr lang="en-US" i="1" dirty="0" smtClean="0"/>
              <a:t>The </a:t>
            </a:r>
            <a:r>
              <a:rPr lang="en-US" i="1" dirty="0"/>
              <a:t>slide deck will be send to you immediately after our next meeting in June which will end on Thursday 20 June. </a:t>
            </a:r>
            <a:endParaRPr lang="en-AU" sz="1800" i="1"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3364768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have prepared an outline of their contribution to the </a:t>
            </a:r>
            <a:r>
              <a:rPr lang="en-AU" i="1" dirty="0" err="1" smtClean="0"/>
              <a:t>Coex</a:t>
            </a:r>
            <a:r>
              <a:rPr lang="en-AU" i="1" dirty="0" smtClean="0"/>
              <a:t> Workshop</a:t>
            </a:r>
            <a:endParaRPr lang="en-AU" i="1" dirty="0"/>
          </a:p>
        </p:txBody>
      </p:sp>
      <p:sp>
        <p:nvSpPr>
          <p:cNvPr id="3" name="Content Placeholder 2"/>
          <p:cNvSpPr>
            <a:spLocks noGrp="1"/>
          </p:cNvSpPr>
          <p:nvPr>
            <p:ph idx="1"/>
          </p:nvPr>
        </p:nvSpPr>
        <p:spPr/>
        <p:txBody>
          <a:bodyPr/>
          <a:lstStyle/>
          <a:p>
            <a:r>
              <a:rPr lang="nl-BE" dirty="0" smtClean="0"/>
              <a:t>ETSI BRAN outline (1/2)</a:t>
            </a:r>
          </a:p>
          <a:p>
            <a:pPr lvl="1"/>
            <a:r>
              <a:rPr lang="nl-BE" i="1" dirty="0" smtClean="0"/>
              <a:t>Status of 6GHz in Europe</a:t>
            </a:r>
            <a:endParaRPr lang="en-AU" i="1" dirty="0" smtClean="0"/>
          </a:p>
          <a:p>
            <a:pPr lvl="2"/>
            <a:r>
              <a:rPr lang="en-GB" i="1" dirty="0" smtClean="0"/>
              <a:t>SE45: ECC Report 302 (Timeline)</a:t>
            </a:r>
            <a:endParaRPr lang="en-AU" i="1" dirty="0" smtClean="0"/>
          </a:p>
          <a:p>
            <a:pPr lvl="2"/>
            <a:r>
              <a:rPr lang="en-GB" i="1" dirty="0" smtClean="0"/>
              <a:t>FM57: Draft CEPT Report A in response to the EC mandate (Timeline)</a:t>
            </a:r>
            <a:endParaRPr lang="en-AU" i="1" dirty="0" smtClean="0"/>
          </a:p>
          <a:p>
            <a:pPr lvl="2"/>
            <a:r>
              <a:rPr lang="en-GB" i="1" dirty="0" smtClean="0"/>
              <a:t>FM57: Draft CEPT Report B in response to the EC mandate (Timeline)</a:t>
            </a:r>
            <a:endParaRPr lang="en-AU" i="1" dirty="0" smtClean="0"/>
          </a:p>
          <a:p>
            <a:pPr lvl="2"/>
            <a:r>
              <a:rPr lang="en-GB" i="1" dirty="0" smtClean="0"/>
              <a:t>Hand off process from CEPT to ETSI</a:t>
            </a:r>
            <a:endParaRPr lang="en-AU" i="1" dirty="0" smtClean="0"/>
          </a:p>
          <a:p>
            <a:pPr lvl="1"/>
            <a:r>
              <a:rPr lang="nl-BE" i="1" dirty="0" smtClean="0"/>
              <a:t>ETSI 6GHz </a:t>
            </a:r>
            <a:endParaRPr lang="en-AU" i="1" dirty="0" smtClean="0"/>
          </a:p>
          <a:p>
            <a:pPr lvl="2"/>
            <a:r>
              <a:rPr lang="en-GB" i="1" dirty="0" smtClean="0"/>
              <a:t>Development of an ETSI </a:t>
            </a:r>
            <a:r>
              <a:rPr lang="en-GB" i="1" dirty="0" err="1" smtClean="0"/>
              <a:t>SRDoc</a:t>
            </a:r>
            <a:r>
              <a:rPr lang="en-GB" i="1" dirty="0" smtClean="0"/>
              <a:t> (containing the spectrum request to CEPT)</a:t>
            </a:r>
            <a:endParaRPr lang="en-AU" i="1" dirty="0" smtClean="0"/>
          </a:p>
          <a:p>
            <a:pPr lvl="2"/>
            <a:r>
              <a:rPr lang="en-GB" i="1" dirty="0" smtClean="0"/>
              <a:t>Development of an ETSI Technical Report (TR)</a:t>
            </a:r>
            <a:endParaRPr lang="en-AU" i="1" dirty="0" smtClean="0"/>
          </a:p>
          <a:p>
            <a:pPr lvl="2"/>
            <a:r>
              <a:rPr lang="en-GB" i="1" dirty="0" smtClean="0"/>
              <a:t>Work item for developing an ETSI Harmonized Standard </a:t>
            </a:r>
            <a:endParaRPr lang="en-AU" i="1" dirty="0" smtClean="0"/>
          </a:p>
          <a:p>
            <a:pPr lvl="3"/>
            <a:r>
              <a:rPr lang="en-GB" i="1" dirty="0" smtClean="0"/>
              <a:t>timelines</a:t>
            </a:r>
            <a:endParaRPr lang="en-AU" i="1" dirty="0" smtClean="0"/>
          </a:p>
          <a:p>
            <a:pPr lvl="3"/>
            <a:r>
              <a:rPr lang="en-GB" i="1" dirty="0" smtClean="0"/>
              <a:t>EN 301 893 or new standard??</a:t>
            </a:r>
            <a:endParaRPr lang="en-AU" i="1" dirty="0" smtClean="0"/>
          </a:p>
          <a:p>
            <a:pPr lvl="2"/>
            <a:r>
              <a:rPr lang="en-GB" i="1" dirty="0" smtClean="0"/>
              <a:t>Work programme (explanation of timelines/procedure/deliverables)</a:t>
            </a:r>
            <a:endParaRPr lang="en-AU" i="1" dirty="0" smtClean="0"/>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29</a:t>
            </a:fld>
            <a:endParaRPr lang="en-US"/>
          </a:p>
        </p:txBody>
      </p:sp>
    </p:spTree>
    <p:extLst>
      <p:ext uri="{BB962C8B-B14F-4D97-AF65-F5344CB8AC3E}">
        <p14:creationId xmlns:p14="http://schemas.microsoft.com/office/powerpoint/2010/main" val="328423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first task for the </a:t>
            </a:r>
            <a:r>
              <a:rPr lang="en-AU" i="1" dirty="0" err="1"/>
              <a:t>Coex</a:t>
            </a:r>
            <a:r>
              <a:rPr lang="en-AU" i="1" dirty="0"/>
              <a:t> SC </a:t>
            </a:r>
            <a:r>
              <a:rPr lang="en-AU" dirty="0" smtClean="0"/>
              <a:t>today is not to appoint a secretary</a:t>
            </a:r>
            <a:endParaRPr lang="en-AU" dirty="0"/>
          </a:p>
        </p:txBody>
      </p:sp>
      <p:sp>
        <p:nvSpPr>
          <p:cNvPr id="3" name="Content Placeholder 2"/>
          <p:cNvSpPr>
            <a:spLocks noGrp="1"/>
          </p:cNvSpPr>
          <p:nvPr>
            <p:ph idx="1"/>
          </p:nvPr>
        </p:nvSpPr>
        <p:spPr/>
        <p:txBody>
          <a:bodyPr/>
          <a:lstStyle/>
          <a:p>
            <a:pPr lvl="1"/>
            <a:r>
              <a:rPr lang="en-AU" dirty="0" smtClean="0"/>
              <a:t>It is important to keep proper minutes of all Coexistence SC meetings</a:t>
            </a:r>
          </a:p>
          <a:p>
            <a:pPr lvl="1"/>
            <a:r>
              <a:rPr lang="en-AU" dirty="0" smtClean="0">
                <a:sym typeface="Wingdings" panose="05000000000000000000" pitchFamily="2" charset="2"/>
              </a:rPr>
              <a:t>Fortunately, Guido Hiertz (Ericsson) agreed in </a:t>
            </a:r>
            <a:r>
              <a:rPr lang="en-AU" dirty="0" smtClean="0">
                <a:sym typeface="Wingdings" panose="05000000000000000000" pitchFamily="2" charset="2"/>
              </a:rPr>
              <a:t>Berlin (July 2017) </a:t>
            </a:r>
            <a:r>
              <a:rPr lang="en-AU" dirty="0" smtClean="0">
                <a:sym typeface="Wingdings" panose="05000000000000000000" pitchFamily="2" charset="2"/>
              </a:rPr>
              <a:t>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have prepared an outline of their contribution to the </a:t>
            </a:r>
            <a:r>
              <a:rPr lang="en-AU" i="1" dirty="0" err="1" smtClean="0"/>
              <a:t>Coex</a:t>
            </a:r>
            <a:r>
              <a:rPr lang="en-AU" i="1" dirty="0" smtClean="0"/>
              <a:t> Workshop</a:t>
            </a:r>
            <a:endParaRPr lang="en-AU" i="1" dirty="0"/>
          </a:p>
        </p:txBody>
      </p:sp>
      <p:sp>
        <p:nvSpPr>
          <p:cNvPr id="3" name="Content Placeholder 2"/>
          <p:cNvSpPr>
            <a:spLocks noGrp="1"/>
          </p:cNvSpPr>
          <p:nvPr>
            <p:ph idx="1"/>
          </p:nvPr>
        </p:nvSpPr>
        <p:spPr/>
        <p:txBody>
          <a:bodyPr/>
          <a:lstStyle/>
          <a:p>
            <a:r>
              <a:rPr lang="nl-BE" dirty="0" smtClean="0"/>
              <a:t>ETSI BRAN outline (2/2)</a:t>
            </a:r>
          </a:p>
          <a:p>
            <a:pPr lvl="1"/>
            <a:r>
              <a:rPr lang="nl-BE" i="1" dirty="0" smtClean="0"/>
              <a:t>...</a:t>
            </a:r>
          </a:p>
          <a:p>
            <a:pPr lvl="1"/>
            <a:r>
              <a:rPr lang="nl-BE" i="1" dirty="0" smtClean="0"/>
              <a:t>ETSI 5GHz </a:t>
            </a:r>
            <a:endParaRPr lang="en-AU" i="1" dirty="0" smtClean="0"/>
          </a:p>
          <a:p>
            <a:pPr lvl="2"/>
            <a:r>
              <a:rPr lang="en-GB" i="1" dirty="0" smtClean="0"/>
              <a:t>Status of EN 301 893 v2.2.1</a:t>
            </a:r>
            <a:endParaRPr lang="en-AU" i="1" dirty="0" smtClean="0"/>
          </a:p>
          <a:p>
            <a:pPr lvl="2"/>
            <a:r>
              <a:rPr lang="en-GB" i="1" dirty="0" smtClean="0"/>
              <a:t>Brief History of Adaptivity </a:t>
            </a:r>
            <a:endParaRPr lang="en-AU" i="1" dirty="0" smtClean="0"/>
          </a:p>
          <a:p>
            <a:pPr lvl="2"/>
            <a:r>
              <a:rPr lang="en-GB" i="1" dirty="0" smtClean="0"/>
              <a:t>Lessons learned from the past</a:t>
            </a:r>
            <a:endParaRPr lang="en-AU" i="1" dirty="0" smtClean="0"/>
          </a:p>
          <a:p>
            <a:pPr lvl="3"/>
            <a:r>
              <a:rPr lang="en-GB" i="1" dirty="0" smtClean="0"/>
              <a:t>Most contentious requirements/compromises</a:t>
            </a:r>
            <a:endParaRPr lang="en-AU" i="1" dirty="0" smtClean="0"/>
          </a:p>
          <a:p>
            <a:pPr lvl="2"/>
            <a:r>
              <a:rPr lang="en-GB" i="1" dirty="0" smtClean="0"/>
              <a:t>What can ETSI do better for 6GHz?</a:t>
            </a:r>
            <a:endParaRPr lang="en-AU" i="1" dirty="0" smtClean="0"/>
          </a:p>
          <a:p>
            <a:pPr lvl="1"/>
            <a:r>
              <a:rPr lang="en-US" i="1" dirty="0" smtClean="0"/>
              <a:t>Participation </a:t>
            </a:r>
          </a:p>
          <a:p>
            <a:pPr lvl="2"/>
            <a:r>
              <a:rPr lang="en-US" i="1" dirty="0" smtClean="0"/>
              <a:t>Next BRAN meeting dates BRAN#103/104</a:t>
            </a:r>
            <a:endParaRPr lang="en-AU" i="1" dirty="0" smtClean="0"/>
          </a:p>
          <a:p>
            <a:pPr lvl="2"/>
            <a:r>
              <a:rPr lang="nl-BE" i="1" dirty="0" smtClean="0"/>
              <a:t>Participation / Proposals / contributions welcome</a:t>
            </a:r>
            <a:endParaRPr lang="en-AU" i="1"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30</a:t>
            </a:fld>
            <a:endParaRPr lang="en-US"/>
          </a:p>
        </p:txBody>
      </p:sp>
    </p:spTree>
    <p:extLst>
      <p:ext uri="{BB962C8B-B14F-4D97-AF65-F5344CB8AC3E}">
        <p14:creationId xmlns:p14="http://schemas.microsoft.com/office/powerpoint/2010/main" val="2205554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Andy Gowans (OFCOM) has accepted an invitation to provide a 6GHz regulatory update</a:t>
            </a:r>
            <a:endParaRPr lang="en-AU" dirty="0"/>
          </a:p>
        </p:txBody>
      </p:sp>
      <p:sp>
        <p:nvSpPr>
          <p:cNvPr id="3" name="Content Placeholder 2"/>
          <p:cNvSpPr>
            <a:spLocks noGrp="1"/>
          </p:cNvSpPr>
          <p:nvPr>
            <p:ph idx="1"/>
          </p:nvPr>
        </p:nvSpPr>
        <p:spPr/>
        <p:txBody>
          <a:bodyPr/>
          <a:lstStyle/>
          <a:p>
            <a:pPr lvl="1"/>
            <a:r>
              <a:rPr lang="en-AU" smtClean="0"/>
              <a:t>Access to 6 GHz spectrum is a precondition to any coexistence discussions</a:t>
            </a:r>
          </a:p>
          <a:p>
            <a:pPr lvl="1"/>
            <a:r>
              <a:rPr lang="en-AU" smtClean="0"/>
              <a:t>Dorothy Stanley (IEEE 802.11 WG Chair) suggested that we ask Andy Gowans (OFCOM) to provide a brief summary of the situation for access to 6 GHz globally and any likely associated rules</a:t>
            </a:r>
          </a:p>
          <a:p>
            <a:pPr lvl="1"/>
            <a:r>
              <a:rPr lang="en-AU" smtClean="0"/>
              <a:t>The Coex SC Chair sent Andy an invitation by e-mail, which he accepted</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31</a:t>
            </a:fld>
            <a:endParaRPr lang="en-US"/>
          </a:p>
        </p:txBody>
      </p:sp>
    </p:spTree>
    <p:extLst>
      <p:ext uri="{BB962C8B-B14F-4D97-AF65-F5344CB8AC3E}">
        <p14:creationId xmlns:p14="http://schemas.microsoft.com/office/powerpoint/2010/main" val="4097028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allows </a:t>
            </a:r>
            <a:r>
              <a:rPr lang="en-AU" dirty="0" smtClean="0"/>
              <a:t>anyone to submit a proposal for a paper on any </a:t>
            </a:r>
            <a:r>
              <a:rPr lang="en-AU" dirty="0" err="1" smtClean="0"/>
              <a:t>coex</a:t>
            </a:r>
            <a:r>
              <a:rPr lang="en-AU" dirty="0" smtClean="0"/>
              <a:t> topic</a:t>
            </a:r>
            <a:endParaRPr lang="en-AU" dirty="0"/>
          </a:p>
        </p:txBody>
      </p:sp>
      <p:sp>
        <p:nvSpPr>
          <p:cNvPr id="3" name="Content Placeholder 2"/>
          <p:cNvSpPr>
            <a:spLocks noGrp="1"/>
          </p:cNvSpPr>
          <p:nvPr>
            <p:ph idx="1"/>
          </p:nvPr>
        </p:nvSpPr>
        <p:spPr/>
        <p:txBody>
          <a:bodyPr/>
          <a:lstStyle/>
          <a:p>
            <a:pPr lvl="1"/>
            <a:r>
              <a:rPr lang="en-AU" dirty="0" smtClean="0"/>
              <a:t>The </a:t>
            </a:r>
            <a:r>
              <a:rPr lang="en-AU" i="1" dirty="0" err="1" smtClean="0"/>
              <a:t>Coex</a:t>
            </a:r>
            <a:r>
              <a:rPr lang="en-AU" i="1" dirty="0" smtClean="0"/>
              <a:t> Workshop </a:t>
            </a:r>
            <a:r>
              <a:rPr lang="en-AU" dirty="0" smtClean="0"/>
              <a:t>also includes significant time for presentation and discussion for </a:t>
            </a:r>
            <a:r>
              <a:rPr lang="en-AU" dirty="0" smtClean="0"/>
              <a:t>contributed papers on any topic (related to coexistence</a:t>
            </a:r>
            <a:r>
              <a:rPr lang="en-AU" dirty="0" smtClean="0"/>
              <a:t>)</a:t>
            </a:r>
          </a:p>
          <a:p>
            <a:pPr lvl="1"/>
            <a:r>
              <a:rPr lang="en-AU" dirty="0" smtClean="0"/>
              <a:t>The idea is to encourage discussions that lead collaboration and consensus on the best way to good coexistence …</a:t>
            </a:r>
          </a:p>
          <a:p>
            <a:pPr lvl="1"/>
            <a:r>
              <a:rPr lang="en-AU" dirty="0" smtClean="0"/>
              <a:t>… rather than just a series of “official” presentations that entrench positions</a:t>
            </a:r>
          </a:p>
          <a:p>
            <a:pPr lvl="1"/>
            <a:r>
              <a:rPr lang="en-AU" dirty="0"/>
              <a:t>A deadline for proposals </a:t>
            </a:r>
            <a:r>
              <a:rPr lang="en-AU" dirty="0" smtClean="0"/>
              <a:t>was set </a:t>
            </a:r>
            <a:r>
              <a:rPr lang="en-AU" dirty="0"/>
              <a:t>for 12 May, </a:t>
            </a:r>
            <a:r>
              <a:rPr lang="en-AU" dirty="0" smtClean="0"/>
              <a:t>just </a:t>
            </a:r>
            <a:r>
              <a:rPr lang="en-AU" dirty="0"/>
              <a:t>before </a:t>
            </a:r>
            <a:r>
              <a:rPr lang="en-AU" dirty="0" smtClean="0"/>
              <a:t>our meeting in Atlanta, and </a:t>
            </a:r>
            <a:r>
              <a:rPr lang="en-AU" dirty="0"/>
              <a:t>authors will then be expected to submit final versions of their papers </a:t>
            </a:r>
            <a:r>
              <a:rPr lang="en-AU" dirty="0" smtClean="0"/>
              <a:t>by 1 July</a:t>
            </a:r>
          </a:p>
          <a:p>
            <a:pPr lvl="1"/>
            <a:r>
              <a:rPr lang="en-AU" dirty="0" smtClean="0"/>
              <a:t>The meeting in Atlanta will organise the submissions into an agenda that promotes the goals of the </a:t>
            </a:r>
            <a:r>
              <a:rPr lang="en-AU" dirty="0" err="1" smtClean="0"/>
              <a:t>Coex</a:t>
            </a:r>
            <a:r>
              <a:rPr lang="en-AU" dirty="0" smtClean="0"/>
              <a:t> Workshop</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401548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non-invited papers will form the basis for discussion during the </a:t>
            </a:r>
            <a:r>
              <a:rPr lang="en-AU" dirty="0" err="1" smtClean="0"/>
              <a:t>Coex</a:t>
            </a:r>
            <a:r>
              <a:rPr lang="en-AU" dirty="0" smtClean="0"/>
              <a:t> Workshop</a:t>
            </a:r>
            <a:endParaRPr lang="en-AU" dirty="0"/>
          </a:p>
        </p:txBody>
      </p:sp>
      <p:sp>
        <p:nvSpPr>
          <p:cNvPr id="3" name="Content Placeholder 2"/>
          <p:cNvSpPr>
            <a:spLocks noGrp="1"/>
          </p:cNvSpPr>
          <p:nvPr>
            <p:ph idx="1"/>
          </p:nvPr>
        </p:nvSpPr>
        <p:spPr/>
        <p:txBody>
          <a:bodyPr/>
          <a:lstStyle/>
          <a:p>
            <a:pPr lvl="1"/>
            <a:r>
              <a:rPr lang="en-AU" dirty="0" smtClean="0"/>
              <a:t>Possible topics include</a:t>
            </a:r>
          </a:p>
          <a:p>
            <a:pPr lvl="2"/>
            <a:r>
              <a:rPr lang="en-AU" dirty="0" smtClean="0"/>
              <a:t>Principles </a:t>
            </a:r>
            <a:r>
              <a:rPr lang="en-AU" dirty="0"/>
              <a:t>of sharing, </a:t>
            </a:r>
            <a:r>
              <a:rPr lang="en-AU" dirty="0" err="1"/>
              <a:t>eg</a:t>
            </a:r>
            <a:r>
              <a:rPr lang="en-AU" dirty="0"/>
              <a:t> no sharing, avoidance, coexistence</a:t>
            </a:r>
          </a:p>
          <a:p>
            <a:pPr lvl="2"/>
            <a:r>
              <a:rPr lang="en-AU" dirty="0"/>
              <a:t>Practical challenges of sharing, </a:t>
            </a:r>
            <a:r>
              <a:rPr lang="en-AU" dirty="0" err="1"/>
              <a:t>eg</a:t>
            </a:r>
            <a:r>
              <a:rPr lang="en-AU" dirty="0"/>
              <a:t> cultural differences, independent decision making</a:t>
            </a:r>
          </a:p>
          <a:p>
            <a:pPr lvl="2"/>
            <a:r>
              <a:rPr lang="en-AU" dirty="0"/>
              <a:t>Deployment experience in 5 GHz with LAA/Wi-Fi coexistence</a:t>
            </a:r>
          </a:p>
          <a:p>
            <a:pPr lvl="2"/>
            <a:r>
              <a:rPr lang="en-AU" dirty="0"/>
              <a:t>Simulation results on various coexistence schemes</a:t>
            </a:r>
          </a:p>
          <a:p>
            <a:pPr lvl="2"/>
            <a:r>
              <a:rPr lang="en-AU" dirty="0"/>
              <a:t>Proposed requirements for any coexistence schemes</a:t>
            </a:r>
          </a:p>
          <a:p>
            <a:pPr lvl="2"/>
            <a:r>
              <a:rPr lang="en-AU" dirty="0"/>
              <a:t>The use of ED-only vs PD/ED vs both</a:t>
            </a:r>
          </a:p>
          <a:p>
            <a:pPr lvl="2"/>
            <a:r>
              <a:rPr lang="en-AU" dirty="0"/>
              <a:t>The use of 802.11 or common preambles</a:t>
            </a:r>
          </a:p>
          <a:p>
            <a:pPr lvl="2"/>
            <a:r>
              <a:rPr lang="en-AU" dirty="0"/>
              <a:t>Multi-channel sharing</a:t>
            </a:r>
          </a:p>
          <a:p>
            <a:pPr lvl="2"/>
            <a:r>
              <a:rPr lang="en-AU" dirty="0"/>
              <a:t>Blocking energy </a:t>
            </a:r>
            <a:r>
              <a:rPr lang="en-AU" dirty="0">
                <a:sym typeface="Wingdings" panose="05000000000000000000" pitchFamily="2" charset="2"/>
              </a:rPr>
              <a:t></a:t>
            </a:r>
            <a:endParaRPr lang="en-AU" dirty="0"/>
          </a:p>
          <a:p>
            <a:pPr lvl="2"/>
            <a:r>
              <a:rPr lang="en-AU" dirty="0"/>
              <a:t>The use of no LBT or short LBT</a:t>
            </a:r>
          </a:p>
          <a:p>
            <a:pPr lvl="2"/>
            <a:r>
              <a:rPr lang="en-AU" dirty="0"/>
              <a:t>CW adjustment with delayed acknowledgments</a:t>
            </a:r>
          </a:p>
          <a:p>
            <a:pPr lvl="2"/>
            <a:r>
              <a:rPr lang="en-AU" dirty="0"/>
              <a:t>Synchronous access in U-NII-7 (Qualcomm proposal)</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1643071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evaluate the responses to the call for papers</a:t>
            </a:r>
            <a:endParaRPr lang="en-AU" dirty="0"/>
          </a:p>
        </p:txBody>
      </p:sp>
      <p:sp>
        <p:nvSpPr>
          <p:cNvPr id="3" name="Content Placeholder 2"/>
          <p:cNvSpPr>
            <a:spLocks noGrp="1"/>
          </p:cNvSpPr>
          <p:nvPr>
            <p:ph idx="1"/>
          </p:nvPr>
        </p:nvSpPr>
        <p:spPr/>
        <p:txBody>
          <a:bodyPr/>
          <a:lstStyle/>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6558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LAA status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9863376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Updated statistics conform that there is significant and growing interest in LAA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82410070"/>
              </p:ext>
            </p:extLst>
          </p:nvPr>
        </p:nvGraphicFramePr>
        <p:xfrm>
          <a:off x="685800" y="2180924"/>
          <a:ext cx="7620001" cy="2956560"/>
        </p:xfrm>
        <a:graphic>
          <a:graphicData uri="http://schemas.openxmlformats.org/drawingml/2006/table">
            <a:tbl>
              <a:tblPr firstRow="1" bandRow="1">
                <a:tableStyleId>{21E4AEA4-8DFA-4A89-87EB-49C32662AFE0}</a:tableStyleId>
              </a:tblPr>
              <a:tblGrid>
                <a:gridCol w="1233713">
                  <a:extLst>
                    <a:ext uri="{9D8B030D-6E8A-4147-A177-3AD203B41FA5}">
                      <a16:colId xmlns:a16="http://schemas.microsoft.com/office/drawing/2014/main" val="3409454223"/>
                    </a:ext>
                  </a:extLst>
                </a:gridCol>
                <a:gridCol w="1596572">
                  <a:extLst>
                    <a:ext uri="{9D8B030D-6E8A-4147-A177-3AD203B41FA5}">
                      <a16:colId xmlns:a16="http://schemas.microsoft.com/office/drawing/2014/main" val="1001302695"/>
                    </a:ext>
                  </a:extLst>
                </a:gridCol>
                <a:gridCol w="1596572">
                  <a:extLst>
                    <a:ext uri="{9D8B030D-6E8A-4147-A177-3AD203B41FA5}">
                      <a16:colId xmlns:a16="http://schemas.microsoft.com/office/drawing/2014/main" val="4129828934"/>
                    </a:ext>
                  </a:extLst>
                </a:gridCol>
                <a:gridCol w="1596572">
                  <a:extLst>
                    <a:ext uri="{9D8B030D-6E8A-4147-A177-3AD203B41FA5}">
                      <a16:colId xmlns:a16="http://schemas.microsoft.com/office/drawing/2014/main" val="175375953"/>
                    </a:ext>
                  </a:extLst>
                </a:gridCol>
                <a:gridCol w="1596572">
                  <a:extLst>
                    <a:ext uri="{9D8B030D-6E8A-4147-A177-3AD203B41FA5}">
                      <a16:colId xmlns:a16="http://schemas.microsoft.com/office/drawing/2014/main" val="3937962473"/>
                    </a:ext>
                  </a:extLst>
                </a:gridCol>
              </a:tblGrid>
              <a:tr h="385221">
                <a:tc>
                  <a:txBody>
                    <a:bodyPr/>
                    <a:lstStyle/>
                    <a:p>
                      <a:r>
                        <a:rPr lang="en-AU" sz="1400" dirty="0" smtClean="0"/>
                        <a:t>Technology</a:t>
                      </a:r>
                      <a:endParaRPr lang="en-AU" sz="1400" dirty="0"/>
                    </a:p>
                  </a:txBody>
                  <a:tcPr anchor="ctr"/>
                </a:tc>
                <a:tc>
                  <a:txBody>
                    <a:bodyPr/>
                    <a:lstStyle/>
                    <a:p>
                      <a:r>
                        <a:rPr lang="en-AU" sz="1400" dirty="0" smtClean="0"/>
                        <a:t>Stage</a:t>
                      </a:r>
                      <a:endParaRPr lang="en-AU" sz="1400" dirty="0"/>
                    </a:p>
                  </a:txBody>
                  <a:tcPr anchor="ctr"/>
                </a:tc>
                <a:tc>
                  <a:txBody>
                    <a:bodyPr/>
                    <a:lstStyle/>
                    <a:p>
                      <a:pPr algn="ctr"/>
                      <a:r>
                        <a:rPr lang="en-AU" sz="1400" dirty="0" smtClean="0"/>
                        <a:t>GSMA</a:t>
                      </a:r>
                      <a:r>
                        <a:rPr lang="en-AU" sz="1400" b="1" kern="1200" baseline="30000" dirty="0" smtClean="0">
                          <a:solidFill>
                            <a:schemeClr val="lt1"/>
                          </a:solidFill>
                          <a:latin typeface="+mn-lt"/>
                          <a:ea typeface="+mn-ea"/>
                          <a:cs typeface="+mn-cs"/>
                        </a:rPr>
                        <a:t>1</a:t>
                      </a:r>
                      <a:r>
                        <a:rPr lang="en-AU" sz="1400" dirty="0" smtClean="0"/>
                        <a:t/>
                      </a:r>
                      <a:br>
                        <a:rPr lang="en-AU" sz="1400" dirty="0" smtClean="0"/>
                      </a:br>
                      <a:r>
                        <a:rPr lang="en-AU" sz="1400" dirty="0" smtClean="0"/>
                        <a:t>(July 2018)</a:t>
                      </a:r>
                      <a:endParaRPr lang="en-AU" sz="1400" dirty="0"/>
                    </a:p>
                  </a:txBody>
                  <a:tcPr anchor="ctr"/>
                </a:tc>
                <a:tc>
                  <a:txBody>
                    <a:bodyPr/>
                    <a:lstStyle/>
                    <a:p>
                      <a:pPr algn="ctr"/>
                      <a:r>
                        <a:rPr lang="en-AU" sz="1400" dirty="0" smtClean="0"/>
                        <a:t>GSA</a:t>
                      </a:r>
                      <a:r>
                        <a:rPr lang="en-AU" sz="1400" b="1" kern="1200" baseline="30000" dirty="0" smtClean="0">
                          <a:solidFill>
                            <a:schemeClr val="lt1"/>
                          </a:solidFill>
                          <a:latin typeface="+mn-lt"/>
                          <a:ea typeface="+mn-ea"/>
                          <a:cs typeface="+mn-cs"/>
                        </a:rPr>
                        <a:t>2</a:t>
                      </a:r>
                      <a:r>
                        <a:rPr lang="en-AU" sz="1400" dirty="0" smtClean="0"/>
                        <a:t/>
                      </a:r>
                      <a:br>
                        <a:rPr lang="en-AU" sz="1400" dirty="0" smtClean="0"/>
                      </a:br>
                      <a:r>
                        <a:rPr lang="en-AU" sz="1400" dirty="0" smtClean="0"/>
                        <a:t>(Oct 2018)</a:t>
                      </a:r>
                      <a:endParaRPr lang="en-AU" sz="1400" dirty="0"/>
                    </a:p>
                  </a:txBody>
                  <a:tcPr anchor="ctr"/>
                </a:tc>
                <a:tc>
                  <a:txBody>
                    <a:bodyPr/>
                    <a:lstStyle/>
                    <a:p>
                      <a:pPr algn="ctr"/>
                      <a:r>
                        <a:rPr lang="en-AU" sz="1400" dirty="0" smtClean="0"/>
                        <a:t>GSA</a:t>
                      </a:r>
                      <a:r>
                        <a:rPr lang="en-AU" sz="1400" b="1" kern="1200" baseline="30000" dirty="0" smtClean="0">
                          <a:solidFill>
                            <a:schemeClr val="lt1"/>
                          </a:solidFill>
                          <a:latin typeface="+mn-lt"/>
                          <a:ea typeface="+mn-ea"/>
                          <a:cs typeface="+mn-cs"/>
                        </a:rPr>
                        <a:t>3</a:t>
                      </a:r>
                      <a:r>
                        <a:rPr lang="en-AU" sz="1400" dirty="0" smtClean="0"/>
                        <a:t/>
                      </a:r>
                      <a:br>
                        <a:rPr lang="en-AU" sz="1400" dirty="0" smtClean="0"/>
                      </a:br>
                      <a:r>
                        <a:rPr lang="en-AU" sz="1400" dirty="0" smtClean="0"/>
                        <a:t>(Jan 2019)</a:t>
                      </a:r>
                      <a:endParaRPr lang="en-AU" sz="1400" dirty="0"/>
                    </a:p>
                  </a:txBody>
                  <a:tcPr anchor="ctr"/>
                </a:tc>
                <a:extLst>
                  <a:ext uri="{0D108BD9-81ED-4DB2-BD59-A6C34878D82A}">
                    <a16:rowId xmlns:a16="http://schemas.microsoft.com/office/drawing/2014/main" val="199255957"/>
                  </a:ext>
                </a:extLst>
              </a:tr>
              <a:tr h="275697">
                <a:tc rowSpan="2">
                  <a:txBody>
                    <a:bodyPr/>
                    <a:lstStyle/>
                    <a:p>
                      <a:r>
                        <a:rPr lang="en-AU" sz="1400" dirty="0" smtClean="0"/>
                        <a:t>LAA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23</a:t>
                      </a:r>
                      <a:endParaRPr lang="en-AU" sz="1400" dirty="0"/>
                    </a:p>
                  </a:txBody>
                  <a:tcPr anchor="ctr"/>
                </a:tc>
                <a:tc>
                  <a:txBody>
                    <a:bodyPr/>
                    <a:lstStyle/>
                    <a:p>
                      <a:pPr algn="ctr"/>
                      <a:r>
                        <a:rPr lang="en-AU" sz="1400" dirty="0" smtClean="0"/>
                        <a:t>22</a:t>
                      </a:r>
                      <a:endParaRPr lang="en-AU" sz="1400" dirty="0"/>
                    </a:p>
                  </a:txBody>
                  <a:tcPr anchor="ctr"/>
                </a:tc>
                <a:tc>
                  <a:txBody>
                    <a:bodyPr/>
                    <a:lstStyle/>
                    <a:p>
                      <a:pPr algn="ctr"/>
                      <a:r>
                        <a:rPr lang="en-AU" sz="1400" dirty="0" smtClean="0"/>
                        <a:t>26</a:t>
                      </a:r>
                      <a:endParaRPr lang="en-AU" sz="1400" dirty="0"/>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4</a:t>
                      </a:r>
                      <a:endParaRPr lang="en-AU" sz="1400" dirty="0"/>
                    </a:p>
                  </a:txBody>
                  <a:tcPr anchor="ctr"/>
                </a:tc>
                <a:tc>
                  <a:txBody>
                    <a:bodyPr/>
                    <a:lstStyle/>
                    <a:p>
                      <a:pPr algn="ctr"/>
                      <a:r>
                        <a:rPr lang="en-AU" sz="1400" dirty="0" smtClean="0"/>
                        <a:t>6</a:t>
                      </a:r>
                      <a:endParaRPr lang="en-AU" sz="1400" dirty="0"/>
                    </a:p>
                  </a:txBody>
                  <a:tcPr anchor="ctr"/>
                </a:tc>
                <a:tc>
                  <a:txBody>
                    <a:bodyPr/>
                    <a:lstStyle/>
                    <a:p>
                      <a:pPr algn="ctr"/>
                      <a:r>
                        <a:rPr lang="en-AU" sz="1400" dirty="0" smtClean="0"/>
                        <a:t>6</a:t>
                      </a:r>
                      <a:endParaRPr lang="en-AU" sz="1400" dirty="0"/>
                    </a:p>
                  </a:txBody>
                  <a:tcPr anchor="ctr"/>
                </a:tc>
                <a:extLst>
                  <a:ext uri="{0D108BD9-81ED-4DB2-BD59-A6C34878D82A}">
                    <a16:rowId xmlns:a16="http://schemas.microsoft.com/office/drawing/2014/main" val="2912597888"/>
                  </a:ext>
                </a:extLst>
              </a:tr>
              <a:tr h="275697">
                <a:tc rowSpan="2">
                  <a:txBody>
                    <a:bodyPr/>
                    <a:lstStyle/>
                    <a:p>
                      <a:r>
                        <a:rPr lang="en-AU" sz="1400" dirty="0" err="1" smtClean="0"/>
                        <a:t>eLAA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1</a:t>
                      </a:r>
                      <a:endParaRPr lang="en-AU" sz="1400" dirty="0"/>
                    </a:p>
                  </a:txBody>
                  <a:tcPr anchor="ctr"/>
                </a:tc>
                <a:tc>
                  <a:txBody>
                    <a:bodyPr/>
                    <a:lstStyle/>
                    <a:p>
                      <a:pPr algn="ctr"/>
                      <a:r>
                        <a:rPr lang="en-AU" sz="1400" dirty="0" smtClean="0"/>
                        <a:t>1</a:t>
                      </a:r>
                      <a:endParaRPr lang="en-AU" sz="1400" dirty="0"/>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0</a:t>
                      </a:r>
                      <a:endParaRPr lang="en-AU" sz="1400" dirty="0"/>
                    </a:p>
                  </a:txBody>
                  <a:tcPr anchor="ctr"/>
                </a:tc>
                <a:tc>
                  <a:txBody>
                    <a:bodyPr/>
                    <a:lstStyle/>
                    <a:p>
                      <a:pPr algn="ctr"/>
                      <a:r>
                        <a:rPr lang="en-AU" sz="1400" dirty="0" smtClean="0"/>
                        <a:t>0</a:t>
                      </a:r>
                      <a:endParaRPr lang="en-AU" sz="1400" dirty="0"/>
                    </a:p>
                  </a:txBody>
                  <a:tcPr anchor="ctr"/>
                </a:tc>
                <a:extLst>
                  <a:ext uri="{0D108BD9-81ED-4DB2-BD59-A6C34878D82A}">
                    <a16:rowId xmlns:a16="http://schemas.microsoft.com/office/drawing/2014/main" val="1043723728"/>
                  </a:ext>
                </a:extLst>
              </a:tr>
              <a:tr h="275697">
                <a:tc rowSpan="2">
                  <a:txBody>
                    <a:bodyPr/>
                    <a:lstStyle/>
                    <a:p>
                      <a:r>
                        <a:rPr lang="en-AU" sz="1400" dirty="0" smtClean="0"/>
                        <a:t>LWA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2</a:t>
                      </a:r>
                      <a:endParaRPr lang="en-AU" sz="1400" dirty="0"/>
                    </a:p>
                  </a:txBody>
                  <a:tcPr anchor="ctr"/>
                </a:tc>
                <a:tc>
                  <a:txBody>
                    <a:bodyPr/>
                    <a:lstStyle/>
                    <a:p>
                      <a:pPr algn="ctr"/>
                      <a:r>
                        <a:rPr lang="en-AU" sz="1400" dirty="0" smtClean="0"/>
                        <a:t>2</a:t>
                      </a:r>
                      <a:endParaRPr lang="en-AU" sz="1400" dirty="0"/>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1</a:t>
                      </a:r>
                      <a:endParaRPr lang="en-AU" sz="1400" dirty="0"/>
                    </a:p>
                  </a:txBody>
                  <a:tcPr anchor="ctr"/>
                </a:tc>
                <a:tc>
                  <a:txBody>
                    <a:bodyPr/>
                    <a:lstStyle/>
                    <a:p>
                      <a:pPr algn="ctr"/>
                      <a:r>
                        <a:rPr lang="en-AU" sz="1400" dirty="0" smtClean="0"/>
                        <a:t>1</a:t>
                      </a:r>
                      <a:endParaRPr lang="en-AU" sz="1400" dirty="0"/>
                    </a:p>
                  </a:txBody>
                  <a:tcPr anchor="ctr"/>
                </a:tc>
                <a:extLst>
                  <a:ext uri="{0D108BD9-81ED-4DB2-BD59-A6C34878D82A}">
                    <a16:rowId xmlns:a16="http://schemas.microsoft.com/office/drawing/2014/main" val="3901041144"/>
                  </a:ext>
                </a:extLst>
              </a:tr>
              <a:tr h="275697">
                <a:tc rowSpan="2">
                  <a:txBody>
                    <a:bodyPr/>
                    <a:lstStyle/>
                    <a:p>
                      <a:r>
                        <a:rPr lang="en-AU" sz="1400" dirty="0" smtClean="0"/>
                        <a:t>LTE-U</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8</a:t>
                      </a:r>
                      <a:endParaRPr lang="en-AU" sz="1400" dirty="0"/>
                    </a:p>
                  </a:txBody>
                  <a:tcPr anchor="ctr"/>
                </a:tc>
                <a:tc>
                  <a:txBody>
                    <a:bodyPr/>
                    <a:lstStyle/>
                    <a:p>
                      <a:pPr algn="ctr"/>
                      <a:r>
                        <a:rPr lang="en-AU" sz="1400" dirty="0" smtClean="0"/>
                        <a:t>8</a:t>
                      </a:r>
                      <a:endParaRPr lang="en-AU" sz="1400" dirty="0"/>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3</a:t>
                      </a:r>
                      <a:endParaRPr lang="en-AU" sz="1400" dirty="0"/>
                    </a:p>
                  </a:txBody>
                  <a:tcPr anchor="ctr"/>
                </a:tc>
                <a:tc>
                  <a:txBody>
                    <a:bodyPr/>
                    <a:lstStyle/>
                    <a:p>
                      <a:pPr algn="ctr"/>
                      <a:r>
                        <a:rPr lang="en-AU" sz="1400" dirty="0" smtClean="0"/>
                        <a:t>3</a:t>
                      </a:r>
                      <a:endParaRPr lang="en-AU" sz="1400" dirty="0"/>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
        <p:nvSpPr>
          <p:cNvPr id="8" name="Rectangle 7"/>
          <p:cNvSpPr/>
          <p:nvPr/>
        </p:nvSpPr>
        <p:spPr bwMode="auto">
          <a:xfrm>
            <a:off x="1524000" y="5410200"/>
            <a:ext cx="6172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r>
              <a:rPr lang="en-AU" sz="1400" baseline="30000" dirty="0" smtClean="0">
                <a:latin typeface="+mj-lt"/>
              </a:rPr>
              <a:t>1	</a:t>
            </a:r>
            <a:r>
              <a:rPr lang="en-AU" sz="1400" dirty="0" smtClean="0">
                <a:latin typeface="+mj-lt"/>
              </a:rPr>
              <a:t>GSMA (July 2018)</a:t>
            </a:r>
          </a:p>
          <a:p>
            <a:pPr eaLnBrk="0" hangingPunct="0">
              <a:spcBef>
                <a:spcPts val="700"/>
              </a:spcBef>
              <a:tabLst>
                <a:tab pos="182563" algn="l"/>
              </a:tabLst>
            </a:pPr>
            <a:r>
              <a:rPr lang="en-AU" sz="1400" baseline="30000" dirty="0" smtClean="0">
                <a:latin typeface="+mj-lt"/>
              </a:rPr>
              <a:t>2	</a:t>
            </a:r>
            <a:r>
              <a:rPr lang="en-AU" sz="1400" dirty="0" smtClean="0">
                <a:latin typeface="+mj-lt"/>
              </a:rPr>
              <a:t>GSA: Evolution </a:t>
            </a:r>
            <a:r>
              <a:rPr lang="en-AU" sz="1400" dirty="0">
                <a:latin typeface="+mj-lt"/>
              </a:rPr>
              <a:t>from LTE to 5G: Global Market </a:t>
            </a:r>
            <a:r>
              <a:rPr lang="en-AU" sz="1400" dirty="0" smtClean="0">
                <a:latin typeface="+mj-lt"/>
              </a:rPr>
              <a:t>Status (Nov 2018)</a:t>
            </a:r>
            <a:endParaRPr lang="en-AU" sz="1400" baseline="30000" dirty="0">
              <a:latin typeface="+mj-lt"/>
            </a:endParaRPr>
          </a:p>
          <a:p>
            <a:pPr eaLnBrk="0" hangingPunct="0">
              <a:spcBef>
                <a:spcPts val="700"/>
              </a:spcBef>
              <a:tabLst>
                <a:tab pos="182563" algn="l"/>
              </a:tabLst>
            </a:pPr>
            <a:r>
              <a:rPr lang="en-AU" sz="1400" baseline="30000" dirty="0" smtClean="0">
                <a:latin typeface="+mj-lt"/>
              </a:rPr>
              <a:t>3</a:t>
            </a:r>
            <a:r>
              <a:rPr lang="en-AU" sz="1400" dirty="0" smtClean="0">
                <a:latin typeface="+mj-lt"/>
              </a:rPr>
              <a:t> </a:t>
            </a:r>
            <a:r>
              <a:rPr lang="en-AU" sz="1400" dirty="0">
                <a:latin typeface="+mj-lt"/>
              </a:rPr>
              <a:t>	GSA: LTE in unlicensed and shared spectrum </a:t>
            </a:r>
            <a:r>
              <a:rPr lang="en-AU" sz="1400" dirty="0" smtClean="0">
                <a:latin typeface="+mj-lt"/>
              </a:rPr>
              <a:t>(Jan 2019)</a:t>
            </a:r>
            <a:endParaRPr lang="en-AU" sz="1400" dirty="0">
              <a:latin typeface="+mj-lt"/>
            </a:endParaRPr>
          </a:p>
          <a:p>
            <a:pPr eaLnBrk="0" hangingPunct="0">
              <a:spcBef>
                <a:spcPts val="700"/>
              </a:spcBef>
            </a:pPr>
            <a:r>
              <a:rPr lang="en-AU" sz="1400" dirty="0" smtClean="0">
                <a:latin typeface="+mj-lt"/>
              </a:rPr>
              <a:t> </a:t>
            </a:r>
            <a:endParaRPr kumimoji="0" lang="en-AU" sz="14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491896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ETSI </a:t>
            </a:r>
            <a:r>
              <a:rPr lang="en-AU" sz="2400" b="1" dirty="0" smtClean="0">
                <a:solidFill>
                  <a:srgbClr val="FF0000"/>
                </a:solidFill>
              </a:rPr>
              <a:t>BRAN </a:t>
            </a:r>
            <a:r>
              <a:rPr lang="en-AU" sz="2400" b="1" dirty="0" smtClean="0">
                <a:solidFill>
                  <a:srgbClr val="FF0000"/>
                </a:solidFill>
              </a:rPr>
              <a:t>topics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10761561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recent ETSI </a:t>
            </a:r>
            <a:r>
              <a:rPr lang="en-AU" dirty="0" smtClean="0"/>
              <a:t>BRAN teleconference raised some practical and philosophical issues about EN 301 893</a:t>
            </a:r>
            <a:endParaRPr lang="en-AU" dirty="0"/>
          </a:p>
        </p:txBody>
      </p:sp>
      <p:sp>
        <p:nvSpPr>
          <p:cNvPr id="3" name="Content Placeholder 2"/>
          <p:cNvSpPr>
            <a:spLocks noGrp="1"/>
          </p:cNvSpPr>
          <p:nvPr>
            <p:ph idx="1"/>
          </p:nvPr>
        </p:nvSpPr>
        <p:spPr/>
        <p:txBody>
          <a:bodyPr/>
          <a:lstStyle/>
          <a:p>
            <a:pPr lvl="1"/>
            <a:r>
              <a:rPr lang="en-US" dirty="0" smtClean="0"/>
              <a:t>It was noted that in EHT a distributed MIMO scheme might be introduced but that EN 301 893 was not written with this sort of feature in mind</a:t>
            </a:r>
          </a:p>
          <a:p>
            <a:pPr lvl="1"/>
            <a:r>
              <a:rPr lang="en-US" dirty="0" smtClean="0"/>
              <a:t>One participant asserted that</a:t>
            </a:r>
          </a:p>
          <a:p>
            <a:pPr lvl="2"/>
            <a:r>
              <a:rPr lang="en-AU" i="1" dirty="0" smtClean="0"/>
              <a:t>This </a:t>
            </a:r>
            <a:r>
              <a:rPr lang="en-AU" i="1" dirty="0"/>
              <a:t>is a good example how TC BRAN's </a:t>
            </a:r>
            <a:r>
              <a:rPr lang="en-AU" i="1" dirty="0" smtClean="0"/>
              <a:t>backwards-looking</a:t>
            </a:r>
            <a:r>
              <a:rPr lang="en-AU" i="1" dirty="0"/>
              <a:t>, innovation-ignoring mentality guarantees creating </a:t>
            </a:r>
            <a:r>
              <a:rPr lang="en-AU" i="1" dirty="0" smtClean="0"/>
              <a:t>issues </a:t>
            </a:r>
            <a:r>
              <a:rPr lang="en-AU" i="1" dirty="0"/>
              <a:t>in the </a:t>
            </a:r>
            <a:r>
              <a:rPr lang="en-AU" i="1" dirty="0" smtClean="0"/>
              <a:t>future</a:t>
            </a:r>
          </a:p>
          <a:p>
            <a:pPr lvl="1"/>
            <a:r>
              <a:rPr lang="en-AU" dirty="0" smtClean="0"/>
              <a:t>At the RAN1 meeting an argument was made that constraints on NR-U from EN 301 893 are an attack on innovation</a:t>
            </a:r>
          </a:p>
          <a:p>
            <a:pPr lvl="1"/>
            <a:r>
              <a:rPr lang="en-AU" dirty="0" smtClean="0"/>
              <a:t>On the other hand, it could be argued that having an independent body like ETSI BRAN putting some basic rules in place imposes a discipline on the SDOs</a:t>
            </a:r>
          </a:p>
          <a:p>
            <a:pPr lvl="2"/>
            <a:r>
              <a:rPr lang="en-AU" dirty="0" smtClean="0"/>
              <a:t>It certainly helped encourage RAN1 to adopt EDCA-like LBT, and other 802.11 like sharing features, rather than more LTE-U like un-sharing features</a:t>
            </a:r>
          </a:p>
          <a:p>
            <a:pPr lvl="1"/>
            <a:r>
              <a:rPr lang="en-AU" dirty="0" smtClean="0"/>
              <a:t>Regardless of this philosophical argument, </a:t>
            </a:r>
            <a:r>
              <a:rPr lang="en-AU" dirty="0" err="1" smtClean="0"/>
              <a:t>TGbe</a:t>
            </a:r>
            <a:r>
              <a:rPr lang="en-AU" dirty="0" smtClean="0"/>
              <a:t> is going to have to think about how it wants EN 301 893 to develop over time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3869121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AU" dirty="0" smtClean="0"/>
              <a:t>BRAN#101 agreed </a:t>
            </a:r>
            <a:r>
              <a:rPr lang="en-AU" dirty="0" smtClean="0"/>
              <a:t>to </a:t>
            </a:r>
            <a:r>
              <a:rPr lang="en-AU" dirty="0"/>
              <a:t>consider </a:t>
            </a:r>
            <a:r>
              <a:rPr lang="en-AU" dirty="0" smtClean="0"/>
              <a:t>adaptivity </a:t>
            </a:r>
            <a:r>
              <a:rPr lang="en-AU" dirty="0"/>
              <a:t>refinements for broadcasts </a:t>
            </a:r>
            <a:r>
              <a:rPr lang="en-AU" dirty="0" smtClean="0"/>
              <a:t>&amp; </a:t>
            </a:r>
            <a:r>
              <a:rPr lang="en-AU" dirty="0"/>
              <a:t>delayed acknowledgements </a:t>
            </a:r>
          </a:p>
        </p:txBody>
      </p:sp>
      <p:sp>
        <p:nvSpPr>
          <p:cNvPr id="3" name="Content Placeholder 2"/>
          <p:cNvSpPr>
            <a:spLocks noGrp="1"/>
          </p:cNvSpPr>
          <p:nvPr>
            <p:ph idx="1"/>
          </p:nvPr>
        </p:nvSpPr>
        <p:spPr/>
        <p:txBody>
          <a:bodyPr/>
          <a:lstStyle/>
          <a:p>
            <a:pPr lvl="1"/>
            <a:r>
              <a:rPr lang="en-US" u="sng" dirty="0" smtClean="0"/>
              <a:t>BRAN(19)101021</a:t>
            </a:r>
            <a:r>
              <a:rPr lang="en-US" dirty="0" smtClean="0"/>
              <a:t> - </a:t>
            </a:r>
            <a:r>
              <a:rPr lang="en-AU" b="0" i="1" dirty="0">
                <a:ea typeface="Times New Roman"/>
              </a:rPr>
              <a:t>Adaptivity refinements for broadcasts and delayed </a:t>
            </a:r>
            <a:r>
              <a:rPr lang="en-AU" b="0" i="1" dirty="0" smtClean="0">
                <a:ea typeface="Times New Roman"/>
              </a:rPr>
              <a:t>acknowledgements (Cisco)</a:t>
            </a:r>
            <a:endParaRPr lang="en-AU" i="1" dirty="0"/>
          </a:p>
          <a:p>
            <a:pPr lvl="2"/>
            <a:r>
              <a:rPr lang="en-GB" dirty="0" smtClean="0"/>
              <a:t>Proposed refinements to </a:t>
            </a:r>
            <a:r>
              <a:rPr lang="en-GB" dirty="0"/>
              <a:t>the adaptivity clause to </a:t>
            </a:r>
            <a:r>
              <a:rPr lang="en-GB" dirty="0" smtClean="0"/>
              <a:t>handle broadcasts, block </a:t>
            </a:r>
            <a:r>
              <a:rPr lang="en-GB" dirty="0" err="1" smtClean="0"/>
              <a:t>acks</a:t>
            </a:r>
            <a:r>
              <a:rPr lang="en-GB" dirty="0" smtClean="0"/>
              <a:t> </a:t>
            </a:r>
            <a:r>
              <a:rPr lang="en-GB" dirty="0"/>
              <a:t>and delayed </a:t>
            </a:r>
            <a:r>
              <a:rPr lang="en-GB" dirty="0" smtClean="0"/>
              <a:t>block </a:t>
            </a:r>
            <a:r>
              <a:rPr lang="en-GB" dirty="0" err="1" smtClean="0"/>
              <a:t>acks</a:t>
            </a:r>
            <a:r>
              <a:rPr lang="en-GB" dirty="0" smtClean="0"/>
              <a:t> in 802.11 and delayed </a:t>
            </a:r>
            <a:r>
              <a:rPr lang="en-GB" dirty="0" err="1" smtClean="0"/>
              <a:t>acks</a:t>
            </a:r>
            <a:r>
              <a:rPr lang="en-GB" dirty="0" smtClean="0"/>
              <a:t> in </a:t>
            </a:r>
            <a:r>
              <a:rPr lang="en-GB" dirty="0"/>
              <a:t>LAA/NR-U better</a:t>
            </a:r>
            <a:endParaRPr lang="en-GB" dirty="0" smtClean="0"/>
          </a:p>
          <a:p>
            <a:pPr lvl="2"/>
            <a:r>
              <a:rPr lang="en-GB" dirty="0" smtClean="0"/>
              <a:t>A brief and very rough summary of the proposal</a:t>
            </a:r>
          </a:p>
          <a:p>
            <a:pPr lvl="3"/>
            <a:r>
              <a:rPr lang="en-GB" dirty="0" smtClean="0"/>
              <a:t>If </a:t>
            </a:r>
            <a:r>
              <a:rPr lang="en-GB" dirty="0" err="1" smtClean="0"/>
              <a:t>tx</a:t>
            </a:r>
            <a:r>
              <a:rPr lang="en-GB" dirty="0" smtClean="0"/>
              <a:t> </a:t>
            </a:r>
            <a:r>
              <a:rPr lang="en-GB" dirty="0" err="1" smtClean="0"/>
              <a:t>acked</a:t>
            </a:r>
            <a:r>
              <a:rPr lang="en-GB" dirty="0" smtClean="0"/>
              <a:t> or will not be re-</a:t>
            </a:r>
            <a:r>
              <a:rPr lang="en-GB" dirty="0" err="1" smtClean="0"/>
              <a:t>tx’d</a:t>
            </a:r>
            <a:r>
              <a:rPr lang="en-GB" dirty="0"/>
              <a:t> </a:t>
            </a:r>
            <a:r>
              <a:rPr lang="en-GB" dirty="0" smtClean="0"/>
              <a:t>then reset CW</a:t>
            </a:r>
          </a:p>
          <a:p>
            <a:pPr lvl="3"/>
            <a:r>
              <a:rPr lang="en-GB" dirty="0" smtClean="0"/>
              <a:t>If </a:t>
            </a:r>
            <a:r>
              <a:rPr lang="en-GB" dirty="0" err="1" smtClean="0"/>
              <a:t>nacked</a:t>
            </a:r>
            <a:r>
              <a:rPr lang="en-GB" dirty="0" smtClean="0"/>
              <a:t> (or lack of an </a:t>
            </a:r>
            <a:r>
              <a:rPr lang="en-GB" dirty="0" err="1" smtClean="0"/>
              <a:t>ack</a:t>
            </a:r>
            <a:r>
              <a:rPr lang="en-GB" dirty="0" smtClean="0"/>
              <a:t>) then double CW</a:t>
            </a:r>
          </a:p>
          <a:p>
            <a:pPr lvl="3"/>
            <a:r>
              <a:rPr lang="en-GB" dirty="0" smtClean="0"/>
              <a:t>If evidence of success unavailable then CW remains same</a:t>
            </a:r>
          </a:p>
          <a:p>
            <a:pPr lvl="2"/>
            <a:r>
              <a:rPr lang="en-GB" dirty="0" smtClean="0"/>
              <a:t>The proposal is:</a:t>
            </a:r>
          </a:p>
          <a:p>
            <a:pPr lvl="3"/>
            <a:r>
              <a:rPr lang="en-GB" dirty="0" smtClean="0">
                <a:solidFill>
                  <a:srgbClr val="00B050"/>
                </a:solidFill>
              </a:rPr>
              <a:t>Is aligned with 802.11 for broadcasts and block </a:t>
            </a:r>
            <a:r>
              <a:rPr lang="en-GB" dirty="0" err="1" smtClean="0">
                <a:solidFill>
                  <a:srgbClr val="00B050"/>
                </a:solidFill>
              </a:rPr>
              <a:t>acks</a:t>
            </a:r>
            <a:r>
              <a:rPr lang="en-GB" dirty="0" smtClean="0">
                <a:solidFill>
                  <a:srgbClr val="00B050"/>
                </a:solidFill>
              </a:rPr>
              <a:t> in 802.11 </a:t>
            </a:r>
          </a:p>
          <a:p>
            <a:pPr lvl="3"/>
            <a:r>
              <a:rPr lang="en-GB" dirty="0" smtClean="0">
                <a:solidFill>
                  <a:srgbClr val="FF0000"/>
                </a:solidFill>
              </a:rPr>
              <a:t>May not be aligned with delayed block </a:t>
            </a:r>
            <a:r>
              <a:rPr lang="en-GB" dirty="0" err="1" smtClean="0">
                <a:solidFill>
                  <a:srgbClr val="FF0000"/>
                </a:solidFill>
              </a:rPr>
              <a:t>acks</a:t>
            </a:r>
            <a:r>
              <a:rPr lang="en-GB" dirty="0" smtClean="0">
                <a:solidFill>
                  <a:srgbClr val="FF0000"/>
                </a:solidFill>
              </a:rPr>
              <a:t> in 802.11 or delayed </a:t>
            </a:r>
            <a:r>
              <a:rPr lang="en-GB" dirty="0" err="1" smtClean="0">
                <a:solidFill>
                  <a:srgbClr val="FF0000"/>
                </a:solidFill>
              </a:rPr>
              <a:t>acks</a:t>
            </a:r>
            <a:r>
              <a:rPr lang="en-GB" dirty="0" smtClean="0">
                <a:solidFill>
                  <a:srgbClr val="FF0000"/>
                </a:solidFill>
              </a:rPr>
              <a:t> in LAA; the problem is these mechanisms do a CW reset before evidence of success or otherwise is available</a:t>
            </a:r>
          </a:p>
          <a:p>
            <a:pPr lvl="2"/>
            <a:r>
              <a:rPr lang="en-GB" dirty="0" smtClean="0">
                <a:solidFill>
                  <a:srgbClr val="FF9900"/>
                </a:solidFill>
              </a:rPr>
              <a:t>It was agreed to use this proposal (now in Word document as </a:t>
            </a:r>
            <a:r>
              <a:rPr lang="en-US" dirty="0" smtClean="0">
                <a:solidFill>
                  <a:srgbClr val="FF9900"/>
                </a:solidFill>
              </a:rPr>
              <a:t>BRAN(19)101034)</a:t>
            </a:r>
            <a:r>
              <a:rPr lang="en-GB" dirty="0" smtClean="0">
                <a:solidFill>
                  <a:srgbClr val="FF9900"/>
                </a:solidFill>
              </a:rPr>
              <a:t> as a starting point for further discussion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2225231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err="1"/>
              <a:t>Coex</a:t>
            </a:r>
            <a:r>
              <a:rPr lang="en-AU" i="1" dirty="0"/>
              <a:t> SC </a:t>
            </a:r>
            <a:r>
              <a:rPr lang="en-AU" dirty="0" smtClean="0"/>
              <a:t>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US" dirty="0" smtClean="0"/>
              <a:t>BRAN#102</a:t>
            </a:r>
            <a:r>
              <a:rPr lang="en-AU" dirty="0"/>
              <a:t> </a:t>
            </a:r>
            <a:r>
              <a:rPr lang="en-AU" dirty="0" smtClean="0"/>
              <a:t>will discuss</a:t>
            </a:r>
            <a:r>
              <a:rPr lang="en-AU" dirty="0" smtClean="0"/>
              <a:t> </a:t>
            </a:r>
            <a:r>
              <a:rPr lang="en-AU" dirty="0" smtClean="0"/>
              <a:t>proposal to maintain the status quo for “paused COT” </a:t>
            </a:r>
            <a:r>
              <a:rPr lang="en-AU" dirty="0" smtClean="0"/>
              <a:t>&amp; </a:t>
            </a:r>
            <a:r>
              <a:rPr lang="en-AU" dirty="0" smtClean="0"/>
              <a:t>focus on </a:t>
            </a:r>
            <a:r>
              <a:rPr lang="en-AU" dirty="0" smtClean="0"/>
              <a:t>requirements</a:t>
            </a:r>
            <a:endParaRPr lang="en-AU" dirty="0"/>
          </a:p>
        </p:txBody>
      </p:sp>
      <p:sp>
        <p:nvSpPr>
          <p:cNvPr id="3" name="Content Placeholder 2"/>
          <p:cNvSpPr>
            <a:spLocks noGrp="1"/>
          </p:cNvSpPr>
          <p:nvPr>
            <p:ph idx="1"/>
          </p:nvPr>
        </p:nvSpPr>
        <p:spPr/>
        <p:txBody>
          <a:bodyPr/>
          <a:lstStyle/>
          <a:p>
            <a:pPr lvl="1"/>
            <a:r>
              <a:rPr lang="en-US" dirty="0" smtClean="0"/>
              <a:t>BRAN(19)101022 - </a:t>
            </a:r>
            <a:r>
              <a:rPr lang="en-AU" dirty="0"/>
              <a:t>Paused COT in EN 301 893 </a:t>
            </a:r>
            <a:r>
              <a:rPr lang="en-AU" dirty="0" smtClean="0"/>
              <a:t>update (Cisco)</a:t>
            </a:r>
            <a:endParaRPr lang="en-AU" dirty="0">
              <a:ea typeface="Times New Roman"/>
            </a:endParaRPr>
          </a:p>
          <a:p>
            <a:pPr lvl="2"/>
            <a:r>
              <a:rPr lang="en-AU" dirty="0" smtClean="0"/>
              <a:t>Proposed refinements </a:t>
            </a:r>
            <a:r>
              <a:rPr lang="en-AU" dirty="0"/>
              <a:t>to </a:t>
            </a:r>
          </a:p>
          <a:p>
            <a:pPr lvl="3"/>
            <a:r>
              <a:rPr lang="en-AU" dirty="0" smtClean="0"/>
              <a:t>Ensure the  “paused COT” in the revised version of EN 301 893 uses same ED-only threshold as previously, </a:t>
            </a:r>
            <a:r>
              <a:rPr lang="en-AU" dirty="0" err="1" smtClean="0"/>
              <a:t>ie</a:t>
            </a:r>
            <a:r>
              <a:rPr lang="en-AU" dirty="0" smtClean="0"/>
              <a:t> the status quo</a:t>
            </a:r>
          </a:p>
          <a:p>
            <a:pPr lvl="3"/>
            <a:r>
              <a:rPr lang="en-AU" dirty="0" smtClean="0"/>
              <a:t>Focus EN 301 893 on the requirement of a “paused COT” not interrupting an existing COT rather than how it does it</a:t>
            </a:r>
            <a:endParaRPr lang="en-AU" dirty="0"/>
          </a:p>
          <a:p>
            <a:pPr lvl="2"/>
            <a:r>
              <a:rPr lang="en-US" dirty="0" smtClean="0">
                <a:solidFill>
                  <a:srgbClr val="FF9900"/>
                </a:solidFill>
              </a:rPr>
              <a:t>No consensus yet but it will be discussed at BRAN#102</a:t>
            </a:r>
            <a:endParaRPr lang="en-AU" dirty="0">
              <a:solidFill>
                <a:srgbClr val="FF99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2587830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BRAN#101 did </a:t>
            </a:r>
            <a:r>
              <a:rPr lang="en-AU" dirty="0" smtClean="0"/>
              <a:t>not </a:t>
            </a:r>
            <a:r>
              <a:rPr lang="en-AU" dirty="0" smtClean="0"/>
              <a:t>reach </a:t>
            </a:r>
            <a:r>
              <a:rPr lang="en-AU" dirty="0" smtClean="0"/>
              <a:t>consensus </a:t>
            </a:r>
            <a:r>
              <a:rPr lang="en-AU" dirty="0" smtClean="0"/>
              <a:t>on </a:t>
            </a:r>
            <a:r>
              <a:rPr lang="en-AU" dirty="0" smtClean="0"/>
              <a:t>the use of Short Control Signalling </a:t>
            </a:r>
            <a:endParaRPr lang="en-AU" dirty="0"/>
          </a:p>
        </p:txBody>
      </p:sp>
      <p:sp>
        <p:nvSpPr>
          <p:cNvPr id="3" name="Content Placeholder 2"/>
          <p:cNvSpPr>
            <a:spLocks noGrp="1"/>
          </p:cNvSpPr>
          <p:nvPr>
            <p:ph idx="1"/>
          </p:nvPr>
        </p:nvSpPr>
        <p:spPr/>
        <p:txBody>
          <a:bodyPr/>
          <a:lstStyle/>
          <a:p>
            <a:pPr lvl="1"/>
            <a:r>
              <a:rPr lang="en-US" dirty="0" smtClean="0"/>
              <a:t>BRAN(19)101013r2 - </a:t>
            </a:r>
            <a:r>
              <a:rPr lang="en-AU" dirty="0" smtClean="0"/>
              <a:t>Short Control Signalling in EN 301 893 (Cisco)</a:t>
            </a:r>
          </a:p>
          <a:p>
            <a:pPr lvl="2"/>
            <a:r>
              <a:rPr lang="en-AU" dirty="0" smtClean="0"/>
              <a:t>Provided an update on proposal to ban use of no LBT and restrict use of short LBT with Short Control Signalling, including detailed text</a:t>
            </a:r>
          </a:p>
          <a:p>
            <a:pPr lvl="2"/>
            <a:r>
              <a:rPr lang="en-AU" dirty="0" smtClean="0"/>
              <a:t>It was proposed to grandfather LAA to allow it to use 5% for short LBT on basis LAA is believed/hoped to provide </a:t>
            </a:r>
            <a:r>
              <a:rPr lang="en-AU" dirty="0" smtClean="0"/>
              <a:t>reasonable fairness given its limited use of short LBT in a synchronised manner</a:t>
            </a:r>
            <a:endParaRPr lang="en-AU" dirty="0" smtClean="0"/>
          </a:p>
          <a:p>
            <a:pPr lvl="2"/>
            <a:r>
              <a:rPr lang="en-AU" dirty="0">
                <a:solidFill>
                  <a:srgbClr val="FF9900"/>
                </a:solidFill>
              </a:rPr>
              <a:t>N</a:t>
            </a:r>
            <a:r>
              <a:rPr lang="en-AU" dirty="0" smtClean="0">
                <a:solidFill>
                  <a:srgbClr val="FF9900"/>
                </a:solidFill>
              </a:rPr>
              <a:t>o consensus yet, with comments including</a:t>
            </a:r>
          </a:p>
          <a:p>
            <a:pPr lvl="3"/>
            <a:r>
              <a:rPr lang="en-AU" dirty="0" smtClean="0">
                <a:solidFill>
                  <a:srgbClr val="FF9900"/>
                </a:solidFill>
              </a:rPr>
              <a:t>There is no misuse of no/short LBT</a:t>
            </a:r>
          </a:p>
          <a:p>
            <a:pPr lvl="3"/>
            <a:r>
              <a:rPr lang="en-AU" dirty="0" smtClean="0">
                <a:solidFill>
                  <a:srgbClr val="FF9900"/>
                </a:solidFill>
              </a:rPr>
              <a:t>EN 301 893 should not grandfather a specific technology</a:t>
            </a:r>
          </a:p>
          <a:p>
            <a:pPr lvl="2"/>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41</a:t>
            </a:fld>
            <a:endParaRPr lang="en-US"/>
          </a:p>
        </p:txBody>
      </p:sp>
      <p:sp>
        <p:nvSpPr>
          <p:cNvPr id="10" name="Rectangle 9"/>
          <p:cNvSpPr/>
          <p:nvPr/>
        </p:nvSpPr>
        <p:spPr bwMode="auto">
          <a:xfrm>
            <a:off x="685800" y="4724400"/>
            <a:ext cx="7858125"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cs typeface="Calibri" panose="020F0502020204030204" pitchFamily="34" charset="0"/>
              </a:rPr>
              <a:t>Note:</a:t>
            </a:r>
            <a:r>
              <a:rPr kumimoji="0" lang="en-AU" sz="1600" b="0" i="0" u="none" strike="noStrike" cap="none" normalizeH="0" dirty="0" smtClean="0">
                <a:ln>
                  <a:noFill/>
                </a:ln>
                <a:solidFill>
                  <a:schemeClr val="tx1"/>
                </a:solidFill>
                <a:effectLst/>
                <a:latin typeface="+mj-lt"/>
                <a:cs typeface="Calibri" panose="020F0502020204030204" pitchFamily="34" charset="0"/>
              </a:rPr>
              <a:t> this is the topic on which IEEE 802.11 WG sent 3GPP RAN1 a unanimously approved LS after St Louis, supporting restrictions on no/short LBT with Short Control Signalling </a:t>
            </a:r>
            <a:endParaRPr kumimoji="0" lang="en-AU" sz="1600" b="0" i="0" u="none" strike="noStrike" cap="none" normalizeH="0" baseline="0" dirty="0" smtClean="0">
              <a:ln>
                <a:noFill/>
              </a:ln>
              <a:solidFill>
                <a:schemeClr val="tx1"/>
              </a:solidFill>
              <a:effectLst/>
              <a:latin typeface="+mj-lt"/>
              <a:cs typeface="Calibri" panose="020F0502020204030204" pitchFamily="34" charset="0"/>
            </a:endParaRPr>
          </a:p>
        </p:txBody>
      </p:sp>
    </p:spTree>
    <p:extLst>
      <p:ext uri="{BB962C8B-B14F-4D97-AF65-F5344CB8AC3E}">
        <p14:creationId xmlns:p14="http://schemas.microsoft.com/office/powerpoint/2010/main" val="3363143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a:t>
            </a:r>
            <a:r>
              <a:rPr lang="en-AU" dirty="0" smtClean="0"/>
              <a:t>will next meet at BRAN#102 in June 2019</a:t>
            </a:r>
            <a:endParaRPr lang="en-AU" dirty="0"/>
          </a:p>
        </p:txBody>
      </p:sp>
      <p:sp>
        <p:nvSpPr>
          <p:cNvPr id="3" name="Content Placeholder 2"/>
          <p:cNvSpPr>
            <a:spLocks noGrp="1"/>
          </p:cNvSpPr>
          <p:nvPr>
            <p:ph idx="1"/>
          </p:nvPr>
        </p:nvSpPr>
        <p:spPr/>
        <p:txBody>
          <a:bodyPr/>
          <a:lstStyle/>
          <a:p>
            <a:r>
              <a:rPr lang="en-GB" dirty="0" smtClean="0"/>
              <a:t>ETSI BRAN plans</a:t>
            </a:r>
          </a:p>
          <a:p>
            <a:pPr lvl="1"/>
            <a:r>
              <a:rPr lang="en-GB" dirty="0" smtClean="0"/>
              <a:t>BRAN #102</a:t>
            </a:r>
          </a:p>
          <a:p>
            <a:pPr lvl="2"/>
            <a:r>
              <a:rPr lang="en-GB" dirty="0" smtClean="0"/>
              <a:t>17 – 20 June 2019 – Sophia Antipolis</a:t>
            </a:r>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42</a:t>
            </a:fld>
            <a:endParaRPr lang="en-US"/>
          </a:p>
        </p:txBody>
      </p:sp>
    </p:spTree>
    <p:extLst>
      <p:ext uri="{BB962C8B-B14F-4D97-AF65-F5344CB8AC3E}">
        <p14:creationId xmlns:p14="http://schemas.microsoft.com/office/powerpoint/2010/main" val="31809693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3GPP RAN1 plans for NR-U</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36824609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RAN1 </a:t>
            </a:r>
            <a:r>
              <a:rPr lang="en-AU" dirty="0" smtClean="0"/>
              <a:t>competed </a:t>
            </a:r>
            <a:r>
              <a:rPr lang="en-AU" dirty="0" smtClean="0"/>
              <a:t>their </a:t>
            </a:r>
            <a:r>
              <a:rPr lang="en-GB" i="1" dirty="0"/>
              <a:t>Study on NR-based Access to Unlicensed </a:t>
            </a:r>
            <a:r>
              <a:rPr lang="en-GB" i="1" dirty="0" smtClean="0"/>
              <a:t>Spectrum </a:t>
            </a:r>
            <a:r>
              <a:rPr lang="en-GB" dirty="0" smtClean="0"/>
              <a:t>in late 2018</a:t>
            </a:r>
            <a:endParaRPr lang="en-AU" dirty="0"/>
          </a:p>
        </p:txBody>
      </p:sp>
      <p:sp>
        <p:nvSpPr>
          <p:cNvPr id="3" name="Content Placeholder 2"/>
          <p:cNvSpPr>
            <a:spLocks noGrp="1"/>
          </p:cNvSpPr>
          <p:nvPr>
            <p:ph idx="1"/>
          </p:nvPr>
        </p:nvSpPr>
        <p:spPr/>
        <p:txBody>
          <a:bodyPr/>
          <a:lstStyle/>
          <a:p>
            <a:pPr lvl="1"/>
            <a:r>
              <a:rPr lang="en-AU" dirty="0" smtClean="0"/>
              <a:t>The SI report, </a:t>
            </a:r>
            <a:r>
              <a:rPr lang="en-GB" i="1" dirty="0"/>
              <a:t>Study on NR-based Access to Unlicensed </a:t>
            </a:r>
            <a:r>
              <a:rPr lang="en-GB" i="1" dirty="0" smtClean="0"/>
              <a:t>Spectrum, </a:t>
            </a:r>
            <a:r>
              <a:rPr lang="en-GB" dirty="0" smtClean="0"/>
              <a:t>was </a:t>
            </a:r>
            <a:r>
              <a:rPr lang="en-GB" dirty="0" smtClean="0"/>
              <a:t>completed by 3GPP </a:t>
            </a:r>
            <a:r>
              <a:rPr lang="en-GB" dirty="0" smtClean="0"/>
              <a:t>RAN1 in late 2018 </a:t>
            </a:r>
            <a:r>
              <a:rPr lang="en-GB" dirty="0" smtClean="0"/>
              <a:t>and forwarded to 3GPP RAN</a:t>
            </a:r>
          </a:p>
          <a:p>
            <a:pPr lvl="2"/>
            <a:r>
              <a:rPr lang="en-GB" dirty="0" smtClean="0"/>
              <a:t>See </a:t>
            </a:r>
            <a:r>
              <a:rPr lang="en-GB" dirty="0">
                <a:hlinkClick r:id="rId2"/>
              </a:rPr>
              <a:t>3GPP TR </a:t>
            </a:r>
            <a:r>
              <a:rPr lang="en-GB" dirty="0" smtClean="0">
                <a:hlinkClick r:id="rId2"/>
              </a:rPr>
              <a:t>38.889 </a:t>
            </a:r>
            <a:r>
              <a:rPr lang="en-GB" dirty="0">
                <a:hlinkClick r:id="rId2"/>
              </a:rPr>
              <a:t>V1.0.0</a:t>
            </a:r>
            <a:r>
              <a:rPr lang="en-GB" dirty="0"/>
              <a:t> </a:t>
            </a:r>
            <a:endParaRPr lang="en-GB" dirty="0" smtClean="0"/>
          </a:p>
          <a:p>
            <a:pPr lvl="1"/>
            <a:r>
              <a:rPr lang="en-GB" dirty="0" smtClean="0"/>
              <a:t>The report contains a lot of interesting and possibly concerning information about 3GPP RAN1’s plans for coexistence with Wi-Fi, particularly in the 6GHz </a:t>
            </a:r>
            <a:r>
              <a:rPr lang="en-GB" dirty="0" smtClean="0"/>
              <a:t>band</a:t>
            </a:r>
            <a:endParaRPr lang="en-GB"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42451455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the NR-U WI is following LAA established principles in 5 GHz band</a:t>
            </a:r>
            <a:endParaRPr lang="en-AU" dirty="0"/>
          </a:p>
        </p:txBody>
      </p:sp>
      <p:sp>
        <p:nvSpPr>
          <p:cNvPr id="3" name="Content Placeholder 2"/>
          <p:cNvSpPr>
            <a:spLocks noGrp="1"/>
          </p:cNvSpPr>
          <p:nvPr>
            <p:ph idx="1"/>
          </p:nvPr>
        </p:nvSpPr>
        <p:spPr/>
        <p:txBody>
          <a:bodyPr/>
          <a:lstStyle/>
          <a:p>
            <a:pPr lvl="1"/>
            <a:r>
              <a:rPr lang="en-GB" dirty="0" smtClean="0"/>
              <a:t>The NR-U WI (</a:t>
            </a:r>
            <a:r>
              <a:rPr lang="en-US" dirty="0" smtClean="0">
                <a:hlinkClick r:id="rId2"/>
              </a:rPr>
              <a:t>RP-182878</a:t>
            </a:r>
            <a:r>
              <a:rPr lang="en-US" dirty="0" smtClean="0"/>
              <a:t>) suggests NR-U coexistence in the 5GHz band should follow the same principles as used for LAA coexistence</a:t>
            </a:r>
            <a:endParaRPr lang="en-US" dirty="0">
              <a:sym typeface="Wingdings" panose="05000000000000000000" pitchFamily="2" charset="2"/>
            </a:endParaRPr>
          </a:p>
          <a:p>
            <a:pPr lvl="2"/>
            <a:r>
              <a:rPr lang="en-GB" i="1" dirty="0" smtClean="0"/>
              <a:t>In </a:t>
            </a:r>
            <a:r>
              <a:rPr lang="en-GB" i="1" dirty="0"/>
              <a:t>the 5 GHz band, the NR-U design should enable fair coexistence between already deployed Wi-Fi generations and NR-U, between NR-U and LTE-LAA, and between different NR-U </a:t>
            </a:r>
            <a:r>
              <a:rPr lang="en-GB" i="1" dirty="0" smtClean="0"/>
              <a:t>systems</a:t>
            </a:r>
          </a:p>
          <a:p>
            <a:pPr lvl="2"/>
            <a:r>
              <a:rPr lang="en-GB" i="1" dirty="0" smtClean="0"/>
              <a:t>NR-U </a:t>
            </a:r>
            <a:r>
              <a:rPr lang="en-GB" i="1" dirty="0"/>
              <a:t>should not impact already deployed Wi-Fi generations more than an additional Wi-Fi network of the same generation on the same </a:t>
            </a:r>
            <a:r>
              <a:rPr lang="en-GB" i="1" dirty="0" smtClean="0"/>
              <a:t>carrier</a:t>
            </a:r>
          </a:p>
          <a:p>
            <a:pPr lvl="2"/>
            <a:r>
              <a:rPr lang="en-GB" i="1" dirty="0"/>
              <a:t>T</a:t>
            </a:r>
            <a:r>
              <a:rPr lang="en-GB" i="1" dirty="0" smtClean="0"/>
              <a:t>his </a:t>
            </a:r>
            <a:r>
              <a:rPr lang="en-GB" i="1" dirty="0"/>
              <a:t>should be ensured by following the recommendations on channel access in line with agreements from the NR-U study item (TR 38.889, Section 7.2.1.3.1).</a:t>
            </a:r>
            <a:endParaRPr lang="en-AU" i="1" dirty="0"/>
          </a:p>
          <a:p>
            <a:pPr lvl="1"/>
            <a:r>
              <a:rPr lang="en-GB" dirty="0" smtClean="0"/>
              <a:t>Therefore, there is probably limited concern in relation to 5 GHz band coexistence between NR-U and Wi-Fi</a:t>
            </a:r>
          </a:p>
          <a:p>
            <a:pPr lvl="2"/>
            <a:r>
              <a:rPr lang="en-GB" dirty="0" smtClean="0"/>
              <a:t>Any problem are likely to be common to LAA and NR-U</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5470469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appears the NR-U WI </a:t>
            </a:r>
            <a:r>
              <a:rPr lang="en-AU" dirty="0" smtClean="0"/>
              <a:t>may be less tied to </a:t>
            </a:r>
            <a:r>
              <a:rPr lang="en-AU" dirty="0"/>
              <a:t>LAA established principles in </a:t>
            </a:r>
            <a:r>
              <a:rPr lang="en-AU" dirty="0" smtClean="0"/>
              <a:t>the 6 GHz </a:t>
            </a:r>
            <a:r>
              <a:rPr lang="en-AU" dirty="0"/>
              <a:t>band</a:t>
            </a:r>
          </a:p>
        </p:txBody>
      </p:sp>
      <p:sp>
        <p:nvSpPr>
          <p:cNvPr id="3" name="Content Placeholder 2"/>
          <p:cNvSpPr>
            <a:spLocks noGrp="1"/>
          </p:cNvSpPr>
          <p:nvPr>
            <p:ph idx="1"/>
          </p:nvPr>
        </p:nvSpPr>
        <p:spPr/>
        <p:txBody>
          <a:bodyPr/>
          <a:lstStyle/>
          <a:p>
            <a:pPr lvl="1"/>
            <a:r>
              <a:rPr lang="en-GB" dirty="0" smtClean="0"/>
              <a:t>The NR-U WI (</a:t>
            </a:r>
            <a:r>
              <a:rPr lang="en-US" dirty="0" smtClean="0">
                <a:hlinkClick r:id="rId2"/>
              </a:rPr>
              <a:t>RP-182878</a:t>
            </a:r>
            <a:r>
              <a:rPr lang="en-US" dirty="0" smtClean="0"/>
              <a:t>) suggests the 6GHz band may be treated differently from the 5GHz band</a:t>
            </a:r>
          </a:p>
          <a:p>
            <a:pPr lvl="2"/>
            <a:r>
              <a:rPr lang="en-GB" i="1" dirty="0" smtClean="0"/>
              <a:t>In </a:t>
            </a:r>
            <a:r>
              <a:rPr lang="en-GB" i="1" dirty="0"/>
              <a:t>the 6 GHz band, the channel access mechanism for NR-U will use, at least, energy detection as part of the coexistence mechanism for enabling coexistence amongst RATs including at least NR-U, [LTE-LAA], and </a:t>
            </a:r>
            <a:r>
              <a:rPr lang="en-GB" i="1" dirty="0" smtClean="0"/>
              <a:t>Wi-Fi</a:t>
            </a:r>
          </a:p>
          <a:p>
            <a:pPr lvl="2"/>
            <a:r>
              <a:rPr lang="en-GB" i="1" dirty="0" smtClean="0"/>
              <a:t>Extensions </a:t>
            </a:r>
            <a:r>
              <a:rPr lang="en-GB" i="1" dirty="0"/>
              <a:t>are to be discussed in line with the framework on channel access as captured in the TR 38.889, Section 7.2.1.2 (i.e., </a:t>
            </a:r>
            <a:r>
              <a:rPr lang="en-GB" i="1" dirty="0" err="1"/>
              <a:t>WiFi</a:t>
            </a:r>
            <a:r>
              <a:rPr lang="en-GB" i="1" dirty="0"/>
              <a:t> 11a/11ax preamble, existing NR signal with potential enhancements, existing NR channel with potential enhancements) and, if agreed, the corresponding 3GPP specification impact, if any, should be addressed. </a:t>
            </a:r>
            <a:endParaRPr lang="en-AU" i="1" dirty="0"/>
          </a:p>
          <a:p>
            <a:pPr lvl="2"/>
            <a:r>
              <a:rPr lang="en-GB" i="1" dirty="0"/>
              <a:t>If extensions for 6 GHz are agreed, their applicability for 5GHz is to be discussed. </a:t>
            </a:r>
            <a:endParaRPr lang="en-AU" i="1" dirty="0"/>
          </a:p>
          <a:p>
            <a:pPr lvl="2"/>
            <a:r>
              <a:rPr lang="en-GB" i="1" dirty="0"/>
              <a:t>Conclusions on the extensions, if any, is targeted for RAN#83. </a:t>
            </a:r>
            <a:endParaRPr lang="en-AU" i="1" dirty="0"/>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7057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appears the NR-U WI </a:t>
            </a:r>
            <a:r>
              <a:rPr lang="en-AU" dirty="0" smtClean="0"/>
              <a:t>may be less tied to </a:t>
            </a:r>
            <a:r>
              <a:rPr lang="en-AU" dirty="0"/>
              <a:t>LAA established principles in </a:t>
            </a:r>
            <a:r>
              <a:rPr lang="en-AU" dirty="0" smtClean="0"/>
              <a:t>the 6 GHz </a:t>
            </a:r>
            <a:r>
              <a:rPr lang="en-AU" dirty="0"/>
              <a:t>band</a:t>
            </a:r>
          </a:p>
        </p:txBody>
      </p:sp>
      <p:sp>
        <p:nvSpPr>
          <p:cNvPr id="3" name="Content Placeholder 2"/>
          <p:cNvSpPr>
            <a:spLocks noGrp="1"/>
          </p:cNvSpPr>
          <p:nvPr>
            <p:ph idx="1"/>
          </p:nvPr>
        </p:nvSpPr>
        <p:spPr/>
        <p:txBody>
          <a:bodyPr/>
          <a:lstStyle/>
          <a:p>
            <a:pPr lvl="1"/>
            <a:r>
              <a:rPr lang="en-AU" dirty="0" smtClean="0"/>
              <a:t>…</a:t>
            </a:r>
            <a:endParaRPr lang="en-AU" i="1" dirty="0"/>
          </a:p>
          <a:p>
            <a:pPr lvl="1"/>
            <a:r>
              <a:rPr lang="en-AU" dirty="0" smtClean="0"/>
              <a:t>In particular, there is likely to be discussion of coexistence related extensions …</a:t>
            </a:r>
          </a:p>
          <a:p>
            <a:pPr lvl="2"/>
            <a:r>
              <a:rPr lang="en-GB" i="1" dirty="0" smtClean="0"/>
              <a:t>Wi-Fi </a:t>
            </a:r>
            <a:r>
              <a:rPr lang="en-GB" i="1" dirty="0"/>
              <a:t>11a/11ax </a:t>
            </a:r>
            <a:r>
              <a:rPr lang="en-GB" i="1" dirty="0" smtClean="0"/>
              <a:t>preamble</a:t>
            </a:r>
          </a:p>
          <a:p>
            <a:pPr lvl="2"/>
            <a:r>
              <a:rPr lang="en-GB" i="1" dirty="0" smtClean="0"/>
              <a:t>Existing </a:t>
            </a:r>
            <a:r>
              <a:rPr lang="en-GB" i="1" dirty="0"/>
              <a:t>NR signal with potential </a:t>
            </a:r>
            <a:r>
              <a:rPr lang="en-GB" i="1" dirty="0" smtClean="0"/>
              <a:t>enhancements</a:t>
            </a:r>
          </a:p>
          <a:p>
            <a:pPr lvl="2"/>
            <a:r>
              <a:rPr lang="en-GB" i="1" dirty="0"/>
              <a:t>E</a:t>
            </a:r>
            <a:r>
              <a:rPr lang="en-GB" i="1" dirty="0" smtClean="0"/>
              <a:t>xisting </a:t>
            </a:r>
            <a:r>
              <a:rPr lang="en-GB" i="1" dirty="0"/>
              <a:t>NR channel with potential enhancements </a:t>
            </a:r>
            <a:endParaRPr lang="en-GB" i="1" dirty="0" smtClean="0"/>
          </a:p>
          <a:p>
            <a:pPr lvl="1"/>
            <a:r>
              <a:rPr lang="en-AU" dirty="0" smtClean="0"/>
              <a:t>.. and/but they will be decided very soon and so we will need to watch!</a:t>
            </a:r>
          </a:p>
          <a:p>
            <a:pPr lvl="1"/>
            <a:r>
              <a:rPr lang="en-AU" dirty="0" smtClean="0"/>
              <a:t>At the RAN1 meeting in Jan 2019 there was some limited discussion about the rules of operation in the 6GHz band</a:t>
            </a:r>
          </a:p>
          <a:p>
            <a:pPr lvl="2"/>
            <a:r>
              <a:rPr lang="en-AU" dirty="0" smtClean="0"/>
              <a:t>Andrew Myles suggested that the 6GHz rules should start by using the same rules as the 5GHz band (as defined by EN 301 893)</a:t>
            </a:r>
          </a:p>
          <a:p>
            <a:pPr lvl="2"/>
            <a:r>
              <a:rPr lang="en-AU" dirty="0" smtClean="0"/>
              <a:t>There was significant pushback from Ericsson in particular, with Ericsson asserting that the rules should start with a “clean sheet”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41710234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3GPP RAN meeting (Mar 2019) report</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33129781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3GPP RAN met in March 2019</a:t>
            </a:r>
            <a:br>
              <a:rPr lang="en-AU" dirty="0"/>
            </a:br>
            <a:endParaRPr lang="en-AU" dirty="0"/>
          </a:p>
        </p:txBody>
      </p:sp>
      <p:sp>
        <p:nvSpPr>
          <p:cNvPr id="3" name="Content Placeholder 2"/>
          <p:cNvSpPr>
            <a:spLocks noGrp="1"/>
          </p:cNvSpPr>
          <p:nvPr>
            <p:ph idx="1"/>
          </p:nvPr>
        </p:nvSpPr>
        <p:spPr/>
        <p:txBody>
          <a:bodyPr/>
          <a:lstStyle/>
          <a:p>
            <a:pPr lvl="1"/>
            <a:r>
              <a:rPr lang="en-AU" dirty="0"/>
              <a:t>3GPP RAN met in March </a:t>
            </a:r>
            <a:r>
              <a:rPr lang="en-AU" dirty="0" smtClean="0"/>
              <a:t>2019 in </a:t>
            </a:r>
            <a:r>
              <a:rPr lang="en-AU" dirty="0" smtClean="0">
                <a:solidFill>
                  <a:srgbClr val="FF0000"/>
                </a:solidFill>
              </a:rPr>
              <a:t>where</a:t>
            </a:r>
          </a:p>
          <a:p>
            <a:pPr lvl="1"/>
            <a:r>
              <a:rPr lang="en-AU" dirty="0" smtClean="0"/>
              <a:t>RAN discussed (among other topics):</a:t>
            </a:r>
          </a:p>
          <a:p>
            <a:pPr lvl="2"/>
            <a:r>
              <a:rPr lang="en-AU" dirty="0" err="1" smtClean="0"/>
              <a:t>Coex</a:t>
            </a:r>
            <a:r>
              <a:rPr lang="en-AU" dirty="0" smtClean="0"/>
              <a:t> Workshop</a:t>
            </a:r>
          </a:p>
          <a:p>
            <a:pPr lvl="3"/>
            <a:r>
              <a:rPr lang="en-AU" dirty="0" smtClean="0"/>
              <a:t>Addressed elsewhere in this agenda</a:t>
            </a:r>
          </a:p>
          <a:p>
            <a:pPr lvl="2"/>
            <a:r>
              <a:rPr lang="en-AU" dirty="0" smtClean="0"/>
              <a:t>Discussion in RAN1 on the optional use of common preamble</a:t>
            </a:r>
          </a:p>
          <a:p>
            <a:pPr lvl="3"/>
            <a:r>
              <a:rPr lang="en-AU" dirty="0" smtClean="0"/>
              <a:t>RAN </a:t>
            </a:r>
            <a:r>
              <a:rPr lang="en-AU" dirty="0"/>
              <a:t>decided that RAN1 should stop discussing common preambles</a:t>
            </a:r>
            <a:r>
              <a:rPr lang="en-AU" dirty="0" smtClean="0"/>
              <a:t> </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2485221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5</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err="1"/>
              <a:t>Coex</a:t>
            </a:r>
            <a:r>
              <a:rPr lang="en-AU" i="1" dirty="0"/>
              <a:t> SC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 decided that RAN1 should stop discussing common preambles</a:t>
            </a:r>
            <a:endParaRPr lang="en-AU" dirty="0"/>
          </a:p>
        </p:txBody>
      </p:sp>
      <p:sp>
        <p:nvSpPr>
          <p:cNvPr id="3" name="Content Placeholder 2"/>
          <p:cNvSpPr>
            <a:spLocks noGrp="1"/>
          </p:cNvSpPr>
          <p:nvPr>
            <p:ph idx="1"/>
          </p:nvPr>
        </p:nvSpPr>
        <p:spPr/>
        <p:txBody>
          <a:bodyPr/>
          <a:lstStyle/>
          <a:p>
            <a:pPr lvl="1"/>
            <a:r>
              <a:rPr lang="en-AU" dirty="0" smtClean="0"/>
              <a:t>A discussion topic during the RAN meeting of particular interest to the 802.11 WG was the question of the optional use of a common (802.11a/</a:t>
            </a:r>
            <a:r>
              <a:rPr lang="en-AU" dirty="0" err="1" smtClean="0"/>
              <a:t>ax</a:t>
            </a:r>
            <a:r>
              <a:rPr lang="en-AU" dirty="0" smtClean="0"/>
              <a:t> based) preamble by NR-U to enable its use of the PD/ED mechanism</a:t>
            </a:r>
          </a:p>
          <a:p>
            <a:pPr lvl="1"/>
            <a:r>
              <a:rPr lang="en-AU" dirty="0" smtClean="0"/>
              <a:t>802.11 WG sent RAN a LS in March 2019 asking that RAN1 be allowed to continue discussing the topic</a:t>
            </a:r>
          </a:p>
          <a:p>
            <a:pPr lvl="2"/>
            <a:r>
              <a:rPr lang="en-AU" dirty="0"/>
              <a:t>See </a:t>
            </a:r>
            <a:r>
              <a:rPr lang="en-AU" dirty="0" smtClean="0"/>
              <a:t>RP-190639</a:t>
            </a:r>
          </a:p>
          <a:p>
            <a:pPr lvl="1"/>
            <a:r>
              <a:rPr lang="en-AU" dirty="0" smtClean="0"/>
              <a:t>Unfortunately, RAN decided to direct RAN1 stop discussing the topic of common preamble because there is not consensus in RAN1, until RAN determines there is consensus</a:t>
            </a:r>
          </a:p>
          <a:p>
            <a:pPr lvl="2"/>
            <a:r>
              <a:rPr lang="en-AU" dirty="0" smtClean="0"/>
              <a:t>See </a:t>
            </a:r>
            <a:r>
              <a:rPr lang="en-AU" u="sng" dirty="0" smtClean="0">
                <a:hlinkClick r:id="rId3"/>
              </a:rPr>
              <a:t>11-19-0564-00</a:t>
            </a:r>
            <a:endParaRPr lang="en-AU" u="sng" dirty="0" smtClean="0"/>
          </a:p>
          <a:p>
            <a:pPr lvl="2"/>
            <a:r>
              <a:rPr lang="en-AU" dirty="0" smtClean="0"/>
              <a:t>The relevant text is shown on the following page</a:t>
            </a:r>
          </a:p>
          <a:p>
            <a:pPr lvl="2"/>
            <a:r>
              <a:rPr lang="en-AU" dirty="0" smtClean="0">
                <a:solidFill>
                  <a:srgbClr val="FF0000"/>
                </a:solidFill>
              </a:rPr>
              <a:t>Perhaps someone at the RAN meeting can provide some colour</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86573362"/>
              </p:ext>
            </p:extLst>
          </p:nvPr>
        </p:nvGraphicFramePr>
        <p:xfrm>
          <a:off x="3978275" y="3733800"/>
          <a:ext cx="914400" cy="806450"/>
        </p:xfrm>
        <a:graphic>
          <a:graphicData uri="http://schemas.openxmlformats.org/presentationml/2006/ole">
            <mc:AlternateContent xmlns:mc="http://schemas.openxmlformats.org/markup-compatibility/2006">
              <mc:Choice xmlns:v="urn:schemas-microsoft-com:vml" Requires="v">
                <p:oleObj spid="_x0000_s35850" name="Acrobat Document" showAsIcon="1" r:id="rId4" imgW="914400" imgH="806400" progId="AcroExch.Document.DC">
                  <p:embed/>
                </p:oleObj>
              </mc:Choice>
              <mc:Fallback>
                <p:oleObj name="Acrobat Document" showAsIcon="1" r:id="rId4" imgW="914400" imgH="806400" progId="AcroExch.Document.DC">
                  <p:embed/>
                  <p:pic>
                    <p:nvPicPr>
                      <p:cNvPr id="0" name=""/>
                      <p:cNvPicPr/>
                      <p:nvPr/>
                    </p:nvPicPr>
                    <p:blipFill>
                      <a:blip r:embed="rId5"/>
                      <a:stretch>
                        <a:fillRect/>
                      </a:stretch>
                    </p:blipFill>
                    <p:spPr>
                      <a:xfrm>
                        <a:off x="3978275" y="3733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7001332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3GPP RAN decided that RAN1 should stop discussing common preambles</a:t>
            </a:r>
          </a:p>
        </p:txBody>
      </p:sp>
      <p:sp>
        <p:nvSpPr>
          <p:cNvPr id="3" name="Content Placeholder 2"/>
          <p:cNvSpPr>
            <a:spLocks noGrp="1"/>
          </p:cNvSpPr>
          <p:nvPr>
            <p:ph idx="1"/>
          </p:nvPr>
        </p:nvSpPr>
        <p:spPr/>
        <p:txBody>
          <a:bodyPr/>
          <a:lstStyle/>
          <a:p>
            <a:r>
              <a:rPr lang="en-GB" dirty="0" smtClean="0"/>
              <a:t>Part of LS in </a:t>
            </a:r>
            <a:r>
              <a:rPr lang="en-AU" dirty="0"/>
              <a:t>See </a:t>
            </a:r>
            <a:r>
              <a:rPr lang="en-AU" u="sng" dirty="0" smtClean="0">
                <a:hlinkClick r:id="rId2"/>
              </a:rPr>
              <a:t>11-19-0564-00</a:t>
            </a:r>
            <a:r>
              <a:rPr lang="en-AU" dirty="0" smtClean="0"/>
              <a:t> relevant to preambles</a:t>
            </a:r>
            <a:endParaRPr lang="en-AU" dirty="0"/>
          </a:p>
          <a:p>
            <a:pPr lvl="1"/>
            <a:r>
              <a:rPr lang="en-GB" i="1" dirty="0" smtClean="0"/>
              <a:t>In </a:t>
            </a:r>
            <a:r>
              <a:rPr lang="en-GB" i="1" dirty="0"/>
              <a:t>terms of coexistence matters for NR-U (and in relation to the request communicated in a Liaison Letter from IEEE 802.11 chair), TSG-RAN#83 made the following decisions</a:t>
            </a:r>
            <a:r>
              <a:rPr lang="en-GB" i="1" dirty="0" smtClean="0"/>
              <a:t>:</a:t>
            </a:r>
            <a:endParaRPr lang="en-AU" i="1" dirty="0"/>
          </a:p>
          <a:p>
            <a:pPr lvl="2"/>
            <a:r>
              <a:rPr lang="en-GB" i="1" dirty="0"/>
              <a:t>Both RAN1 WG and TSG-RAN have extensively discussed coexistence aspects, but did not find consensus for adopting a preamble for NR-U. As a consequence, and in accordance with the </a:t>
            </a:r>
            <a:r>
              <a:rPr lang="en-GB" i="1" dirty="0" err="1"/>
              <a:t>workplan</a:t>
            </a:r>
            <a:r>
              <a:rPr lang="en-GB" i="1" dirty="0"/>
              <a:t> outlined in the NR-U Work Item </a:t>
            </a:r>
            <a:r>
              <a:rPr lang="en-GB" i="1" dirty="0" smtClean="0"/>
              <a:t>(</a:t>
            </a:r>
            <a:r>
              <a:rPr lang="en-US" i="1" u="sng" dirty="0" smtClean="0">
                <a:hlinkClick r:id="rId3"/>
              </a:rPr>
              <a:t>RP-190706.zip</a:t>
            </a:r>
            <a:r>
              <a:rPr lang="en-GB" i="1" dirty="0"/>
              <a:t>) RAN1 WG will not address proposals any further on adopting a preamble for NR-U.</a:t>
            </a:r>
            <a:endParaRPr lang="en-AU" i="1" dirty="0"/>
          </a:p>
          <a:p>
            <a:pPr lvl="2"/>
            <a:r>
              <a:rPr lang="en-GB" i="1" dirty="0"/>
              <a:t>Nevertheless, TSG-RAN is open for further discussions on new aspects and arguments regarding coexistence at its next meeting (3-6 June), and will check whether member company views have shifted towards a consensus on a common preamble for NR-U.   </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21553074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3GPP RAN decided that RAN1 should stop discussing common preambles</a:t>
            </a:r>
          </a:p>
        </p:txBody>
      </p:sp>
      <p:sp>
        <p:nvSpPr>
          <p:cNvPr id="3" name="Content Placeholder 2"/>
          <p:cNvSpPr>
            <a:spLocks noGrp="1"/>
          </p:cNvSpPr>
          <p:nvPr>
            <p:ph idx="1"/>
          </p:nvPr>
        </p:nvSpPr>
        <p:spPr/>
        <p:txBody>
          <a:bodyPr/>
          <a:lstStyle/>
          <a:p>
            <a:pPr lvl="1"/>
            <a:r>
              <a:rPr lang="en-AU" dirty="0" smtClean="0"/>
              <a:t>It does seem strange that RAN would stop discussion because there is not consensus</a:t>
            </a:r>
          </a:p>
          <a:p>
            <a:pPr lvl="2"/>
            <a:r>
              <a:rPr lang="en-AU" dirty="0" smtClean="0"/>
              <a:t>RAN values timely progress on other topics more than consensus on this topic</a:t>
            </a:r>
          </a:p>
          <a:p>
            <a:pPr lvl="1"/>
            <a:r>
              <a:rPr lang="en-AU" dirty="0" smtClean="0"/>
              <a:t>At this point there is probably not much more 802.11 WG can do</a:t>
            </a:r>
          </a:p>
          <a:p>
            <a:pPr lvl="2"/>
            <a:r>
              <a:rPr lang="en-AU" dirty="0" smtClean="0"/>
              <a:t>Does anyone have any additional information that could be liaised to RAN for their June meeting?</a:t>
            </a:r>
          </a:p>
          <a:p>
            <a:pPr lvl="1"/>
            <a:r>
              <a:rPr lang="en-AU" dirty="0" smtClean="0"/>
              <a:t>This would be a great topic for the </a:t>
            </a:r>
            <a:r>
              <a:rPr lang="en-AU" dirty="0" err="1" smtClean="0"/>
              <a:t>Coex</a:t>
            </a:r>
            <a:r>
              <a:rPr lang="en-AU" dirty="0" smtClean="0"/>
              <a:t> Workshop</a:t>
            </a:r>
          </a:p>
          <a:p>
            <a:pPr lvl="2"/>
            <a:r>
              <a:rPr lang="en-AU" dirty="0" smtClean="0"/>
              <a:t>It is understood that at least one paper </a:t>
            </a:r>
            <a:r>
              <a:rPr lang="en-AU" dirty="0" smtClean="0">
                <a:solidFill>
                  <a:srgbClr val="FF0000"/>
                </a:solidFill>
              </a:rPr>
              <a:t>will be/has been </a:t>
            </a:r>
            <a:r>
              <a:rPr lang="en-AU" dirty="0" smtClean="0"/>
              <a:t>proposed on this topic</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37393661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a:solidFill>
                  <a:srgbClr val="FF0000"/>
                </a:solidFill>
              </a:rPr>
              <a:t>S</a:t>
            </a:r>
            <a:r>
              <a:rPr lang="en-AU" sz="2400" b="1" i="1" dirty="0" smtClean="0">
                <a:solidFill>
                  <a:srgbClr val="FF0000"/>
                </a:solidFill>
              </a:rPr>
              <a:t>tatus report on the 3GPP RAN1 meeting in </a:t>
            </a:r>
            <a:r>
              <a:rPr lang="en-AU" sz="2400" b="1" i="1" dirty="0" smtClean="0">
                <a:solidFill>
                  <a:srgbClr val="FF0000"/>
                </a:solidFill>
              </a:rPr>
              <a:t>Xi’an </a:t>
            </a:r>
            <a:r>
              <a:rPr lang="en-AU" sz="2400" b="1" i="1" dirty="0" smtClean="0">
                <a:solidFill>
                  <a:srgbClr val="FF0000"/>
                </a:solidFill>
              </a:rPr>
              <a:t>in </a:t>
            </a:r>
            <a:r>
              <a:rPr lang="en-AU" sz="2400" b="1" i="1" dirty="0" smtClean="0">
                <a:solidFill>
                  <a:srgbClr val="FF0000"/>
                </a:solidFill>
              </a:rPr>
              <a:t>April </a:t>
            </a:r>
            <a:r>
              <a:rPr lang="en-AU" sz="2400" b="1" i="1" dirty="0" smtClean="0">
                <a:solidFill>
                  <a:srgbClr val="FF0000"/>
                </a:solidFill>
              </a:rPr>
              <a:t>2019</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15523852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hear a report on the 3GPP RAN1 meeting in </a:t>
            </a:r>
            <a:r>
              <a:rPr lang="en-AU" dirty="0" smtClean="0"/>
              <a:t>Xi’an </a:t>
            </a:r>
            <a:r>
              <a:rPr lang="en-AU" dirty="0" smtClean="0"/>
              <a:t>in </a:t>
            </a:r>
            <a:r>
              <a:rPr lang="en-AU" dirty="0" smtClean="0"/>
              <a:t>April </a:t>
            </a:r>
            <a:r>
              <a:rPr lang="en-AU" dirty="0" smtClean="0"/>
              <a:t>2019</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spTree>
    <p:extLst>
      <p:ext uri="{BB962C8B-B14F-4D97-AF65-F5344CB8AC3E}">
        <p14:creationId xmlns:p14="http://schemas.microsoft.com/office/powerpoint/2010/main" val="41892884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Status of no/short </a:t>
            </a:r>
            <a:r>
              <a:rPr lang="en-AU" sz="2400" b="1" i="1" dirty="0" smtClean="0">
                <a:solidFill>
                  <a:srgbClr val="FF0000"/>
                </a:solidFill>
              </a:rPr>
              <a:t>LBT </a:t>
            </a:r>
            <a:r>
              <a:rPr lang="en-AU" sz="2400" b="1" i="1" dirty="0" smtClean="0">
                <a:solidFill>
                  <a:srgbClr val="FF0000"/>
                </a:solidFill>
              </a:rPr>
              <a:t>discussion</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24408139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sent a LS to 3GPP RAN1 out of St Louis in relation to the use of no/short LBT</a:t>
            </a:r>
            <a:endParaRPr lang="en-AU" dirty="0"/>
          </a:p>
        </p:txBody>
      </p:sp>
      <p:sp>
        <p:nvSpPr>
          <p:cNvPr id="3" name="Content Placeholder 2"/>
          <p:cNvSpPr>
            <a:spLocks noGrp="1"/>
          </p:cNvSpPr>
          <p:nvPr>
            <p:ph idx="1"/>
          </p:nvPr>
        </p:nvSpPr>
        <p:spPr/>
        <p:txBody>
          <a:bodyPr/>
          <a:lstStyle/>
          <a:p>
            <a:pPr lvl="1"/>
            <a:r>
              <a:rPr lang="en-AU" dirty="0" smtClean="0"/>
              <a:t>At the St Louis meeting the </a:t>
            </a:r>
            <a:r>
              <a:rPr lang="en-AU" dirty="0" err="1" smtClean="0"/>
              <a:t>Coex</a:t>
            </a:r>
            <a:r>
              <a:rPr lang="en-AU" dirty="0" smtClean="0"/>
              <a:t> SC unanimously approved a LS to RAN1 that  </a:t>
            </a:r>
            <a:r>
              <a:rPr lang="en-AU" b="0" dirty="0" smtClean="0"/>
              <a:t>requested </a:t>
            </a:r>
            <a:r>
              <a:rPr lang="en-AU" b="0" i="1" dirty="0"/>
              <a:t>3GPP RAN1 consider supporting the ETSI BRAN proposed restrictions on no/short </a:t>
            </a:r>
            <a:r>
              <a:rPr lang="en-AU" b="0" i="1" dirty="0" smtClean="0"/>
              <a:t>LBT</a:t>
            </a:r>
          </a:p>
          <a:p>
            <a:pPr lvl="2"/>
            <a:r>
              <a:rPr lang="en-AU" dirty="0"/>
              <a:t>B</a:t>
            </a:r>
            <a:r>
              <a:rPr lang="en-AU" dirty="0" smtClean="0"/>
              <a:t>an </a:t>
            </a:r>
            <a:r>
              <a:rPr lang="en-AU" dirty="0"/>
              <a:t>the use of no LBT </a:t>
            </a:r>
            <a:r>
              <a:rPr lang="en-AU" dirty="0" smtClean="0"/>
              <a:t>for short control signalling</a:t>
            </a:r>
          </a:p>
          <a:p>
            <a:pPr lvl="2"/>
            <a:r>
              <a:rPr lang="en-AU" b="0" dirty="0" smtClean="0"/>
              <a:t>Restrict the use of short LBT </a:t>
            </a:r>
            <a:r>
              <a:rPr lang="en-AU" dirty="0"/>
              <a:t>for short control </a:t>
            </a:r>
            <a:r>
              <a:rPr lang="en-AU" dirty="0" smtClean="0"/>
              <a:t>signalling to 1% (rather than 5%)</a:t>
            </a:r>
            <a:endParaRPr lang="en-AU" b="0" dirty="0"/>
          </a:p>
          <a:p>
            <a:pPr lvl="1"/>
            <a:r>
              <a:rPr lang="en-AU" dirty="0" smtClean="0"/>
              <a:t>This LS was sent in support of a LS from ETSI BRAN that requested RAN1 respond to a similar proposal in ETSI BRAN</a:t>
            </a:r>
          </a:p>
          <a:p>
            <a:pPr lvl="2"/>
            <a:r>
              <a:rPr lang="en-GB" i="1" dirty="0"/>
              <a:t>Finally TC BRAN wants to inform you that it had received a proposal (see BRAN(18)100006) to</a:t>
            </a:r>
          </a:p>
          <a:p>
            <a:pPr lvl="3"/>
            <a:r>
              <a:rPr lang="en-GB" i="1" dirty="0"/>
              <a:t>(1) ban the use of no LBT transmissions and</a:t>
            </a:r>
          </a:p>
          <a:p>
            <a:pPr lvl="3"/>
            <a:r>
              <a:rPr lang="en-GB" i="1" dirty="0"/>
              <a:t>(2) to restrict the use of short LBT transmissions so that it can only be used 1% of time rather than 5% as currently defined in the clause on Short Control Signalling Transmissions</a:t>
            </a:r>
          </a:p>
          <a:p>
            <a:pPr lvl="2"/>
            <a:r>
              <a:rPr lang="en-GB" i="1" dirty="0"/>
              <a:t>While there is no agreement in TC BRAN on these proposals, we would appreciate 3GPP’s feedback on these proposals</a:t>
            </a:r>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24941360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RAN1 had extensive discussion, without consensus, at their Jan 2019 meeting in Taipei</a:t>
            </a:r>
            <a:endParaRPr lang="en-AU" dirty="0"/>
          </a:p>
        </p:txBody>
      </p:sp>
      <p:sp>
        <p:nvSpPr>
          <p:cNvPr id="3" name="Content Placeholder 2"/>
          <p:cNvSpPr>
            <a:spLocks noGrp="1"/>
          </p:cNvSpPr>
          <p:nvPr>
            <p:ph idx="1"/>
          </p:nvPr>
        </p:nvSpPr>
        <p:spPr/>
        <p:txBody>
          <a:bodyPr/>
          <a:lstStyle/>
          <a:p>
            <a:pPr lvl="1"/>
            <a:r>
              <a:rPr lang="en-AU" dirty="0" smtClean="0"/>
              <a:t>3GPP discussed the LS’s from ETSI BRAN and IEEE 802.11 WG at length at its meeting in Jan 2019 in Taipei</a:t>
            </a:r>
          </a:p>
          <a:p>
            <a:pPr lvl="2"/>
            <a:r>
              <a:rPr lang="en-AU" dirty="0" smtClean="0"/>
              <a:t>It was discussed in the opening plenary and two additional sessions</a:t>
            </a:r>
          </a:p>
          <a:p>
            <a:pPr lvl="2"/>
            <a:r>
              <a:rPr lang="en-AU" dirty="0" smtClean="0"/>
              <a:t>Most of the discussion focused on the BRAN LS</a:t>
            </a:r>
          </a:p>
          <a:p>
            <a:pPr lvl="1"/>
            <a:r>
              <a:rPr lang="en-AU" dirty="0" smtClean="0"/>
              <a:t>There was no consensus on how to proceed, although the majority wanted to maintain the </a:t>
            </a:r>
            <a:r>
              <a:rPr lang="en-AU" i="1" dirty="0" smtClean="0"/>
              <a:t>status quo</a:t>
            </a:r>
          </a:p>
          <a:p>
            <a:pPr lvl="2"/>
            <a:r>
              <a:rPr lang="en-AU" dirty="0" err="1" smtClean="0"/>
              <a:t>ie</a:t>
            </a:r>
            <a:r>
              <a:rPr lang="en-AU" dirty="0" smtClean="0"/>
              <a:t>, the </a:t>
            </a:r>
            <a:r>
              <a:rPr lang="en-AU" i="1" dirty="0" smtClean="0"/>
              <a:t>status quo </a:t>
            </a:r>
            <a:r>
              <a:rPr lang="en-AU" dirty="0" smtClean="0"/>
              <a:t>in EN 301 893 is that Short Control Signalling can be sent without any LBT up to about 5% of the </a:t>
            </a:r>
            <a:r>
              <a:rPr lang="en-AU" dirty="0" smtClean="0"/>
              <a:t>time</a:t>
            </a:r>
            <a:endParaRPr lang="en-AU" dirty="0" smtClean="0"/>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dirty="0"/>
          </a:p>
        </p:txBody>
      </p:sp>
    </p:spTree>
    <p:extLst>
      <p:ext uri="{BB962C8B-B14F-4D97-AF65-F5344CB8AC3E}">
        <p14:creationId xmlns:p14="http://schemas.microsoft.com/office/powerpoint/2010/main" val="30842512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no/short LBT issue was discussed at the RAN1 meeting in Athens in Feb 2019, without consensus</a:t>
            </a:r>
            <a:endParaRPr lang="en-AU" dirty="0"/>
          </a:p>
        </p:txBody>
      </p:sp>
      <p:sp>
        <p:nvSpPr>
          <p:cNvPr id="3" name="Content Placeholder 2"/>
          <p:cNvSpPr>
            <a:spLocks noGrp="1"/>
          </p:cNvSpPr>
          <p:nvPr>
            <p:ph idx="1"/>
          </p:nvPr>
        </p:nvSpPr>
        <p:spPr/>
        <p:txBody>
          <a:bodyPr/>
          <a:lstStyle/>
          <a:p>
            <a:pPr lvl="1"/>
            <a:r>
              <a:rPr lang="en-AU" dirty="0" smtClean="0"/>
              <a:t>There was further discussion about the use of no/short LBT for Short Control Signalling at the 3GPP RAN1 meeting in Athens in Feb 2019</a:t>
            </a:r>
          </a:p>
          <a:p>
            <a:pPr lvl="1"/>
            <a:r>
              <a:rPr lang="en-AU" dirty="0" smtClean="0"/>
              <a:t>Ultimately this resulted in a LS from 3GPP RAN1 to ETSI BRAN stating that there was not consensus on use of no/short LBT for NR-U</a:t>
            </a:r>
          </a:p>
          <a:p>
            <a:pPr lvl="2"/>
            <a:r>
              <a:rPr lang="en-AU" dirty="0" smtClean="0"/>
              <a:t>There was consensus that any change should not apply to LAA</a:t>
            </a:r>
          </a:p>
          <a:p>
            <a:pPr lvl="1"/>
            <a:r>
              <a:rPr lang="en-AU" dirty="0" smtClean="0"/>
              <a:t>The LS </a:t>
            </a:r>
            <a:r>
              <a:rPr lang="en-AU" dirty="0"/>
              <a:t>from 3GPP RAN1 to ETSI BRAN </a:t>
            </a:r>
            <a:r>
              <a:rPr lang="en-AU" dirty="0" smtClean="0"/>
              <a:t>also asked if resolution of this issue is essential for the completion of the next revision EN 301 893</a:t>
            </a:r>
          </a:p>
          <a:p>
            <a:pPr lvl="2"/>
            <a:r>
              <a:rPr lang="en-AU" dirty="0" smtClean="0"/>
              <a:t>ETSI BRAN’s view is not known</a:t>
            </a:r>
          </a:p>
          <a:p>
            <a:pPr lvl="1"/>
            <a:r>
              <a:rPr lang="en-AU" dirty="0" smtClean="0"/>
              <a:t>3GPP RAN1 did not reply </a:t>
            </a:r>
            <a:r>
              <a:rPr lang="en-AU" dirty="0" smtClean="0"/>
              <a:t>to the </a:t>
            </a:r>
            <a:r>
              <a:rPr lang="en-AU" dirty="0" smtClean="0"/>
              <a:t>IEEE 802.11 WG’s much more detailed LS on the same topic</a:t>
            </a:r>
          </a:p>
          <a:p>
            <a:pPr lvl="2"/>
            <a:r>
              <a:rPr lang="en-AU" dirty="0" smtClean="0"/>
              <a:t>The lack of consensus in 3GPP RAN1 would make it difficult in practice for a them to respond to the detailed issues raised by IEEE 802.11 WG’s LS</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58</a:t>
            </a:fld>
            <a:endParaRPr lang="en-US"/>
          </a:p>
        </p:txBody>
      </p:sp>
    </p:spTree>
    <p:extLst>
      <p:ext uri="{BB962C8B-B14F-4D97-AF65-F5344CB8AC3E}">
        <p14:creationId xmlns:p14="http://schemas.microsoft.com/office/powerpoint/2010/main" val="7491457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a:t>
            </a:r>
            <a:r>
              <a:rPr lang="en-AU" dirty="0"/>
              <a:t>LS from 3GPP RAN1 to ETSI BRAN </a:t>
            </a:r>
            <a:r>
              <a:rPr lang="en-AU" dirty="0" smtClean="0"/>
              <a:t>stated </a:t>
            </a:r>
            <a:r>
              <a:rPr lang="en-AU" dirty="0"/>
              <a:t>that there was not consensus on use of no/short LBT</a:t>
            </a:r>
          </a:p>
        </p:txBody>
      </p:sp>
      <p:sp>
        <p:nvSpPr>
          <p:cNvPr id="3" name="Content Placeholder 2"/>
          <p:cNvSpPr>
            <a:spLocks noGrp="1"/>
          </p:cNvSpPr>
          <p:nvPr>
            <p:ph idx="1"/>
          </p:nvPr>
        </p:nvSpPr>
        <p:spPr>
          <a:xfrm>
            <a:off x="685800" y="1676400"/>
            <a:ext cx="7772400" cy="4114800"/>
          </a:xfrm>
        </p:spPr>
        <p:txBody>
          <a:bodyPr/>
          <a:lstStyle/>
          <a:p>
            <a:r>
              <a:rPr lang="en-US" dirty="0" smtClean="0"/>
              <a:t>LS from 3GPP RAN1 to ETSI BRAN (R1-1903757)</a:t>
            </a:r>
            <a:endParaRPr lang="en-GB" b="0" dirty="0" smtClean="0"/>
          </a:p>
          <a:p>
            <a:pPr lvl="1"/>
            <a:r>
              <a:rPr lang="en-GB" b="0" i="1" dirty="0" smtClean="0"/>
              <a:t>Regarding </a:t>
            </a:r>
            <a:r>
              <a:rPr lang="en-GB" b="0" i="1" dirty="0"/>
              <a:t>ETSI TC BRAN’s question on banning no LBT transmissions for the short control signalling clause in EN 301 893, RAN1 had some discussion and the RAN1 view is</a:t>
            </a:r>
            <a:r>
              <a:rPr lang="en-US" b="0" i="1" dirty="0"/>
              <a:t> the clause 4.2.7.3.3 is used by LTE-LAA, even though a short LBT is additionally </a:t>
            </a:r>
            <a:r>
              <a:rPr lang="en-US" b="0" i="1" dirty="0" smtClean="0"/>
              <a:t>applied</a:t>
            </a:r>
          </a:p>
          <a:p>
            <a:pPr lvl="1"/>
            <a:r>
              <a:rPr lang="en-US" b="0" i="1" dirty="0" smtClean="0"/>
              <a:t>There </a:t>
            </a:r>
            <a:r>
              <a:rPr lang="en-US" b="0" i="1" dirty="0"/>
              <a:t>is no consensus on the proposal </a:t>
            </a:r>
            <a:r>
              <a:rPr lang="en-US" b="0" i="1" dirty="0" smtClean="0"/>
              <a:t>to:</a:t>
            </a:r>
          </a:p>
          <a:p>
            <a:pPr lvl="2"/>
            <a:r>
              <a:rPr lang="en-US" b="0" i="1" dirty="0" smtClean="0"/>
              <a:t>(1</a:t>
            </a:r>
            <a:r>
              <a:rPr lang="en-US" b="0" i="1" dirty="0"/>
              <a:t>) ban the use of no LBT transmissions </a:t>
            </a:r>
            <a:r>
              <a:rPr lang="en-US" b="0" i="1" dirty="0" smtClean="0"/>
              <a:t>and</a:t>
            </a:r>
          </a:p>
          <a:p>
            <a:pPr lvl="2"/>
            <a:r>
              <a:rPr lang="en-US" b="0" i="1" dirty="0" smtClean="0"/>
              <a:t>(2</a:t>
            </a:r>
            <a:r>
              <a:rPr lang="en-US" b="0" i="1" dirty="0"/>
              <a:t>) to restrict the use of short LBT transmissions so that it can only be used 1% of time rather than 5% as currently defined in the clause on Short Control </a:t>
            </a:r>
            <a:r>
              <a:rPr lang="en-US" b="0" i="1" dirty="0" err="1" smtClean="0"/>
              <a:t>Signalling</a:t>
            </a:r>
            <a:r>
              <a:rPr lang="en-US" b="0" i="1" dirty="0" smtClean="0"/>
              <a:t> </a:t>
            </a:r>
            <a:r>
              <a:rPr lang="en-US" b="0" i="1" dirty="0"/>
              <a:t>Transmissions. </a:t>
            </a:r>
            <a:endParaRPr lang="en-US" b="0" i="1" dirty="0" smtClean="0"/>
          </a:p>
          <a:p>
            <a:pPr lvl="1"/>
            <a:r>
              <a:rPr lang="en-US" b="0" i="1" dirty="0" smtClean="0"/>
              <a:t>There </a:t>
            </a:r>
            <a:r>
              <a:rPr lang="en-US" b="0" i="1" dirty="0"/>
              <a:t>is also no consensus on limiting NR-U DRS transmissions to a 1% limit. </a:t>
            </a:r>
            <a:endParaRPr lang="en-US" i="1" dirty="0"/>
          </a:p>
          <a:p>
            <a:pPr lvl="1"/>
            <a:r>
              <a:rPr lang="en-US" b="0" i="1" dirty="0" smtClean="0"/>
              <a:t>Furthermore</a:t>
            </a:r>
            <a:r>
              <a:rPr lang="en-US" b="0" i="1" dirty="0"/>
              <a:t>, reducing 5% transmission limit to 1% transmission limit would not be consistent with the </a:t>
            </a:r>
            <a:r>
              <a:rPr lang="en-US" b="0" i="1" dirty="0" err="1"/>
              <a:t>behaviour</a:t>
            </a:r>
            <a:r>
              <a:rPr lang="en-US" b="0" i="1" dirty="0"/>
              <a:t> of a device implementing LTE-LAA and is not preferred</a:t>
            </a:r>
            <a:r>
              <a:rPr lang="en-US" b="0" i="1"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348644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err="1"/>
              <a:t>Coex</a:t>
            </a:r>
            <a:r>
              <a:rPr lang="en-AU" i="1" dirty="0"/>
              <a:t>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a:t>
            </a:r>
            <a:r>
              <a:rPr lang="en-AU" altLang="en-US" sz="1400" dirty="0" smtClean="0"/>
              <a:t>. A </a:t>
            </a:r>
            <a:r>
              <a:rPr lang="en-AU" altLang="en-US" sz="1400" dirty="0"/>
              <a:t>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a:t>
            </a:r>
            <a:r>
              <a:rPr lang="en-GB" altLang="en-US" sz="1400" dirty="0" smtClean="0"/>
              <a:t>. If </a:t>
            </a:r>
            <a:r>
              <a:rPr lang="en-GB" altLang="en-US" sz="1400" dirty="0"/>
              <a:t>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6</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a:t>
            </a:r>
            <a:r>
              <a:rPr lang="en-AU" dirty="0"/>
              <a:t>LS from 3GPP RAN1 to ETSI BRAN </a:t>
            </a:r>
            <a:r>
              <a:rPr lang="en-AU" dirty="0" smtClean="0"/>
              <a:t>asked if resolution of the </a:t>
            </a:r>
            <a:r>
              <a:rPr lang="en-AU" dirty="0"/>
              <a:t>no/short </a:t>
            </a:r>
            <a:r>
              <a:rPr lang="en-AU" dirty="0" smtClean="0"/>
              <a:t>LBT issue is essential</a:t>
            </a:r>
            <a:endParaRPr lang="en-AU" dirty="0"/>
          </a:p>
        </p:txBody>
      </p:sp>
      <p:sp>
        <p:nvSpPr>
          <p:cNvPr id="3" name="Content Placeholder 2"/>
          <p:cNvSpPr>
            <a:spLocks noGrp="1"/>
          </p:cNvSpPr>
          <p:nvPr>
            <p:ph idx="1"/>
          </p:nvPr>
        </p:nvSpPr>
        <p:spPr/>
        <p:txBody>
          <a:bodyPr/>
          <a:lstStyle/>
          <a:p>
            <a:r>
              <a:rPr lang="en-US" dirty="0" smtClean="0"/>
              <a:t>LS from 3GPP RAN1 to ETSI BRAN (R1-1903757)</a:t>
            </a:r>
            <a:endParaRPr lang="en-GB" b="0" dirty="0" smtClean="0"/>
          </a:p>
          <a:p>
            <a:pPr lvl="1"/>
            <a:r>
              <a:rPr lang="en-US" b="0" i="1" dirty="0" smtClean="0"/>
              <a:t>It </a:t>
            </a:r>
            <a:r>
              <a:rPr lang="en-US" b="0" i="1" dirty="0"/>
              <a:t>is RAN1’s understanding that the next revision of EN 301 893 is being drafted by ETSI TC BRAN based on WI REN/BRAN-230016, for which a final draft for approval is planned by </a:t>
            </a:r>
            <a:r>
              <a:rPr lang="en-US" b="0" i="1" dirty="0" smtClean="0"/>
              <a:t>2019-05-15</a:t>
            </a:r>
          </a:p>
          <a:p>
            <a:pPr lvl="1"/>
            <a:r>
              <a:rPr lang="en-US" b="0" i="1" dirty="0" smtClean="0"/>
              <a:t>RAN1 </a:t>
            </a:r>
            <a:r>
              <a:rPr lang="en-US" b="0" i="1" dirty="0"/>
              <a:t>would like to understand from ETSI TC BRAN whether discussion on the proposal to revise the clause on short control signaling is considered essential for the completion of WI </a:t>
            </a:r>
            <a:r>
              <a:rPr lang="en-US" b="0" i="1" dirty="0" smtClean="0"/>
              <a:t>REN/BRAN-230016</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7881892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A simulation study highlights the potential adverse impact of short LBT in NR-U</a:t>
            </a:r>
            <a:endParaRPr lang="en-AU" dirty="0"/>
          </a:p>
        </p:txBody>
      </p:sp>
      <p:sp>
        <p:nvSpPr>
          <p:cNvPr id="3" name="Content Placeholder 2"/>
          <p:cNvSpPr>
            <a:spLocks noGrp="1"/>
          </p:cNvSpPr>
          <p:nvPr>
            <p:ph idx="1"/>
          </p:nvPr>
        </p:nvSpPr>
        <p:spPr/>
        <p:txBody>
          <a:bodyPr/>
          <a:lstStyle/>
          <a:p>
            <a:pPr lvl="1"/>
            <a:r>
              <a:rPr lang="en-AU" dirty="0" smtClean="0"/>
              <a:t>The debate on the no/short LBT issue at the RAN1 meeting in Athens included the first simulation results (see </a:t>
            </a:r>
            <a:r>
              <a:rPr lang="en-AU" dirty="0" smtClean="0">
                <a:hlinkClick r:id="rId2"/>
              </a:rPr>
              <a:t>R1‑1903370</a:t>
            </a:r>
            <a:r>
              <a:rPr lang="en-AU" dirty="0" smtClean="0"/>
              <a:t> - Broadcom)</a:t>
            </a:r>
          </a:p>
          <a:p>
            <a:pPr lvl="2"/>
            <a:r>
              <a:rPr lang="en-AU" dirty="0" smtClean="0"/>
              <a:t>4x NR-U devices sending DRS with short OR full LBT (priority class 1)</a:t>
            </a:r>
          </a:p>
          <a:p>
            <a:pPr lvl="2"/>
            <a:r>
              <a:rPr lang="en-AU" dirty="0" smtClean="0"/>
              <a:t>4x Wi-Fi devices sending Beacons and voice with full LBT </a:t>
            </a:r>
            <a:r>
              <a:rPr lang="en-AU" dirty="0"/>
              <a:t>(</a:t>
            </a:r>
            <a:r>
              <a:rPr lang="en-AU" dirty="0" smtClean="0"/>
              <a:t>priority class 1)</a:t>
            </a:r>
          </a:p>
          <a:p>
            <a:pPr lvl="2"/>
            <a:r>
              <a:rPr lang="en-AU" dirty="0" smtClean="0"/>
              <a:t>Half devices also sending best effort traffic </a:t>
            </a:r>
            <a:r>
              <a:rPr lang="en-AU" dirty="0"/>
              <a:t>(</a:t>
            </a:r>
            <a:r>
              <a:rPr lang="en-AU" dirty="0" smtClean="0"/>
              <a:t>priority class 3)</a:t>
            </a:r>
            <a:endParaRPr lang="en-AU" dirty="0"/>
          </a:p>
          <a:p>
            <a:pPr lvl="1"/>
            <a:r>
              <a:rPr lang="en-AU" dirty="0"/>
              <a:t>The results showed a significant adverse affect of short </a:t>
            </a:r>
            <a:r>
              <a:rPr lang="en-AU" dirty="0" smtClean="0"/>
              <a:t>LBT</a:t>
            </a:r>
          </a:p>
          <a:p>
            <a:pPr lvl="2"/>
            <a:r>
              <a:rPr lang="en-US" altLang="en-US" i="1" dirty="0">
                <a:latin typeface="Arial" panose="020B0604020202020204" pitchFamily="34" charset="0"/>
                <a:ea typeface="Times New Roman" panose="02020603050405020304" pitchFamily="18" charset="0"/>
              </a:rPr>
              <a:t>Observation 7: Even in a simple simulation scenario, the percentile delays of latency sensitive messages in Wi-Fi such as beacon/voice increase by 22% to 150% when NR-U uses CAT2 25us LBT for transmission of DRS with 5% duty cycle compared to when NR-U uses CAT4 LBT of channel access priority class 1 for transmission of the DRS.</a:t>
            </a:r>
            <a:endParaRPr lang="en-US" altLang="en-US" sz="3800" i="1" dirty="0">
              <a:latin typeface="Arial" panose="020B0604020202020204" pitchFamily="34" charset="0"/>
            </a:endParaRPr>
          </a:p>
          <a:p>
            <a:pPr lvl="1"/>
            <a:endParaRPr lang="en-AU" dirty="0"/>
          </a:p>
          <a:p>
            <a:pPr lvl="2"/>
            <a:endParaRPr lang="en-AU" dirty="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1487630952"/>
              </p:ext>
            </p:extLst>
          </p:nvPr>
        </p:nvGraphicFramePr>
        <p:xfrm>
          <a:off x="1676400" y="5181600"/>
          <a:ext cx="5791199" cy="1219200"/>
        </p:xfrm>
        <a:graphic>
          <a:graphicData uri="http://schemas.openxmlformats.org/drawingml/2006/table">
            <a:tbl>
              <a:tblPr firstRow="1" bandRow="1">
                <a:tableStyleId>{21E4AEA4-8DFA-4A89-87EB-49C32662AFE0}</a:tableStyleId>
              </a:tblPr>
              <a:tblGrid>
                <a:gridCol w="2154864">
                  <a:extLst>
                    <a:ext uri="{9D8B030D-6E8A-4147-A177-3AD203B41FA5}">
                      <a16:colId xmlns:a16="http://schemas.microsoft.com/office/drawing/2014/main" val="259917398"/>
                    </a:ext>
                  </a:extLst>
                </a:gridCol>
                <a:gridCol w="3636335">
                  <a:extLst>
                    <a:ext uri="{9D8B030D-6E8A-4147-A177-3AD203B41FA5}">
                      <a16:colId xmlns:a16="http://schemas.microsoft.com/office/drawing/2014/main" val="1637239989"/>
                    </a:ext>
                  </a:extLst>
                </a:gridCol>
              </a:tblGrid>
              <a:tr h="430163">
                <a:tc>
                  <a:txBody>
                    <a:bodyPr/>
                    <a:lstStyle/>
                    <a:p>
                      <a:pPr algn="ctr">
                        <a:spcAft>
                          <a:spcPts val="900"/>
                        </a:spcAft>
                      </a:pPr>
                      <a:r>
                        <a:rPr lang="en-US" sz="1600" dirty="0">
                          <a:effectLst/>
                        </a:rPr>
                        <a:t>Percentile of Wi-Fi beacon/voice delay</a:t>
                      </a:r>
                      <a:endParaRPr lang="en-AU"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900"/>
                        </a:spcAft>
                      </a:pPr>
                      <a:r>
                        <a:rPr lang="en-US" sz="1600" u="sng" dirty="0" smtClean="0">
                          <a:effectLst/>
                        </a:rPr>
                        <a:t>Increase</a:t>
                      </a:r>
                      <a:r>
                        <a:rPr lang="en-US" sz="1600" dirty="0" smtClean="0">
                          <a:effectLst/>
                        </a:rPr>
                        <a:t> </a:t>
                      </a:r>
                      <a:r>
                        <a:rPr lang="en-US" sz="1600" dirty="0">
                          <a:effectLst/>
                        </a:rPr>
                        <a:t>in Wi-Fi beacon/voice delay of </a:t>
                      </a:r>
                      <a:r>
                        <a:rPr lang="en-US" sz="1600" dirty="0" smtClean="0">
                          <a:effectLst/>
                        </a:rPr>
                        <a:t> short LBT over full LBT</a:t>
                      </a:r>
                      <a:endParaRPr lang="en-AU"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79356586"/>
                  </a:ext>
                </a:extLst>
              </a:tr>
              <a:tr h="215081">
                <a:tc>
                  <a:txBody>
                    <a:bodyPr/>
                    <a:lstStyle/>
                    <a:p>
                      <a:pPr algn="ctr">
                        <a:spcAft>
                          <a:spcPts val="900"/>
                        </a:spcAft>
                      </a:pPr>
                      <a:r>
                        <a:rPr lang="en-US" sz="1600" dirty="0">
                          <a:effectLst/>
                        </a:rPr>
                        <a:t>5</a:t>
                      </a:r>
                      <a:endParaRPr lang="en-A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900"/>
                        </a:spcAft>
                      </a:pPr>
                      <a:r>
                        <a:rPr lang="en-GB" sz="1600" dirty="0" smtClean="0">
                          <a:effectLst/>
                        </a:rPr>
                        <a:t>150%</a:t>
                      </a:r>
                      <a:endParaRPr lang="en-AU"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57942438"/>
                  </a:ext>
                </a:extLst>
              </a:tr>
              <a:tr h="215081">
                <a:tc>
                  <a:txBody>
                    <a:bodyPr/>
                    <a:lstStyle/>
                    <a:p>
                      <a:pPr algn="ctr">
                        <a:spcAft>
                          <a:spcPts val="900"/>
                        </a:spcAft>
                      </a:pPr>
                      <a:r>
                        <a:rPr lang="en-US" sz="1600" dirty="0">
                          <a:effectLst/>
                        </a:rPr>
                        <a:t>50</a:t>
                      </a:r>
                      <a:endParaRPr lang="en-A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900"/>
                        </a:spcAft>
                      </a:pPr>
                      <a:r>
                        <a:rPr lang="en-GB" sz="1600" dirty="0" smtClean="0">
                          <a:effectLst/>
                        </a:rPr>
                        <a:t>42%</a:t>
                      </a:r>
                      <a:endParaRPr lang="en-AU"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3545576"/>
                  </a:ext>
                </a:extLst>
              </a:tr>
              <a:tr h="215081">
                <a:tc>
                  <a:txBody>
                    <a:bodyPr/>
                    <a:lstStyle/>
                    <a:p>
                      <a:pPr algn="ctr">
                        <a:spcAft>
                          <a:spcPts val="900"/>
                        </a:spcAft>
                      </a:pPr>
                      <a:r>
                        <a:rPr lang="en-US" sz="1600" dirty="0">
                          <a:effectLst/>
                        </a:rPr>
                        <a:t>95</a:t>
                      </a:r>
                      <a:endParaRPr lang="en-A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900"/>
                        </a:spcAft>
                      </a:pPr>
                      <a:r>
                        <a:rPr lang="en-GB" sz="1600" dirty="0" smtClean="0">
                          <a:effectLst/>
                        </a:rPr>
                        <a:t>22%</a:t>
                      </a:r>
                      <a:endParaRPr lang="en-AU"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26450197"/>
                  </a:ext>
                </a:extLst>
              </a:tr>
            </a:tbl>
          </a:graphicData>
        </a:graphic>
      </p:graphicFrame>
    </p:spTree>
    <p:extLst>
      <p:ext uri="{BB962C8B-B14F-4D97-AF65-F5344CB8AC3E}">
        <p14:creationId xmlns:p14="http://schemas.microsoft.com/office/powerpoint/2010/main" val="85132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FF0000"/>
                </a:solidFill>
              </a:rPr>
              <a:t>Update on no/short LBT discussion at RAN1 meeting in Xi’an</a:t>
            </a:r>
            <a:endParaRPr lang="en-AU" dirty="0">
              <a:solidFill>
                <a:srgbClr val="FF0000"/>
              </a:solidFill>
            </a:endParaRPr>
          </a:p>
        </p:txBody>
      </p:sp>
      <p:sp>
        <p:nvSpPr>
          <p:cNvPr id="3" name="Content Placeholder 2"/>
          <p:cNvSpPr>
            <a:spLocks noGrp="1"/>
          </p:cNvSpPr>
          <p:nvPr>
            <p:ph idx="1"/>
          </p:nvPr>
        </p:nvSpPr>
        <p:spPr/>
        <p:txBody>
          <a:bodyPr/>
          <a:lstStyle/>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2595394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Other</a:t>
            </a:r>
          </a:p>
          <a:p>
            <a:pPr marL="342900" lvl="1" indent="-342900" algn="ctr">
              <a:buNone/>
            </a:pPr>
            <a:r>
              <a:rPr lang="en-AU" sz="2400" b="1" i="1" dirty="0" smtClean="0">
                <a:solidFill>
                  <a:srgbClr val="FF0000"/>
                </a:solidFill>
              </a:rPr>
              <a:t>Coexistence in </a:t>
            </a:r>
            <a:r>
              <a:rPr lang="en-AU" sz="2400" b="1" i="1" dirty="0" smtClean="0">
                <a:solidFill>
                  <a:srgbClr val="FF0000"/>
                </a:solidFill>
              </a:rPr>
              <a:t>6GHz (U-NII-7)</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2286094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Qualcomm made a </a:t>
            </a:r>
            <a:r>
              <a:rPr lang="en-AU" dirty="0" smtClean="0"/>
              <a:t>proposal to FCC </a:t>
            </a:r>
            <a:r>
              <a:rPr lang="en-AU" dirty="0" smtClean="0"/>
              <a:t>to drive coexistence with synchronised </a:t>
            </a:r>
            <a:r>
              <a:rPr lang="en-AU" dirty="0" smtClean="0"/>
              <a:t>access rather </a:t>
            </a:r>
            <a:r>
              <a:rPr lang="en-AU" dirty="0" smtClean="0"/>
              <a:t>than random access </a:t>
            </a:r>
            <a:endParaRPr lang="en-AU" dirty="0"/>
          </a:p>
        </p:txBody>
      </p:sp>
      <p:sp>
        <p:nvSpPr>
          <p:cNvPr id="3" name="Content Placeholder 2"/>
          <p:cNvSpPr>
            <a:spLocks noGrp="1"/>
          </p:cNvSpPr>
          <p:nvPr>
            <p:ph idx="1"/>
          </p:nvPr>
        </p:nvSpPr>
        <p:spPr/>
        <p:txBody>
          <a:bodyPr/>
          <a:lstStyle/>
          <a:p>
            <a:pPr lvl="1"/>
            <a:r>
              <a:rPr lang="en-AU" dirty="0" smtClean="0"/>
              <a:t>The FCC recently asked for submissions on the 6GHz NPRM process</a:t>
            </a:r>
          </a:p>
          <a:p>
            <a:pPr lvl="1"/>
            <a:r>
              <a:rPr lang="en-AU" dirty="0" smtClean="0"/>
              <a:t>A Qualcomm </a:t>
            </a:r>
            <a:r>
              <a:rPr lang="en-AU" dirty="0" smtClean="0">
                <a:hlinkClick r:id="rId2"/>
              </a:rPr>
              <a:t>submission</a:t>
            </a:r>
            <a:r>
              <a:rPr lang="en-AU" dirty="0" smtClean="0"/>
              <a:t> addressed coexistence issues in the 6GHz band and asked synchronised system preference in </a:t>
            </a:r>
            <a:r>
              <a:rPr lang="en-AU" dirty="0"/>
              <a:t>6.525-6.875 </a:t>
            </a:r>
            <a:r>
              <a:rPr lang="en-AU" dirty="0" smtClean="0"/>
              <a:t>GHz (</a:t>
            </a:r>
            <a:r>
              <a:rPr lang="en-AU" dirty="0" smtClean="0"/>
              <a:t>U-NII-7</a:t>
            </a:r>
            <a:r>
              <a:rPr lang="en-AU" dirty="0" smtClean="0"/>
              <a:t>)</a:t>
            </a:r>
          </a:p>
          <a:p>
            <a:pPr lvl="2"/>
            <a:r>
              <a:rPr lang="en-AU" i="1" dirty="0" smtClean="0"/>
              <a:t>IV. The </a:t>
            </a:r>
            <a:r>
              <a:rPr lang="en-AU" i="1" dirty="0"/>
              <a:t>6 GHz Band Is An Ideal Home For Next Generation 802.11 And 5G NR-U Technologies That Use Synchronization To Greatly Improve Spectral Efficiency </a:t>
            </a:r>
            <a:endParaRPr lang="en-AU" i="1" dirty="0" smtClean="0"/>
          </a:p>
          <a:p>
            <a:pPr lvl="3"/>
            <a:r>
              <a:rPr lang="en-AU" i="1" dirty="0" smtClean="0"/>
              <a:t>A. 5G </a:t>
            </a:r>
            <a:r>
              <a:rPr lang="en-AU" i="1" dirty="0"/>
              <a:t>NR-U Uses Revolutionary Spectrum Sharing Techniques To Support Highly Reliable Unlicensed Operations And A Defined QoS </a:t>
            </a:r>
            <a:endParaRPr lang="en-AU" i="1" dirty="0" smtClean="0"/>
          </a:p>
          <a:p>
            <a:pPr lvl="3"/>
            <a:r>
              <a:rPr lang="en-AU" i="1" dirty="0" smtClean="0"/>
              <a:t>B. Technology </a:t>
            </a:r>
            <a:r>
              <a:rPr lang="en-AU" i="1" dirty="0"/>
              <a:t>Neutral Regulations That Give Precedence To Synchronized Access Nodes And APs Can Enable 5G NR-U and 802.11be (EHT) Technologies As Well As Other </a:t>
            </a:r>
            <a:r>
              <a:rPr lang="en-AU" i="1" dirty="0" smtClean="0"/>
              <a:t>Future </a:t>
            </a:r>
            <a:r>
              <a:rPr lang="en-AU" i="1" dirty="0"/>
              <a:t>Technologies </a:t>
            </a:r>
            <a:endParaRPr lang="en-AU" i="1" dirty="0" smtClean="0"/>
          </a:p>
          <a:p>
            <a:pPr lvl="1"/>
            <a:r>
              <a:rPr lang="en-AU" dirty="0" smtClean="0"/>
              <a:t>Further reporting is available from </a:t>
            </a:r>
            <a:r>
              <a:rPr lang="en-AU" dirty="0" smtClean="0">
                <a:hlinkClick r:id="rId3"/>
              </a:rPr>
              <a:t>FierceWireless</a:t>
            </a:r>
            <a:endParaRPr lang="en-AU" dirty="0" smtClean="0"/>
          </a:p>
          <a:p>
            <a:pPr lvl="2"/>
            <a:r>
              <a:rPr lang="en-AU" i="1" dirty="0" smtClean="0"/>
              <a:t>… </a:t>
            </a:r>
            <a:r>
              <a:rPr lang="en-AU" i="1" dirty="0"/>
              <a:t>asking the FCC to designate a portion of the 6 GHz band to serve as a playpen of sorts for slick new technologies that incorporate synchronization and unlicensed </a:t>
            </a:r>
            <a:r>
              <a:rPr lang="en-AU" i="1" dirty="0" smtClean="0"/>
              <a:t>spectrum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35379448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Qualcomm is to promoting synchronisation in </a:t>
            </a:r>
            <a:r>
              <a:rPr lang="en-AU" dirty="0" smtClean="0"/>
              <a:t>U-NII-7 </a:t>
            </a:r>
            <a:r>
              <a:rPr lang="en-AU" dirty="0" smtClean="0"/>
              <a:t>to the FCC, most recently via an ex-parte</a:t>
            </a:r>
            <a:endParaRPr lang="en-AU" dirty="0"/>
          </a:p>
        </p:txBody>
      </p:sp>
      <p:sp>
        <p:nvSpPr>
          <p:cNvPr id="3" name="Content Placeholder 2"/>
          <p:cNvSpPr>
            <a:spLocks noGrp="1"/>
          </p:cNvSpPr>
          <p:nvPr>
            <p:ph idx="1"/>
          </p:nvPr>
        </p:nvSpPr>
        <p:spPr/>
        <p:txBody>
          <a:bodyPr/>
          <a:lstStyle/>
          <a:p>
            <a:pPr lvl="1"/>
            <a:r>
              <a:rPr lang="en-AU" dirty="0" smtClean="0"/>
              <a:t>Qualcomm met with </a:t>
            </a:r>
            <a:r>
              <a:rPr lang="en-AU" b="0" dirty="0" smtClean="0"/>
              <a:t>FCC’s </a:t>
            </a:r>
            <a:r>
              <a:rPr lang="en-AU" b="0" dirty="0"/>
              <a:t>Wireless Telecommunications Bureau </a:t>
            </a:r>
            <a:r>
              <a:rPr lang="en-AU" b="0" dirty="0" smtClean="0"/>
              <a:t>&amp; </a:t>
            </a:r>
            <a:r>
              <a:rPr lang="en-AU" b="0" dirty="0"/>
              <a:t>Office of Engineering and Technology </a:t>
            </a:r>
            <a:r>
              <a:rPr lang="en-AU" b="0" dirty="0" smtClean="0"/>
              <a:t>on about 8 March 2019</a:t>
            </a:r>
          </a:p>
          <a:p>
            <a:pPr lvl="1"/>
            <a:r>
              <a:rPr lang="en-AU" dirty="0"/>
              <a:t>Qualcomm also explained </a:t>
            </a:r>
            <a:endParaRPr lang="en-AU" dirty="0" smtClean="0"/>
          </a:p>
          <a:p>
            <a:pPr lvl="2"/>
            <a:r>
              <a:rPr lang="en-AU" i="1" dirty="0" smtClean="0"/>
              <a:t>… t</a:t>
            </a:r>
            <a:r>
              <a:rPr lang="en-AU" b="0" i="1" dirty="0" smtClean="0"/>
              <a:t>he </a:t>
            </a:r>
            <a:r>
              <a:rPr lang="en-AU" b="0" i="1" dirty="0"/>
              <a:t>benefits of synchronization of the medium access across the network nodes, as we proposed in our Comments on the 6 GHz NPRM for the U-NII-7 sub-band. Enabling synchronization in a technology-neutral manner in U-NII-7 would allow for improved predictability and support more advanced and flexible spatial sharing techniques in unlicensed and shared spectrum that 5G NR-U and future generations of Wi-Fi technology can utilize for much better performance. </a:t>
            </a:r>
          </a:p>
          <a:p>
            <a:pPr lvl="2"/>
            <a:r>
              <a:rPr lang="en-AU" b="0" i="1" dirty="0" smtClean="0"/>
              <a:t>… how </a:t>
            </a:r>
            <a:r>
              <a:rPr lang="en-AU" b="0" i="1" dirty="0"/>
              <a:t>synchronizing the medium access enables full realization of the performance gains from </a:t>
            </a:r>
            <a:r>
              <a:rPr lang="en-AU" b="0" i="1" dirty="0" err="1"/>
              <a:t>CoMP.</a:t>
            </a:r>
            <a:r>
              <a:rPr lang="en-AU" b="0" i="1" dirty="0"/>
              <a:t> These advanced spectrum access techniques allow for substantially better wireless connectivity than can be achieved today using existing technologies that operate in unlicensed spectrum in an asynchronous manner </a:t>
            </a:r>
            <a:endParaRPr lang="en-AU" i="1" dirty="0"/>
          </a:p>
          <a:p>
            <a:pPr lvl="1"/>
            <a:r>
              <a:rPr lang="en-AU" dirty="0" smtClean="0"/>
              <a:t>The material </a:t>
            </a:r>
            <a:r>
              <a:rPr lang="en-AU" dirty="0"/>
              <a:t>d</a:t>
            </a:r>
            <a:r>
              <a:rPr lang="en-AU" dirty="0" smtClean="0"/>
              <a:t>iscussed is embedded</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565982877"/>
              </p:ext>
            </p:extLst>
          </p:nvPr>
        </p:nvGraphicFramePr>
        <p:xfrm>
          <a:off x="76200" y="5334000"/>
          <a:ext cx="914400" cy="806450"/>
        </p:xfrm>
        <a:graphic>
          <a:graphicData uri="http://schemas.openxmlformats.org/presentationml/2006/ole">
            <mc:AlternateContent xmlns:mc="http://schemas.openxmlformats.org/markup-compatibility/2006">
              <mc:Choice xmlns:v="urn:schemas-microsoft-com:vml" Requires="v">
                <p:oleObj spid="_x0000_s33831"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76200" y="5334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083268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Qualcomm is to promoting synchronisation in </a:t>
            </a:r>
            <a:r>
              <a:rPr lang="en-AU" dirty="0" smtClean="0"/>
              <a:t>U-NII-7 </a:t>
            </a:r>
            <a:r>
              <a:rPr lang="en-AU" dirty="0" smtClean="0"/>
              <a:t>for coexistence to </a:t>
            </a:r>
            <a:r>
              <a:rPr lang="en-AU" dirty="0" smtClean="0"/>
              <a:t>industry stakeholders</a:t>
            </a:r>
            <a:endParaRPr lang="en-AU" dirty="0"/>
          </a:p>
        </p:txBody>
      </p:sp>
      <p:sp>
        <p:nvSpPr>
          <p:cNvPr id="3" name="Content Placeholder 2"/>
          <p:cNvSpPr>
            <a:spLocks noGrp="1"/>
          </p:cNvSpPr>
          <p:nvPr>
            <p:ph idx="1"/>
          </p:nvPr>
        </p:nvSpPr>
        <p:spPr/>
        <p:txBody>
          <a:bodyPr/>
          <a:lstStyle/>
          <a:p>
            <a:pPr lvl="1"/>
            <a:r>
              <a:rPr lang="en-AU" dirty="0" smtClean="0"/>
              <a:t>An </a:t>
            </a:r>
            <a:r>
              <a:rPr lang="en-AU" dirty="0" smtClean="0"/>
              <a:t>call </a:t>
            </a:r>
            <a:r>
              <a:rPr lang="en-AU" dirty="0" smtClean="0"/>
              <a:t>was held </a:t>
            </a:r>
            <a:r>
              <a:rPr lang="en-AU" dirty="0" smtClean="0"/>
              <a:t>before the Vancouver meeting </a:t>
            </a:r>
            <a:r>
              <a:rPr lang="en-AU" dirty="0" smtClean="0"/>
              <a:t>for </a:t>
            </a:r>
            <a:r>
              <a:rPr lang="en-AU" dirty="0" smtClean="0"/>
              <a:t>Qualcomm to explain their </a:t>
            </a:r>
            <a:r>
              <a:rPr lang="en-AU" dirty="0" smtClean="0"/>
              <a:t>proposal to a number of stakeholders</a:t>
            </a:r>
            <a:endParaRPr lang="en-AU" dirty="0" smtClean="0"/>
          </a:p>
          <a:p>
            <a:pPr lvl="1"/>
            <a:r>
              <a:rPr lang="en-AU" dirty="0" smtClean="0"/>
              <a:t>The discussion suggested a relatively immature and incompletely defined solution</a:t>
            </a:r>
          </a:p>
          <a:p>
            <a:pPr lvl="2"/>
            <a:r>
              <a:rPr lang="en-AU" dirty="0" smtClean="0"/>
              <a:t>It appears to be an attempt to impose a slot/frame type structure with 40-80ms timing, like that used in traditional LTE, on the band</a:t>
            </a:r>
          </a:p>
          <a:p>
            <a:pPr lvl="2"/>
            <a:r>
              <a:rPr lang="en-AU" dirty="0" smtClean="0"/>
              <a:t>There appears to be limited consideration of the complexity of coordinating devices from independent administrative domains </a:t>
            </a:r>
          </a:p>
          <a:p>
            <a:pPr lvl="2"/>
            <a:r>
              <a:rPr lang="en-AU" dirty="0" smtClean="0"/>
              <a:t>It is proposed that </a:t>
            </a:r>
            <a:r>
              <a:rPr lang="en-AU" dirty="0" err="1" smtClean="0"/>
              <a:t>synchromisation</a:t>
            </a:r>
            <a:r>
              <a:rPr lang="en-AU" dirty="0" smtClean="0"/>
              <a:t> </a:t>
            </a:r>
            <a:r>
              <a:rPr lang="en-AU" dirty="0" smtClean="0"/>
              <a:t>use GPS outdoors, but it is unclear what will be used indoors, particularly in hidden station environments</a:t>
            </a:r>
          </a:p>
          <a:p>
            <a:pPr lvl="2"/>
            <a:r>
              <a:rPr lang="en-AU" dirty="0" smtClean="0"/>
              <a:t>It was claimed the contention window would be reset at the synchronisation point but it was not clear why this is a good idea</a:t>
            </a:r>
          </a:p>
          <a:p>
            <a:pPr lvl="2"/>
            <a:r>
              <a:rPr lang="en-AU" dirty="0" smtClean="0"/>
              <a:t>It seems </a:t>
            </a:r>
            <a:r>
              <a:rPr lang="en-AU" dirty="0" smtClean="0"/>
              <a:t>to be assumed </a:t>
            </a:r>
            <a:r>
              <a:rPr lang="en-AU" dirty="0" smtClean="0"/>
              <a:t>that max COT is used, which results in slot related inefficiencies</a:t>
            </a:r>
          </a:p>
          <a:p>
            <a:pPr lvl="1"/>
            <a:r>
              <a:rPr lang="en-AU" dirty="0" smtClean="0"/>
              <a:t>Many people on the call were unconvinced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8086777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It is not clear when 802.11 stakeholders will have an opportunity to discuss the concept with </a:t>
            </a:r>
            <a:r>
              <a:rPr lang="en-AU" dirty="0" smtClean="0"/>
              <a:t>its proponents</a:t>
            </a:r>
            <a:endParaRPr lang="en-AU" dirty="0"/>
          </a:p>
        </p:txBody>
      </p:sp>
      <p:sp>
        <p:nvSpPr>
          <p:cNvPr id="3" name="Content Placeholder 2"/>
          <p:cNvSpPr>
            <a:spLocks noGrp="1"/>
          </p:cNvSpPr>
          <p:nvPr>
            <p:ph idx="1"/>
          </p:nvPr>
        </p:nvSpPr>
        <p:spPr/>
        <p:txBody>
          <a:bodyPr/>
          <a:lstStyle/>
          <a:p>
            <a:pPr lvl="1"/>
            <a:r>
              <a:rPr lang="en-AU" dirty="0" smtClean="0"/>
              <a:t>The proposal to give </a:t>
            </a:r>
            <a:r>
              <a:rPr lang="en-AU" dirty="0"/>
              <a:t>synchronised </a:t>
            </a:r>
            <a:r>
              <a:rPr lang="en-AU" dirty="0" smtClean="0"/>
              <a:t>systems </a:t>
            </a:r>
            <a:r>
              <a:rPr lang="en-AU" dirty="0"/>
              <a:t>preference in </a:t>
            </a:r>
            <a:r>
              <a:rPr lang="en-AU" dirty="0" smtClean="0"/>
              <a:t>UNII-7 is a significant departure from current practice in unlicensed spectrum</a:t>
            </a:r>
          </a:p>
          <a:p>
            <a:pPr lvl="1"/>
            <a:r>
              <a:rPr lang="en-AU" dirty="0" smtClean="0"/>
              <a:t>Current practice is to assume asynchronous access, aligned with Wi-Fi mantra of “</a:t>
            </a:r>
            <a:r>
              <a:rPr lang="en-AU" i="1" dirty="0" smtClean="0"/>
              <a:t>anyone, anytime, anyplace can set up a network that works well enough</a:t>
            </a:r>
            <a:r>
              <a:rPr lang="en-AU" dirty="0" smtClean="0"/>
              <a:t>” </a:t>
            </a:r>
          </a:p>
          <a:p>
            <a:pPr lvl="1"/>
            <a:r>
              <a:rPr lang="en-AU" dirty="0" smtClean="0"/>
              <a:t>A </a:t>
            </a:r>
            <a:r>
              <a:rPr lang="en-AU" dirty="0"/>
              <a:t>request </a:t>
            </a:r>
            <a:r>
              <a:rPr lang="en-AU" dirty="0" smtClean="0"/>
              <a:t>was made </a:t>
            </a:r>
            <a:r>
              <a:rPr lang="en-AU" dirty="0"/>
              <a:t>to </a:t>
            </a:r>
            <a:r>
              <a:rPr lang="en-AU" dirty="0" smtClean="0"/>
              <a:t>individuals </a:t>
            </a:r>
            <a:r>
              <a:rPr lang="en-AU" dirty="0"/>
              <a:t>who may have knowledge of the </a:t>
            </a:r>
            <a:r>
              <a:rPr lang="en-AU" dirty="0" smtClean="0"/>
              <a:t>concept for a presentation to the </a:t>
            </a:r>
            <a:r>
              <a:rPr lang="en-AU" dirty="0" err="1" smtClean="0"/>
              <a:t>Coex</a:t>
            </a:r>
            <a:r>
              <a:rPr lang="en-AU" dirty="0" smtClean="0"/>
              <a:t> SC …</a:t>
            </a:r>
          </a:p>
          <a:p>
            <a:pPr lvl="1"/>
            <a:r>
              <a:rPr lang="en-AU" dirty="0" smtClean="0"/>
              <a:t>… but such a presentation was not possible in </a:t>
            </a:r>
            <a:r>
              <a:rPr lang="en-AU" dirty="0" smtClean="0"/>
              <a:t>Vancouver and </a:t>
            </a:r>
            <a:r>
              <a:rPr lang="en-AU" dirty="0" err="1" smtClean="0"/>
              <a:t>notne</a:t>
            </a:r>
            <a:r>
              <a:rPr lang="en-AU" dirty="0" smtClean="0"/>
              <a:t> has been offered for Atlanta</a:t>
            </a:r>
            <a:endParaRPr lang="en-AU" dirty="0" smtClean="0"/>
          </a:p>
          <a:p>
            <a:pPr lvl="1"/>
            <a:r>
              <a:rPr lang="en-AU" dirty="0" smtClean="0"/>
              <a:t>It was also suggested by the Chair this topic might be an interesting topic for discussion at the </a:t>
            </a:r>
            <a:r>
              <a:rPr lang="en-AU" dirty="0" err="1" smtClean="0"/>
              <a:t>Coex</a:t>
            </a:r>
            <a:r>
              <a:rPr lang="en-AU" dirty="0" smtClean="0"/>
              <a:t> Workshop in July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8585324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All replies addressing Qualcomm’s synchronisation in U-NII-7 opposed it</a:t>
            </a:r>
            <a:endParaRPr lang="en-AU" dirty="0"/>
          </a:p>
        </p:txBody>
      </p:sp>
      <p:sp>
        <p:nvSpPr>
          <p:cNvPr id="3" name="Content Placeholder 2"/>
          <p:cNvSpPr>
            <a:spLocks noGrp="1"/>
          </p:cNvSpPr>
          <p:nvPr>
            <p:ph idx="1"/>
          </p:nvPr>
        </p:nvSpPr>
        <p:spPr/>
        <p:txBody>
          <a:bodyPr/>
          <a:lstStyle/>
          <a:p>
            <a:r>
              <a:rPr lang="en-AU" dirty="0" smtClean="0"/>
              <a:t>Review of 6GHz NPRM Reply Comments to FCC</a:t>
            </a:r>
          </a:p>
          <a:p>
            <a:pPr lvl="1"/>
            <a:r>
              <a:rPr lang="en-AU" b="1" dirty="0" smtClean="0"/>
              <a:t>Broadcom</a:t>
            </a:r>
            <a:r>
              <a:rPr lang="en-AU" dirty="0" smtClean="0"/>
              <a:t>: not technology neutral, no legitimate benefit</a:t>
            </a:r>
          </a:p>
          <a:p>
            <a:pPr lvl="1"/>
            <a:r>
              <a:rPr lang="en-AU" b="1" dirty="0" smtClean="0"/>
              <a:t>Charter</a:t>
            </a:r>
            <a:r>
              <a:rPr lang="en-AU" dirty="0" smtClean="0"/>
              <a:t>: </a:t>
            </a:r>
            <a:r>
              <a:rPr lang="en-AU" dirty="0"/>
              <a:t>not technology neutral</a:t>
            </a:r>
            <a:r>
              <a:rPr lang="en-AU" dirty="0" smtClean="0"/>
              <a:t>, relegating others to 2</a:t>
            </a:r>
            <a:r>
              <a:rPr lang="en-AU" baseline="30000" dirty="0" smtClean="0"/>
              <a:t>nd</a:t>
            </a:r>
            <a:r>
              <a:rPr lang="en-AU" dirty="0" smtClean="0"/>
              <a:t> class status</a:t>
            </a:r>
          </a:p>
          <a:p>
            <a:pPr lvl="1"/>
            <a:r>
              <a:rPr lang="en-AU" b="1" dirty="0" smtClean="0"/>
              <a:t>Cisco</a:t>
            </a:r>
            <a:r>
              <a:rPr lang="en-AU" dirty="0" smtClean="0"/>
              <a:t>: opposes, but open to further study</a:t>
            </a:r>
          </a:p>
          <a:p>
            <a:pPr lvl="1"/>
            <a:r>
              <a:rPr lang="en-AU" b="1" dirty="0"/>
              <a:t>Dynamic Spectrum </a:t>
            </a:r>
            <a:r>
              <a:rPr lang="en-AU" b="1" dirty="0" smtClean="0"/>
              <a:t>Alliance</a:t>
            </a:r>
            <a:r>
              <a:rPr lang="en-AU" dirty="0" smtClean="0"/>
              <a:t>: opposes</a:t>
            </a:r>
          </a:p>
          <a:p>
            <a:pPr lvl="1"/>
            <a:r>
              <a:rPr lang="en-AU" b="1" dirty="0" smtClean="0"/>
              <a:t>HPE</a:t>
            </a:r>
            <a:r>
              <a:rPr lang="en-AU" dirty="0" smtClean="0"/>
              <a:t>: opposes</a:t>
            </a:r>
          </a:p>
          <a:p>
            <a:pPr lvl="1"/>
            <a:r>
              <a:rPr lang="en-US" b="1" dirty="0" smtClean="0"/>
              <a:t>NCTA</a:t>
            </a:r>
            <a:r>
              <a:rPr lang="en-US" dirty="0" smtClean="0"/>
              <a:t>: </a:t>
            </a:r>
            <a:r>
              <a:rPr lang="en-AU" dirty="0"/>
              <a:t>not technology </a:t>
            </a:r>
            <a:r>
              <a:rPr lang="en-AU" dirty="0" smtClean="0"/>
              <a:t>neutral</a:t>
            </a:r>
          </a:p>
          <a:p>
            <a:pPr lvl="1"/>
            <a:r>
              <a:rPr lang="en-AU" b="1" dirty="0"/>
              <a:t>Public Interest </a:t>
            </a:r>
            <a:r>
              <a:rPr lang="en-AU" b="1" dirty="0" smtClean="0"/>
              <a:t>Organizations</a:t>
            </a:r>
            <a:r>
              <a:rPr lang="en-AU" dirty="0" smtClean="0"/>
              <a:t>: </a:t>
            </a:r>
            <a:r>
              <a:rPr lang="en-AU" dirty="0"/>
              <a:t>not technology </a:t>
            </a:r>
            <a:r>
              <a:rPr lang="en-AU" dirty="0" smtClean="0"/>
              <a:t>neutral</a:t>
            </a:r>
          </a:p>
          <a:p>
            <a:pPr lvl="1"/>
            <a:r>
              <a:rPr lang="en-AU" b="1" dirty="0" smtClean="0"/>
              <a:t>UWB Alliance</a:t>
            </a:r>
            <a:r>
              <a:rPr lang="en-AU" dirty="0" smtClean="0"/>
              <a:t>: </a:t>
            </a:r>
            <a:r>
              <a:rPr lang="en-AU" dirty="0"/>
              <a:t>not technology </a:t>
            </a:r>
            <a:r>
              <a:rPr lang="en-AU" dirty="0" smtClean="0"/>
              <a:t>neutral, FCC has acknowledged that schemes that dominate are inappropriate</a:t>
            </a:r>
          </a:p>
          <a:p>
            <a:pPr lvl="1"/>
            <a:r>
              <a:rPr lang="en-AU" b="1" dirty="0" smtClean="0"/>
              <a:t>Wi-Fi Alliance</a:t>
            </a:r>
            <a:r>
              <a:rPr lang="en-AU" dirty="0" smtClean="0"/>
              <a:t>: </a:t>
            </a:r>
            <a:r>
              <a:rPr lang="en-AU" dirty="0"/>
              <a:t>not technology neutral</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26135374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i="1" dirty="0" smtClean="0">
                <a:solidFill>
                  <a:srgbClr val="FF0000"/>
                </a:solidFill>
              </a:rPr>
              <a:t>Liaisons</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961384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a:t>Coex</a:t>
            </a:r>
            <a:r>
              <a:rPr lang="en-AU" i="1" dirty="0"/>
              <a:t> SC </a:t>
            </a:r>
            <a:r>
              <a:rPr lang="en-AU" dirty="0" smtClean="0"/>
              <a:t>will consider a proposed agenda for </a:t>
            </a:r>
            <a:r>
              <a:rPr lang="en-AU" dirty="0" err="1" smtClean="0"/>
              <a:t>Atlants</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Scope of IEEE 802.11 Coexistence </a:t>
            </a:r>
            <a:r>
              <a:rPr lang="en-AU" dirty="0" smtClean="0"/>
              <a:t>SC (a reminder)</a:t>
            </a:r>
          </a:p>
          <a:p>
            <a:pPr lvl="2"/>
            <a:r>
              <a:rPr lang="en-AU" dirty="0" smtClean="0"/>
              <a:t>Preparation for Coexistence Workshop</a:t>
            </a:r>
          </a:p>
          <a:p>
            <a:pPr lvl="3"/>
            <a:r>
              <a:rPr lang="en-AU" dirty="0" smtClean="0"/>
              <a:t>…</a:t>
            </a:r>
          </a:p>
          <a:p>
            <a:pPr lvl="2"/>
            <a:r>
              <a:rPr lang="en-AU" dirty="0" smtClean="0"/>
              <a:t>Relationships</a:t>
            </a:r>
          </a:p>
          <a:p>
            <a:pPr lvl="3">
              <a:defRPr/>
            </a:pPr>
            <a:r>
              <a:rPr lang="en-AU" dirty="0"/>
              <a:t>Review </a:t>
            </a:r>
            <a:r>
              <a:rPr lang="en-AU" dirty="0" smtClean="0"/>
              <a:t>of </a:t>
            </a:r>
            <a:r>
              <a:rPr lang="en-AU" dirty="0" smtClean="0"/>
              <a:t>upcoming </a:t>
            </a:r>
            <a:r>
              <a:rPr lang="en-AU" dirty="0"/>
              <a:t>ETSI BRAN </a:t>
            </a:r>
            <a:r>
              <a:rPr lang="en-AU" dirty="0" smtClean="0"/>
              <a:t>meeting</a:t>
            </a:r>
            <a:endParaRPr lang="en-AU" dirty="0"/>
          </a:p>
          <a:p>
            <a:pPr lvl="3"/>
            <a:r>
              <a:rPr lang="en-AU" dirty="0"/>
              <a:t>Review recent 3GPP </a:t>
            </a:r>
            <a:r>
              <a:rPr lang="en-AU" dirty="0" smtClean="0"/>
              <a:t>RAN </a:t>
            </a:r>
            <a:r>
              <a:rPr lang="en-AU" dirty="0"/>
              <a:t>activities</a:t>
            </a:r>
          </a:p>
          <a:p>
            <a:pPr lvl="3"/>
            <a:r>
              <a:rPr lang="en-AU" dirty="0" smtClean="0"/>
              <a:t>Review </a:t>
            </a:r>
            <a:r>
              <a:rPr lang="en-AU" dirty="0"/>
              <a:t>recent 3GPP RAN1 </a:t>
            </a:r>
            <a:r>
              <a:rPr lang="en-AU" dirty="0" smtClean="0"/>
              <a:t>activities</a:t>
            </a:r>
          </a:p>
          <a:p>
            <a:pPr lvl="3"/>
            <a:r>
              <a:rPr lang="en-AU" dirty="0"/>
              <a:t>Discuss response from 3GPP RAN4 to </a:t>
            </a:r>
            <a:r>
              <a:rPr lang="en-AU" dirty="0" smtClean="0"/>
              <a:t>LS</a:t>
            </a:r>
            <a:endParaRPr lang="en-AU" dirty="0"/>
          </a:p>
          <a:p>
            <a:pPr lvl="3"/>
            <a:r>
              <a:rPr lang="en-AU" dirty="0" smtClean="0"/>
              <a:t>…</a:t>
            </a:r>
          </a:p>
          <a:p>
            <a:pPr lvl="2"/>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a:t>
            </a:fld>
            <a:endParaRPr lang="en-US"/>
          </a:p>
        </p:txBody>
      </p:sp>
      <p:sp>
        <p:nvSpPr>
          <p:cNvPr id="7" name="Rectangle 6"/>
          <p:cNvSpPr/>
          <p:nvPr/>
        </p:nvSpPr>
        <p:spPr bwMode="auto">
          <a:xfrm>
            <a:off x="6324600" y="49530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US" dirty="0" smtClean="0"/>
              <a:t>The 802.11 WG Chair has suggested we also potentially use alternatives to the Workshop in meantime</a:t>
            </a:r>
            <a:endParaRPr lang="en-AU" dirty="0"/>
          </a:p>
        </p:txBody>
      </p:sp>
      <p:sp>
        <p:nvSpPr>
          <p:cNvPr id="3" name="Content Placeholder 2"/>
          <p:cNvSpPr>
            <a:spLocks noGrp="1"/>
          </p:cNvSpPr>
          <p:nvPr>
            <p:ph idx="1"/>
          </p:nvPr>
        </p:nvSpPr>
        <p:spPr/>
        <p:txBody>
          <a:bodyPr/>
          <a:lstStyle/>
          <a:p>
            <a:pPr lvl="1"/>
            <a:r>
              <a:rPr lang="en-US" dirty="0" smtClean="0"/>
              <a:t>The 802.11 WG Chair writes</a:t>
            </a:r>
          </a:p>
          <a:p>
            <a:pPr lvl="2"/>
            <a:r>
              <a:rPr lang="en-GB" i="1" dirty="0"/>
              <a:t>Given that the 3GPP folks are not interested in formally meeting </a:t>
            </a:r>
            <a:r>
              <a:rPr lang="en-GB" i="1" dirty="0" smtClean="0"/>
              <a:t>before </a:t>
            </a:r>
            <a:r>
              <a:rPr lang="en-GB" i="1" dirty="0"/>
              <a:t>June, I’d like to explore additional alternatives in addition to the </a:t>
            </a:r>
            <a:r>
              <a:rPr lang="en-GB" i="1" dirty="0" err="1"/>
              <a:t>coex</a:t>
            </a:r>
            <a:r>
              <a:rPr lang="en-GB" i="1" dirty="0"/>
              <a:t> workshop that we can </a:t>
            </a:r>
            <a:r>
              <a:rPr lang="en-GB" i="1" dirty="0" smtClean="0"/>
              <a:t>work </a:t>
            </a:r>
            <a:r>
              <a:rPr lang="en-GB" i="1" dirty="0"/>
              <a:t>on in the </a:t>
            </a:r>
            <a:r>
              <a:rPr lang="en-GB" i="1" dirty="0" smtClean="0"/>
              <a:t>meantime.</a:t>
            </a:r>
          </a:p>
          <a:p>
            <a:pPr lvl="2"/>
            <a:r>
              <a:rPr lang="en-GB" i="1" dirty="0" smtClean="0"/>
              <a:t>For </a:t>
            </a:r>
            <a:r>
              <a:rPr lang="en-GB" i="1" dirty="0"/>
              <a:t>example, liaisons from 802.11 for information, off-line </a:t>
            </a:r>
            <a:r>
              <a:rPr lang="en-GB" i="1" dirty="0" smtClean="0"/>
              <a:t>meetings with </a:t>
            </a:r>
            <a:r>
              <a:rPr lang="en-GB" i="1" dirty="0"/>
              <a:t>specific stakeholders.</a:t>
            </a:r>
            <a:endParaRPr lang="en-AU" i="1" dirty="0"/>
          </a:p>
          <a:p>
            <a:pPr lvl="2"/>
            <a:r>
              <a:rPr lang="en-GB" i="1" dirty="0"/>
              <a:t> </a:t>
            </a:r>
            <a:r>
              <a:rPr lang="en-GB" i="1" dirty="0" smtClean="0"/>
              <a:t>Content </a:t>
            </a:r>
            <a:r>
              <a:rPr lang="en-GB" i="1" dirty="0"/>
              <a:t>and topics of discussion: </a:t>
            </a:r>
            <a:endParaRPr lang="en-AU" i="1" dirty="0"/>
          </a:p>
          <a:p>
            <a:pPr lvl="3"/>
            <a:r>
              <a:rPr lang="en-GB" i="1" dirty="0"/>
              <a:t>Summary of current 6GHZ regulatory status</a:t>
            </a:r>
            <a:endParaRPr lang="en-AU" i="1" dirty="0"/>
          </a:p>
          <a:p>
            <a:pPr lvl="3"/>
            <a:r>
              <a:rPr lang="en-GB" i="1" dirty="0" err="1"/>
              <a:t>Coex</a:t>
            </a:r>
            <a:r>
              <a:rPr lang="en-GB" i="1" dirty="0"/>
              <a:t> mechanism alternatives – e.g. 802.11a preamble, technical advantages and benefits</a:t>
            </a:r>
            <a:endParaRPr lang="en-AU" i="1" dirty="0"/>
          </a:p>
          <a:p>
            <a:pPr lvl="3"/>
            <a:r>
              <a:rPr lang="en-GB" i="1" dirty="0"/>
              <a:t>Evaluation criteria for determining </a:t>
            </a:r>
            <a:r>
              <a:rPr lang="en-GB" i="1" dirty="0" err="1"/>
              <a:t>coex</a:t>
            </a:r>
            <a:r>
              <a:rPr lang="en-GB" i="1" dirty="0"/>
              <a:t> mechanism</a:t>
            </a:r>
            <a:endParaRPr lang="en-AU" i="1" dirty="0"/>
          </a:p>
          <a:p>
            <a:pPr lvl="3"/>
            <a:r>
              <a:rPr lang="en-GB" i="1" dirty="0"/>
              <a:t>Other?</a:t>
            </a:r>
            <a:endParaRPr lang="en-AU" i="1" dirty="0"/>
          </a:p>
          <a:p>
            <a:pPr lvl="1"/>
            <a:r>
              <a:rPr lang="en-GB" dirty="0"/>
              <a:t> </a:t>
            </a:r>
            <a:r>
              <a:rPr lang="en-GB" dirty="0" smtClean="0"/>
              <a:t>In recent times we have avoided LS ping pong …</a:t>
            </a:r>
          </a:p>
          <a:p>
            <a:pPr lvl="1"/>
            <a:r>
              <a:rPr lang="en-US" dirty="0" smtClean="0"/>
              <a:t>… but maybe it is time to start again</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15502256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Are there any </a:t>
            </a:r>
            <a:r>
              <a:rPr lang="en-AU" dirty="0" smtClean="0"/>
              <a:t>potential </a:t>
            </a:r>
            <a:r>
              <a:rPr lang="en-AU" dirty="0"/>
              <a:t>LS items that people would like to discuss?</a:t>
            </a:r>
          </a:p>
        </p:txBody>
      </p:sp>
      <p:sp>
        <p:nvSpPr>
          <p:cNvPr id="3" name="Content Placeholder 2"/>
          <p:cNvSpPr>
            <a:spLocks noGrp="1"/>
          </p:cNvSpPr>
          <p:nvPr>
            <p:ph idx="1"/>
          </p:nvPr>
        </p:nvSpPr>
        <p:spPr/>
        <p:txBody>
          <a:bodyPr/>
          <a:lstStyle/>
          <a:p>
            <a:pPr lvl="1"/>
            <a:r>
              <a:rPr lang="en-AU" dirty="0" smtClean="0"/>
              <a:t>In St Louis, IEEE 802.11 WG agreed on a LS to </a:t>
            </a:r>
            <a:r>
              <a:rPr lang="en-AU" dirty="0" smtClean="0"/>
              <a:t>3GPP RAN1 </a:t>
            </a:r>
            <a:r>
              <a:rPr lang="en-AU" dirty="0" smtClean="0"/>
              <a:t>in relation to the use of no/short LBT</a:t>
            </a:r>
          </a:p>
          <a:p>
            <a:pPr lvl="2"/>
            <a:r>
              <a:rPr lang="en-AU" dirty="0" smtClean="0"/>
              <a:t>We have not received a response yet but it has led to significant discussion and debate in 3GPP </a:t>
            </a:r>
            <a:r>
              <a:rPr lang="en-AU" dirty="0" smtClean="0"/>
              <a:t>RAN1</a:t>
            </a:r>
          </a:p>
          <a:p>
            <a:pPr lvl="1"/>
            <a:r>
              <a:rPr lang="en-AU" dirty="0"/>
              <a:t>In </a:t>
            </a:r>
            <a:r>
              <a:rPr lang="en-AU" dirty="0" smtClean="0"/>
              <a:t>Vancouver, </a:t>
            </a:r>
            <a:r>
              <a:rPr lang="en-AU" dirty="0"/>
              <a:t>IEEE 802.11 WG agreed on a LS to </a:t>
            </a:r>
            <a:r>
              <a:rPr lang="en-AU" dirty="0" smtClean="0"/>
              <a:t>3GPP RAN </a:t>
            </a:r>
            <a:r>
              <a:rPr lang="en-AU" dirty="0"/>
              <a:t>in relation to the use of </a:t>
            </a:r>
            <a:r>
              <a:rPr lang="en-AU" dirty="0" smtClean="0"/>
              <a:t>a common </a:t>
            </a:r>
            <a:r>
              <a:rPr lang="en-AU" dirty="0" err="1" smtClean="0"/>
              <a:t>premable</a:t>
            </a:r>
            <a:endParaRPr lang="en-AU" dirty="0"/>
          </a:p>
          <a:p>
            <a:pPr lvl="2"/>
            <a:r>
              <a:rPr lang="en-AU" dirty="0"/>
              <a:t>We have </a:t>
            </a:r>
            <a:r>
              <a:rPr lang="en-AU" dirty="0" smtClean="0"/>
              <a:t>received </a:t>
            </a:r>
            <a:r>
              <a:rPr lang="en-AU" dirty="0"/>
              <a:t>a </a:t>
            </a:r>
            <a:r>
              <a:rPr lang="en-AU" dirty="0" smtClean="0"/>
              <a:t>response, as discussed </a:t>
            </a:r>
            <a:r>
              <a:rPr lang="en-AU" dirty="0" err="1" smtClean="0"/>
              <a:t>elsewheer</a:t>
            </a:r>
            <a:endParaRPr lang="en-AU" dirty="0" smtClean="0"/>
          </a:p>
          <a:p>
            <a:pPr lvl="1"/>
            <a:r>
              <a:rPr lang="en-AU" dirty="0" smtClean="0"/>
              <a:t>Are there any other potential LS items that people would like to propose?</a:t>
            </a:r>
          </a:p>
          <a:p>
            <a:pPr lvl="2"/>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23187358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Response to LS to RAN4</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28061235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sent an LS to 3GPP RAN4 out of San Diego</a:t>
            </a:r>
            <a:endParaRPr lang="en-AU" dirty="0"/>
          </a:p>
        </p:txBody>
      </p:sp>
      <p:sp>
        <p:nvSpPr>
          <p:cNvPr id="3" name="Content Placeholder 2"/>
          <p:cNvSpPr>
            <a:spLocks noGrp="1"/>
          </p:cNvSpPr>
          <p:nvPr>
            <p:ph idx="1"/>
          </p:nvPr>
        </p:nvSpPr>
        <p:spPr/>
        <p:txBody>
          <a:bodyPr/>
          <a:lstStyle/>
          <a:p>
            <a:pPr lvl="1"/>
            <a:r>
              <a:rPr lang="en-AU" dirty="0" smtClean="0"/>
              <a:t>During our San Diego meeting (July 2018), an apparent contradiction between RAN1/2 and RAN4 specs was highlighted, with a potential adverse affect on 802.11 operation</a:t>
            </a:r>
          </a:p>
          <a:p>
            <a:pPr lvl="1"/>
            <a:r>
              <a:rPr lang="en-AU" dirty="0" smtClean="0"/>
              <a:t>A proposal to send a LS was approved</a:t>
            </a:r>
            <a:endParaRPr lang="en-US" dirty="0" smtClean="0"/>
          </a:p>
          <a:p>
            <a:pPr lvl="2"/>
            <a:r>
              <a:rPr lang="en-US" i="1" dirty="0" smtClean="0"/>
              <a:t>The IEEE 802 </a:t>
            </a:r>
            <a:r>
              <a:rPr lang="en-US" i="1" dirty="0" err="1" smtClean="0"/>
              <a:t>Coex</a:t>
            </a:r>
            <a:r>
              <a:rPr lang="en-US" i="1" dirty="0" smtClean="0"/>
              <a:t> SC recommends to IEEE 802.11 WG that the contents of </a:t>
            </a:r>
            <a:r>
              <a:rPr lang="en-US" i="1" dirty="0" smtClean="0">
                <a:hlinkClick r:id="rId3"/>
              </a:rPr>
              <a:t>18-11-1305r0</a:t>
            </a:r>
            <a:r>
              <a:rPr lang="en-US" i="1" dirty="0" smtClean="0"/>
              <a:t> be sent to 3GPP RAN4 as a Liaison Statement</a:t>
            </a:r>
            <a:endParaRPr lang="en-US" i="1" dirty="0"/>
          </a:p>
          <a:p>
            <a:pPr lvl="2"/>
            <a:r>
              <a:rPr lang="en-AU" dirty="0" smtClean="0"/>
              <a:t>Moved: Sindhu</a:t>
            </a:r>
          </a:p>
          <a:p>
            <a:pPr lvl="2"/>
            <a:r>
              <a:rPr lang="en-AU" dirty="0" smtClean="0"/>
              <a:t>Seconded: Jim P</a:t>
            </a:r>
          </a:p>
          <a:p>
            <a:pPr lvl="2"/>
            <a:r>
              <a:rPr lang="en-AU" dirty="0" smtClean="0"/>
              <a:t>22/0/8</a:t>
            </a:r>
          </a:p>
          <a:p>
            <a:pPr lvl="1"/>
            <a:r>
              <a:rPr lang="en-AU" dirty="0" smtClean="0"/>
              <a:t>Ultimately the following was sent</a:t>
            </a:r>
          </a:p>
          <a:p>
            <a:pPr lvl="2"/>
            <a:r>
              <a:rPr lang="en-AU" dirty="0" smtClean="0"/>
              <a:t>See embedded</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3572402"/>
              </p:ext>
            </p:extLst>
          </p:nvPr>
        </p:nvGraphicFramePr>
        <p:xfrm>
          <a:off x="4435475" y="4800600"/>
          <a:ext cx="914400" cy="806450"/>
        </p:xfrm>
        <a:graphic>
          <a:graphicData uri="http://schemas.openxmlformats.org/presentationml/2006/ole">
            <mc:AlternateContent xmlns:mc="http://schemas.openxmlformats.org/markup-compatibility/2006">
              <mc:Choice xmlns:v="urn:schemas-microsoft-com:vml" Requires="v">
                <p:oleObj spid="_x0000_s31885" name="Acrobat Document" showAsIcon="1" r:id="rId4" imgW="914400" imgH="806400" progId="AcroExch.Document.DC">
                  <p:embed/>
                </p:oleObj>
              </mc:Choice>
              <mc:Fallback>
                <p:oleObj name="Acrobat Document" showAsIcon="1" r:id="rId4" imgW="914400" imgH="806400" progId="AcroExch.Document.DC">
                  <p:embed/>
                  <p:pic>
                    <p:nvPicPr>
                      <p:cNvPr id="6" name="Object 5"/>
                      <p:cNvPicPr/>
                      <p:nvPr/>
                    </p:nvPicPr>
                    <p:blipFill>
                      <a:blip r:embed="rId5"/>
                      <a:stretch>
                        <a:fillRect/>
                      </a:stretch>
                    </p:blipFill>
                    <p:spPr>
                      <a:xfrm>
                        <a:off x="4435475"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9374093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initial </a:t>
            </a:r>
            <a:r>
              <a:rPr lang="en-AU" dirty="0" smtClean="0"/>
              <a:t>reply </a:t>
            </a:r>
            <a:r>
              <a:rPr lang="en-AU" dirty="0"/>
              <a:t>to </a:t>
            </a:r>
            <a:r>
              <a:rPr lang="en-AU" dirty="0" smtClean="0"/>
              <a:t>our LS </a:t>
            </a:r>
            <a:r>
              <a:rPr lang="en-AU" dirty="0"/>
              <a:t>to 3GPP RAN4 was </a:t>
            </a:r>
            <a:r>
              <a:rPr lang="en-AU" dirty="0" smtClean="0"/>
              <a:t>withdrawn</a:t>
            </a:r>
            <a:endParaRPr lang="en-AU" dirty="0"/>
          </a:p>
        </p:txBody>
      </p:sp>
      <p:sp>
        <p:nvSpPr>
          <p:cNvPr id="3" name="Content Placeholder 2"/>
          <p:cNvSpPr>
            <a:spLocks noGrp="1"/>
          </p:cNvSpPr>
          <p:nvPr>
            <p:ph idx="1"/>
          </p:nvPr>
        </p:nvSpPr>
        <p:spPr/>
        <p:txBody>
          <a:bodyPr/>
          <a:lstStyle/>
          <a:p>
            <a:pPr lvl="1"/>
            <a:r>
              <a:rPr lang="en-US" dirty="0" smtClean="0"/>
              <a:t>A reply was received from RAN4 before our Hawaii meeting </a:t>
            </a:r>
          </a:p>
          <a:p>
            <a:pPr lvl="2"/>
            <a:r>
              <a:rPr lang="en-US" dirty="0" smtClean="0"/>
              <a:t>See </a:t>
            </a:r>
            <a:r>
              <a:rPr lang="en-AU" u="sng" dirty="0" smtClean="0">
                <a:hlinkClick r:id="rId2"/>
              </a:rPr>
              <a:t>11-18-1561-00</a:t>
            </a:r>
            <a:endParaRPr lang="en-AU" u="sng" dirty="0" smtClean="0"/>
          </a:p>
          <a:p>
            <a:pPr lvl="2"/>
            <a:r>
              <a:rPr lang="en-AU" dirty="0" smtClean="0"/>
              <a:t>Some discussion of the reply in </a:t>
            </a:r>
            <a:r>
              <a:rPr lang="en-US" dirty="0" smtClean="0">
                <a:hlinkClick r:id="rId3"/>
              </a:rPr>
              <a:t>11-18-1642-00</a:t>
            </a:r>
            <a:r>
              <a:rPr lang="en-US" dirty="0" smtClean="0"/>
              <a:t> (slides 8-10)</a:t>
            </a:r>
          </a:p>
          <a:p>
            <a:pPr lvl="1"/>
            <a:r>
              <a:rPr lang="en-US" dirty="0" smtClean="0"/>
              <a:t>A further reply was then officially received from RAN after our Hawaii meeting telling us to ignore the reply from RAN4</a:t>
            </a:r>
          </a:p>
          <a:p>
            <a:pPr lvl="2"/>
            <a:r>
              <a:rPr lang="en-US" dirty="0"/>
              <a:t>It appears the reply was withdrawn by RAN based on objections by Nokia (supported by Huawei &amp; T-Mobile)</a:t>
            </a:r>
          </a:p>
          <a:p>
            <a:pPr lvl="2"/>
            <a:r>
              <a:rPr lang="en-US" dirty="0" smtClean="0"/>
              <a:t>See </a:t>
            </a:r>
            <a:r>
              <a:rPr lang="en-US" dirty="0" smtClean="0">
                <a:hlinkClick r:id="rId4"/>
              </a:rPr>
              <a:t>11-18-1687-00</a:t>
            </a:r>
            <a:endParaRPr lang="en-US" dirty="0" smtClean="0"/>
          </a:p>
          <a:p>
            <a:pPr lvl="3"/>
            <a:r>
              <a:rPr lang="en-GB" i="1" dirty="0"/>
              <a:t>3GPP TSG RAN understands that 3GPP RAN WG4 had sent RP-181526 (R4-1811880) to IEEE in response to IEEE’s LS in R4-1809644 titled “IEEE 802.11 Working Group Liaison Statement to 3GPP RAN4 on certain channel combinations for LAA in </a:t>
            </a:r>
            <a:r>
              <a:rPr lang="en-GB" i="1" dirty="0" smtClean="0"/>
              <a:t>5GHz”</a:t>
            </a:r>
          </a:p>
          <a:p>
            <a:pPr lvl="3"/>
            <a:r>
              <a:rPr lang="en-GB" i="1" dirty="0" smtClean="0"/>
              <a:t>Subsequent </a:t>
            </a:r>
            <a:r>
              <a:rPr lang="en-GB" i="1" dirty="0"/>
              <a:t>to RP-181526 (R4-1811880) there have been additional discussions in 3GPP TSG </a:t>
            </a:r>
            <a:r>
              <a:rPr lang="en-GB" i="1" dirty="0" smtClean="0"/>
              <a:t>RAN</a:t>
            </a:r>
          </a:p>
          <a:p>
            <a:pPr lvl="3"/>
            <a:r>
              <a:rPr lang="en-GB" i="1" dirty="0" smtClean="0"/>
              <a:t>Consequently</a:t>
            </a:r>
            <a:r>
              <a:rPr lang="en-GB" i="1" dirty="0"/>
              <a:t>, 3GPP TSG RAN humbly requests IEEE to await an update following TSG-RAN#82 (10-13 Dec 2018</a:t>
            </a:r>
            <a:r>
              <a:rPr lang="en-GB" i="1" dirty="0" smtClean="0"/>
              <a:t>)</a:t>
            </a:r>
            <a:endParaRPr lang="en-US" dirty="0"/>
          </a:p>
          <a:p>
            <a:pPr lvl="1"/>
            <a:endParaRPr lang="en-US"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6796674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u="sng" dirty="0">
                <a:hlinkClick r:id="rId2"/>
              </a:rPr>
              <a:t>https://mentor.ieee.org/802.11/dcn/19/11-19-0563-00-0000-liaison-from-3gpp-ran-re-certain-channel-combinations-for-laa-in-5ghz.docx</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12018812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Plans for next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15068819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a:t>
            </a:r>
            <a:r>
              <a:rPr lang="en-AU" dirty="0" smtClean="0"/>
              <a:t>discuss plans for the next session in Atlanta in May 2019</a:t>
            </a:r>
            <a:endParaRPr lang="en-AU" dirty="0"/>
          </a:p>
        </p:txBody>
      </p:sp>
      <p:sp>
        <p:nvSpPr>
          <p:cNvPr id="3" name="Content Placeholder 2"/>
          <p:cNvSpPr>
            <a:spLocks noGrp="1"/>
          </p:cNvSpPr>
          <p:nvPr>
            <p:ph idx="1"/>
          </p:nvPr>
        </p:nvSpPr>
        <p:spPr/>
        <p:txBody>
          <a:bodyPr/>
          <a:lstStyle/>
          <a:p>
            <a:pPr lvl="1"/>
            <a:r>
              <a:rPr lang="en-AU" dirty="0" smtClean="0"/>
              <a:t>Possible items include</a:t>
            </a:r>
          </a:p>
          <a:p>
            <a:pPr lvl="2"/>
            <a:r>
              <a:rPr lang="en-AU" dirty="0" smtClean="0"/>
              <a:t>Review of 3GPP RAN/RAN1 activities</a:t>
            </a:r>
          </a:p>
          <a:p>
            <a:pPr lvl="2"/>
            <a:r>
              <a:rPr lang="en-AU" dirty="0" smtClean="0"/>
              <a:t>Review of ETSI BRAN discussions</a:t>
            </a:r>
          </a:p>
          <a:p>
            <a:pPr lvl="2"/>
            <a:r>
              <a:rPr lang="en-AU" dirty="0" smtClean="0"/>
              <a:t>Preparation for </a:t>
            </a:r>
            <a:r>
              <a:rPr lang="en-AU" dirty="0" err="1" smtClean="0"/>
              <a:t>Coex</a:t>
            </a:r>
            <a:r>
              <a:rPr lang="en-AU" dirty="0" smtClean="0"/>
              <a:t> Workshop</a:t>
            </a:r>
          </a:p>
          <a:p>
            <a:pPr lvl="3"/>
            <a:r>
              <a:rPr lang="en-AU" dirty="0" smtClean="0"/>
              <a:t>Review logistics</a:t>
            </a:r>
          </a:p>
          <a:p>
            <a:pPr lvl="3"/>
            <a:r>
              <a:rPr lang="en-AU" dirty="0" smtClean="0"/>
              <a:t>Determine agenda based on response to call for papers</a:t>
            </a:r>
          </a:p>
          <a:p>
            <a:pPr lvl="3"/>
            <a:r>
              <a:rPr lang="en-AU" dirty="0" smtClean="0"/>
              <a:t>…</a:t>
            </a:r>
          </a:p>
          <a:p>
            <a:pPr lvl="2"/>
            <a:r>
              <a:rPr lang="en-AU" dirty="0" smtClean="0"/>
              <a:t>… &lt;other suggestions?&gt;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24619790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in Vancouver in March 2019 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a:t>Coex</a:t>
            </a:r>
            <a:r>
              <a:rPr lang="en-AU" i="1" dirty="0"/>
              <a:t> SC </a:t>
            </a:r>
            <a:r>
              <a:rPr lang="en-AU" dirty="0" smtClean="0"/>
              <a:t>will consider a proposed </a:t>
            </a:r>
            <a:r>
              <a:rPr lang="en-AU" dirty="0"/>
              <a:t>agenda for </a:t>
            </a:r>
            <a:r>
              <a:rPr lang="en-AU" dirty="0" smtClean="0"/>
              <a:t>Atlanta</a:t>
            </a:r>
            <a:endParaRPr lang="en-AU" dirty="0"/>
          </a:p>
        </p:txBody>
      </p:sp>
      <p:sp>
        <p:nvSpPr>
          <p:cNvPr id="3" name="Content Placeholder 2"/>
          <p:cNvSpPr>
            <a:spLocks noGrp="1"/>
          </p:cNvSpPr>
          <p:nvPr>
            <p:ph idx="1"/>
          </p:nvPr>
        </p:nvSpPr>
        <p:spPr/>
        <p:txBody>
          <a:bodyPr/>
          <a:lstStyle/>
          <a:p>
            <a:r>
              <a:rPr lang="en-AU" dirty="0" smtClean="0"/>
              <a:t>Proposed Agenda</a:t>
            </a:r>
          </a:p>
          <a:p>
            <a:pPr lvl="2"/>
            <a:r>
              <a:rPr lang="en-AU" dirty="0"/>
              <a:t>Technical issues</a:t>
            </a:r>
          </a:p>
          <a:p>
            <a:pPr lvl="3"/>
            <a:r>
              <a:rPr lang="en-AU" dirty="0"/>
              <a:t>Adaptivity in EN 301 893</a:t>
            </a:r>
          </a:p>
          <a:p>
            <a:pPr lvl="3"/>
            <a:r>
              <a:rPr lang="en-AU" dirty="0"/>
              <a:t>LBT for management/control in NR-U</a:t>
            </a:r>
          </a:p>
          <a:p>
            <a:pPr lvl="3"/>
            <a:r>
              <a:rPr lang="en-AU" dirty="0"/>
              <a:t>Use of preambles in NR-U</a:t>
            </a:r>
          </a:p>
          <a:p>
            <a:pPr lvl="3"/>
            <a:r>
              <a:rPr lang="en-AU" dirty="0"/>
              <a:t>Use of multiple channels</a:t>
            </a:r>
          </a:p>
          <a:p>
            <a:pPr lvl="3"/>
            <a:r>
              <a:rPr lang="en-AU" dirty="0" smtClean="0"/>
              <a:t>…</a:t>
            </a:r>
          </a:p>
          <a:p>
            <a:pPr lvl="2"/>
            <a:r>
              <a:rPr lang="en-AU" dirty="0" smtClean="0"/>
              <a:t>Other issues</a:t>
            </a:r>
          </a:p>
          <a:p>
            <a:pPr lvl="3"/>
            <a:r>
              <a:rPr lang="en-AU" dirty="0" smtClean="0"/>
              <a:t>…</a:t>
            </a:r>
          </a:p>
          <a:p>
            <a:pPr lvl="1"/>
            <a:r>
              <a:rPr lang="en-AU" dirty="0" smtClean="0"/>
              <a:t>Other business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a:t>
            </a:fld>
            <a:endParaRPr lang="en-US"/>
          </a:p>
        </p:txBody>
      </p:sp>
      <p:sp>
        <p:nvSpPr>
          <p:cNvPr id="19" name="Rectangle 18"/>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Scope of IEEE 802.11 Coexistence SC</a:t>
            </a:r>
            <a:endParaRPr lang="en-AU" sz="2400" b="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6920</Words>
  <Application>Microsoft Office PowerPoint</Application>
  <PresentationFormat>On-screen Show (4:3)</PresentationFormat>
  <Paragraphs>740</Paragraphs>
  <Slides>78</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78</vt:i4>
      </vt:variant>
    </vt:vector>
  </HeadingPairs>
  <TitlesOfParts>
    <vt:vector size="85" baseType="lpstr">
      <vt:lpstr>Arial</vt:lpstr>
      <vt:lpstr>Calibri</vt:lpstr>
      <vt:lpstr>Times New Roman</vt:lpstr>
      <vt:lpstr>Wingdings</vt:lpstr>
      <vt:lpstr>802-11-Submission</vt:lpstr>
      <vt:lpstr>Adobe Acrobat Document</vt:lpstr>
      <vt:lpstr>Acrobat Document</vt:lpstr>
      <vt:lpstr>Agenda for IEEE 802.11 Coexistence SC meeting in Atlanta in May 2019</vt:lpstr>
      <vt:lpstr>Welcome to the 11th F2F meeting of the Coex SC in Atlanta in May 2019</vt:lpstr>
      <vt:lpstr>The first task for the Coex SC today is not to appoint a secretary</vt:lpstr>
      <vt:lpstr>The Coex SC will review the official IEEE-SA patent material for pre-PAR groups</vt:lpstr>
      <vt:lpstr>The Coex SC will operate using accepted principles of meeting etiquette</vt:lpstr>
      <vt:lpstr>The Coex SC will review the modified “Participation in IEEE 802 Meetings” slide</vt:lpstr>
      <vt:lpstr>The Coex SC will consider a proposed agenda for Atlants</vt:lpstr>
      <vt:lpstr>The Coex SC will consider a proposed agenda for Atlanta</vt:lpstr>
      <vt:lpstr>PowerPoint Presentation</vt:lpstr>
      <vt:lpstr>The agreed Coex SC scope focuses on ensuring 802.11ax has fair access to global unlicensed spectrum </vt:lpstr>
      <vt:lpstr>Coex SC will close when determined by the 802.11 WG or 802.11ax is ratified</vt:lpstr>
      <vt:lpstr>PowerPoint Presentation</vt:lpstr>
      <vt:lpstr>The Coex SC will consider approval of the meeting minutes from Vancouver in Mar 2019</vt:lpstr>
      <vt:lpstr>PowerPoint Presentation</vt:lpstr>
      <vt:lpstr>The Coex SC will hear an update on the Coex Workshop arrangements</vt:lpstr>
      <vt:lpstr>The Coex Workshop will have no decision making authority</vt:lpstr>
      <vt:lpstr>The Coex Workshop invitation was sent to seven organisations and accepted by all</vt:lpstr>
      <vt:lpstr>The Coex Workshop web page has been revised with information added</vt:lpstr>
      <vt:lpstr>3GPP RAN asked that the 3GPP logo be removed from the web page</vt:lpstr>
      <vt:lpstr>The Coex Workshop will have a capacity of 100-150 participants </vt:lpstr>
      <vt:lpstr>There are three Coex Workshop sponsorships of $5000 – a fourth sponsorship is requested</vt:lpstr>
      <vt:lpstr>The Coex Workshop schedule includes 7.5 hours of meeting and 2 hours of eating/drinking</vt:lpstr>
      <vt:lpstr>The web page includes a more detailed proposed agenda for the Coex Workshop</vt:lpstr>
      <vt:lpstr>The invited paper relating to NR-U has been confirmed</vt:lpstr>
      <vt:lpstr>A paper relating to 3GPP process will be delivered to 802.11 WG mid-session plenary</vt:lpstr>
      <vt:lpstr>The invited paper relating to 802.11ax has not yet been confirmed (but it will be)</vt:lpstr>
      <vt:lpstr>The invited paper relating to 802.11be has been confirmed</vt:lpstr>
      <vt:lpstr>ETSI BRAN has agreed to provide an “invited paper” discussing EN 301 893 and related issues</vt:lpstr>
      <vt:lpstr>ETSI BRAN have prepared an outline of their contribution to the Coex Workshop</vt:lpstr>
      <vt:lpstr>ETSI BRAN have prepared an outline of their contribution to the Coex Workshop</vt:lpstr>
      <vt:lpstr>Andy Gowans (OFCOM) has accepted an invitation to provide a 6GHz regulatory update</vt:lpstr>
      <vt:lpstr>The Coex Workshop allows anyone to submit a proposal for a paper on any coex topic</vt:lpstr>
      <vt:lpstr>The non-invited papers will form the basis for discussion during the Coex Workshop</vt:lpstr>
      <vt:lpstr>The Coex SC will evaluate the responses to the call for papers</vt:lpstr>
      <vt:lpstr>PowerPoint Presentation</vt:lpstr>
      <vt:lpstr>Updated statistics conform that there is significant and growing interest in LAA </vt:lpstr>
      <vt:lpstr>PowerPoint Presentation</vt:lpstr>
      <vt:lpstr>A recent ETSI BRAN teleconference raised some practical and philosophical issues about EN 301 893</vt:lpstr>
      <vt:lpstr>BRAN#101 agreed to consider adaptivity refinements for broadcasts &amp; delayed acknowledgements </vt:lpstr>
      <vt:lpstr>BRAN#102 will discuss proposal to maintain the status quo for “paused COT” &amp; focus on requirements</vt:lpstr>
      <vt:lpstr>BRAN#101 did not reach consensus on the use of Short Control Signalling </vt:lpstr>
      <vt:lpstr>ETSI BRAN will next meet at BRAN#102 in June 2019</vt:lpstr>
      <vt:lpstr>PowerPoint Presentation</vt:lpstr>
      <vt:lpstr>3GPP RAN1 competed their Study on NR-based Access to Unlicensed Spectrum in late 2018</vt:lpstr>
      <vt:lpstr>It appears the NR-U WI is following LAA established principles in 5 GHz band</vt:lpstr>
      <vt:lpstr>It appears the NR-U WI may be less tied to LAA established principles in the 6 GHz band</vt:lpstr>
      <vt:lpstr>It appears the NR-U WI may be less tied to LAA established principles in the 6 GHz band</vt:lpstr>
      <vt:lpstr>PowerPoint Presentation</vt:lpstr>
      <vt:lpstr>3GPP RAN met in March 2019 </vt:lpstr>
      <vt:lpstr>3GPP RAN decided that RAN1 should stop discussing common preambles</vt:lpstr>
      <vt:lpstr>3GPP RAN decided that RAN1 should stop discussing common preambles</vt:lpstr>
      <vt:lpstr>3GPP RAN decided that RAN1 should stop discussing common preambles</vt:lpstr>
      <vt:lpstr>PowerPoint Presentation</vt:lpstr>
      <vt:lpstr>The Coex SC may hear a report on the 3GPP RAN1 meeting in Xi’an in April 2019</vt:lpstr>
      <vt:lpstr>PowerPoint Presentation</vt:lpstr>
      <vt:lpstr>IEEE 802.11 WG sent a LS to 3GPP RAN1 out of St Louis in relation to the use of no/short LBT</vt:lpstr>
      <vt:lpstr>3GPP RAN1 had extensive discussion, without consensus, at their Jan 2019 meeting in Taipei</vt:lpstr>
      <vt:lpstr>The no/short LBT issue was discussed at the RAN1 meeting in Athens in Feb 2019, without consensus</vt:lpstr>
      <vt:lpstr>A LS from 3GPP RAN1 to ETSI BRAN stated that there was not consensus on use of no/short LBT</vt:lpstr>
      <vt:lpstr>A LS from 3GPP RAN1 to ETSI BRAN asked if resolution of the no/short LBT issue is essential</vt:lpstr>
      <vt:lpstr>A simulation study highlights the potential adverse impact of short LBT in NR-U</vt:lpstr>
      <vt:lpstr>Update on no/short LBT discussion at RAN1 meeting in Xi’an</vt:lpstr>
      <vt:lpstr>PowerPoint Presentation</vt:lpstr>
      <vt:lpstr>Qualcomm made a proposal to FCC to drive coexistence with synchronised access rather than random access </vt:lpstr>
      <vt:lpstr>Qualcomm is to promoting synchronisation in U-NII-7 to the FCC, most recently via an ex-parte</vt:lpstr>
      <vt:lpstr>Qualcomm is to promoting synchronisation in U-NII-7 for coexistence to industry stakeholders</vt:lpstr>
      <vt:lpstr>It is not clear when 802.11 stakeholders will have an opportunity to discuss the concept with its proponents</vt:lpstr>
      <vt:lpstr>All replies addressing Qualcomm’s synchronisation in U-NII-7 opposed it</vt:lpstr>
      <vt:lpstr>PowerPoint Presentation</vt:lpstr>
      <vt:lpstr>The 802.11 WG Chair has suggested we also potentially use alternatives to the Workshop in meantime</vt:lpstr>
      <vt:lpstr>Are there any potential LS items that people would like to discuss?</vt:lpstr>
      <vt:lpstr>PowerPoint Presentation</vt:lpstr>
      <vt:lpstr>The SC sent an LS to 3GPP RAN4 out of San Diego</vt:lpstr>
      <vt:lpstr>The initial reply to our LS to 3GPP RAN4 was withdrawn</vt:lpstr>
      <vt:lpstr>PowerPoint Presentation</vt:lpstr>
      <vt:lpstr>PowerPoint Presentation</vt:lpstr>
      <vt:lpstr>The Coex SC will discuss plans for the next session in Atlanta in May 2019</vt:lpstr>
      <vt:lpstr>The IEEE 802.11 Coexistence SC meeting in Vancouver in March 2019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2019-03-28T06:03:52Z</dcterms:modified>
</cp:coreProperties>
</file>