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9" r:id="rId2"/>
    <p:sldId id="278" r:id="rId3"/>
    <p:sldId id="724" r:id="rId4"/>
    <p:sldId id="632" r:id="rId5"/>
    <p:sldId id="716" r:id="rId6"/>
    <p:sldId id="727" r:id="rId7"/>
    <p:sldId id="665" r:id="rId8"/>
    <p:sldId id="666" r:id="rId9"/>
    <p:sldId id="667" r:id="rId10"/>
    <p:sldId id="668" r:id="rId11"/>
    <p:sldId id="669" r:id="rId12"/>
    <p:sldId id="670" r:id="rId13"/>
    <p:sldId id="629" r:id="rId14"/>
    <p:sldId id="710" r:id="rId15"/>
    <p:sldId id="711" r:id="rId16"/>
    <p:sldId id="647" r:id="rId17"/>
    <p:sldId id="677" r:id="rId18"/>
    <p:sldId id="721" r:id="rId19"/>
    <p:sldId id="728" r:id="rId20"/>
    <p:sldId id="729" r:id="rId21"/>
    <p:sldId id="713" r:id="rId22"/>
    <p:sldId id="720" r:id="rId23"/>
    <p:sldId id="725" r:id="rId24"/>
    <p:sldId id="726" r:id="rId25"/>
    <p:sldId id="723" r:id="rId26"/>
    <p:sldId id="730" r:id="rId27"/>
    <p:sldId id="731" r:id="rId28"/>
    <p:sldId id="732" r:id="rId29"/>
    <p:sldId id="733" r:id="rId30"/>
    <p:sldId id="734" r:id="rId31"/>
    <p:sldId id="684" r:id="rId32"/>
    <p:sldId id="707" r:id="rId33"/>
    <p:sldId id="590" r:id="rId34"/>
    <p:sldId id="516" r:id="rId35"/>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94041" autoAdjust="0"/>
  </p:normalViewPr>
  <p:slideViewPr>
    <p:cSldViewPr>
      <p:cViewPr>
        <p:scale>
          <a:sx n="50" d="100"/>
          <a:sy n="50" d="100"/>
        </p:scale>
        <p:origin x="1049" y="17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802.11-19/0568r6</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802.11-19/0568r6</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802.11-19/0568r6</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802.11-19/0568r6</a:t>
            </a:r>
            <a:endParaRPr lang="en-US"/>
          </a:p>
        </p:txBody>
      </p:sp>
      <p:sp>
        <p:nvSpPr>
          <p:cNvPr id="5" name="Date Placeholder 4"/>
          <p:cNvSpPr>
            <a:spLocks noGrp="1"/>
          </p:cNvSpPr>
          <p:nvPr>
            <p:ph type="dt" idx="11"/>
          </p:nvPr>
        </p:nvSpPr>
        <p:spPr/>
        <p:txBody>
          <a:bodyPr/>
          <a:lstStyle/>
          <a:p>
            <a:pPr>
              <a:defRPr/>
            </a:pPr>
            <a:r>
              <a:rPr lang="en-US" smtClean="0"/>
              <a:t>May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15</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373157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42938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917191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5861430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969816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802.11-19/0568r6</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7094730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7817722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005566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269283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5494966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1720266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2526741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5663385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802.11-19/0568r6</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802.11-19/0568r6</a:t>
            </a:r>
            <a:endParaRPr lang="en-US"/>
          </a:p>
        </p:txBody>
      </p:sp>
      <p:sp>
        <p:nvSpPr>
          <p:cNvPr id="5" name="Date Placeholder 4"/>
          <p:cNvSpPr>
            <a:spLocks noGrp="1"/>
          </p:cNvSpPr>
          <p:nvPr>
            <p:ph type="dt" idx="11"/>
          </p:nvPr>
        </p:nvSpPr>
        <p:spPr/>
        <p:txBody>
          <a:bodyPr/>
          <a:lstStyle/>
          <a:p>
            <a:pPr>
              <a:defRPr/>
            </a:pPr>
            <a:r>
              <a:rPr lang="en-US" smtClean="0"/>
              <a:t>May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32</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802.11-19/0568r6</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5583999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802.11-19/0568r6</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33</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802.11-19/0568r6</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34</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802.11-19/0568r6</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802.11-19/0568r6</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5</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261628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802.11-19/0568r6</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6</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6862464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7</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11</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12</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12</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802.11-19/0568r6</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251-00-000m-minutes-for-revmd-march-2019-vancouver.docx"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hyperlink" Target="https://mentor.ieee.org/802.11/dcn/19/11-19-0596-01-000m-minutes-for-revmd-adhoc-april-2-4-portland.docx" TargetMode="External"/><Relationship Id="rId5" Type="http://schemas.openxmlformats.org/officeDocument/2006/relationships/hyperlink" Target="https://mentor.ieee.org/802.11/dcn/19/11-19-0611-03-000m-revmd-telecon-minutes-april-may.docx" TargetMode="External"/><Relationship Id="rId4" Type="http://schemas.openxmlformats.org/officeDocument/2006/relationships/hyperlink" Target="https://mentor.ieee.org/802.11/dcn/19/11-19-0575-00-000m-minutes-for-revmd-telecon-march-29-2019.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142-08-000m-revmd-wg-lb236-comments-for-editor-ad-hoc.xls"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hyperlink" Target="https://mentor.ieee.org/802.11/dcn/19/11-19-0156-07-000m-lb236-revmd-phy-sec-comments.xlsx" TargetMode="External"/><Relationship Id="rId5" Type="http://schemas.openxmlformats.org/officeDocument/2006/relationships/hyperlink" Target="https://mentor.ieee.org/802.11/dcn/17/11-17-0927-37-000m-revmd-mac-comments.xls%20except%20for%202082" TargetMode="External"/><Relationship Id="rId4" Type="http://schemas.openxmlformats.org/officeDocument/2006/relationships/hyperlink" Target="https://mentor.ieee.org/802.11/dcn/19/11-19-0143-11-000m-revmd-editor2-lb236-comments.xls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156-07-000m-lb236-revmd-phy-sec-comments.xlsx"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0156-07-000m-lb236-revmd-phy-sec-comments.xlsx"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0336-02-000m-cids-2709-2710-2711.docx"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9/11-19-0781-00-000m-issues-in-revmd-d2-2-related-to-ccmp-for-pv1-mpdu.doc"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9/11-19-0733-00-000m-fixing-some-sae-issues.docx"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9/11-19-0608-02-000m-pics-cf-items.ppt"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hyperlink" Target="https://mentor.ieee.org/802.11/dcn/19/11-19-0609-02-000m-pics-pc-items.ppt"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9/11-19-0608-02-000m-pics-cf-items.ppt"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hyperlink" Target="https://mentor.ieee.org/802.11/dcn/19/11-19-0609-02-000m-pics-pc-items.ppt"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9/11-19-0630-02-000m-active-scan-figure-cid.docx"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9/11-19-0420-04-000m-cr-2693-mirrored-scs.docx"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9/11-19-0893-01-000m-may-or-may-not-that-is-the-question.docx" TargetMode="External"/><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9/11-19-0907-00-000m-fils-association-response-rsne.docx" TargetMode="External"/><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15-000m-revmd-wg-ballot-comments.xls" TargetMode="External"/><Relationship Id="rId4" Type="http://schemas.openxmlformats.org/officeDocument/2006/relationships/hyperlink" Target="https://mentor.ieee.org/802.11/dcn/17/11-17-0914-06-000m-revmd-wg-cc-comments.xl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8/11-18-0616-00-000m-minutes-revmd-may-2018-warsaw.docx"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May 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2019-05-15</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197"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11</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12</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12</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268178973"/>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dirty="0" smtClean="0"/>
                        <a:t>July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July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2019 </a:t>
                      </a:r>
                      <a:endParaRPr lang="en-GB" sz="1400" b="1" dirty="0"/>
                    </a:p>
                  </a:txBody>
                  <a:tcPr/>
                </a:tc>
              </a:tr>
              <a:tr h="304254">
                <a:tc>
                  <a:txBody>
                    <a:bodyPr/>
                    <a:lstStyle/>
                    <a:p>
                      <a:r>
                        <a:rPr lang="en-US" sz="1400" b="1" dirty="0" smtClean="0"/>
                        <a:t>D3.0 WGLB Unchanged Recirculation</a:t>
                      </a:r>
                      <a:endParaRPr lang="en-GB" sz="1400" b="1" dirty="0"/>
                    </a:p>
                  </a:txBody>
                  <a:tcPr/>
                </a:tc>
                <a:tc>
                  <a:txBody>
                    <a:bodyPr/>
                    <a:lstStyle/>
                    <a:p>
                      <a:r>
                        <a:rPr lang="en-US" sz="1400" b="1" dirty="0" smtClean="0"/>
                        <a:t>Sept 2019,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(D3.0)</a:t>
                      </a:r>
                      <a:endParaRPr lang="en-GB" sz="1400" b="1" dirty="0"/>
                    </a:p>
                  </a:txBody>
                  <a:tcPr/>
                </a:tc>
                <a:tc>
                  <a:txBody>
                    <a:bodyPr/>
                    <a:lstStyle/>
                    <a:p>
                      <a:r>
                        <a:rPr lang="en-US" sz="1400" b="1" dirty="0" smtClean="0"/>
                        <a:t>October 2019</a:t>
                      </a:r>
                      <a:endParaRPr lang="en-GB" sz="1400" b="1" dirty="0"/>
                    </a:p>
                  </a:txBody>
                  <a:tcPr/>
                </a:tc>
              </a:tr>
              <a:tr h="380318">
                <a:tc>
                  <a:txBody>
                    <a:bodyPr/>
                    <a:lstStyle/>
                    <a:p>
                      <a:r>
                        <a:rPr lang="en-US" sz="1400" b="1" dirty="0" smtClean="0"/>
                        <a:t>Recirculation Sponsor Ballot (D4.0)</a:t>
                      </a:r>
                      <a:endParaRPr lang="en-GB" sz="1400" b="1" dirty="0"/>
                    </a:p>
                  </a:txBody>
                  <a:tcPr/>
                </a:tc>
                <a:tc>
                  <a:txBody>
                    <a:bodyPr/>
                    <a:lstStyle/>
                    <a:p>
                      <a:r>
                        <a:rPr lang="en-US" sz="1400" b="1" dirty="0" smtClean="0"/>
                        <a:t>March</a:t>
                      </a:r>
                      <a:r>
                        <a:rPr lang="en-US" sz="1400" b="1" baseline="0" dirty="0" smtClean="0"/>
                        <a:t> 2020</a:t>
                      </a:r>
                      <a:endParaRPr lang="en-GB" sz="1400" b="1" dirty="0"/>
                    </a:p>
                  </a:txBody>
                  <a:tcPr/>
                </a:tc>
              </a:tr>
              <a:tr h="365772">
                <a:tc>
                  <a:txBody>
                    <a:bodyPr/>
                    <a:lstStyle/>
                    <a:p>
                      <a:r>
                        <a:rPr lang="en-US" sz="1400" b="1" dirty="0" smtClean="0"/>
                        <a:t>Recirculation Sponsor Ballot (D5.0)/Unchanged</a:t>
                      </a:r>
                      <a:endParaRPr lang="en-GB" sz="1400" b="1" dirty="0"/>
                    </a:p>
                  </a:txBody>
                  <a:tcPr/>
                </a:tc>
                <a:tc>
                  <a:txBody>
                    <a:bodyPr/>
                    <a:lstStyle/>
                    <a:p>
                      <a:r>
                        <a:rPr lang="en-US" sz="1400" b="1" dirty="0" smtClean="0"/>
                        <a:t>June</a:t>
                      </a:r>
                      <a:r>
                        <a:rPr lang="en-US" sz="1400" b="1" baseline="0" dirty="0" smtClean="0"/>
                        <a:t> </a:t>
                      </a:r>
                      <a:r>
                        <a:rPr lang="en-US" sz="1400" b="1" dirty="0" smtClean="0"/>
                        <a:t>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July</a:t>
                      </a:r>
                      <a:r>
                        <a:rPr lang="en-US" sz="1400" b="1" baseline="0" dirty="0" smtClean="0"/>
                        <a:t>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Sept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September 2018</a:t>
            </a:r>
            <a:r>
              <a:rPr lang="en-US" dirty="0"/>
              <a:t/>
            </a:r>
            <a:br>
              <a:rPr lang="en-US" dirty="0"/>
            </a:br>
            <a:endParaRPr lang="en-US" dirty="0"/>
          </a:p>
        </p:txBody>
      </p:sp>
      <p:sp>
        <p:nvSpPr>
          <p:cNvPr id="3" name="Content Placeholder 2"/>
          <p:cNvSpPr>
            <a:spLocks noGrp="1"/>
          </p:cNvSpPr>
          <p:nvPr>
            <p:ph idx="1"/>
          </p:nvPr>
        </p:nvSpPr>
        <p:spPr>
          <a:xfrm>
            <a:off x="1943100" y="1828800"/>
            <a:ext cx="8382000" cy="3276600"/>
          </a:xfrm>
        </p:spPr>
        <p:txBody>
          <a:bodyPr/>
          <a:lstStyle/>
          <a:p>
            <a:pPr>
              <a:lnSpc>
                <a:spcPct val="80000"/>
              </a:lnSpc>
            </a:pPr>
            <a:r>
              <a:rPr lang="en-US" altLang="en-US" dirty="0"/>
              <a:t>January 2018 – Initial WGLB</a:t>
            </a:r>
          </a:p>
          <a:p>
            <a:pPr>
              <a:lnSpc>
                <a:spcPct val="80000"/>
              </a:lnSpc>
            </a:pPr>
            <a:r>
              <a:rPr lang="en-US" altLang="en-US" u="sng" dirty="0" smtClean="0"/>
              <a:t>November </a:t>
            </a:r>
            <a:r>
              <a:rPr lang="en-US" altLang="en-US" u="sng" dirty="0"/>
              <a:t>2018 </a:t>
            </a:r>
            <a:r>
              <a:rPr lang="en-US" altLang="en-US" dirty="0"/>
              <a:t>–D2.0 WGLB Recirculation LB </a:t>
            </a:r>
            <a:r>
              <a:rPr lang="en-US" altLang="en-US" dirty="0" smtClean="0"/>
              <a:t>(was Sept)</a:t>
            </a:r>
            <a:endParaRPr lang="en-US" altLang="en-US" dirty="0"/>
          </a:p>
          <a:p>
            <a:pPr>
              <a:lnSpc>
                <a:spcPct val="80000"/>
              </a:lnSpc>
            </a:pPr>
            <a:r>
              <a:rPr lang="en-US" altLang="en-US" u="sng" dirty="0" smtClean="0"/>
              <a:t>March </a:t>
            </a:r>
            <a:r>
              <a:rPr lang="en-US" altLang="en-US" u="sng" dirty="0"/>
              <a:t>2019 </a:t>
            </a:r>
            <a:r>
              <a:rPr lang="en-US" altLang="en-US" dirty="0"/>
              <a:t>– Form SB </a:t>
            </a:r>
            <a:r>
              <a:rPr lang="en-US" altLang="en-US" dirty="0" smtClean="0"/>
              <a:t>Pool (was Feb)</a:t>
            </a:r>
            <a:endParaRPr lang="en-US" altLang="en-US" dirty="0"/>
          </a:p>
          <a:p>
            <a:pPr>
              <a:lnSpc>
                <a:spcPct val="80000"/>
              </a:lnSpc>
            </a:pPr>
            <a:r>
              <a:rPr lang="en-US" altLang="en-US" dirty="0"/>
              <a:t>March 2019 – MEC/MDR done</a:t>
            </a:r>
          </a:p>
          <a:p>
            <a:pPr>
              <a:lnSpc>
                <a:spcPct val="80000"/>
              </a:lnSpc>
            </a:pPr>
            <a:r>
              <a:rPr lang="en-US" altLang="en-US" u="sng" dirty="0" smtClean="0"/>
              <a:t>August </a:t>
            </a:r>
            <a:r>
              <a:rPr lang="en-US" altLang="en-US" u="sng" dirty="0"/>
              <a:t>2019 </a:t>
            </a:r>
            <a:r>
              <a:rPr lang="en-US" altLang="en-US" dirty="0"/>
              <a:t>– Initial SB </a:t>
            </a:r>
            <a:r>
              <a:rPr lang="en-US" altLang="en-US" dirty="0" smtClean="0"/>
              <a:t>(was April)</a:t>
            </a:r>
            <a:endParaRPr lang="en-US" altLang="en-US" dirty="0"/>
          </a:p>
          <a:p>
            <a:pPr>
              <a:lnSpc>
                <a:spcPct val="80000"/>
              </a:lnSpc>
            </a:pPr>
            <a:r>
              <a:rPr lang="en-US" altLang="en-US" u="sng" dirty="0" smtClean="0"/>
              <a:t>November </a:t>
            </a:r>
            <a:r>
              <a:rPr lang="en-US" altLang="en-US" u="sng" dirty="0"/>
              <a:t>2019 </a:t>
            </a:r>
            <a:r>
              <a:rPr lang="en-US" altLang="en-US" dirty="0"/>
              <a:t>– Recirculation </a:t>
            </a:r>
            <a:r>
              <a:rPr lang="en-US" altLang="en-US" dirty="0" smtClean="0"/>
              <a:t>SB (was Oct)</a:t>
            </a:r>
            <a:endParaRPr lang="en-US" altLang="en-US" dirty="0"/>
          </a:p>
          <a:p>
            <a:pPr>
              <a:lnSpc>
                <a:spcPct val="80000"/>
              </a:lnSpc>
            </a:pPr>
            <a:r>
              <a:rPr lang="en-US" altLang="en-US" u="sng" dirty="0" smtClean="0"/>
              <a:t>March </a:t>
            </a:r>
            <a:r>
              <a:rPr lang="en-US" altLang="en-US" u="sng" dirty="0"/>
              <a:t>2020 </a:t>
            </a:r>
            <a:r>
              <a:rPr lang="en-US" altLang="en-US" dirty="0"/>
              <a:t>– Final WG/EC </a:t>
            </a:r>
            <a:r>
              <a:rPr lang="en-US" altLang="en-US" dirty="0" smtClean="0"/>
              <a:t>approval (was July 2020)</a:t>
            </a:r>
            <a:endParaRPr lang="en-US" altLang="en-US" dirty="0"/>
          </a:p>
          <a:p>
            <a:pPr>
              <a:lnSpc>
                <a:spcPct val="80000"/>
              </a:lnSpc>
            </a:pPr>
            <a:r>
              <a:rPr lang="en-US" altLang="en-US" u="sng" dirty="0" smtClean="0"/>
              <a:t>May </a:t>
            </a:r>
            <a:r>
              <a:rPr lang="en-US" altLang="en-US" u="sng" dirty="0"/>
              <a:t>2020 </a:t>
            </a:r>
            <a:r>
              <a:rPr lang="en-US" altLang="en-US" dirty="0"/>
              <a:t>– </a:t>
            </a:r>
            <a:r>
              <a:rPr lang="en-US" altLang="en-US" dirty="0" err="1"/>
              <a:t>Revcom</a:t>
            </a:r>
            <a:r>
              <a:rPr lang="en-US" altLang="en-US" dirty="0"/>
              <a:t>/SASB </a:t>
            </a:r>
            <a:r>
              <a:rPr lang="en-US" altLang="en-US" dirty="0" smtClean="0"/>
              <a:t>approval (was Sept 2020)</a:t>
            </a:r>
            <a:endParaRPr lang="en-US" altLang="en-US"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lvl="1">
              <a:lnSpc>
                <a:spcPct val="90000"/>
              </a:lnSpc>
            </a:pPr>
            <a:r>
              <a:rPr lang="en-US" altLang="zh-CN" dirty="0" smtClean="0"/>
              <a:t>About </a:t>
            </a:r>
            <a:r>
              <a:rPr lang="en-US" altLang="zh-CN" dirty="0"/>
              <a:t>half of the comments resolved/pending resolution</a:t>
            </a:r>
          </a:p>
          <a:p>
            <a:pPr>
              <a:lnSpc>
                <a:spcPct val="90000"/>
              </a:lnSpc>
            </a:pPr>
            <a:r>
              <a:rPr lang="en-US" altLang="zh-CN" dirty="0"/>
              <a:t>Since March 2019 meeting</a:t>
            </a:r>
          </a:p>
          <a:p>
            <a:pPr lvl="1">
              <a:lnSpc>
                <a:spcPct val="90000"/>
              </a:lnSpc>
            </a:pPr>
            <a:r>
              <a:rPr lang="en-US" altLang="zh-CN" dirty="0"/>
              <a:t>Teleconferences held to continue comment resolution</a:t>
            </a:r>
          </a:p>
          <a:p>
            <a:pPr lvl="1">
              <a:lnSpc>
                <a:spcPct val="90000"/>
              </a:lnSpc>
            </a:pPr>
            <a:r>
              <a:rPr lang="en-US" altLang="zh-CN" dirty="0"/>
              <a:t>Ad-hoc meeting held April 2-3-4 to continue comment resolution</a:t>
            </a:r>
          </a:p>
          <a:p>
            <a:pPr>
              <a:lnSpc>
                <a:spcPct val="90000"/>
              </a:lnSpc>
            </a:pPr>
            <a:r>
              <a:rPr lang="en-US" altLang="zh-CN" dirty="0"/>
              <a:t>May 2019 meeting goals (6 timeslots):</a:t>
            </a:r>
          </a:p>
          <a:p>
            <a:pPr lvl="1">
              <a:lnSpc>
                <a:spcPct val="90000"/>
              </a:lnSpc>
            </a:pPr>
            <a:r>
              <a:rPr lang="en-US" dirty="0">
                <a:cs typeface="Arial" panose="020B0604020202020204" pitchFamily="34" charset="0"/>
                <a:sym typeface="Wingdings" panose="05000000000000000000" pitchFamily="2" charset="2"/>
              </a:rPr>
              <a:t>Continue LB236 comment resolution</a:t>
            </a:r>
          </a:p>
          <a:p>
            <a:pPr lvl="1">
              <a:lnSpc>
                <a:spcPct val="90000"/>
              </a:lnSpc>
            </a:pPr>
            <a:r>
              <a:rPr lang="en-US" altLang="zh-CN" dirty="0">
                <a:cs typeface="Arial" panose="020B0604020202020204" pitchFamily="34" charset="0"/>
                <a:sym typeface="Wingdings" panose="05000000000000000000" pitchFamily="2" charset="2"/>
              </a:rPr>
              <a:t>Possible WGLB recirculation on D3.0; Revisit schedule</a:t>
            </a:r>
          </a:p>
          <a:p>
            <a:pPr lvl="1">
              <a:lnSpc>
                <a:spcPct val="90000"/>
              </a:lnSpc>
            </a:pPr>
            <a:r>
              <a:rPr lang="en-US" altLang="zh-CN" dirty="0">
                <a:cs typeface="Arial" panose="020B0604020202020204" pitchFamily="34" charset="0"/>
                <a:sym typeface="Wingdings" panose="05000000000000000000" pitchFamily="2" charset="2"/>
              </a:rPr>
              <a:t>Plans for May – July 2019: Comment resolution</a:t>
            </a: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11-19-0568</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March 2019 </a:t>
            </a:r>
            <a:r>
              <a:rPr lang="en-US" altLang="en-US" dirty="0"/>
              <a:t>meeting</a:t>
            </a:r>
            <a:r>
              <a:rPr lang="en-US" altLang="en-US" dirty="0" smtClean="0"/>
              <a:t>: </a:t>
            </a:r>
            <a:r>
              <a:rPr lang="en-US" altLang="en-US" dirty="0">
                <a:hlinkClick r:id="rId3"/>
              </a:rPr>
              <a:t>https://</a:t>
            </a:r>
            <a:r>
              <a:rPr lang="en-US" altLang="en-US" dirty="0" smtClean="0">
                <a:hlinkClick r:id="rId3"/>
              </a:rPr>
              <a:t>mentor.ieee.org/802.11/dcn/19/11-19-0251-00-000m-minutes-for-revmd-march-2019-vancouver.docx</a:t>
            </a:r>
            <a:r>
              <a:rPr lang="en-US" altLang="en-US" dirty="0" smtClean="0"/>
              <a:t> </a:t>
            </a:r>
          </a:p>
          <a:p>
            <a:pPr lvl="1">
              <a:lnSpc>
                <a:spcPct val="80000"/>
              </a:lnSpc>
            </a:pPr>
            <a:r>
              <a:rPr lang="en-US" altLang="en-US" dirty="0" smtClean="0"/>
              <a:t>Teleconference </a:t>
            </a:r>
            <a:r>
              <a:rPr lang="en-US" altLang="en-US" dirty="0"/>
              <a:t>and ad-hoc minutes: </a:t>
            </a:r>
            <a:endParaRPr lang="en-US" altLang="en-US" dirty="0" smtClean="0"/>
          </a:p>
          <a:p>
            <a:pPr lvl="2">
              <a:lnSpc>
                <a:spcPct val="80000"/>
              </a:lnSpc>
            </a:pPr>
            <a:r>
              <a:rPr lang="en-US" altLang="en-US" dirty="0" smtClean="0">
                <a:hlinkClick r:id="rId4"/>
              </a:rPr>
              <a:t>https</a:t>
            </a:r>
            <a:r>
              <a:rPr lang="en-US" altLang="en-US" dirty="0">
                <a:hlinkClick r:id="rId4"/>
              </a:rPr>
              <a:t>://</a:t>
            </a:r>
            <a:r>
              <a:rPr lang="en-US" altLang="en-US" dirty="0" smtClean="0">
                <a:hlinkClick r:id="rId4"/>
              </a:rPr>
              <a:t>mentor.ieee.org/802.11/dcn/19/11-19-0575-00-000m-minutes-for-revmd-telecon-march-29-2019.docx</a:t>
            </a:r>
            <a:r>
              <a:rPr lang="en-US" altLang="en-US" dirty="0" smtClean="0"/>
              <a:t>,  </a:t>
            </a:r>
          </a:p>
          <a:p>
            <a:pPr lvl="2">
              <a:lnSpc>
                <a:spcPct val="80000"/>
              </a:lnSpc>
            </a:pPr>
            <a:r>
              <a:rPr lang="en-US" altLang="en-US" dirty="0" smtClean="0">
                <a:hlinkClick r:id="rId5"/>
              </a:rPr>
              <a:t>https://mentor.ieee.org/802.11/dcn/19/11-19-0611-03-000m-revmd-telecon-minutes-april-may.docx</a:t>
            </a:r>
            <a:r>
              <a:rPr lang="en-US" altLang="en-US" dirty="0" smtClean="0"/>
              <a:t> and </a:t>
            </a:r>
          </a:p>
          <a:p>
            <a:pPr lvl="2">
              <a:lnSpc>
                <a:spcPct val="80000"/>
              </a:lnSpc>
            </a:pPr>
            <a:r>
              <a:rPr lang="en-US" altLang="en-US" dirty="0" smtClean="0">
                <a:hlinkClick r:id="rId6"/>
              </a:rPr>
              <a:t>https://mentor.ieee.org/802.11/dcn/19/11-19-0596-01-000m-minutes-for-revmd-adhoc-april-2-4-portland.docx</a:t>
            </a:r>
            <a:r>
              <a:rPr lang="en-US" altLang="en-US" dirty="0" smtClean="0"/>
              <a:t> </a:t>
            </a:r>
            <a:br>
              <a:rPr lang="en-US" altLang="en-US" dirty="0" smtClean="0"/>
            </a:br>
            <a:endParaRPr lang="en-US" altLang="en-US" sz="22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105 – </a:t>
            </a:r>
            <a:r>
              <a:rPr lang="en-US" altLang="en-US" dirty="0" err="1" smtClean="0"/>
              <a:t>telecon</a:t>
            </a:r>
            <a:r>
              <a:rPr lang="en-US" altLang="en-US" dirty="0" smtClean="0"/>
              <a:t>, ad-hoc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“Motion-EDITOR-L”, </a:t>
            </a:r>
            <a:r>
              <a:rPr lang="en-US" altLang="en-US" sz="1800" dirty="0" smtClean="0"/>
              <a:t>Motion-EDITOR-M” tabs </a:t>
            </a:r>
            <a:r>
              <a:rPr lang="en-US" altLang="en-US" sz="1800" dirty="0" smtClean="0"/>
              <a:t>in </a:t>
            </a:r>
            <a:r>
              <a:rPr lang="en-US" altLang="en-US" sz="1800" dirty="0" smtClean="0">
                <a:hlinkClick r:id="rId3"/>
              </a:rPr>
              <a:t>https://</a:t>
            </a:r>
            <a:r>
              <a:rPr lang="en-US" altLang="en-US" sz="1800" dirty="0" smtClean="0">
                <a:hlinkClick r:id="rId3"/>
              </a:rPr>
              <a:t>mentor.ieee.org/802.11/dcn/19/11-19-0142-08-000m-revmd-wg-lb236-comments-for-editor-ad-hoc.xls</a:t>
            </a:r>
            <a:endParaRPr lang="en-US" altLang="en-US" sz="1800" dirty="0" smtClean="0"/>
          </a:p>
          <a:p>
            <a:pPr lvl="1">
              <a:lnSpc>
                <a:spcPct val="80000"/>
              </a:lnSpc>
            </a:pPr>
            <a:r>
              <a:rPr lang="en-US" altLang="en-US" sz="1800" dirty="0" smtClean="0"/>
              <a:t> “Motion-EDITOR2-I” tab </a:t>
            </a:r>
            <a:r>
              <a:rPr lang="en-US" altLang="en-US" sz="1800" dirty="0"/>
              <a:t>in </a:t>
            </a:r>
            <a:r>
              <a:rPr lang="en-US" altLang="en-US" sz="1800" dirty="0" smtClean="0">
                <a:hlinkClick r:id="rId4"/>
              </a:rPr>
              <a:t>https://mentor.ieee.org/802.11/dcn/19/11-19-0143-11-000m-revmd-editor2-lb236-comments.xlsx</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MAC-AA” and “Motion MAC-AB” tabs </a:t>
            </a:r>
            <a:r>
              <a:rPr lang="en-US" altLang="en-US" sz="1800" dirty="0"/>
              <a:t>in </a:t>
            </a:r>
            <a:r>
              <a:rPr lang="en-US" altLang="en-US" sz="1800" dirty="0" smtClean="0">
                <a:hlinkClick r:id="rId5"/>
              </a:rPr>
              <a:t>https://mentor.ieee.org/802.11/dcn/17/11-17-0927-37-000m-revmd-mac-comments.xls </a:t>
            </a:r>
            <a:r>
              <a:rPr lang="en-US" altLang="en-US" sz="1800" dirty="0" smtClean="0">
                <a:hlinkClick r:id="rId5"/>
              </a:rPr>
              <a:t>except for 2081, 2082</a:t>
            </a:r>
            <a:r>
              <a:rPr lang="en-US" altLang="en-US" sz="1800" dirty="0" smtClean="0"/>
              <a:t>, 2083 and 2088, and for CID 2684</a:t>
            </a:r>
            <a:r>
              <a:rPr lang="en-US" altLang="en-US" sz="1800" dirty="0"/>
              <a:t>, change “Number of Hash Functions </a:t>
            </a:r>
            <a:r>
              <a:rPr lang="en-US" altLang="en-US" sz="1800" dirty="0" err="1" smtClean="0"/>
              <a:t>field”to</a:t>
            </a:r>
            <a:r>
              <a:rPr lang="en-US" altLang="en-US" sz="1800" dirty="0"/>
              <a:t> “Number </a:t>
            </a:r>
            <a:r>
              <a:rPr lang="en-US" altLang="en-US" sz="1800" dirty="0" smtClean="0"/>
              <a:t>Of </a:t>
            </a:r>
            <a:r>
              <a:rPr lang="en-US" altLang="en-US" sz="1800" dirty="0"/>
              <a:t>Hash Functions </a:t>
            </a:r>
            <a:r>
              <a:rPr lang="en-US" altLang="en-US" sz="1800" dirty="0" smtClean="0"/>
              <a:t>field”</a:t>
            </a:r>
            <a:endParaRPr lang="en-US" altLang="en-US" sz="1800" dirty="0" smtClean="0"/>
          </a:p>
          <a:p>
            <a:pPr lvl="1">
              <a:lnSpc>
                <a:spcPct val="80000"/>
              </a:lnSpc>
            </a:pPr>
            <a:r>
              <a:rPr lang="en-US" altLang="en-US" sz="1800" dirty="0" smtClean="0"/>
              <a:t>“PHY Motion D”, </a:t>
            </a:r>
            <a:r>
              <a:rPr lang="en-US" altLang="en-US" sz="1800" dirty="0"/>
              <a:t>“PHY Motion E</a:t>
            </a:r>
            <a:r>
              <a:rPr lang="en-US" altLang="en-US" sz="1800" dirty="0" smtClean="0"/>
              <a:t>” </a:t>
            </a:r>
            <a:r>
              <a:rPr lang="en-US" altLang="en-US" sz="1800" dirty="0" smtClean="0"/>
              <a:t>tabs </a:t>
            </a:r>
            <a:r>
              <a:rPr lang="en-US" altLang="en-US" sz="1800" dirty="0"/>
              <a:t>in </a:t>
            </a:r>
            <a:r>
              <a:rPr lang="en-US" altLang="en-US" sz="1800" dirty="0" smtClean="0">
                <a:hlinkClick r:id="rId6"/>
              </a:rPr>
              <a:t>https://mentor.ieee.org/802.11/dcn/19/11-19-0156-07-000m-lb236-revmd-phy-sec-comments.xlsx</a:t>
            </a:r>
            <a:r>
              <a:rPr lang="en-US" altLang="en-US" sz="1800" dirty="0" smtClean="0"/>
              <a:t> </a:t>
            </a:r>
            <a:r>
              <a:rPr lang="en-US" altLang="en-US" sz="1800" dirty="0" smtClean="0"/>
              <a:t>except for CID 2601</a:t>
            </a: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smtClean="0"/>
              <a:t>Emily Qi</a:t>
            </a:r>
            <a:endParaRPr lang="en-US" altLang="en-US" sz="2000" dirty="0"/>
          </a:p>
          <a:p>
            <a:pPr>
              <a:lnSpc>
                <a:spcPct val="80000"/>
              </a:lnSpc>
            </a:pPr>
            <a:r>
              <a:rPr lang="en-US" altLang="en-US" sz="2000" dirty="0" smtClean="0"/>
              <a:t>Seconded: </a:t>
            </a:r>
            <a:r>
              <a:rPr lang="en-US" altLang="en-US" sz="2000" dirty="0" smtClean="0"/>
              <a:t>Michael </a:t>
            </a:r>
            <a:r>
              <a:rPr lang="en-US" altLang="en-US" sz="2000" dirty="0" err="1" smtClean="0"/>
              <a:t>Montemurro</a:t>
            </a:r>
            <a:endParaRPr lang="en-US" altLang="en-US" sz="2000" dirty="0" smtClean="0"/>
          </a:p>
          <a:p>
            <a:pPr>
              <a:lnSpc>
                <a:spcPct val="80000"/>
              </a:lnSpc>
            </a:pPr>
            <a:r>
              <a:rPr lang="en-US" altLang="en-US" sz="2000" dirty="0" smtClean="0"/>
              <a:t>Result: </a:t>
            </a:r>
            <a:r>
              <a:rPr lang="en-US" altLang="en-US" sz="2000" dirty="0" smtClean="0"/>
              <a:t>11-0-0</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791245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106 </a:t>
            </a:r>
            <a:r>
              <a:rPr lang="en-US" altLang="en-US" dirty="0" smtClean="0"/>
              <a:t>– Deprecated maintenance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a:t>
            </a:r>
            <a:r>
              <a:rPr lang="en-US" altLang="en-US" sz="1800" dirty="0"/>
              <a:t>Deprecated-Maintenance-Motion</a:t>
            </a:r>
            <a:r>
              <a:rPr lang="en-US" altLang="en-US" sz="1800" dirty="0" smtClean="0"/>
              <a:t>” tab </a:t>
            </a:r>
            <a:r>
              <a:rPr lang="en-US" altLang="en-US" sz="1800" dirty="0"/>
              <a:t>in </a:t>
            </a:r>
            <a:r>
              <a:rPr lang="en-US" altLang="en-US" sz="1800" dirty="0" smtClean="0">
                <a:hlinkClick r:id="rId3"/>
              </a:rPr>
              <a:t>https://mentor.ieee.org/802.11/dcn/19/11-19-0156-07-000m-lb236-revmd-phy-sec-comments.xlsx</a:t>
            </a:r>
            <a:r>
              <a:rPr lang="en-US" altLang="en-US" sz="1800" dirty="0" smtClean="0"/>
              <a:t> </a:t>
            </a:r>
          </a:p>
          <a:p>
            <a:pPr lvl="1">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smtClean="0"/>
              <a:t>Mike </a:t>
            </a:r>
            <a:r>
              <a:rPr lang="en-US" altLang="en-US" sz="2000" dirty="0" err="1" smtClean="0"/>
              <a:t>Montemurro</a:t>
            </a:r>
            <a:r>
              <a:rPr lang="en-US" altLang="en-US" sz="2000" dirty="0" smtClean="0"/>
              <a:t> </a:t>
            </a:r>
            <a:endParaRPr lang="en-US" altLang="en-US" sz="2000" dirty="0"/>
          </a:p>
          <a:p>
            <a:pPr>
              <a:lnSpc>
                <a:spcPct val="80000"/>
              </a:lnSpc>
            </a:pPr>
            <a:r>
              <a:rPr lang="en-US" altLang="en-US" sz="2000" dirty="0" smtClean="0"/>
              <a:t>Seconded: </a:t>
            </a:r>
            <a:r>
              <a:rPr lang="en-US" altLang="en-US" sz="2000" dirty="0" smtClean="0"/>
              <a:t>Emily Qi</a:t>
            </a:r>
            <a:endParaRPr lang="en-US" altLang="en-US" sz="2000" dirty="0" smtClean="0"/>
          </a:p>
          <a:p>
            <a:pPr>
              <a:lnSpc>
                <a:spcPct val="80000"/>
              </a:lnSpc>
            </a:pPr>
            <a:r>
              <a:rPr lang="en-US" altLang="en-US" sz="2000" dirty="0" smtClean="0"/>
              <a:t>Result: </a:t>
            </a:r>
            <a:r>
              <a:rPr lang="en-US" altLang="en-US" sz="2000" dirty="0" smtClean="0"/>
              <a:t>8-1-4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2306905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May 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107  </a:t>
            </a:r>
            <a:r>
              <a:rPr lang="en-US" altLang="en-US" dirty="0" smtClean="0"/>
              <a:t>– WEP/TKIP</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“WEP-TKIP-Motion” tab </a:t>
            </a:r>
            <a:r>
              <a:rPr lang="en-US" altLang="en-US" sz="1800" dirty="0"/>
              <a:t>in </a:t>
            </a:r>
            <a:r>
              <a:rPr lang="en-US" altLang="en-US" sz="1800" dirty="0" smtClean="0">
                <a:hlinkClick r:id="rId3"/>
              </a:rPr>
              <a:t>https://</a:t>
            </a:r>
            <a:r>
              <a:rPr lang="en-US" altLang="en-US" sz="1800" dirty="0" smtClean="0">
                <a:hlinkClick r:id="rId3"/>
              </a:rPr>
              <a:t>mentor.ieee.org/802.11/dcn/19/11-19-0156-07-000m-lb236-revmd-phy-sec-comments.xlsx</a:t>
            </a:r>
            <a:r>
              <a:rPr lang="en-US" altLang="en-US" sz="1800" dirty="0" smtClean="0"/>
              <a:t>, marking CID 2243 as “REVISED”</a:t>
            </a:r>
            <a:endParaRPr lang="en-US" altLang="en-US" sz="1800" dirty="0" smtClean="0"/>
          </a:p>
          <a:p>
            <a:pPr lvl="1">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smtClean="0"/>
              <a:t>Michael </a:t>
            </a:r>
            <a:r>
              <a:rPr lang="en-US" altLang="en-US" sz="2000" dirty="0" err="1" smtClean="0"/>
              <a:t>Montemurro</a:t>
            </a:r>
            <a:endParaRPr lang="en-US" altLang="en-US" sz="2000" dirty="0"/>
          </a:p>
          <a:p>
            <a:pPr>
              <a:lnSpc>
                <a:spcPct val="80000"/>
              </a:lnSpc>
            </a:pPr>
            <a:r>
              <a:rPr lang="en-US" altLang="en-US" sz="2000" dirty="0" smtClean="0"/>
              <a:t>Seconded: </a:t>
            </a:r>
            <a:r>
              <a:rPr lang="en-US" altLang="en-US" sz="2000" dirty="0" err="1" smtClean="0"/>
              <a:t>Jouni</a:t>
            </a:r>
            <a:r>
              <a:rPr lang="en-US" altLang="en-US" sz="2000" dirty="0" smtClean="0"/>
              <a:t> </a:t>
            </a:r>
            <a:r>
              <a:rPr lang="en-US" altLang="en-US" sz="2000" dirty="0" err="1" smtClean="0"/>
              <a:t>Malinen</a:t>
            </a:r>
            <a:endParaRPr lang="en-US" altLang="en-US" sz="2000" dirty="0" smtClean="0"/>
          </a:p>
          <a:p>
            <a:pPr>
              <a:lnSpc>
                <a:spcPct val="80000"/>
              </a:lnSpc>
            </a:pPr>
            <a:r>
              <a:rPr lang="en-US" altLang="en-US" sz="2000" dirty="0" smtClean="0"/>
              <a:t>Result: </a:t>
            </a:r>
            <a:r>
              <a:rPr lang="en-US" altLang="en-US" sz="2000" dirty="0" smtClean="0"/>
              <a:t>Unanimous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0085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108 </a:t>
            </a:r>
            <a:r>
              <a:rPr lang="en-US" altLang="en-US" dirty="0" smtClean="0"/>
              <a:t>– Additional PHY edits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Incorporate the </a:t>
            </a:r>
            <a:r>
              <a:rPr lang="en-US" altLang="en-US" dirty="0"/>
              <a:t>changes </a:t>
            </a:r>
            <a:r>
              <a:rPr lang="en-US" altLang="en-US" dirty="0" smtClean="0"/>
              <a:t>indicated under the heading “</a:t>
            </a:r>
            <a:r>
              <a:rPr lang="en-GB" u="sng" dirty="0" err="1"/>
              <a:t>Additonal</a:t>
            </a:r>
            <a:r>
              <a:rPr lang="en-GB" u="sng" dirty="0"/>
              <a:t> </a:t>
            </a:r>
            <a:r>
              <a:rPr lang="en-GB" u="sng" dirty="0" smtClean="0"/>
              <a:t>changes”</a:t>
            </a:r>
            <a:r>
              <a:rPr lang="en-GB" u="sng" dirty="0"/>
              <a:t> </a:t>
            </a:r>
            <a:r>
              <a:rPr lang="en-US" altLang="en-US" dirty="0" smtClean="0"/>
              <a:t>in  </a:t>
            </a:r>
            <a:r>
              <a:rPr lang="en-US" altLang="en-US" dirty="0">
                <a:hlinkClick r:id="rId3"/>
              </a:rPr>
              <a:t>https://</a:t>
            </a:r>
            <a:r>
              <a:rPr lang="en-US" altLang="en-US" dirty="0" smtClean="0">
                <a:hlinkClick r:id="rId3"/>
              </a:rPr>
              <a:t>mentor.ieee.org/802.11/dcn/19/11-19-0336-02-000m-cids-2709-2710-2711.docx</a:t>
            </a:r>
            <a:r>
              <a:rPr lang="en-US" altLang="en-US" dirty="0" smtClean="0"/>
              <a:t>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r>
              <a:rPr lang="en-US" altLang="en-US" dirty="0" smtClean="0"/>
              <a:t>Graham Smith</a:t>
            </a:r>
            <a:endParaRPr lang="en-US" altLang="en-US" dirty="0" smtClean="0"/>
          </a:p>
          <a:p>
            <a:pPr>
              <a:lnSpc>
                <a:spcPct val="80000"/>
              </a:lnSpc>
            </a:pPr>
            <a:r>
              <a:rPr lang="en-US" altLang="en-US" dirty="0" smtClean="0"/>
              <a:t>Seconded: </a:t>
            </a:r>
            <a:r>
              <a:rPr lang="en-US" altLang="en-US" dirty="0" smtClean="0"/>
              <a:t>Michael </a:t>
            </a:r>
            <a:r>
              <a:rPr lang="en-US" altLang="en-US" dirty="0" err="1" smtClean="0"/>
              <a:t>Montemurro</a:t>
            </a:r>
            <a:endParaRPr lang="en-US" altLang="en-US" dirty="0"/>
          </a:p>
          <a:p>
            <a:pPr>
              <a:lnSpc>
                <a:spcPct val="80000"/>
              </a:lnSpc>
            </a:pPr>
            <a:r>
              <a:rPr lang="en-US" altLang="en-US" dirty="0" smtClean="0"/>
              <a:t>Result: </a:t>
            </a:r>
            <a:r>
              <a:rPr lang="en-US" altLang="en-US" dirty="0" smtClean="0"/>
              <a:t>Unanimous consent</a:t>
            </a:r>
            <a:endParaRPr lang="en-US" altLang="en-US" dirty="0" smtClean="0"/>
          </a:p>
          <a:p>
            <a:pPr>
              <a:lnSpc>
                <a:spcPct val="80000"/>
              </a:lnSpc>
            </a:pPr>
            <a:endParaRPr lang="en-US" altLang="en-US" sz="20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9022375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109  </a:t>
            </a:r>
            <a:r>
              <a:rPr lang="en-US" altLang="en-US" dirty="0" smtClean="0"/>
              <a:t>– MDR edits in D2.2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sz="1800" dirty="0" smtClean="0"/>
              <a:t>Approved </a:t>
            </a:r>
            <a:r>
              <a:rPr lang="en-US" sz="1800" dirty="0"/>
              <a:t>the text changes tagged with “(MDR2)” in Draft P802.11REVmd_D2.2.pdf </a:t>
            </a:r>
          </a:p>
          <a:p>
            <a:pPr lvl="1"/>
            <a:r>
              <a:rPr lang="en-US" sz="1400" dirty="0"/>
              <a:t>Notes: </a:t>
            </a:r>
          </a:p>
          <a:p>
            <a:pPr lvl="1"/>
            <a:r>
              <a:rPr lang="en-US" sz="1400" dirty="0" smtClean="0"/>
              <a:t>Approved </a:t>
            </a:r>
            <a:r>
              <a:rPr lang="en-US" sz="1400" dirty="0"/>
              <a:t>MDR items (approved in March) were implemented and tagged with “(M101)” in </a:t>
            </a:r>
            <a:r>
              <a:rPr lang="en-US" sz="1400" dirty="0" err="1"/>
              <a:t>REVmd</a:t>
            </a:r>
            <a:r>
              <a:rPr lang="en-US" sz="1400" dirty="0"/>
              <a:t> D2.2. (M101 = Motion #101).</a:t>
            </a:r>
          </a:p>
          <a:p>
            <a:pPr lvl="1"/>
            <a:r>
              <a:rPr lang="en-US" sz="1400" dirty="0" smtClean="0"/>
              <a:t>Remaining </a:t>
            </a:r>
            <a:r>
              <a:rPr lang="en-US" sz="1400" dirty="0"/>
              <a:t>MDR items (discussed in the April Ad hoc meeting) were implemented and tagged with “(MDR2)” in </a:t>
            </a:r>
            <a:r>
              <a:rPr lang="en-US" sz="1400" dirty="0" err="1"/>
              <a:t>REVmd</a:t>
            </a:r>
            <a:r>
              <a:rPr lang="en-US" sz="1400" dirty="0"/>
              <a:t> D2.2</a:t>
            </a:r>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Emily Qi</a:t>
            </a:r>
            <a:endParaRPr lang="en-US" altLang="en-US" sz="2000" dirty="0"/>
          </a:p>
          <a:p>
            <a:pPr>
              <a:lnSpc>
                <a:spcPct val="80000"/>
              </a:lnSpc>
            </a:pPr>
            <a:r>
              <a:rPr lang="en-US" altLang="en-US" sz="2000" dirty="0" smtClean="0"/>
              <a:t>Seconded</a:t>
            </a:r>
            <a:r>
              <a:rPr lang="en-US" altLang="en-US" sz="2000" dirty="0" smtClean="0"/>
              <a:t>: Michael </a:t>
            </a:r>
            <a:r>
              <a:rPr lang="en-US" altLang="en-US" sz="2000" dirty="0" err="1" smtClean="0"/>
              <a:t>Montemurro</a:t>
            </a:r>
            <a:endParaRPr lang="en-US" altLang="en-US" sz="2000" dirty="0" smtClean="0"/>
          </a:p>
          <a:p>
            <a:pPr>
              <a:lnSpc>
                <a:spcPct val="80000"/>
              </a:lnSpc>
            </a:pPr>
            <a:r>
              <a:rPr lang="en-US" altLang="en-US" sz="2000" dirty="0" smtClean="0"/>
              <a:t>Result: </a:t>
            </a:r>
            <a:r>
              <a:rPr lang="en-US" altLang="en-US" sz="2000" dirty="0" smtClean="0"/>
              <a:t>Unanimous consent</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63095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110 </a:t>
            </a:r>
            <a:r>
              <a:rPr lang="en-US" altLang="en-US" dirty="0" smtClean="0"/>
              <a:t>– 11ah Editorial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a:t>
            </a:r>
            <a:r>
              <a:rPr lang="en-US" dirty="0" smtClean="0">
                <a:hlinkClick r:id="rId3"/>
              </a:rPr>
              <a:t>https</a:t>
            </a:r>
            <a:r>
              <a:rPr lang="en-US" dirty="0">
                <a:hlinkClick r:id="rId3"/>
              </a:rPr>
              <a:t>://</a:t>
            </a:r>
            <a:r>
              <a:rPr lang="en-US" dirty="0" smtClean="0">
                <a:hlinkClick r:id="rId3"/>
              </a:rPr>
              <a:t>mentor.ieee.org/802.11/dcn/19/11-19-0781-00-000m-issues-in-revmd-d2-2-related-to-ccmp-for-pv1-mpdu.doc</a:t>
            </a:r>
            <a:r>
              <a:rPr lang="en-US" dirty="0"/>
              <a:t> </a:t>
            </a:r>
            <a:endParaRPr lang="en-US" sz="16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smtClean="0"/>
              <a:t>Michael </a:t>
            </a:r>
            <a:r>
              <a:rPr lang="en-US" altLang="en-US" sz="2000" dirty="0" err="1" smtClean="0"/>
              <a:t>Montemurro</a:t>
            </a:r>
            <a:endParaRPr lang="en-US" altLang="en-US" sz="2000" dirty="0"/>
          </a:p>
          <a:p>
            <a:pPr>
              <a:lnSpc>
                <a:spcPct val="80000"/>
              </a:lnSpc>
            </a:pPr>
            <a:r>
              <a:rPr lang="en-US" altLang="en-US" sz="2000" dirty="0" smtClean="0"/>
              <a:t>Seconded</a:t>
            </a:r>
            <a:r>
              <a:rPr lang="en-US" altLang="en-US" sz="2000" dirty="0" smtClean="0"/>
              <a:t>: Menzo Wentink</a:t>
            </a:r>
            <a:endParaRPr lang="en-US" altLang="en-US" sz="2000" dirty="0" smtClean="0"/>
          </a:p>
          <a:p>
            <a:pPr>
              <a:lnSpc>
                <a:spcPct val="80000"/>
              </a:lnSpc>
            </a:pPr>
            <a:r>
              <a:rPr lang="en-US" altLang="en-US" sz="2000" dirty="0" smtClean="0"/>
              <a:t>Result: </a:t>
            </a:r>
            <a:r>
              <a:rPr lang="en-US" altLang="en-US" sz="2000" dirty="0" smtClean="0"/>
              <a:t>Unanimous</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1057781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111 </a:t>
            </a:r>
            <a:r>
              <a:rPr lang="en-US" altLang="en-US" dirty="0" smtClean="0"/>
              <a:t>– SAE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sz="1800" dirty="0" smtClean="0"/>
              <a:t>Incorporate the text changes indicated in </a:t>
            </a:r>
            <a:r>
              <a:rPr lang="en-US" sz="1800" dirty="0">
                <a:hlinkClick r:id="rId3"/>
              </a:rPr>
              <a:t>https://</a:t>
            </a:r>
            <a:r>
              <a:rPr lang="en-US" sz="1800" dirty="0" smtClean="0">
                <a:hlinkClick r:id="rId3"/>
              </a:rPr>
              <a:t>mentor.ieee.org/802.11/dcn/19/11-19-0733-00-000m-fixing-some-sae-issues.docx</a:t>
            </a:r>
            <a:r>
              <a:rPr lang="en-US" sz="1800" dirty="0" smtClean="0"/>
              <a:t> </a:t>
            </a: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smtClean="0"/>
              <a:t>Dan Harkins</a:t>
            </a:r>
            <a:endParaRPr lang="en-US" altLang="en-US" sz="2000" dirty="0"/>
          </a:p>
          <a:p>
            <a:pPr>
              <a:lnSpc>
                <a:spcPct val="80000"/>
              </a:lnSpc>
            </a:pPr>
            <a:r>
              <a:rPr lang="en-US" altLang="en-US" sz="2000" dirty="0" smtClean="0"/>
              <a:t>Seconded: </a:t>
            </a:r>
            <a:r>
              <a:rPr lang="en-US" altLang="en-US" sz="2000" dirty="0" err="1" smtClean="0"/>
              <a:t>Jouni</a:t>
            </a:r>
            <a:r>
              <a:rPr lang="en-US" altLang="en-US" sz="2000" dirty="0" smtClean="0"/>
              <a:t> </a:t>
            </a:r>
            <a:r>
              <a:rPr lang="en-US" altLang="en-US" sz="2000" dirty="0" err="1" smtClean="0"/>
              <a:t>Malinen</a:t>
            </a:r>
            <a:endParaRPr lang="en-US" altLang="en-US" sz="2000" dirty="0" smtClean="0"/>
          </a:p>
          <a:p>
            <a:pPr>
              <a:lnSpc>
                <a:spcPct val="80000"/>
              </a:lnSpc>
            </a:pPr>
            <a:r>
              <a:rPr lang="en-US" altLang="en-US" sz="2000" dirty="0" smtClean="0"/>
              <a:t>Result: </a:t>
            </a:r>
            <a:r>
              <a:rPr lang="en-US" altLang="en-US" sz="2000" dirty="0" smtClean="0"/>
              <a:t>Unanimous consent</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7000758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112  </a:t>
            </a:r>
            <a:r>
              <a:rPr lang="en-US" altLang="en-US" dirty="0" smtClean="0"/>
              <a:t>– PICS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dirty="0" smtClean="0"/>
              <a:t>Incorporate the text changes </a:t>
            </a:r>
            <a:r>
              <a:rPr lang="en-US" dirty="0"/>
              <a:t>indicated in </a:t>
            </a:r>
            <a:r>
              <a:rPr lang="en-GB" dirty="0">
                <a:hlinkClick r:id="rId3"/>
              </a:rPr>
              <a:t>https://</a:t>
            </a:r>
            <a:r>
              <a:rPr lang="en-GB" dirty="0" smtClean="0">
                <a:hlinkClick r:id="rId3"/>
              </a:rPr>
              <a:t>mentor.ieee.org/802.11/dcn/19/11-19-0608-02-000m-pics-cf-items.ppt</a:t>
            </a:r>
            <a:r>
              <a:rPr lang="en-GB" dirty="0"/>
              <a:t>  </a:t>
            </a:r>
            <a:r>
              <a:rPr lang="en-GB" dirty="0" smtClean="0"/>
              <a:t>and</a:t>
            </a:r>
          </a:p>
          <a:p>
            <a:pPr>
              <a:lnSpc>
                <a:spcPct val="80000"/>
              </a:lnSpc>
            </a:pPr>
            <a:r>
              <a:rPr lang="en-GB" dirty="0" smtClean="0">
                <a:hlinkClick r:id="rId4"/>
              </a:rPr>
              <a:t>https</a:t>
            </a:r>
            <a:r>
              <a:rPr lang="en-GB" dirty="0">
                <a:hlinkClick r:id="rId4"/>
              </a:rPr>
              <a:t>://</a:t>
            </a:r>
            <a:r>
              <a:rPr lang="en-GB" dirty="0" smtClean="0">
                <a:hlinkClick r:id="rId4"/>
              </a:rPr>
              <a:t>mentor.ieee.org/802.11/dcn/19/11-19-0609-02-000m-pics-pc-items.ppt</a:t>
            </a:r>
            <a:r>
              <a:rPr lang="en-GB" dirty="0" smtClean="0"/>
              <a:t> into </a:t>
            </a:r>
            <a:r>
              <a:rPr lang="en-GB" b="1" dirty="0" smtClean="0"/>
              <a:t>the </a:t>
            </a:r>
            <a:r>
              <a:rPr lang="en-GB" b="1" dirty="0" err="1" smtClean="0"/>
              <a:t>TGmd</a:t>
            </a:r>
            <a:r>
              <a:rPr lang="en-GB" b="1" dirty="0" smtClean="0"/>
              <a:t> draft.</a:t>
            </a:r>
            <a:endParaRPr lang="en-GB" dirty="0"/>
          </a:p>
          <a:p>
            <a:pPr lvl="1">
              <a:lnSpc>
                <a:spcPct val="80000"/>
              </a:lnSpc>
            </a:pPr>
            <a:endParaRPr lang="en-GB" sz="1200" dirty="0"/>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smtClean="0"/>
              <a:t>Emily Qi</a:t>
            </a:r>
            <a:endParaRPr lang="en-US" altLang="en-US" sz="2000" dirty="0"/>
          </a:p>
          <a:p>
            <a:pPr>
              <a:lnSpc>
                <a:spcPct val="80000"/>
              </a:lnSpc>
            </a:pPr>
            <a:r>
              <a:rPr lang="en-US" altLang="en-US" sz="2000" dirty="0" smtClean="0"/>
              <a:t>Seconded: Michael </a:t>
            </a:r>
            <a:r>
              <a:rPr lang="en-US" altLang="en-US" sz="2000" dirty="0" err="1" smtClean="0"/>
              <a:t>Montemurro</a:t>
            </a:r>
            <a:endParaRPr lang="en-US" altLang="en-US" sz="2000" dirty="0" smtClean="0"/>
          </a:p>
          <a:p>
            <a:pPr>
              <a:lnSpc>
                <a:spcPct val="80000"/>
              </a:lnSpc>
            </a:pPr>
            <a:r>
              <a:rPr lang="en-US" altLang="en-US" sz="2000" dirty="0" smtClean="0"/>
              <a:t>Result: </a:t>
            </a:r>
            <a:r>
              <a:rPr lang="en-US" altLang="en-US" sz="2000" dirty="0" smtClean="0"/>
              <a:t>Unanimous consent</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2931203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112  </a:t>
            </a:r>
            <a:r>
              <a:rPr lang="en-US" altLang="en-US" dirty="0" smtClean="0"/>
              <a:t>– PICS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dirty="0" smtClean="0"/>
              <a:t>Incorporate the text changes </a:t>
            </a:r>
            <a:r>
              <a:rPr lang="en-US" dirty="0"/>
              <a:t>indicated in </a:t>
            </a:r>
            <a:r>
              <a:rPr lang="en-GB" dirty="0">
                <a:hlinkClick r:id="rId3"/>
              </a:rPr>
              <a:t>https://</a:t>
            </a:r>
            <a:r>
              <a:rPr lang="en-GB" dirty="0" smtClean="0">
                <a:hlinkClick r:id="rId3"/>
              </a:rPr>
              <a:t>mentor.ieee.org/802.11/dcn/19/11-19-0608-02-000m-pics-cf-items.ppt</a:t>
            </a:r>
            <a:r>
              <a:rPr lang="en-GB" dirty="0"/>
              <a:t>  </a:t>
            </a:r>
            <a:r>
              <a:rPr lang="en-GB" dirty="0" smtClean="0"/>
              <a:t>and</a:t>
            </a:r>
          </a:p>
          <a:p>
            <a:pPr>
              <a:lnSpc>
                <a:spcPct val="80000"/>
              </a:lnSpc>
            </a:pPr>
            <a:r>
              <a:rPr lang="en-GB" dirty="0" smtClean="0">
                <a:hlinkClick r:id="rId4"/>
              </a:rPr>
              <a:t>https</a:t>
            </a:r>
            <a:r>
              <a:rPr lang="en-GB" dirty="0">
                <a:hlinkClick r:id="rId4"/>
              </a:rPr>
              <a:t>://</a:t>
            </a:r>
            <a:r>
              <a:rPr lang="en-GB" dirty="0" smtClean="0">
                <a:hlinkClick r:id="rId4"/>
              </a:rPr>
              <a:t>mentor.ieee.org/802.11/dcn/19/11-19-0609-02-000m-pics-pc-items.ppt</a:t>
            </a:r>
            <a:r>
              <a:rPr lang="en-GB" dirty="0" smtClean="0"/>
              <a:t> into </a:t>
            </a:r>
            <a:r>
              <a:rPr lang="en-GB" b="1" dirty="0" smtClean="0"/>
              <a:t>the </a:t>
            </a:r>
            <a:r>
              <a:rPr lang="en-GB" b="1" dirty="0" err="1" smtClean="0"/>
              <a:t>TGmd</a:t>
            </a:r>
            <a:r>
              <a:rPr lang="en-GB" b="1" dirty="0" smtClean="0"/>
              <a:t> draft.</a:t>
            </a:r>
            <a:endParaRPr lang="en-GB" dirty="0"/>
          </a:p>
          <a:p>
            <a:pPr lvl="1">
              <a:lnSpc>
                <a:spcPct val="80000"/>
              </a:lnSpc>
            </a:pPr>
            <a:endParaRPr lang="en-GB" sz="1200" dirty="0"/>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smtClean="0"/>
              <a:t>Emily Qi</a:t>
            </a:r>
            <a:endParaRPr lang="en-US" altLang="en-US" sz="2000" dirty="0"/>
          </a:p>
          <a:p>
            <a:pPr>
              <a:lnSpc>
                <a:spcPct val="80000"/>
              </a:lnSpc>
            </a:pPr>
            <a:r>
              <a:rPr lang="en-US" altLang="en-US" sz="2000" dirty="0" smtClean="0"/>
              <a:t>Seconded: Michael </a:t>
            </a:r>
            <a:r>
              <a:rPr lang="en-US" altLang="en-US" sz="2000" dirty="0" err="1" smtClean="0"/>
              <a:t>Montemurro</a:t>
            </a:r>
            <a:endParaRPr lang="en-US" altLang="en-US" sz="2000" dirty="0" smtClean="0"/>
          </a:p>
          <a:p>
            <a:pPr>
              <a:lnSpc>
                <a:spcPct val="80000"/>
              </a:lnSpc>
            </a:pPr>
            <a:r>
              <a:rPr lang="en-US" altLang="en-US" sz="2000" dirty="0" smtClean="0"/>
              <a:t>Result: </a:t>
            </a:r>
            <a:r>
              <a:rPr lang="en-US" altLang="en-US" sz="2000" dirty="0" smtClean="0"/>
              <a:t>Unanimous consent</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40539212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a:t>
            </a:r>
            <a:r>
              <a:rPr lang="en-US" altLang="en-US" dirty="0" smtClean="0"/>
              <a:t>– </a:t>
            </a:r>
            <a:r>
              <a:rPr lang="en-US" altLang="en-US" dirty="0" smtClean="0"/>
              <a:t>Active scan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dirty="0" smtClean="0"/>
              <a:t>Incorporate the text changes </a:t>
            </a:r>
            <a:r>
              <a:rPr lang="en-US" dirty="0"/>
              <a:t>indicated in </a:t>
            </a:r>
            <a:r>
              <a:rPr lang="en-GB" dirty="0">
                <a:hlinkClick r:id="rId3"/>
              </a:rPr>
              <a:t>https://</a:t>
            </a:r>
            <a:r>
              <a:rPr lang="en-GB" dirty="0" smtClean="0">
                <a:hlinkClick r:id="rId3"/>
              </a:rPr>
              <a:t>mentor.ieee.org/802.11/dcn/19/11-19-0630-02-000m-active-scan-figure-cid.docx</a:t>
            </a:r>
            <a:r>
              <a:rPr lang="en-GB" dirty="0" smtClean="0"/>
              <a:t> </a:t>
            </a:r>
            <a:r>
              <a:rPr lang="en-GB" dirty="0" smtClean="0"/>
              <a:t>into </a:t>
            </a:r>
            <a:r>
              <a:rPr lang="en-GB" b="1" dirty="0" smtClean="0"/>
              <a:t>the </a:t>
            </a:r>
            <a:r>
              <a:rPr lang="en-GB" b="1" dirty="0" err="1" smtClean="0"/>
              <a:t>TGmd</a:t>
            </a:r>
            <a:r>
              <a:rPr lang="en-GB" b="1" dirty="0" smtClean="0"/>
              <a:t> draft.</a:t>
            </a:r>
            <a:endParaRPr lang="en-GB" dirty="0"/>
          </a:p>
          <a:p>
            <a:pPr lvl="1">
              <a:lnSpc>
                <a:spcPct val="80000"/>
              </a:lnSpc>
            </a:pPr>
            <a:endParaRPr lang="en-GB" sz="1200" dirty="0"/>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endParaRPr lang="en-US" altLang="en-US" sz="2000" dirty="0" smtClean="0"/>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9618625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a:t>
            </a:r>
            <a:r>
              <a:rPr lang="en-US" altLang="en-US" dirty="0" smtClean="0"/>
              <a:t>– </a:t>
            </a:r>
            <a:r>
              <a:rPr lang="en-US" altLang="en-US" dirty="0" smtClean="0"/>
              <a:t>Mirrored SCS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dirty="0" smtClean="0"/>
              <a:t>Incorporate the text changes </a:t>
            </a:r>
            <a:r>
              <a:rPr lang="en-US" dirty="0"/>
              <a:t>indicated in </a:t>
            </a:r>
            <a:r>
              <a:rPr lang="en-GB" dirty="0">
                <a:hlinkClick r:id="rId3"/>
              </a:rPr>
              <a:t>https://</a:t>
            </a:r>
            <a:r>
              <a:rPr lang="en-GB" dirty="0" smtClean="0">
                <a:hlinkClick r:id="rId3"/>
              </a:rPr>
              <a:t>mentor.ieee.org/802.11/dcn/19/11-19-0420-04-000m-cr-2693-mirrored-scs.docx</a:t>
            </a:r>
            <a:r>
              <a:rPr lang="en-GB" dirty="0" smtClean="0"/>
              <a:t> </a:t>
            </a:r>
            <a:r>
              <a:rPr lang="en-GB" dirty="0" smtClean="0"/>
              <a:t>into </a:t>
            </a:r>
            <a:r>
              <a:rPr lang="en-GB" b="1" dirty="0" smtClean="0"/>
              <a:t>the </a:t>
            </a:r>
            <a:r>
              <a:rPr lang="en-GB" b="1" dirty="0" err="1" smtClean="0"/>
              <a:t>TGmd</a:t>
            </a:r>
            <a:r>
              <a:rPr lang="en-GB" b="1" dirty="0" smtClean="0"/>
              <a:t> draft.</a:t>
            </a:r>
            <a:endParaRPr lang="en-GB" dirty="0"/>
          </a:p>
          <a:p>
            <a:pPr lvl="1">
              <a:lnSpc>
                <a:spcPct val="80000"/>
              </a:lnSpc>
            </a:pPr>
            <a:endParaRPr lang="en-GB" sz="1200" dirty="0"/>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a:t>
            </a:r>
            <a:r>
              <a:rPr lang="en-US" altLang="en-US" sz="2000" dirty="0" smtClean="0"/>
              <a:t>:</a:t>
            </a:r>
            <a:endParaRPr lang="en-US" altLang="en-US" sz="2000" dirty="0"/>
          </a:p>
          <a:p>
            <a:pPr>
              <a:lnSpc>
                <a:spcPct val="80000"/>
              </a:lnSpc>
            </a:pPr>
            <a:r>
              <a:rPr lang="en-US" altLang="en-US" sz="2000" dirty="0" smtClean="0"/>
              <a:t>Seconded: </a:t>
            </a:r>
            <a:endParaRPr lang="en-US" altLang="en-US" sz="2000" dirty="0" smtClean="0"/>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4375147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a:t>
            </a:r>
            <a:r>
              <a:rPr lang="en-US" altLang="en-US" dirty="0" smtClean="0"/>
              <a:t>– </a:t>
            </a:r>
            <a:r>
              <a:rPr lang="en-US" altLang="en-US" dirty="0" smtClean="0"/>
              <a:t>May/may not fix</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dirty="0" smtClean="0"/>
              <a:t>Incorporate the text changes </a:t>
            </a:r>
            <a:r>
              <a:rPr lang="en-US" dirty="0"/>
              <a:t>indicated in </a:t>
            </a:r>
            <a:r>
              <a:rPr lang="en-GB" dirty="0">
                <a:hlinkClick r:id="rId3"/>
              </a:rPr>
              <a:t>https://</a:t>
            </a:r>
            <a:r>
              <a:rPr lang="en-GB" dirty="0" smtClean="0">
                <a:hlinkClick r:id="rId3"/>
              </a:rPr>
              <a:t>mentor.ieee.org/802.11/dcn/19/11-19-0893-01-000m-may-or-may-not-that-is-the-question.docx</a:t>
            </a:r>
            <a:r>
              <a:rPr lang="en-GB" dirty="0" smtClean="0"/>
              <a:t> </a:t>
            </a:r>
            <a:r>
              <a:rPr lang="en-GB" dirty="0" smtClean="0"/>
              <a:t>into </a:t>
            </a:r>
            <a:r>
              <a:rPr lang="en-GB" b="1" dirty="0" smtClean="0"/>
              <a:t>the </a:t>
            </a:r>
            <a:r>
              <a:rPr lang="en-GB" b="1" dirty="0" err="1" smtClean="0"/>
              <a:t>TGmd</a:t>
            </a:r>
            <a:r>
              <a:rPr lang="en-GB" b="1" dirty="0" smtClean="0"/>
              <a:t> draft.</a:t>
            </a:r>
            <a:endParaRPr lang="en-GB" dirty="0"/>
          </a:p>
          <a:p>
            <a:pPr lvl="1">
              <a:lnSpc>
                <a:spcPct val="80000"/>
              </a:lnSpc>
            </a:pPr>
            <a:endParaRPr lang="en-GB" sz="1200" dirty="0"/>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Michael </a:t>
            </a:r>
            <a:endParaRPr lang="en-US" altLang="en-US" sz="2000" dirty="0" smtClean="0"/>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672077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58114" y="1676400"/>
            <a:ext cx="59436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400" dirty="0"/>
              <a:t>Chair’s Welcome, Policy &amp; patent </a:t>
            </a:r>
            <a:r>
              <a:rPr lang="en-US" altLang="en-US" sz="1400" dirty="0" smtClean="0"/>
              <a:t>reminder, Approve agenda</a:t>
            </a:r>
            <a:endParaRPr lang="en-US" altLang="en-US" sz="1400" dirty="0"/>
          </a:p>
          <a:p>
            <a:pPr lvl="1"/>
            <a:r>
              <a:rPr lang="en-US" altLang="en-US" sz="1400" dirty="0"/>
              <a:t>Status, Review of </a:t>
            </a:r>
            <a:r>
              <a:rPr lang="en-US" altLang="en-US" sz="1400" dirty="0" smtClean="0"/>
              <a:t>Objectives, </a:t>
            </a:r>
            <a:r>
              <a:rPr lang="en-US" sz="1400" dirty="0" smtClean="0"/>
              <a:t>Editor Report 11-17-0920</a:t>
            </a:r>
          </a:p>
          <a:p>
            <a:pPr lvl="1"/>
            <a:r>
              <a:rPr lang="en-GB" sz="1400" dirty="0" smtClean="0"/>
              <a:t>11-19-0260 - MDR </a:t>
            </a:r>
            <a:r>
              <a:rPr lang="en-GB" sz="1400" dirty="0"/>
              <a:t>results review</a:t>
            </a:r>
          </a:p>
          <a:p>
            <a:pPr lvl="1"/>
            <a:r>
              <a:rPr lang="en-GB" sz="1400" dirty="0" smtClean="0"/>
              <a:t>CID 2256 – 11-19-723 – Edward Au, 11-19-781 </a:t>
            </a:r>
            <a:r>
              <a:rPr lang="en-GB" sz="1400" dirty="0" err="1" smtClean="0"/>
              <a:t>Yunsong</a:t>
            </a:r>
            <a:r>
              <a:rPr lang="en-GB" sz="1400" dirty="0" smtClean="0"/>
              <a:t> Yang</a:t>
            </a:r>
          </a:p>
          <a:p>
            <a:pPr lvl="1"/>
            <a:r>
              <a:rPr lang="en-GB" sz="1400" dirty="0"/>
              <a:t>CIDs 2312 and </a:t>
            </a:r>
            <a:r>
              <a:rPr lang="en-GB" sz="1400" dirty="0" smtClean="0"/>
              <a:t>2313 </a:t>
            </a:r>
            <a:r>
              <a:rPr lang="en-US" sz="1400" dirty="0"/>
              <a:t> – </a:t>
            </a:r>
            <a:r>
              <a:rPr lang="en-GB" sz="1400" dirty="0" smtClean="0"/>
              <a:t>11-19-261 – </a:t>
            </a:r>
            <a:r>
              <a:rPr lang="en-GB" sz="1400" dirty="0" err="1" smtClean="0"/>
              <a:t>Yujin</a:t>
            </a:r>
            <a:r>
              <a:rPr lang="en-GB" sz="1400" dirty="0" smtClean="0"/>
              <a:t> Noh</a:t>
            </a:r>
          </a:p>
          <a:p>
            <a:pPr lvl="1"/>
            <a:r>
              <a:rPr lang="en-US" sz="1400" dirty="0"/>
              <a:t>11-19- 0733 – SAE fixes – Dan Harkins </a:t>
            </a:r>
          </a:p>
          <a:p>
            <a:pPr lvl="1"/>
            <a:r>
              <a:rPr lang="en-US" sz="1400" dirty="0" smtClean="0"/>
              <a:t>CID 2320</a:t>
            </a:r>
            <a:r>
              <a:rPr lang="en-US" sz="1400" dirty="0"/>
              <a:t>, 2321, </a:t>
            </a:r>
            <a:r>
              <a:rPr lang="en-US" sz="1400" dirty="0" smtClean="0"/>
              <a:t>2322, 2421 </a:t>
            </a:r>
            <a:r>
              <a:rPr lang="en-US" sz="1400" dirty="0"/>
              <a:t>– Mark </a:t>
            </a:r>
            <a:r>
              <a:rPr lang="en-US" sz="1400" dirty="0" smtClean="0"/>
              <a:t>Rison</a:t>
            </a:r>
          </a:p>
          <a:p>
            <a:pPr lvl="1"/>
            <a:r>
              <a:rPr lang="en-US" sz="1400" dirty="0" smtClean="0"/>
              <a:t>CID 2459, 2529, </a:t>
            </a:r>
            <a:r>
              <a:rPr lang="en-US" sz="1400" dirty="0"/>
              <a:t>2532, 2445 – Mark Rison</a:t>
            </a:r>
          </a:p>
        </p:txBody>
      </p:sp>
      <p:sp>
        <p:nvSpPr>
          <p:cNvPr id="16" name="Rectangle 35"/>
          <p:cNvSpPr>
            <a:spLocks noChangeArrowheads="1"/>
          </p:cNvSpPr>
          <p:nvPr/>
        </p:nvSpPr>
        <p:spPr bwMode="auto">
          <a:xfrm>
            <a:off x="6858000" y="3276600"/>
            <a:ext cx="5096708"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r>
              <a:rPr lang="en-US" sz="1400" dirty="0" smtClean="0"/>
              <a:t>CID 2596</a:t>
            </a:r>
            <a:r>
              <a:rPr lang="en-US" sz="1400" dirty="0"/>
              <a:t>, </a:t>
            </a:r>
            <a:r>
              <a:rPr lang="en-US" sz="1400" dirty="0" smtClean="0"/>
              <a:t>2640 – Mark Rison</a:t>
            </a:r>
          </a:p>
          <a:p>
            <a:pPr lvl="1"/>
            <a:r>
              <a:rPr lang="en-GB" sz="1400" dirty="0" smtClean="0"/>
              <a:t>19/586r1 </a:t>
            </a:r>
            <a:r>
              <a:rPr lang="en-GB" sz="1400" dirty="0"/>
              <a:t>PMKSA caching and MAC randomization </a:t>
            </a:r>
            <a:r>
              <a:rPr lang="en-GB" sz="1400" dirty="0" smtClean="0"/>
              <a:t>(r0 at </a:t>
            </a:r>
            <a:r>
              <a:rPr lang="en-GB" sz="1400" dirty="0" err="1" smtClean="0"/>
              <a:t>adhoc</a:t>
            </a:r>
            <a:r>
              <a:rPr lang="en-GB" sz="1400" dirty="0" smtClean="0"/>
              <a:t>) [30 </a:t>
            </a:r>
            <a:r>
              <a:rPr lang="en-GB" sz="1400" dirty="0"/>
              <a:t>mins</a:t>
            </a:r>
            <a:r>
              <a:rPr lang="en-GB" sz="1400" dirty="0" smtClean="0"/>
              <a:t>]</a:t>
            </a:r>
          </a:p>
          <a:p>
            <a:pPr lvl="1"/>
            <a:r>
              <a:rPr lang="en-US" sz="1400" dirty="0" smtClean="0"/>
              <a:t>11-19-286</a:t>
            </a:r>
            <a:r>
              <a:rPr lang="en-US" sz="1400" dirty="0" smtClean="0"/>
              <a:t>, MAC address policy/ANQP – Roger Marks, Antonio Delgado</a:t>
            </a:r>
            <a:endParaRPr lang="en-GB" sz="1400" dirty="0"/>
          </a:p>
          <a:p>
            <a:pPr lvl="1"/>
            <a:r>
              <a:rPr lang="en-US" sz="1400" dirty="0" smtClean="0"/>
              <a:t>11-19-893 -MDR identified text fix </a:t>
            </a:r>
            <a:r>
              <a:rPr lang="en-US" sz="1400" dirty="0"/>
              <a:t>– Dan </a:t>
            </a:r>
            <a:r>
              <a:rPr lang="en-US" sz="1400" dirty="0" smtClean="0"/>
              <a:t>Harkins </a:t>
            </a:r>
            <a:endParaRPr lang="en-US" sz="1400" dirty="0" smtClean="0"/>
          </a:p>
          <a:p>
            <a:pPr lvl="1"/>
            <a:r>
              <a:rPr lang="en-US" sz="1400" dirty="0" smtClean="0"/>
              <a:t>11-19-907 – FILS fixes – </a:t>
            </a:r>
            <a:r>
              <a:rPr lang="en-US" sz="1400" dirty="0" err="1" smtClean="0"/>
              <a:t>Jouni</a:t>
            </a:r>
            <a:r>
              <a:rPr lang="en-US" sz="1400" dirty="0" smtClean="0"/>
              <a:t> </a:t>
            </a:r>
            <a:r>
              <a:rPr lang="en-US" sz="1400" dirty="0" err="1" smtClean="0"/>
              <a:t>Malinen</a:t>
            </a:r>
            <a:endParaRPr lang="en-US" sz="1400" dirty="0" smtClean="0"/>
          </a:p>
          <a:p>
            <a:pPr lvl="1"/>
            <a:r>
              <a:rPr lang="en-US" sz="1400" dirty="0" smtClean="0"/>
              <a:t>Motions</a:t>
            </a:r>
            <a:endParaRPr lang="en-GB" sz="1400" dirty="0" smtClean="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6780237" y="1828801"/>
            <a:ext cx="5156886" cy="137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US" sz="1400" b="0" dirty="0" smtClean="0"/>
              <a:t>WEP/TKIP Obsolete/deprecate, see next slide</a:t>
            </a:r>
          </a:p>
          <a:p>
            <a:pPr lvl="1"/>
            <a:r>
              <a:rPr lang="en-US" sz="1400" dirty="0" smtClean="0"/>
              <a:t>CIDs 2656, 2718 – 11-19-306, 11-19-348 - Matthew Fischer</a:t>
            </a:r>
            <a:endParaRPr lang="en-GB" sz="1400" dirty="0" smtClean="0"/>
          </a:p>
          <a:p>
            <a:pPr lvl="1"/>
            <a:r>
              <a:rPr lang="en-US" sz="1400" dirty="0" smtClean="0"/>
              <a:t>11-19-0473 – Sean Coffey</a:t>
            </a:r>
            <a:endParaRPr lang="en-GB" sz="1400" dirty="0"/>
          </a:p>
          <a:p>
            <a:pPr lvl="1"/>
            <a:endParaRPr lang="en-GB" sz="1200" dirty="0"/>
          </a:p>
          <a:p>
            <a:pPr lvl="1"/>
            <a:endParaRPr lang="en-GB" sz="1600" dirty="0"/>
          </a:p>
        </p:txBody>
      </p:sp>
      <p:sp>
        <p:nvSpPr>
          <p:cNvPr id="9" name="Rectangle 19"/>
          <p:cNvSpPr>
            <a:spLocks noChangeArrowheads="1"/>
          </p:cNvSpPr>
          <p:nvPr/>
        </p:nvSpPr>
        <p:spPr bwMode="auto">
          <a:xfrm>
            <a:off x="558114" y="4228783"/>
            <a:ext cx="5690286" cy="2246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a:t>
            </a:r>
            <a:r>
              <a:rPr lang="en-US" altLang="en-US" sz="2400" b="1" dirty="0"/>
              <a:t>A</a:t>
            </a:r>
            <a:r>
              <a:rPr lang="en-US" altLang="en-US" sz="2400" b="1" dirty="0" smtClean="0"/>
              <a:t>M2</a:t>
            </a:r>
            <a:endParaRPr lang="en-US" altLang="en-US" sz="2400" b="1" dirty="0"/>
          </a:p>
          <a:p>
            <a:pPr lvl="1"/>
            <a:r>
              <a:rPr lang="en-GB" sz="1400" dirty="0" smtClean="0"/>
              <a:t>19/420r1 CR 2693 Mirrored SCS (r0 in March) [20 mins]</a:t>
            </a:r>
          </a:p>
          <a:p>
            <a:pPr lvl="1"/>
            <a:r>
              <a:rPr lang="en-GB" sz="1400" dirty="0" smtClean="0"/>
              <a:t>CID 2698 - 19/556r2 Transmit power related CIDs (R1in ad-hoc ) [15 min]</a:t>
            </a:r>
          </a:p>
          <a:p>
            <a:pPr lvl="1"/>
            <a:r>
              <a:rPr lang="en-GB" sz="1400" dirty="0" smtClean="0"/>
              <a:t>19/630r1 Active scan figure CID (new) [15 min]</a:t>
            </a:r>
          </a:p>
          <a:p>
            <a:pPr lvl="1"/>
            <a:r>
              <a:rPr lang="en-GB" sz="1400" dirty="0" smtClean="0"/>
              <a:t>Protected </a:t>
            </a:r>
            <a:r>
              <a:rPr lang="en-GB" sz="1400" dirty="0"/>
              <a:t>TWT and RSN </a:t>
            </a:r>
            <a:r>
              <a:rPr lang="en-US" sz="1400" dirty="0"/>
              <a:t> – </a:t>
            </a:r>
            <a:r>
              <a:rPr lang="en-GB" sz="1400" dirty="0"/>
              <a:t> </a:t>
            </a:r>
            <a:r>
              <a:rPr lang="en-GB" sz="1400" dirty="0" smtClean="0"/>
              <a:t>11-19-114r3 </a:t>
            </a:r>
            <a:r>
              <a:rPr lang="en-US" sz="1400" dirty="0" smtClean="0"/>
              <a:t> </a:t>
            </a:r>
            <a:r>
              <a:rPr lang="en-US" sz="1400" dirty="0"/>
              <a:t>– </a:t>
            </a:r>
            <a:r>
              <a:rPr lang="en-US" sz="1400" dirty="0" err="1" smtClean="0"/>
              <a:t>Yunsong</a:t>
            </a:r>
            <a:endParaRPr lang="en-GB" sz="1400" dirty="0"/>
          </a:p>
          <a:p>
            <a:pPr lvl="1"/>
            <a:r>
              <a:rPr lang="en-US" sz="1400" dirty="0" smtClean="0"/>
              <a:t>CIDs 2530, 2280, 2488, 2596, 2601 – Mark Rison</a:t>
            </a:r>
          </a:p>
          <a:p>
            <a:pPr lvl="1"/>
            <a:endParaRPr lang="en-GB" sz="1200" dirty="0"/>
          </a:p>
        </p:txBody>
      </p:sp>
    </p:spTree>
    <p:extLst>
      <p:ext uri="{BB962C8B-B14F-4D97-AF65-F5344CB8AC3E}">
        <p14:creationId xmlns:p14="http://schemas.microsoft.com/office/powerpoint/2010/main" val="27477304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a:t>
            </a:r>
            <a:r>
              <a:rPr lang="en-US" altLang="en-US" dirty="0" smtClean="0"/>
              <a:t>– </a:t>
            </a:r>
            <a:r>
              <a:rPr lang="en-US" altLang="en-US" dirty="0" smtClean="0"/>
              <a:t>FILS fix</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dirty="0" smtClean="0"/>
              <a:t>Incorporate the text changes </a:t>
            </a:r>
            <a:r>
              <a:rPr lang="en-US" dirty="0"/>
              <a:t>indicated in </a:t>
            </a:r>
            <a:r>
              <a:rPr lang="en-GB" dirty="0">
                <a:hlinkClick r:id="rId3"/>
              </a:rPr>
              <a:t>https://</a:t>
            </a:r>
            <a:r>
              <a:rPr lang="en-GB" dirty="0" smtClean="0">
                <a:hlinkClick r:id="rId3"/>
              </a:rPr>
              <a:t>mentor.ieee.org/802.11/dcn/19/11-19-0907-00-000m-fils-association-response-rsne.docx</a:t>
            </a:r>
            <a:r>
              <a:rPr lang="en-GB" dirty="0" smtClean="0"/>
              <a:t> </a:t>
            </a:r>
            <a:r>
              <a:rPr lang="en-GB" dirty="0" smtClean="0"/>
              <a:t>into </a:t>
            </a:r>
            <a:r>
              <a:rPr lang="en-GB" b="1" dirty="0" smtClean="0"/>
              <a:t>the </a:t>
            </a:r>
            <a:r>
              <a:rPr lang="en-GB" b="1" dirty="0" err="1" smtClean="0"/>
              <a:t>TGmd</a:t>
            </a:r>
            <a:r>
              <a:rPr lang="en-GB" b="1" dirty="0" smtClean="0"/>
              <a:t> draft.</a:t>
            </a:r>
            <a:endParaRPr lang="en-GB" dirty="0"/>
          </a:p>
          <a:p>
            <a:pPr lvl="1">
              <a:lnSpc>
                <a:spcPct val="80000"/>
              </a:lnSpc>
            </a:pPr>
            <a:endParaRPr lang="en-GB" sz="1200" dirty="0"/>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Michael </a:t>
            </a:r>
            <a:endParaRPr lang="en-US" altLang="en-US" sz="2000" dirty="0" smtClean="0"/>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209520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31</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&lt;&gt;in [Sunrise Florida/Montreal/Cambridge/Toronto]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32</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Instruct </a:t>
            </a:r>
            <a:r>
              <a:rPr lang="en-US" sz="2800" dirty="0"/>
              <a:t>the editor to prepare </a:t>
            </a:r>
            <a:r>
              <a:rPr lang="en-US" sz="2800" dirty="0" smtClean="0"/>
              <a:t>P802.11REVmd D3.0 and</a:t>
            </a:r>
            <a:endParaRPr lang="en-GB" sz="2800" dirty="0"/>
          </a:p>
          <a:p>
            <a:pPr lvl="0"/>
            <a:r>
              <a:rPr lang="en-US" sz="2800" dirty="0"/>
              <a:t>Approve </a:t>
            </a:r>
            <a:r>
              <a:rPr lang="en-US" sz="2800"/>
              <a:t>a </a:t>
            </a:r>
            <a:r>
              <a:rPr lang="en-US" sz="2800" smtClean="0"/>
              <a:t>20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33</a:t>
            </a:fld>
            <a:endParaRPr lang="en-US" smtClean="0"/>
          </a:p>
        </p:txBody>
      </p:sp>
      <p:sp>
        <p:nvSpPr>
          <p:cNvPr id="25605" name="Rectangle 2"/>
          <p:cNvSpPr>
            <a:spLocks noGrp="1" noChangeArrowheads="1"/>
          </p:cNvSpPr>
          <p:nvPr>
            <p:ph type="title"/>
          </p:nvPr>
        </p:nvSpPr>
        <p:spPr/>
        <p:txBody>
          <a:bodyPr/>
          <a:lstStyle/>
          <a:p>
            <a:r>
              <a:rPr lang="en-US" altLang="en-US" dirty="0" smtClean="0"/>
              <a:t>May 2019 – July 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sz="1800" dirty="0" smtClean="0"/>
              <a:t>May 24, 31</a:t>
            </a:r>
            <a:r>
              <a:rPr lang="en-US" sz="1800" smtClean="0"/>
              <a:t>, June 21</a:t>
            </a:r>
            <a:endParaRPr lang="en-GB" sz="1800" dirty="0"/>
          </a:p>
          <a:p>
            <a:r>
              <a:rPr lang="en-US" altLang="en-US" sz="2000" dirty="0" smtClean="0"/>
              <a:t>Next ad-hoc:  TBD</a:t>
            </a:r>
          </a:p>
          <a:p>
            <a:r>
              <a:rPr lang="en-US" altLang="en-US" sz="2000" dirty="0" smtClean="0"/>
              <a:t>Schedule </a:t>
            </a:r>
            <a:r>
              <a:rPr lang="en-US" altLang="en-US" sz="2000" dirty="0"/>
              <a:t>review</a:t>
            </a:r>
          </a:p>
          <a:p>
            <a:r>
              <a:rPr lang="en-US" altLang="en-US" sz="2000" dirty="0"/>
              <a:t>Availability of 11md </a:t>
            </a:r>
            <a:r>
              <a:rPr lang="en-US" altLang="en-US" sz="2000" dirty="0" smtClean="0"/>
              <a:t>D2.0 </a:t>
            </a:r>
            <a:r>
              <a:rPr lang="en-US" altLang="en-US" sz="2000" dirty="0"/>
              <a:t>in the IEEE store</a:t>
            </a:r>
          </a:p>
          <a:p>
            <a:pPr lvl="1"/>
            <a:r>
              <a:rPr lang="en-US" altLang="en-US" sz="1800" dirty="0" smtClean="0"/>
              <a:t>Draft </a:t>
            </a:r>
            <a:r>
              <a:rPr lang="en-US" altLang="en-US" sz="1800" dirty="0"/>
              <a:t>2</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34</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smtClean="0"/>
              <a:t>LB232, 236 </a:t>
            </a:r>
            <a:r>
              <a:rPr lang="en-US" altLang="en-US" sz="2000" dirty="0"/>
              <a:t>comments </a:t>
            </a:r>
            <a:r>
              <a:rPr lang="en-US" altLang="en-US" sz="2000" dirty="0" smtClean="0">
                <a:hlinkClick r:id="rId5"/>
              </a:rPr>
              <a:t>https://mentor.ieee.org/802.11/dcn/18/11-18-0611-15-000m-revmd-wg-ballot-comments.xls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10" name="Rectangle 35"/>
          <p:cNvSpPr>
            <a:spLocks noChangeArrowheads="1"/>
          </p:cNvSpPr>
          <p:nvPr/>
        </p:nvSpPr>
        <p:spPr bwMode="auto">
          <a:xfrm>
            <a:off x="6476999" y="2286000"/>
            <a:ext cx="4914901"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PM1 </a:t>
            </a:r>
          </a:p>
          <a:p>
            <a:pPr lvl="1"/>
            <a:r>
              <a:rPr lang="en-US" sz="1600" dirty="0" smtClean="0"/>
              <a:t>S1G CIDs – 11-19-549 – </a:t>
            </a:r>
            <a:r>
              <a:rPr lang="en-US" sz="1600" dirty="0" err="1" smtClean="0"/>
              <a:t>Yongho</a:t>
            </a:r>
            <a:r>
              <a:rPr lang="en-US" sz="1600" dirty="0" smtClean="0"/>
              <a:t> </a:t>
            </a:r>
            <a:r>
              <a:rPr lang="en-US" sz="1600" dirty="0" err="1" smtClean="0"/>
              <a:t>Seok</a:t>
            </a:r>
            <a:endParaRPr lang="en-US" sz="1600" dirty="0" smtClean="0"/>
          </a:p>
          <a:p>
            <a:pPr lvl="1"/>
            <a:r>
              <a:rPr lang="en-US" sz="1600" dirty="0" smtClean="0"/>
              <a:t>11-19-396 – Multiple </a:t>
            </a:r>
            <a:r>
              <a:rPr lang="en-US" sz="1600" dirty="0"/>
              <a:t>BSSID  – </a:t>
            </a:r>
            <a:r>
              <a:rPr lang="en-US" sz="1600" dirty="0" err="1"/>
              <a:t>Abhi</a:t>
            </a:r>
            <a:r>
              <a:rPr lang="en-US" sz="1600" dirty="0"/>
              <a:t> </a:t>
            </a:r>
            <a:r>
              <a:rPr lang="en-US" sz="1600" dirty="0" smtClean="0"/>
              <a:t>Patel </a:t>
            </a:r>
          </a:p>
          <a:p>
            <a:pPr lvl="1"/>
            <a:r>
              <a:rPr lang="en-US" sz="1600" dirty="0" smtClean="0"/>
              <a:t>11-19-610 – Emily Qi</a:t>
            </a:r>
          </a:p>
          <a:p>
            <a:pPr lvl="1"/>
            <a:r>
              <a:rPr lang="en-US" sz="1600" dirty="0" smtClean="0"/>
              <a:t>11-19-841 - Carlos </a:t>
            </a:r>
            <a:r>
              <a:rPr lang="en-US" sz="1600" dirty="0" err="1" smtClean="0"/>
              <a:t>Cordeiro</a:t>
            </a:r>
            <a:endParaRPr lang="en-US" sz="1600" dirty="0" smtClean="0"/>
          </a:p>
          <a:p>
            <a:pPr lvl="1"/>
            <a:r>
              <a:rPr lang="en-US" sz="1600" dirty="0" smtClean="0"/>
              <a:t>Motions</a:t>
            </a:r>
            <a:endParaRPr lang="en-US" sz="1600" dirty="0"/>
          </a:p>
          <a:p>
            <a:pPr lvl="1">
              <a:lnSpc>
                <a:spcPct val="80000"/>
              </a:lnSpc>
            </a:pPr>
            <a:r>
              <a:rPr lang="en-US" altLang="en-US" sz="1600" dirty="0" smtClean="0"/>
              <a:t>Plans for March – May 2019</a:t>
            </a:r>
          </a:p>
          <a:p>
            <a:pPr lvl="1">
              <a:lnSpc>
                <a:spcPct val="80000"/>
              </a:lnSpc>
            </a:pPr>
            <a:r>
              <a:rPr lang="en-US" altLang="en-US" sz="1600" dirty="0" smtClean="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11" name="Rectangle 19"/>
          <p:cNvSpPr>
            <a:spLocks noChangeArrowheads="1"/>
          </p:cNvSpPr>
          <p:nvPr/>
        </p:nvSpPr>
        <p:spPr bwMode="auto">
          <a:xfrm>
            <a:off x="533400" y="2286000"/>
            <a:ext cx="5029200"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Thursday AM2</a:t>
            </a:r>
            <a:endParaRPr lang="en-GB" sz="1600" dirty="0"/>
          </a:p>
          <a:p>
            <a:pPr lvl="1"/>
            <a:r>
              <a:rPr lang="en-GB" sz="1600" dirty="0" smtClean="0"/>
              <a:t>CID 2676 </a:t>
            </a:r>
            <a:r>
              <a:rPr lang="en-US" sz="1600" dirty="0"/>
              <a:t> – </a:t>
            </a:r>
            <a:r>
              <a:rPr lang="en-GB" sz="1600" dirty="0" smtClean="0"/>
              <a:t> 19-0512 </a:t>
            </a:r>
            <a:r>
              <a:rPr lang="en-US" sz="1600" dirty="0"/>
              <a:t> – </a:t>
            </a:r>
            <a:r>
              <a:rPr lang="en-US" sz="1600" dirty="0" smtClean="0"/>
              <a:t> </a:t>
            </a:r>
            <a:r>
              <a:rPr lang="en-US" sz="1600" dirty="0" err="1" smtClean="0"/>
              <a:t>Abhi</a:t>
            </a:r>
            <a:r>
              <a:rPr lang="en-US" sz="1600" dirty="0" smtClean="0"/>
              <a:t> </a:t>
            </a:r>
            <a:r>
              <a:rPr lang="en-US" sz="1600" dirty="0" err="1" smtClean="0"/>
              <a:t>Patil</a:t>
            </a:r>
            <a:endParaRPr lang="en-GB" sz="1600" dirty="0"/>
          </a:p>
          <a:p>
            <a:pPr lvl="1"/>
            <a:r>
              <a:rPr lang="en-US" sz="1600" dirty="0" smtClean="0"/>
              <a:t>CID 2004-2007 – 11-19-405 </a:t>
            </a:r>
            <a:r>
              <a:rPr lang="en-US" sz="1600" dirty="0"/>
              <a:t> – </a:t>
            </a:r>
            <a:r>
              <a:rPr lang="en-US" sz="1600" dirty="0" err="1"/>
              <a:t>Abhi</a:t>
            </a:r>
            <a:r>
              <a:rPr lang="en-US" sz="1600" dirty="0"/>
              <a:t> </a:t>
            </a:r>
            <a:r>
              <a:rPr lang="en-US" sz="1600" dirty="0" err="1" smtClean="0"/>
              <a:t>Patil</a:t>
            </a:r>
            <a:endParaRPr lang="en-US" sz="1600" dirty="0" smtClean="0"/>
          </a:p>
          <a:p>
            <a:pPr lvl="1"/>
            <a:r>
              <a:rPr lang="en-US" sz="1600" dirty="0" smtClean="0"/>
              <a:t>CID 2115 – 11-19-660 </a:t>
            </a:r>
            <a:r>
              <a:rPr lang="en-US" sz="1600" dirty="0"/>
              <a:t> – </a:t>
            </a:r>
            <a:r>
              <a:rPr lang="en-US" sz="1600" dirty="0" smtClean="0"/>
              <a:t>Ganesh </a:t>
            </a:r>
            <a:r>
              <a:rPr lang="en-US" sz="1600" dirty="0" err="1" smtClean="0"/>
              <a:t>Venkatesan</a:t>
            </a:r>
            <a:endParaRPr lang="en-US" sz="1600" dirty="0" smtClean="0"/>
          </a:p>
          <a:p>
            <a:pPr lvl="1"/>
            <a:r>
              <a:rPr lang="en-US" sz="1600" dirty="0" smtClean="0"/>
              <a:t>Mesh CIDs – 11-19-429 – </a:t>
            </a:r>
            <a:r>
              <a:rPr lang="en-US" sz="1600" dirty="0" err="1" smtClean="0"/>
              <a:t>Kaz</a:t>
            </a:r>
            <a:r>
              <a:rPr lang="en-US" sz="1600" dirty="0" smtClean="0"/>
              <a:t> Sakoda</a:t>
            </a:r>
          </a:p>
          <a:p>
            <a:pPr lvl="1"/>
            <a:r>
              <a:rPr lang="en-US" sz="1600" dirty="0" smtClean="0"/>
              <a:t>11-19-857 – </a:t>
            </a:r>
            <a:r>
              <a:rPr lang="en-US" sz="1600" dirty="0" err="1" smtClean="0"/>
              <a:t>Youhan</a:t>
            </a:r>
            <a:r>
              <a:rPr lang="en-US" sz="1600" dirty="0" smtClean="0"/>
              <a:t> Kim</a:t>
            </a:r>
          </a:p>
          <a:p>
            <a:pPr lvl="1"/>
            <a:r>
              <a:rPr lang="en-US" sz="1600" dirty="0" smtClean="0"/>
              <a:t>11-19-348 </a:t>
            </a:r>
            <a:r>
              <a:rPr lang="en-US" sz="1600" dirty="0"/>
              <a:t>- Matthew Fischer</a:t>
            </a:r>
            <a:endParaRPr lang="en-GB" sz="1600" dirty="0"/>
          </a:p>
          <a:p>
            <a:pPr lvl="1"/>
            <a:r>
              <a:rPr lang="en-US" sz="1600" dirty="0" smtClean="0"/>
              <a:t>11-19-656 – George </a:t>
            </a:r>
            <a:r>
              <a:rPr lang="en-US" sz="1600" dirty="0" err="1" smtClean="0"/>
              <a:t>Calcev</a:t>
            </a:r>
            <a:endParaRPr lang="en-US" sz="1600" dirty="0" smtClean="0"/>
          </a:p>
          <a:p>
            <a:pPr lvl="1"/>
            <a:r>
              <a:rPr lang="en-GB" sz="1600" dirty="0"/>
              <a:t>19/720r0 Individually addressed probes CID2216 </a:t>
            </a:r>
            <a:r>
              <a:rPr lang="en-GB" sz="1600" dirty="0" smtClean="0"/>
              <a:t>Thomas Derham</a:t>
            </a:r>
            <a:endParaRPr lang="en-GB" sz="1600" dirty="0"/>
          </a:p>
          <a:p>
            <a:pPr lvl="1"/>
            <a:endParaRPr lang="en-US" sz="1600" dirty="0" smtClean="0"/>
          </a:p>
          <a:p>
            <a:pPr lvl="1"/>
            <a:endParaRPr lang="en-US" sz="1600" dirty="0" smtClean="0"/>
          </a:p>
          <a:p>
            <a:pPr lvl="1"/>
            <a:endParaRPr lang="en-US" sz="1600" dirty="0"/>
          </a:p>
          <a:p>
            <a:pPr lvl="1"/>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5</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8" name="Rectangle 19"/>
          <p:cNvSpPr>
            <a:spLocks noChangeArrowheads="1"/>
          </p:cNvSpPr>
          <p:nvPr/>
        </p:nvSpPr>
        <p:spPr bwMode="auto">
          <a:xfrm>
            <a:off x="609600" y="1696244"/>
            <a:ext cx="10972800" cy="4475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GB" sz="2400" dirty="0" smtClean="0"/>
              <a:t>WEP/TKIP deprecated/obsolete: CIDs 2140, 2141, 2243</a:t>
            </a:r>
          </a:p>
          <a:p>
            <a:pPr lvl="1"/>
            <a:r>
              <a:rPr lang="en-US" sz="2400" b="0" dirty="0" smtClean="0"/>
              <a:t>Current draft </a:t>
            </a:r>
            <a:r>
              <a:rPr lang="en-US" sz="2400" dirty="0" smtClean="0"/>
              <a:t>text is not consistent – both deprecated and obsolete are indicated</a:t>
            </a:r>
          </a:p>
          <a:p>
            <a:pPr lvl="1"/>
            <a:r>
              <a:rPr lang="en-US" sz="2400" b="0" dirty="0" smtClean="0"/>
              <a:t>Drafted resolutions </a:t>
            </a:r>
            <a:r>
              <a:rPr lang="en-US" sz="2400" dirty="0" smtClean="0"/>
              <a:t>reflect April 2019 </a:t>
            </a:r>
            <a:r>
              <a:rPr lang="en-US" sz="2400" dirty="0" err="1" smtClean="0"/>
              <a:t>TGmd</a:t>
            </a:r>
            <a:r>
              <a:rPr lang="en-US" sz="2400" dirty="0" smtClean="0"/>
              <a:t> straw poll: b</a:t>
            </a:r>
            <a:r>
              <a:rPr lang="en-US" sz="2400" b="0" dirty="0" smtClean="0"/>
              <a:t>oth WEP/TKIP obsolete</a:t>
            </a:r>
          </a:p>
          <a:p>
            <a:pPr lvl="2"/>
            <a:r>
              <a:rPr lang="en-US" sz="1800" dirty="0" smtClean="0"/>
              <a:t>May 2018 Straw polls considered WEP/TKIP removal and TKIP Obsolete, </a:t>
            </a:r>
            <a:r>
              <a:rPr lang="en-US" sz="1800" dirty="0"/>
              <a:t>see </a:t>
            </a:r>
            <a:r>
              <a:rPr lang="en-US" sz="1800" dirty="0">
                <a:hlinkClick r:id="rId3"/>
              </a:rPr>
              <a:t>https://</a:t>
            </a:r>
            <a:r>
              <a:rPr lang="en-US" sz="1800" dirty="0" smtClean="0">
                <a:hlinkClick r:id="rId3"/>
              </a:rPr>
              <a:t>mentor.ieee.org/802.11/dcn/18/11-18-0616-00-000m-minutes-revmd-may-2018-warsaw.docx</a:t>
            </a:r>
            <a:r>
              <a:rPr lang="en-US" sz="1800" dirty="0" smtClean="0"/>
              <a:t> </a:t>
            </a:r>
            <a:endParaRPr lang="en-US" sz="1800" b="0" dirty="0" smtClean="0"/>
          </a:p>
          <a:p>
            <a:pPr lvl="1"/>
            <a:r>
              <a:rPr lang="en-US" sz="2400" dirty="0" smtClean="0"/>
              <a:t>Straw poll: Mark WEP as (a) Obsolete, (b) Deprecated</a:t>
            </a:r>
          </a:p>
          <a:p>
            <a:pPr lvl="2"/>
            <a:r>
              <a:rPr lang="en-US" sz="2000" dirty="0" smtClean="0"/>
              <a:t>Result: 13-3</a:t>
            </a:r>
          </a:p>
          <a:p>
            <a:pPr lvl="1"/>
            <a:r>
              <a:rPr lang="en-US" sz="2400" dirty="0"/>
              <a:t>Straw poll: Mark </a:t>
            </a:r>
            <a:r>
              <a:rPr lang="en-US" sz="2400" dirty="0" smtClean="0"/>
              <a:t>TKIP </a:t>
            </a:r>
            <a:r>
              <a:rPr lang="en-US" sz="2400" dirty="0"/>
              <a:t>as (a) Obsolete, (b) </a:t>
            </a:r>
            <a:r>
              <a:rPr lang="en-US" sz="2400" dirty="0" smtClean="0"/>
              <a:t>Deprecated</a:t>
            </a:r>
          </a:p>
          <a:p>
            <a:pPr lvl="2"/>
            <a:r>
              <a:rPr lang="en-US" sz="2000" b="0" dirty="0" smtClean="0"/>
              <a:t>Result: 10-8 </a:t>
            </a:r>
            <a:endParaRPr lang="en-GB" sz="2000" b="0" dirty="0" smtClean="0"/>
          </a:p>
          <a:p>
            <a:pPr lvl="1"/>
            <a:endParaRPr lang="en-GB" sz="1600" dirty="0"/>
          </a:p>
        </p:txBody>
      </p:sp>
    </p:spTree>
    <p:extLst>
      <p:ext uri="{BB962C8B-B14F-4D97-AF65-F5344CB8AC3E}">
        <p14:creationId xmlns:p14="http://schemas.microsoft.com/office/powerpoint/2010/main" val="34103491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6</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Teleconference planning   </a:t>
            </a:r>
            <a:endParaRPr lang="en-US" altLang="en-US" dirty="0"/>
          </a:p>
        </p:txBody>
      </p:sp>
      <p:sp>
        <p:nvSpPr>
          <p:cNvPr id="8" name="Rectangle 19"/>
          <p:cNvSpPr>
            <a:spLocks noChangeArrowheads="1"/>
          </p:cNvSpPr>
          <p:nvPr/>
        </p:nvSpPr>
        <p:spPr bwMode="auto">
          <a:xfrm>
            <a:off x="609600" y="1696244"/>
            <a:ext cx="10972800" cy="4475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April 24, 31, June 21 (</a:t>
            </a:r>
            <a:r>
              <a:rPr lang="en-US" altLang="en-US" sz="2400" b="1" dirty="0" err="1" smtClean="0"/>
              <a:t>est</a:t>
            </a:r>
            <a:r>
              <a:rPr lang="en-US" altLang="en-US" sz="2400" b="1" dirty="0" smtClean="0"/>
              <a:t>)</a:t>
            </a:r>
          </a:p>
          <a:p>
            <a:pPr marL="742950" lvl="2" indent="-342900">
              <a:lnSpc>
                <a:spcPct val="80000"/>
              </a:lnSpc>
            </a:pPr>
            <a:r>
              <a:rPr lang="en-US" altLang="en-US" sz="2000" dirty="0" smtClean="0"/>
              <a:t>11-19-656 – George </a:t>
            </a:r>
            <a:r>
              <a:rPr lang="en-US" altLang="en-US" sz="2000" dirty="0" err="1" smtClean="0"/>
              <a:t>Calcev</a:t>
            </a:r>
            <a:endParaRPr lang="en-US" altLang="en-US" sz="2000" dirty="0" smtClean="0"/>
          </a:p>
          <a:p>
            <a:pPr marL="742950" lvl="2" indent="-342900">
              <a:lnSpc>
                <a:spcPct val="80000"/>
              </a:lnSpc>
            </a:pPr>
            <a:r>
              <a:rPr lang="en-US" altLang="en-US" sz="2000" dirty="0" smtClean="0"/>
              <a:t>GEN CIDs – Jon Rosdahl</a:t>
            </a:r>
          </a:p>
          <a:p>
            <a:pPr marL="742950" lvl="2" indent="-342900">
              <a:lnSpc>
                <a:spcPct val="80000"/>
              </a:lnSpc>
            </a:pPr>
            <a:r>
              <a:rPr lang="en-US" altLang="en-US" sz="2000" dirty="0" smtClean="0"/>
              <a:t>PHY CIDs – Mike </a:t>
            </a:r>
            <a:r>
              <a:rPr lang="en-US" altLang="en-US" sz="2000" dirty="0" err="1" smtClean="0"/>
              <a:t>Montemurro</a:t>
            </a:r>
            <a:endParaRPr lang="en-US" altLang="en-US" sz="2000" dirty="0" smtClean="0"/>
          </a:p>
          <a:p>
            <a:pPr marL="742950" lvl="2" indent="-342900">
              <a:lnSpc>
                <a:spcPct val="80000"/>
              </a:lnSpc>
            </a:pPr>
            <a:r>
              <a:rPr lang="en-GB" sz="2000" dirty="0"/>
              <a:t>CIDs 2312 and 2313 </a:t>
            </a:r>
            <a:r>
              <a:rPr lang="en-US" sz="2000" dirty="0"/>
              <a:t> – </a:t>
            </a:r>
            <a:r>
              <a:rPr lang="en-GB" sz="2000" dirty="0"/>
              <a:t>11-19-261 – </a:t>
            </a:r>
            <a:r>
              <a:rPr lang="en-GB" sz="2000" dirty="0" err="1"/>
              <a:t>Yujin</a:t>
            </a:r>
            <a:r>
              <a:rPr lang="en-GB" sz="2000" dirty="0"/>
              <a:t> </a:t>
            </a:r>
            <a:r>
              <a:rPr lang="en-GB" sz="2000" dirty="0" smtClean="0"/>
              <a:t>Noh</a:t>
            </a:r>
            <a:endParaRPr lang="en-US" altLang="en-US" sz="2000" dirty="0" smtClean="0"/>
          </a:p>
          <a:p>
            <a:pPr marL="742950" lvl="2" indent="-342900">
              <a:lnSpc>
                <a:spcPct val="80000"/>
              </a:lnSpc>
            </a:pPr>
            <a:r>
              <a:rPr lang="en-US" altLang="en-US" sz="2000" dirty="0" smtClean="0"/>
              <a:t>11-19-306 – Matthew Fischer</a:t>
            </a:r>
          </a:p>
          <a:p>
            <a:pPr marL="742950" lvl="2" indent="-342900">
              <a:lnSpc>
                <a:spcPct val="80000"/>
              </a:lnSpc>
            </a:pPr>
            <a:r>
              <a:rPr lang="en-US" altLang="en-US" sz="2000" dirty="0" smtClean="0"/>
              <a:t>11-19-720, 11-19-721 – Thomas Derham</a:t>
            </a:r>
          </a:p>
          <a:p>
            <a:pPr marL="742950" lvl="2" indent="-342900">
              <a:lnSpc>
                <a:spcPct val="80000"/>
              </a:lnSpc>
            </a:pPr>
            <a:r>
              <a:rPr lang="en-US" altLang="en-US" sz="2000" dirty="0" smtClean="0"/>
              <a:t>11-19-839 – Dorothy </a:t>
            </a:r>
            <a:r>
              <a:rPr lang="en-US" altLang="en-US" sz="2000" dirty="0" smtClean="0"/>
              <a:t>Stanley</a:t>
            </a:r>
          </a:p>
          <a:p>
            <a:pPr marL="742950" lvl="2" indent="-342900">
              <a:lnSpc>
                <a:spcPct val="80000"/>
              </a:lnSpc>
            </a:pPr>
            <a:r>
              <a:rPr lang="en-US" sz="2000" dirty="0"/>
              <a:t>CID 2366 – direction of resolution? – Mark </a:t>
            </a:r>
            <a:r>
              <a:rPr lang="en-US" sz="2000" dirty="0" smtClean="0"/>
              <a:t>Hamilton</a:t>
            </a:r>
          </a:p>
          <a:p>
            <a:pPr marL="742950" lvl="2" indent="-342900">
              <a:lnSpc>
                <a:spcPct val="80000"/>
              </a:lnSpc>
            </a:pPr>
            <a:r>
              <a:rPr lang="en-US" sz="2000" dirty="0" smtClean="0"/>
              <a:t>CID 2300, 2642, 2402, 2388 – 11-19-574 – Graham Smith</a:t>
            </a:r>
            <a:endParaRPr lang="en-US" sz="2000" dirty="0"/>
          </a:p>
          <a:p>
            <a:pPr marL="742950" lvl="2" indent="-342900">
              <a:lnSpc>
                <a:spcPct val="80000"/>
              </a:lnSpc>
            </a:pPr>
            <a:endParaRPr lang="en-US" altLang="en-US" sz="2800" dirty="0" smtClean="0"/>
          </a:p>
          <a:p>
            <a:pPr marL="742950" lvl="2" indent="-342900">
              <a:lnSpc>
                <a:spcPct val="80000"/>
              </a:lnSpc>
            </a:pPr>
            <a:endParaRPr lang="en-US" altLang="en-US" sz="1600" b="1" dirty="0"/>
          </a:p>
          <a:p>
            <a:pPr lvl="1"/>
            <a:endParaRPr lang="en-GB" sz="2000" b="0" dirty="0" smtClean="0"/>
          </a:p>
          <a:p>
            <a:pPr lvl="1"/>
            <a:endParaRPr lang="en-GB" sz="1600" dirty="0"/>
          </a:p>
        </p:txBody>
      </p:sp>
    </p:spTree>
    <p:extLst>
      <p:ext uri="{BB962C8B-B14F-4D97-AF65-F5344CB8AC3E}">
        <p14:creationId xmlns:p14="http://schemas.microsoft.com/office/powerpoint/2010/main" val="1496287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535726</TotalTime>
  <Words>2987</Words>
  <Application>Microsoft Office PowerPoint</Application>
  <PresentationFormat>Widescreen</PresentationFormat>
  <Paragraphs>684</Paragraphs>
  <Slides>34</Slides>
  <Notes>31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4"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May 2019 Agenda</vt:lpstr>
      <vt:lpstr>Abstract</vt:lpstr>
      <vt:lpstr>TGmd Agenda  </vt:lpstr>
      <vt:lpstr>TGmd Agenda  </vt:lpstr>
      <vt:lpstr>TGmd Agenda   </vt:lpstr>
      <vt:lpstr>TGmd Teleconference planning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September 2018 </vt:lpstr>
      <vt:lpstr>TGmd – Snapshot slide</vt:lpstr>
      <vt:lpstr>Approve prior TGmd minutes</vt:lpstr>
      <vt:lpstr>Motion  105 – telecon, ad-hoc CIDs</vt:lpstr>
      <vt:lpstr>Motion  106 – Deprecated maintenance</vt:lpstr>
      <vt:lpstr>Motion 107  – WEP/TKIP</vt:lpstr>
      <vt:lpstr>Motion 108 – Additional PHY edits</vt:lpstr>
      <vt:lpstr>Motion 109  – MDR edits in D2.2</vt:lpstr>
      <vt:lpstr>Motion  110 – 11ah Editorial </vt:lpstr>
      <vt:lpstr>Motion  111 – SAE fixes</vt:lpstr>
      <vt:lpstr>Motion 112  – PICS Fixes</vt:lpstr>
      <vt:lpstr>Motion 112  – PICS Fixes</vt:lpstr>
      <vt:lpstr>Motion   – Active scan fixes</vt:lpstr>
      <vt:lpstr>Motion   – Mirrored SCS</vt:lpstr>
      <vt:lpstr>Motion   – May/may not fix</vt:lpstr>
      <vt:lpstr>Motion   – FILS fix</vt:lpstr>
      <vt:lpstr>Motion: Ad-hoc</vt:lpstr>
      <vt:lpstr>PowerPoint Presentation</vt:lpstr>
      <vt:lpstr>May 2019 – July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May 2019</cp:keywords>
  <cp:lastModifiedBy>Stanley, Dorothy</cp:lastModifiedBy>
  <cp:revision>3661</cp:revision>
  <cp:lastPrinted>1998-02-10T13:28:06Z</cp:lastPrinted>
  <dcterms:created xsi:type="dcterms:W3CDTF">2005-01-04T21:26:55Z</dcterms:created>
  <dcterms:modified xsi:type="dcterms:W3CDTF">2019-05-15T19:55:08Z</dcterms:modified>
</cp:coreProperties>
</file>