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8" r:id="rId3"/>
    <p:sldId id="724" r:id="rId4"/>
    <p:sldId id="632" r:id="rId5"/>
    <p:sldId id="716" r:id="rId6"/>
    <p:sldId id="665" r:id="rId7"/>
    <p:sldId id="666" r:id="rId8"/>
    <p:sldId id="667" r:id="rId9"/>
    <p:sldId id="668" r:id="rId10"/>
    <p:sldId id="669" r:id="rId11"/>
    <p:sldId id="670" r:id="rId12"/>
    <p:sldId id="629" r:id="rId13"/>
    <p:sldId id="710" r:id="rId14"/>
    <p:sldId id="711" r:id="rId15"/>
    <p:sldId id="647" r:id="rId16"/>
    <p:sldId id="677" r:id="rId17"/>
    <p:sldId id="721" r:id="rId18"/>
    <p:sldId id="713" r:id="rId19"/>
    <p:sldId id="714" r:id="rId20"/>
    <p:sldId id="722" r:id="rId21"/>
    <p:sldId id="720" r:id="rId22"/>
    <p:sldId id="725" r:id="rId23"/>
    <p:sldId id="726" r:id="rId24"/>
    <p:sldId id="723" r:id="rId25"/>
    <p:sldId id="684" r:id="rId26"/>
    <p:sldId id="707" r:id="rId27"/>
    <p:sldId id="590" r:id="rId28"/>
    <p:sldId id="516" r:id="rId29"/>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70" d="100"/>
          <a:sy n="70" d="100"/>
        </p:scale>
        <p:origin x="295" y="-381"/>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802.11-19/0568r3</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14</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861430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10636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226193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698160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9473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817722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005566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802.11-19/0568r3</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26</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27</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28</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261628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802.11-19/0568r3</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575-00-000m-minutes-for-revmd-telecon-march-29-2019.doc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hyperlink" Target="https://mentor.ieee.org/802.11/dcn/19/11-19-0596-01-000m-minutes-for-revmd-adhoc-april-2-4-portland.docx" TargetMode="External"/><Relationship Id="rId4" Type="http://schemas.openxmlformats.org/officeDocument/2006/relationships/hyperlink" Target="https://mentor.ieee.org/802.11/dcn/19/11-19-0611-03-000m-revmd-telecon-minutes-april-may.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42-06-000m-revmd-wg-lb236-comments-for-editor-ad-hoc.xls" TargetMode="External"/><Relationship Id="rId7" Type="http://schemas.openxmlformats.org/officeDocument/2006/relationships/hyperlink" Target="https://mentor.ieee.org/802.11/dcn/19/11-19-0156-05-000m-lb236-revmd-phy-se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mentor.ieee.org/802.11/dcn/17/11-17-0927-37-000m-revmd-mac-comments.xls" TargetMode="External"/><Relationship Id="rId5" Type="http://schemas.openxmlformats.org/officeDocument/2006/relationships/hyperlink" Target="NULL" TargetMode="External"/><Relationship Id="rId4" Type="http://schemas.openxmlformats.org/officeDocument/2006/relationships/hyperlink" Target="https://mentor.ieee.org/802.11/dcn/19/11-19-0143-09-000m-revmd-editor2-lb236-comments.xls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336-02-000m-cids-2709-2710-2711.doc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0781-00-000m-issues-in-revmd-d2-2-related-to-ccmp-for-pv1-mpdu.doc"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0733-00-000m-fixing-some-sae-issues.docx"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5-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May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2019-05-13</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165"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303750506"/>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About </a:t>
            </a:r>
            <a:r>
              <a:rPr lang="en-US" altLang="zh-CN" dirty="0"/>
              <a:t>half of the comments resolved/pending resolution</a:t>
            </a:r>
          </a:p>
          <a:p>
            <a:pPr>
              <a:lnSpc>
                <a:spcPct val="90000"/>
              </a:lnSpc>
            </a:pPr>
            <a:r>
              <a:rPr lang="en-US" altLang="zh-CN" dirty="0"/>
              <a:t>Since March 2019 meeting</a:t>
            </a:r>
          </a:p>
          <a:p>
            <a:pPr lvl="1">
              <a:lnSpc>
                <a:spcPct val="90000"/>
              </a:lnSpc>
            </a:pPr>
            <a:r>
              <a:rPr lang="en-US" altLang="zh-CN" dirty="0"/>
              <a:t>Teleconferences held to continue comment resolution</a:t>
            </a:r>
          </a:p>
          <a:p>
            <a:pPr lvl="1">
              <a:lnSpc>
                <a:spcPct val="90000"/>
              </a:lnSpc>
            </a:pPr>
            <a:r>
              <a:rPr lang="en-US" altLang="zh-CN" dirty="0"/>
              <a:t>Ad-hoc meeting held April 2-3-4 to continue comment resolution</a:t>
            </a:r>
          </a:p>
          <a:p>
            <a:pPr>
              <a:lnSpc>
                <a:spcPct val="90000"/>
              </a:lnSpc>
            </a:pPr>
            <a:r>
              <a:rPr lang="en-US" altLang="zh-CN" dirty="0"/>
              <a:t>May 2019 meeting goals (6 timeslots):</a:t>
            </a:r>
          </a:p>
          <a:p>
            <a:pPr lvl="1">
              <a:lnSpc>
                <a:spcPct val="90000"/>
              </a:lnSpc>
            </a:pPr>
            <a:r>
              <a:rPr lang="en-US" dirty="0">
                <a:cs typeface="Arial" panose="020B0604020202020204" pitchFamily="34" charset="0"/>
                <a:sym typeface="Wingdings" panose="05000000000000000000" pitchFamily="2" charset="2"/>
              </a:rPr>
              <a:t>Continue LB236 comment resolution</a:t>
            </a:r>
          </a:p>
          <a:p>
            <a:pPr lvl="1">
              <a:lnSpc>
                <a:spcPct val="90000"/>
              </a:lnSpc>
            </a:pPr>
            <a:r>
              <a:rPr lang="en-US" altLang="zh-CN" dirty="0">
                <a:cs typeface="Arial" panose="020B0604020202020204" pitchFamily="34" charset="0"/>
                <a:sym typeface="Wingdings" panose="05000000000000000000" pitchFamily="2" charset="2"/>
              </a:rPr>
              <a:t>Possible WGLB recirculation on D3.0; Revisit schedule</a:t>
            </a:r>
          </a:p>
          <a:p>
            <a:pPr lvl="1">
              <a:lnSpc>
                <a:spcPct val="90000"/>
              </a:lnSpc>
            </a:pPr>
            <a:r>
              <a:rPr lang="en-US" altLang="zh-CN" dirty="0">
                <a:cs typeface="Arial" panose="020B0604020202020204" pitchFamily="34" charset="0"/>
                <a:sym typeface="Wingdings" panose="05000000000000000000" pitchFamily="2" charset="2"/>
              </a:rPr>
              <a:t>Plans for May – July 2019: Comment resolution</a:t>
            </a: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11-19-0568</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March 2019 </a:t>
            </a:r>
            <a:r>
              <a:rPr lang="en-US" altLang="en-US" dirty="0"/>
              <a:t>meeting</a:t>
            </a:r>
            <a:r>
              <a:rPr lang="en-US" altLang="en-US" dirty="0" smtClean="0"/>
              <a:t>: 11-19-251</a:t>
            </a:r>
          </a:p>
          <a:p>
            <a:pPr lvl="1">
              <a:lnSpc>
                <a:spcPct val="80000"/>
              </a:lnSpc>
            </a:pPr>
            <a:r>
              <a:rPr lang="en-US" altLang="en-US" dirty="0" smtClean="0"/>
              <a:t>Teleconference </a:t>
            </a:r>
            <a:r>
              <a:rPr lang="en-US" altLang="en-US" dirty="0"/>
              <a:t>and ad-hoc minutes: </a:t>
            </a:r>
            <a:endParaRPr lang="en-US" altLang="en-US" dirty="0" smtClean="0"/>
          </a:p>
          <a:p>
            <a:pPr lvl="2">
              <a:lnSpc>
                <a:spcPct val="80000"/>
              </a:lnSpc>
            </a:pPr>
            <a:r>
              <a:rPr lang="en-US" altLang="en-US" dirty="0" smtClean="0">
                <a:hlinkClick r:id="rId3"/>
              </a:rPr>
              <a:t>https</a:t>
            </a:r>
            <a:r>
              <a:rPr lang="en-US" altLang="en-US" dirty="0">
                <a:hlinkClick r:id="rId3"/>
              </a:rPr>
              <a:t>://</a:t>
            </a:r>
            <a:r>
              <a:rPr lang="en-US" altLang="en-US" dirty="0" smtClean="0">
                <a:hlinkClick r:id="rId3"/>
              </a:rPr>
              <a:t>mentor.ieee.org/802.11/dcn/19/11-19-0575-00-000m-minutes-for-revmd-telecon-march-29-2019.docx</a:t>
            </a:r>
            <a:r>
              <a:rPr lang="en-US" altLang="en-US" dirty="0" smtClean="0"/>
              <a:t>,  </a:t>
            </a:r>
          </a:p>
          <a:p>
            <a:pPr lvl="2">
              <a:lnSpc>
                <a:spcPct val="80000"/>
              </a:lnSpc>
            </a:pPr>
            <a:r>
              <a:rPr lang="en-US" altLang="en-US" dirty="0" smtClean="0">
                <a:hlinkClick r:id="rId4"/>
              </a:rPr>
              <a:t>https://mentor.ieee.org/802.11/dcn/19/11-19-0611-03-000m-revmd-telecon-minutes-april-may.docx</a:t>
            </a:r>
            <a:r>
              <a:rPr lang="en-US" altLang="en-US" dirty="0" smtClean="0"/>
              <a:t> and </a:t>
            </a:r>
          </a:p>
          <a:p>
            <a:pPr lvl="2">
              <a:lnSpc>
                <a:spcPct val="80000"/>
              </a:lnSpc>
            </a:pPr>
            <a:r>
              <a:rPr lang="en-US" altLang="en-US" dirty="0" smtClean="0">
                <a:hlinkClick r:id="rId5"/>
              </a:rPr>
              <a:t>https://mentor.ieee.org/802.11/dcn/19/11-19-0596-01-000m-minutes-for-revmd-adhoc-april-2-4-portland.docx</a:t>
            </a:r>
            <a:r>
              <a:rPr lang="en-US" altLang="en-US" dirty="0" smtClean="0"/>
              <a:t> </a:t>
            </a:r>
            <a:br>
              <a:rPr lang="en-US" altLang="en-US" dirty="0" smtClean="0"/>
            </a:br>
            <a:endParaRPr lang="en-US" altLang="en-US" sz="22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105 – March – May telecom &amp; ad-hoc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“Motion-EDITOR-L” tab in </a:t>
            </a:r>
            <a:r>
              <a:rPr lang="en-US" altLang="en-US" sz="1800" dirty="0">
                <a:hlinkClick r:id="rId3"/>
              </a:rPr>
              <a:t>https://</a:t>
            </a:r>
            <a:r>
              <a:rPr lang="en-US" altLang="en-US" sz="1800" dirty="0" smtClean="0">
                <a:hlinkClick r:id="rId3"/>
              </a:rPr>
              <a:t>mentor.ieee.org/802.11/dcn/19/11-19-0142-06-000m-revmd-wg-lb236-comments-for-editor-ad-hoc.xls   </a:t>
            </a:r>
            <a:r>
              <a:rPr lang="en-US" altLang="en-US" sz="1800" dirty="0" smtClean="0"/>
              <a:t>except for CIDs 2587 and 2647</a:t>
            </a:r>
          </a:p>
          <a:p>
            <a:pPr lvl="1">
              <a:lnSpc>
                <a:spcPct val="80000"/>
              </a:lnSpc>
            </a:pPr>
            <a:r>
              <a:rPr lang="en-US" altLang="en-US" sz="1800" dirty="0" smtClean="0"/>
              <a:t>“Motion G” and “Motion H” tabs </a:t>
            </a:r>
            <a:r>
              <a:rPr lang="en-US" altLang="en-US" sz="1800" dirty="0"/>
              <a:t>in </a:t>
            </a:r>
            <a:r>
              <a:rPr lang="en-US" altLang="en-US" sz="1800" dirty="0">
                <a:hlinkClick r:id="rId4"/>
              </a:rPr>
              <a:t>https://</a:t>
            </a:r>
            <a:r>
              <a:rPr lang="en-US" altLang="en-US" sz="1800" dirty="0" smtClean="0">
                <a:hlinkClick r:id="rId4"/>
              </a:rPr>
              <a:t>mentor.ieee.org/802.11/dcn/19/11-19-0143-09-000m-revmd-editor2-lb236-comments.xlsx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MAC-AA” and “Motion MAC-AB” tabs </a:t>
            </a:r>
            <a:r>
              <a:rPr lang="en-US" altLang="en-US" sz="1800" dirty="0"/>
              <a:t>in </a:t>
            </a:r>
            <a:r>
              <a:rPr lang="en-US" altLang="en-US" sz="1800" dirty="0" smtClean="0">
                <a:hlinkClick r:id="rId5" invalidUrl="https:///"/>
              </a:rPr>
              <a:t>https://</a:t>
            </a:r>
            <a:r>
              <a:rPr lang="en-US" altLang="en-US" sz="1800" dirty="0" smtClean="0">
                <a:hlinkClick r:id="rId6"/>
              </a:rPr>
              <a:t>mentor.ieee.org/802.11/dcn/17/11-17-0927-37-000m-revmd-mac-comments.xls </a:t>
            </a:r>
            <a:endParaRPr lang="en-US" altLang="en-US" sz="1800" dirty="0" smtClean="0"/>
          </a:p>
          <a:p>
            <a:pPr lvl="1">
              <a:lnSpc>
                <a:spcPct val="80000"/>
              </a:lnSpc>
            </a:pPr>
            <a:r>
              <a:rPr lang="en-US" altLang="en-US" sz="1800" dirty="0" smtClean="0"/>
              <a:t>“PHY Motion A”, </a:t>
            </a:r>
            <a:r>
              <a:rPr lang="en-US" altLang="en-US" sz="1800" dirty="0"/>
              <a:t>“PHY Motion </a:t>
            </a:r>
            <a:r>
              <a:rPr lang="en-US" altLang="en-US" sz="1800" dirty="0" smtClean="0"/>
              <a:t>B” and “PHY Motion C” tabs </a:t>
            </a:r>
            <a:r>
              <a:rPr lang="en-US" altLang="en-US" sz="1800" dirty="0"/>
              <a:t>in </a:t>
            </a:r>
            <a:r>
              <a:rPr lang="en-US" altLang="en-US" sz="1800" dirty="0" smtClean="0">
                <a:hlinkClick r:id="rId7"/>
              </a:rPr>
              <a:t>https://mentor.ieee.org/802.11/dcn/19/11-19-0156-05-000m-lb236-revmd-phy-sec-comments.xlsx</a:t>
            </a:r>
            <a:r>
              <a:rPr lang="en-US" altLang="en-US" sz="1800" dirty="0" smtClean="0"/>
              <a:t> except for CIDs 2185, 2183</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Additional PHY edits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a:t>
            </a:r>
            <a:r>
              <a:rPr lang="en-US" altLang="en-US" dirty="0"/>
              <a:t>changes </a:t>
            </a:r>
            <a:r>
              <a:rPr lang="en-US" altLang="en-US" dirty="0" smtClean="0"/>
              <a:t>indicated under the heading “</a:t>
            </a:r>
            <a:r>
              <a:rPr lang="en-GB" u="sng" dirty="0" err="1"/>
              <a:t>Additonal</a:t>
            </a:r>
            <a:r>
              <a:rPr lang="en-GB" u="sng" dirty="0"/>
              <a:t> </a:t>
            </a:r>
            <a:r>
              <a:rPr lang="en-GB" u="sng" dirty="0" smtClean="0"/>
              <a:t>changes”</a:t>
            </a:r>
            <a:r>
              <a:rPr lang="en-GB" u="sng" dirty="0"/>
              <a:t> </a:t>
            </a:r>
            <a:r>
              <a:rPr lang="en-US" altLang="en-US" dirty="0" smtClean="0"/>
              <a:t>in  </a:t>
            </a:r>
            <a:r>
              <a:rPr lang="en-US" altLang="en-US" dirty="0">
                <a:hlinkClick r:id="rId3"/>
              </a:rPr>
              <a:t>https://</a:t>
            </a:r>
            <a:r>
              <a:rPr lang="en-US" altLang="en-US" dirty="0" smtClean="0">
                <a:hlinkClick r:id="rId3"/>
              </a:rPr>
              <a:t>mentor.ieee.org/802.11/dcn/19/11-19-0336-02-000m-cids-2709-2710-2711.docx</a:t>
            </a:r>
            <a:r>
              <a:rPr lang="en-US" altLang="en-US" dirty="0" smtClean="0"/>
              <a:t>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endParaRPr lang="en-US" altLang="en-US" dirty="0"/>
          </a:p>
          <a:p>
            <a:pPr>
              <a:lnSpc>
                <a:spcPct val="80000"/>
              </a:lnSpc>
            </a:pPr>
            <a:r>
              <a:rPr lang="en-US" altLang="en-US" dirty="0" smtClean="0"/>
              <a:t>Result: </a:t>
            </a:r>
          </a:p>
          <a:p>
            <a:pPr>
              <a:lnSpc>
                <a:spcPct val="80000"/>
              </a:lnSpc>
            </a:pPr>
            <a:endParaRPr lang="en-US" altLang="en-US" sz="20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022375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smtClean="0"/>
              <a:t>Motion   </a:t>
            </a:r>
            <a:r>
              <a:rPr lang="en-US" altLang="en-US" sz="4400" dirty="0" smtClean="0"/>
              <a:t>– </a:t>
            </a:r>
            <a:r>
              <a:rPr lang="en-US" altLang="en-US" sz="2800" dirty="0" smtClean="0"/>
              <a:t>WEP/TKIP</a:t>
            </a: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p>
          <a:p>
            <a:pPr lvl="1">
              <a:lnSpc>
                <a:spcPct val="80000"/>
              </a:lnSpc>
            </a:pPr>
            <a:r>
              <a:rPr lang="en-US" altLang="en-US" sz="1800" dirty="0" smtClean="0"/>
              <a:t>“</a:t>
            </a:r>
            <a:r>
              <a:rPr lang="en-US" altLang="en-US" sz="1800" dirty="0"/>
              <a:t>PHY Motion </a:t>
            </a:r>
            <a:r>
              <a:rPr lang="en-US" altLang="en-US" sz="1800" dirty="0" smtClean="0"/>
              <a:t>xxx-</a:t>
            </a:r>
            <a:r>
              <a:rPr lang="en-US" altLang="en-US" sz="1800" dirty="0" err="1" smtClean="0"/>
              <a:t>yyy</a:t>
            </a:r>
            <a:r>
              <a:rPr lang="en-US" altLang="en-US" sz="1800" dirty="0" smtClean="0"/>
              <a:t>” tab </a:t>
            </a:r>
            <a:r>
              <a:rPr lang="en-US" altLang="en-US" sz="1800" dirty="0"/>
              <a:t>in </a:t>
            </a:r>
            <a:r>
              <a:rPr lang="en-US" altLang="en-US" sz="1800" dirty="0" smtClean="0">
                <a:hlinkClick r:id="rId3"/>
              </a:rPr>
              <a:t>https://mentor.ieee.org/802.11/dcn/19/11-19-0156-07-000m-lb236-revmd-phy-sec-comments.xlsx</a:t>
            </a:r>
            <a:r>
              <a:rPr lang="en-US" altLang="en-US" sz="1800" dirty="0" smtClean="0"/>
              <a:t> </a:t>
            </a:r>
            <a:endParaRPr lang="en-US" altLang="en-US" sz="1800" dirty="0"/>
          </a:p>
          <a:p>
            <a:pPr>
              <a:lnSpc>
                <a:spcPct val="80000"/>
              </a:lnSpc>
            </a:pPr>
            <a:r>
              <a:rPr lang="en-US" altLang="en-US" sz="2000" dirty="0"/>
              <a:t>and incorporate the indicated changes into the </a:t>
            </a:r>
            <a:r>
              <a:rPr lang="en-US" altLang="en-US" sz="2000" dirty="0" err="1"/>
              <a:t>TGmd</a:t>
            </a:r>
            <a:r>
              <a:rPr lang="en-US" altLang="en-US" sz="2000" dirty="0"/>
              <a:t> draft.</a:t>
            </a:r>
            <a:br>
              <a:rPr lang="en-US" altLang="en-US" sz="2000" dirty="0"/>
            </a:br>
            <a:endParaRPr lang="en-US" altLang="en-US" sz="1800" dirty="0">
              <a:solidFill>
                <a:srgbClr val="006600"/>
              </a:solidFill>
            </a:endParaRPr>
          </a:p>
          <a:p>
            <a:endParaRPr lang="en-GB"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093098">
            <a:off x="2781635" y="2967335"/>
            <a:ext cx="6628739"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 tabs and links</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4191616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smtClean="0"/>
              <a:t>Motion   </a:t>
            </a:r>
            <a:r>
              <a:rPr lang="en-US" altLang="en-US" sz="4400" dirty="0" smtClean="0"/>
              <a:t>– </a:t>
            </a:r>
            <a:r>
              <a:rPr lang="en-US" altLang="en-US" sz="2800" dirty="0" smtClean="0"/>
              <a:t>CID 2572 (prior WEP/TKIP CIDs)</a:t>
            </a: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a:t>
            </a:r>
            <a:r>
              <a:rPr lang="en-US" altLang="en-US" sz="2000" dirty="0" smtClean="0"/>
              <a:t>resolution </a:t>
            </a:r>
            <a:r>
              <a:rPr lang="en-US" altLang="en-US" sz="2000" dirty="0"/>
              <a:t>in the </a:t>
            </a:r>
          </a:p>
          <a:p>
            <a:pPr lvl="1">
              <a:lnSpc>
                <a:spcPct val="80000"/>
              </a:lnSpc>
            </a:pPr>
            <a:r>
              <a:rPr lang="en-US" altLang="en-US" sz="1800" dirty="0" smtClean="0"/>
              <a:t>“</a:t>
            </a:r>
            <a:r>
              <a:rPr lang="en-US" altLang="en-US" sz="1800" dirty="0"/>
              <a:t>PHY Motion </a:t>
            </a:r>
            <a:r>
              <a:rPr lang="en-US" altLang="en-US" sz="1800" dirty="0" smtClean="0"/>
              <a:t>xxx-</a:t>
            </a:r>
            <a:r>
              <a:rPr lang="en-US" altLang="en-US" sz="1800" dirty="0" err="1" smtClean="0"/>
              <a:t>yyy</a:t>
            </a:r>
            <a:r>
              <a:rPr lang="en-US" altLang="en-US" sz="1800" dirty="0" smtClean="0"/>
              <a:t>” tab </a:t>
            </a:r>
            <a:r>
              <a:rPr lang="en-US" altLang="en-US" sz="1800" dirty="0"/>
              <a:t>in </a:t>
            </a:r>
            <a:r>
              <a:rPr lang="en-US" altLang="en-US" sz="1800" dirty="0" smtClean="0">
                <a:hlinkClick r:id="rId3"/>
              </a:rPr>
              <a:t>https://mentor.ieee.org/802.11/dcn/19/11-19-0156-07-000m-lb236-revmd-phy-sec-comments.xlsx</a:t>
            </a:r>
            <a:r>
              <a:rPr lang="en-US" altLang="en-US" sz="1800" dirty="0" smtClean="0"/>
              <a:t> </a:t>
            </a:r>
            <a:endParaRPr lang="en-US" altLang="en-US" sz="1800" dirty="0"/>
          </a:p>
          <a:p>
            <a:pPr>
              <a:lnSpc>
                <a:spcPct val="80000"/>
              </a:lnSpc>
            </a:pPr>
            <a:r>
              <a:rPr lang="en-US" altLang="en-US" sz="2000" dirty="0"/>
              <a:t/>
            </a:r>
            <a:br>
              <a:rPr lang="en-US" altLang="en-US" sz="2000" dirty="0"/>
            </a:br>
            <a:endParaRPr lang="en-US" altLang="en-US" sz="1800" dirty="0">
              <a:solidFill>
                <a:srgbClr val="006600"/>
              </a:solidFill>
            </a:endParaRPr>
          </a:p>
          <a:p>
            <a:endParaRPr lang="en-GB"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093098">
            <a:off x="2781635" y="2967335"/>
            <a:ext cx="6628739"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 tabs and links</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6392035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MDR edits in D2.2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sz="1800" dirty="0" smtClean="0"/>
              <a:t>Approved </a:t>
            </a:r>
            <a:r>
              <a:rPr lang="en-US" sz="1800" dirty="0"/>
              <a:t>the text changes tagged with “(MDR2)” in Draft P802.11REVmd_D2.2.pdf </a:t>
            </a:r>
          </a:p>
          <a:p>
            <a:pPr lvl="1"/>
            <a:r>
              <a:rPr lang="en-US" sz="1400" dirty="0"/>
              <a:t>Notes: </a:t>
            </a:r>
          </a:p>
          <a:p>
            <a:pPr lvl="1"/>
            <a:r>
              <a:rPr lang="en-US" sz="1400" dirty="0" smtClean="0"/>
              <a:t>Approved </a:t>
            </a:r>
            <a:r>
              <a:rPr lang="en-US" sz="1400" dirty="0"/>
              <a:t>MDR items (approved in March) were implemented and tagged with “(M101)” in </a:t>
            </a:r>
            <a:r>
              <a:rPr lang="en-US" sz="1400" dirty="0" err="1"/>
              <a:t>REVmd</a:t>
            </a:r>
            <a:r>
              <a:rPr lang="en-US" sz="1400" dirty="0"/>
              <a:t> D2.2. (M101 = Motion #101).</a:t>
            </a:r>
          </a:p>
          <a:p>
            <a:pPr lvl="1"/>
            <a:r>
              <a:rPr lang="en-US" sz="1400" dirty="0" smtClean="0"/>
              <a:t>Remaining </a:t>
            </a:r>
            <a:r>
              <a:rPr lang="en-US" sz="1400" dirty="0"/>
              <a:t>MDR items (discussed in the April Ad hoc meeting) were implemented and tagged with “(MDR2)” in </a:t>
            </a:r>
            <a:r>
              <a:rPr lang="en-US" sz="1400" dirty="0" err="1"/>
              <a:t>REVmd</a:t>
            </a:r>
            <a:r>
              <a:rPr lang="en-US" sz="1400" dirty="0"/>
              <a:t> D2.2</a:t>
            </a:r>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63095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11ah Editorial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sz="1800" dirty="0" smtClean="0"/>
              <a:t>Incorporate the text changes indicated in </a:t>
            </a:r>
            <a:r>
              <a:rPr lang="en-US" sz="1800" dirty="0" smtClean="0">
                <a:hlinkClick r:id="rId3"/>
              </a:rPr>
              <a:t>https</a:t>
            </a:r>
            <a:r>
              <a:rPr lang="en-US" sz="1800" dirty="0">
                <a:hlinkClick r:id="rId3"/>
              </a:rPr>
              <a:t>://</a:t>
            </a:r>
            <a:r>
              <a:rPr lang="en-US" sz="1800" dirty="0" smtClean="0">
                <a:hlinkClick r:id="rId3"/>
              </a:rPr>
              <a:t>mentor.ieee.org/802.11/dcn/19/11-19-0781-00-000m-issues-in-revmd-d2-2-related-to-ccmp-for-pv1-mpdu.doc</a:t>
            </a:r>
            <a:r>
              <a:rPr lang="en-US" sz="1800" dirty="0"/>
              <a:t> </a:t>
            </a: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057781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SAE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sz="1800" dirty="0" smtClean="0"/>
              <a:t>Incorporate the text changes indicated in </a:t>
            </a:r>
            <a:r>
              <a:rPr lang="en-US" sz="1800" dirty="0">
                <a:hlinkClick r:id="rId3"/>
              </a:rPr>
              <a:t>https://</a:t>
            </a:r>
            <a:r>
              <a:rPr lang="en-US" sz="1800" dirty="0" smtClean="0">
                <a:hlinkClick r:id="rId3"/>
              </a:rPr>
              <a:t>mentor.ieee.org/802.11/dcn/19/11-19-0733-00-000m-fixing-some-sae-issues.docx</a:t>
            </a:r>
            <a:r>
              <a:rPr lang="en-US" sz="1800" dirty="0"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700075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sz="2000" dirty="0" smtClean="0"/>
              <a:t>Incorporate the text changes </a:t>
            </a:r>
            <a:r>
              <a:rPr lang="en-US" sz="2000" dirty="0"/>
              <a:t>indicated in </a:t>
            </a:r>
            <a:r>
              <a:rPr lang="en-GB" b="1" dirty="0" smtClean="0"/>
              <a:t>&lt; &gt; into 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2931203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t>
            </a:r>
            <a:r>
              <a:rPr lang="en-US" sz="2800"/>
              <a:t>a </a:t>
            </a:r>
            <a:r>
              <a:rPr lang="en-US" sz="280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27</a:t>
            </a:fld>
            <a:endParaRPr lang="en-US" smtClean="0"/>
          </a:p>
        </p:txBody>
      </p:sp>
      <p:sp>
        <p:nvSpPr>
          <p:cNvPr id="25605" name="Rectangle 2"/>
          <p:cNvSpPr>
            <a:spLocks noGrp="1" noChangeArrowheads="1"/>
          </p:cNvSpPr>
          <p:nvPr>
            <p:ph type="title"/>
          </p:nvPr>
        </p:nvSpPr>
        <p:spPr/>
        <p:txBody>
          <a:bodyPr/>
          <a:lstStyle/>
          <a:p>
            <a:r>
              <a:rPr lang="en-US" altLang="en-US" dirty="0" smtClean="0"/>
              <a:t>May 2019 – July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sz="1800" dirty="0" smtClean="0"/>
              <a:t>May 24, 31</a:t>
            </a:r>
            <a:r>
              <a:rPr lang="en-US" sz="1800" smtClean="0"/>
              <a:t>, June 21</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28</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LB232, 236 </a:t>
            </a:r>
            <a:r>
              <a:rPr lang="en-US" altLang="en-US" sz="2000" dirty="0"/>
              <a:t>comments </a:t>
            </a:r>
            <a:r>
              <a:rPr lang="en-US" altLang="en-US" sz="2000" dirty="0" smtClean="0">
                <a:hlinkClick r:id="rId5"/>
              </a:rPr>
              <a:t>https://mentor.ieee.org/802.11/dcn/18/11-18-0611-15-000m-revmd-wg-ballot-comments.xls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400"/>
            <a:ext cx="5943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400" dirty="0"/>
              <a:t>Chair’s Welcome, Policy &amp; patent </a:t>
            </a:r>
            <a:r>
              <a:rPr lang="en-US" altLang="en-US" sz="1400" dirty="0" smtClean="0"/>
              <a:t>reminder, Approve agenda</a:t>
            </a:r>
            <a:endParaRPr lang="en-US" altLang="en-US" sz="1400" dirty="0"/>
          </a:p>
          <a:p>
            <a:pPr lvl="1"/>
            <a:r>
              <a:rPr lang="en-US" altLang="en-US" sz="1400" dirty="0"/>
              <a:t>Status, Review of </a:t>
            </a:r>
            <a:r>
              <a:rPr lang="en-US" altLang="en-US" sz="1400" dirty="0" smtClean="0"/>
              <a:t>Objectives, </a:t>
            </a:r>
            <a:r>
              <a:rPr lang="en-US" sz="1400" dirty="0" smtClean="0"/>
              <a:t>Editor Report 11-17-0920</a:t>
            </a:r>
          </a:p>
          <a:p>
            <a:pPr lvl="1"/>
            <a:r>
              <a:rPr lang="en-GB" sz="1400" dirty="0" smtClean="0"/>
              <a:t>11-19-0260 - MDR </a:t>
            </a:r>
            <a:r>
              <a:rPr lang="en-GB" sz="1400" dirty="0"/>
              <a:t>results review</a:t>
            </a:r>
          </a:p>
          <a:p>
            <a:pPr lvl="1"/>
            <a:r>
              <a:rPr lang="en-GB" sz="1400" dirty="0" smtClean="0"/>
              <a:t>CID 2256 – </a:t>
            </a:r>
            <a:r>
              <a:rPr lang="en-GB" sz="1400" dirty="0" smtClean="0"/>
              <a:t>11-19-723 </a:t>
            </a:r>
            <a:r>
              <a:rPr lang="en-GB" sz="1400" dirty="0" smtClean="0"/>
              <a:t>– Edward </a:t>
            </a:r>
            <a:r>
              <a:rPr lang="en-GB" sz="1400" dirty="0" smtClean="0"/>
              <a:t>Au, 11-19-781 </a:t>
            </a:r>
            <a:r>
              <a:rPr lang="en-GB" sz="1400" dirty="0" err="1" smtClean="0"/>
              <a:t>Yunsong</a:t>
            </a:r>
            <a:r>
              <a:rPr lang="en-GB" sz="1400" dirty="0" smtClean="0"/>
              <a:t> Yang</a:t>
            </a:r>
            <a:endParaRPr lang="en-GB" sz="1400" dirty="0" smtClean="0"/>
          </a:p>
          <a:p>
            <a:pPr lvl="1"/>
            <a:r>
              <a:rPr lang="en-GB" sz="1400" dirty="0"/>
              <a:t>CIDs 2312 and </a:t>
            </a:r>
            <a:r>
              <a:rPr lang="en-GB" sz="1400" dirty="0" smtClean="0"/>
              <a:t>2313 </a:t>
            </a:r>
            <a:r>
              <a:rPr lang="en-US" sz="1400" dirty="0"/>
              <a:t> – </a:t>
            </a:r>
            <a:r>
              <a:rPr lang="en-GB" sz="1400" dirty="0" smtClean="0"/>
              <a:t>11-19-261 – </a:t>
            </a:r>
            <a:r>
              <a:rPr lang="en-GB" sz="1400" dirty="0" err="1" smtClean="0"/>
              <a:t>Yujin</a:t>
            </a:r>
            <a:r>
              <a:rPr lang="en-GB" sz="1400" dirty="0" smtClean="0"/>
              <a:t> Noh</a:t>
            </a:r>
          </a:p>
          <a:p>
            <a:pPr lvl="1"/>
            <a:r>
              <a:rPr lang="en-US" sz="1400" dirty="0"/>
              <a:t>11-19- 0733 – SAE fixes – Dan Harkins </a:t>
            </a:r>
          </a:p>
          <a:p>
            <a:pPr lvl="1"/>
            <a:r>
              <a:rPr lang="en-US" sz="1400" dirty="0" smtClean="0"/>
              <a:t>CID 2320</a:t>
            </a:r>
            <a:r>
              <a:rPr lang="en-US" sz="1400" dirty="0"/>
              <a:t>, 2321, </a:t>
            </a:r>
            <a:r>
              <a:rPr lang="en-US" sz="1400" dirty="0" smtClean="0"/>
              <a:t>2322, 2421 </a:t>
            </a:r>
            <a:r>
              <a:rPr lang="en-US" sz="1400" dirty="0"/>
              <a:t>– Mark </a:t>
            </a:r>
            <a:r>
              <a:rPr lang="en-US" sz="1400" dirty="0" smtClean="0"/>
              <a:t>Rison</a:t>
            </a:r>
          </a:p>
          <a:p>
            <a:pPr lvl="1"/>
            <a:r>
              <a:rPr lang="en-US" sz="1400" dirty="0" smtClean="0"/>
              <a:t>CID 2459, 2529, </a:t>
            </a:r>
            <a:r>
              <a:rPr lang="en-US" sz="1400" dirty="0"/>
              <a:t>2532, 2445 – Mark Rison</a:t>
            </a:r>
          </a:p>
        </p:txBody>
      </p:sp>
      <p:sp>
        <p:nvSpPr>
          <p:cNvPr id="16" name="Rectangle 35"/>
          <p:cNvSpPr>
            <a:spLocks noChangeArrowheads="1"/>
          </p:cNvSpPr>
          <p:nvPr/>
        </p:nvSpPr>
        <p:spPr bwMode="auto">
          <a:xfrm>
            <a:off x="6858000" y="3657600"/>
            <a:ext cx="5096708"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US" sz="1400" dirty="0" smtClean="0"/>
              <a:t>CID 2530</a:t>
            </a:r>
            <a:r>
              <a:rPr lang="en-US" sz="1400" dirty="0"/>
              <a:t>, 2280, 2488, 2596, 2601 </a:t>
            </a:r>
            <a:r>
              <a:rPr lang="en-US" sz="1400" dirty="0" smtClean="0"/>
              <a:t>– Mark Rison</a:t>
            </a:r>
          </a:p>
          <a:p>
            <a:pPr lvl="1"/>
            <a:r>
              <a:rPr lang="en-GB" sz="1400" dirty="0" smtClean="0"/>
              <a:t>19/586r1 </a:t>
            </a:r>
            <a:r>
              <a:rPr lang="en-GB" sz="1400" dirty="0"/>
              <a:t>PMKSA caching and MAC randomization </a:t>
            </a:r>
            <a:r>
              <a:rPr lang="en-GB" sz="1400" dirty="0" smtClean="0"/>
              <a:t>(r0 at </a:t>
            </a:r>
            <a:r>
              <a:rPr lang="en-GB" sz="1400" dirty="0" err="1" smtClean="0"/>
              <a:t>adhoc</a:t>
            </a:r>
            <a:r>
              <a:rPr lang="en-GB" sz="1400" dirty="0" smtClean="0"/>
              <a:t>) [30 </a:t>
            </a:r>
            <a:r>
              <a:rPr lang="en-GB" sz="1400" dirty="0"/>
              <a:t>mins</a:t>
            </a:r>
            <a:r>
              <a:rPr lang="en-GB" sz="1400" dirty="0" smtClean="0"/>
              <a:t>]</a:t>
            </a:r>
          </a:p>
          <a:p>
            <a:pPr lvl="1"/>
            <a:r>
              <a:rPr lang="en-US" sz="1400" dirty="0" smtClean="0"/>
              <a:t>11-19-286</a:t>
            </a:r>
            <a:r>
              <a:rPr lang="en-US" sz="1400" dirty="0" smtClean="0"/>
              <a:t>, MAC address policy/ANQP – Roger Marks, Antonio Delgado</a:t>
            </a:r>
            <a:endParaRPr lang="en-GB" sz="1400" dirty="0"/>
          </a:p>
          <a:p>
            <a:pPr lvl="1"/>
            <a:r>
              <a:rPr lang="en-US" sz="1400" dirty="0" smtClean="0"/>
              <a:t>MDR identified text</a:t>
            </a:r>
            <a:r>
              <a:rPr lang="en-US" sz="1400" dirty="0" smtClean="0"/>
              <a:t> fix </a:t>
            </a:r>
            <a:r>
              <a:rPr lang="en-US" sz="1400" dirty="0"/>
              <a:t>– Dan </a:t>
            </a:r>
            <a:r>
              <a:rPr lang="en-US" sz="1400" dirty="0" smtClean="0"/>
              <a:t>Harkins </a:t>
            </a:r>
            <a:endParaRPr lang="en-US" sz="1400" dirty="0" smtClean="0"/>
          </a:p>
          <a:p>
            <a:pPr lvl="1"/>
            <a:r>
              <a:rPr lang="en-US" sz="1400" dirty="0"/>
              <a:t>CID 2640 – 11-19-574  –  Rison/Stephenson  </a:t>
            </a:r>
          </a:p>
          <a:p>
            <a:pPr lvl="1"/>
            <a:r>
              <a:rPr lang="en-US" sz="1400" dirty="0"/>
              <a:t>CID 2366 – direction of resolution? – Mark </a:t>
            </a:r>
            <a:r>
              <a:rPr lang="en-US" sz="1400" dirty="0" smtClean="0"/>
              <a:t>Hamilton</a:t>
            </a:r>
          </a:p>
          <a:p>
            <a:pPr lvl="1"/>
            <a:r>
              <a:rPr lang="en-US" sz="1400" dirty="0" smtClean="0"/>
              <a:t>Motions</a:t>
            </a:r>
            <a:endParaRPr lang="en-GB" sz="1400" dirty="0" smtClean="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780237" y="1828800"/>
            <a:ext cx="5156886" cy="152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400" b="0" dirty="0" smtClean="0"/>
              <a:t>WEP/TKIP Obsolete/deprecate, see next slide</a:t>
            </a:r>
          </a:p>
          <a:p>
            <a:pPr lvl="1"/>
            <a:r>
              <a:rPr lang="en-US" sz="1400" dirty="0" smtClean="0"/>
              <a:t>CIDs 2656, 2718 – 11-19-306, 11-19-348 - Matthew Fischer</a:t>
            </a:r>
            <a:endParaRPr lang="en-GB" sz="1400" dirty="0" smtClean="0"/>
          </a:p>
          <a:p>
            <a:pPr lvl="1"/>
            <a:r>
              <a:rPr lang="en-US" sz="1400" dirty="0" smtClean="0"/>
              <a:t>11-19-0473 – Sean Coffey</a:t>
            </a:r>
            <a:endParaRPr lang="en-GB" sz="1400" dirty="0"/>
          </a:p>
          <a:p>
            <a:pPr lvl="1"/>
            <a:endParaRPr lang="en-GB" sz="1200" dirty="0"/>
          </a:p>
          <a:p>
            <a:pPr lvl="1"/>
            <a:endParaRPr lang="en-GB" sz="1600" dirty="0"/>
          </a:p>
        </p:txBody>
      </p:sp>
      <p:sp>
        <p:nvSpPr>
          <p:cNvPr id="9" name="Rectangle 19"/>
          <p:cNvSpPr>
            <a:spLocks noChangeArrowheads="1"/>
          </p:cNvSpPr>
          <p:nvPr/>
        </p:nvSpPr>
        <p:spPr bwMode="auto">
          <a:xfrm>
            <a:off x="558114" y="4228784"/>
            <a:ext cx="5690286" cy="1791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GB" sz="1400" dirty="0" smtClean="0"/>
              <a:t>19/420r1 CR 2693 Mirrored SCS (</a:t>
            </a:r>
            <a:r>
              <a:rPr lang="en-GB" sz="1400" dirty="0" smtClean="0"/>
              <a:t>r0 </a:t>
            </a:r>
            <a:r>
              <a:rPr lang="en-GB" sz="1400" dirty="0" smtClean="0"/>
              <a:t>in March) [</a:t>
            </a:r>
            <a:r>
              <a:rPr lang="en-GB" sz="1400" dirty="0" smtClean="0"/>
              <a:t>20 </a:t>
            </a:r>
            <a:r>
              <a:rPr lang="en-GB" sz="1400" dirty="0" smtClean="0"/>
              <a:t>mins]</a:t>
            </a:r>
          </a:p>
          <a:p>
            <a:pPr lvl="1"/>
            <a:r>
              <a:rPr lang="en-GB" sz="1400" dirty="0" smtClean="0"/>
              <a:t>19/556r2 Transmit power related CIDs (</a:t>
            </a:r>
            <a:r>
              <a:rPr lang="en-GB" sz="1400" dirty="0" smtClean="0"/>
              <a:t>R1in </a:t>
            </a:r>
            <a:r>
              <a:rPr lang="en-GB" sz="1400" dirty="0" smtClean="0"/>
              <a:t>ad-hoc ) [15 min]</a:t>
            </a:r>
          </a:p>
          <a:p>
            <a:pPr lvl="1"/>
            <a:r>
              <a:rPr lang="en-GB" sz="1400" dirty="0" smtClean="0"/>
              <a:t>19/630r1 Active scan figure CID (new) [15 min]</a:t>
            </a:r>
          </a:p>
          <a:p>
            <a:pPr lvl="1"/>
            <a:r>
              <a:rPr lang="en-GB" sz="1400" dirty="0" smtClean="0"/>
              <a:t>19/720r0 </a:t>
            </a:r>
            <a:r>
              <a:rPr lang="en-GB" sz="1400" dirty="0"/>
              <a:t>Individually addressed probes CID2216 (new) [15 min</a:t>
            </a:r>
            <a:r>
              <a:rPr lang="en-GB" sz="1400" dirty="0" smtClean="0"/>
              <a:t>]</a:t>
            </a:r>
          </a:p>
          <a:p>
            <a:pPr lvl="1"/>
            <a:r>
              <a:rPr lang="en-US" sz="1400" dirty="0" smtClean="0"/>
              <a:t>CIDs </a:t>
            </a:r>
            <a:r>
              <a:rPr lang="en-US" sz="1400" dirty="0" smtClean="0"/>
              <a:t>2530, 2280</a:t>
            </a:r>
            <a:r>
              <a:rPr lang="en-US" sz="1400" dirty="0"/>
              <a:t>, 2488, 2596, </a:t>
            </a:r>
            <a:r>
              <a:rPr lang="en-US" sz="1400" dirty="0" smtClean="0"/>
              <a:t>2601 – Mark Rison</a:t>
            </a:r>
          </a:p>
          <a:p>
            <a:pPr lvl="1"/>
            <a:r>
              <a:rPr lang="en-GB" sz="1400" dirty="0"/>
              <a:t>Protected TWT and RSN </a:t>
            </a:r>
            <a:r>
              <a:rPr lang="en-US" sz="1400" dirty="0"/>
              <a:t> – </a:t>
            </a:r>
            <a:r>
              <a:rPr lang="en-GB" sz="1400" dirty="0"/>
              <a:t> </a:t>
            </a:r>
            <a:r>
              <a:rPr lang="en-GB" sz="1400" dirty="0" smtClean="0"/>
              <a:t>11-19-114r3 </a:t>
            </a:r>
            <a:r>
              <a:rPr lang="en-US" sz="1400" dirty="0" smtClean="0"/>
              <a:t> </a:t>
            </a:r>
            <a:r>
              <a:rPr lang="en-US" sz="1400" dirty="0"/>
              <a:t>– </a:t>
            </a:r>
            <a:r>
              <a:rPr lang="en-US" sz="1400" dirty="0" err="1" smtClean="0"/>
              <a:t>Yunsong</a:t>
            </a:r>
            <a:endParaRPr lang="en-GB" sz="14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477000" y="2286000"/>
            <a:ext cx="4819196"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400" dirty="0" smtClean="0"/>
              <a:t>S1G CIDs – 11-19-549 – </a:t>
            </a:r>
            <a:r>
              <a:rPr lang="en-US" sz="1400" dirty="0" err="1" smtClean="0"/>
              <a:t>Yongho</a:t>
            </a:r>
            <a:r>
              <a:rPr lang="en-US" sz="1400" dirty="0" smtClean="0"/>
              <a:t> </a:t>
            </a:r>
            <a:r>
              <a:rPr lang="en-US" sz="1400" dirty="0" err="1" smtClean="0"/>
              <a:t>Seok</a:t>
            </a:r>
            <a:endParaRPr lang="en-US" sz="1400" dirty="0" smtClean="0"/>
          </a:p>
          <a:p>
            <a:pPr lvl="1"/>
            <a:r>
              <a:rPr lang="en-US" sz="1400" dirty="0" smtClean="0"/>
              <a:t>11-19-396 – Multiple </a:t>
            </a:r>
            <a:r>
              <a:rPr lang="en-US" sz="1400" dirty="0"/>
              <a:t>BSSID  – </a:t>
            </a:r>
            <a:r>
              <a:rPr lang="en-US" sz="1400" dirty="0" err="1"/>
              <a:t>Abhi</a:t>
            </a:r>
            <a:r>
              <a:rPr lang="en-US" sz="1400" dirty="0"/>
              <a:t> </a:t>
            </a:r>
            <a:r>
              <a:rPr lang="en-US" sz="1400" dirty="0" smtClean="0"/>
              <a:t>Patel </a:t>
            </a:r>
          </a:p>
          <a:p>
            <a:pPr lvl="1"/>
            <a:r>
              <a:rPr lang="en-US" sz="1400" dirty="0" smtClean="0"/>
              <a:t>11-19-610 – Emily Qi</a:t>
            </a:r>
          </a:p>
          <a:p>
            <a:pPr lvl="1"/>
            <a:r>
              <a:rPr lang="en-US" sz="1400" dirty="0" smtClean="0"/>
              <a:t>11-19-841 - Carlos </a:t>
            </a:r>
            <a:r>
              <a:rPr lang="en-US" sz="1400" dirty="0" err="1" smtClean="0"/>
              <a:t>Cordeiro</a:t>
            </a:r>
            <a:endParaRPr lang="en-US" sz="1400" dirty="0" smtClean="0"/>
          </a:p>
          <a:p>
            <a:pPr lvl="1"/>
            <a:r>
              <a:rPr lang="en-US" sz="1400" dirty="0" smtClean="0"/>
              <a:t>Motions</a:t>
            </a:r>
            <a:endParaRPr lang="en-US" sz="1400" dirty="0"/>
          </a:p>
          <a:p>
            <a:pPr lvl="1">
              <a:lnSpc>
                <a:spcPct val="80000"/>
              </a:lnSpc>
            </a:pPr>
            <a:r>
              <a:rPr lang="en-US" altLang="en-US" sz="1400" dirty="0" smtClean="0"/>
              <a:t>Plans for March – May 2019</a:t>
            </a:r>
          </a:p>
          <a:p>
            <a:pPr lvl="1">
              <a:lnSpc>
                <a:spcPct val="80000"/>
              </a:lnSpc>
            </a:pPr>
            <a:r>
              <a:rPr lang="en-US" altLang="en-US" sz="14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2286000"/>
            <a:ext cx="4487108"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GB" sz="1400" dirty="0" smtClean="0"/>
              <a:t>CID 2676 </a:t>
            </a:r>
            <a:r>
              <a:rPr lang="en-US" sz="1400" dirty="0"/>
              <a:t> – </a:t>
            </a:r>
            <a:r>
              <a:rPr lang="en-GB" sz="1400" dirty="0" smtClean="0"/>
              <a:t> 19-0512 </a:t>
            </a:r>
            <a:r>
              <a:rPr lang="en-US" sz="1400" dirty="0"/>
              <a:t> – </a:t>
            </a:r>
            <a:r>
              <a:rPr lang="en-US" sz="1400" dirty="0" smtClean="0"/>
              <a:t> </a:t>
            </a:r>
            <a:r>
              <a:rPr lang="en-US" sz="1400" dirty="0" err="1" smtClean="0"/>
              <a:t>Abhi</a:t>
            </a:r>
            <a:r>
              <a:rPr lang="en-US" sz="1400" dirty="0" smtClean="0"/>
              <a:t> </a:t>
            </a:r>
            <a:r>
              <a:rPr lang="en-US" sz="1400" dirty="0" err="1" smtClean="0"/>
              <a:t>Patil</a:t>
            </a:r>
            <a:endParaRPr lang="en-GB" sz="1400" dirty="0"/>
          </a:p>
          <a:p>
            <a:pPr lvl="1"/>
            <a:r>
              <a:rPr lang="en-US" sz="1400" dirty="0" smtClean="0"/>
              <a:t>CID 2004-2007 – 11-19-405 </a:t>
            </a:r>
            <a:r>
              <a:rPr lang="en-US" sz="1400" dirty="0"/>
              <a:t> – </a:t>
            </a:r>
            <a:r>
              <a:rPr lang="en-US" sz="1400" dirty="0" err="1"/>
              <a:t>Abhi</a:t>
            </a:r>
            <a:r>
              <a:rPr lang="en-US" sz="1400" dirty="0"/>
              <a:t> </a:t>
            </a:r>
            <a:r>
              <a:rPr lang="en-US" sz="1400" dirty="0" err="1" smtClean="0"/>
              <a:t>Patil</a:t>
            </a:r>
            <a:endParaRPr lang="en-US" sz="1400" dirty="0" smtClean="0"/>
          </a:p>
          <a:p>
            <a:pPr lvl="1"/>
            <a:r>
              <a:rPr lang="en-US" sz="1400" dirty="0" smtClean="0"/>
              <a:t>CID 2115 – 11-19-660 </a:t>
            </a:r>
            <a:r>
              <a:rPr lang="en-US" sz="1400" dirty="0"/>
              <a:t> – </a:t>
            </a:r>
            <a:r>
              <a:rPr lang="en-US" sz="1400" dirty="0" smtClean="0"/>
              <a:t>Ganesh </a:t>
            </a:r>
            <a:r>
              <a:rPr lang="en-US" sz="1400" dirty="0" err="1" smtClean="0"/>
              <a:t>Venkatesan</a:t>
            </a:r>
            <a:endParaRPr lang="en-US" sz="1400" dirty="0" smtClean="0"/>
          </a:p>
          <a:p>
            <a:pPr lvl="1"/>
            <a:r>
              <a:rPr lang="en-US" sz="1400" dirty="0" smtClean="0"/>
              <a:t>Mesh CIDs – 11-19-429 – </a:t>
            </a:r>
            <a:r>
              <a:rPr lang="en-US" sz="1400" dirty="0" err="1" smtClean="0"/>
              <a:t>Kaz</a:t>
            </a:r>
            <a:r>
              <a:rPr lang="en-US" sz="1400" dirty="0" smtClean="0"/>
              <a:t> </a:t>
            </a:r>
            <a:r>
              <a:rPr lang="en-US" sz="1400" dirty="0" smtClean="0"/>
              <a:t>Sakoda</a:t>
            </a:r>
          </a:p>
          <a:p>
            <a:pPr lvl="1"/>
            <a:r>
              <a:rPr lang="en-US" sz="1400" dirty="0" smtClean="0"/>
              <a:t>11-19-857 – </a:t>
            </a:r>
            <a:r>
              <a:rPr lang="en-US" sz="1400" dirty="0" err="1" smtClean="0"/>
              <a:t>Youhan</a:t>
            </a:r>
            <a:r>
              <a:rPr lang="en-US" sz="1400" dirty="0" smtClean="0"/>
              <a:t> Kim</a:t>
            </a:r>
            <a:endParaRPr lang="en-US" sz="1400" dirty="0" smtClean="0"/>
          </a:p>
          <a:p>
            <a:pPr lvl="1"/>
            <a:endParaRPr lang="en-US"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a:t>
            </a:r>
            <a:endParaRPr lang="en-US" altLang="en-US" dirty="0"/>
          </a:p>
        </p:txBody>
      </p:sp>
      <p:sp>
        <p:nvSpPr>
          <p:cNvPr id="8" name="Rectangle 19"/>
          <p:cNvSpPr>
            <a:spLocks noChangeArrowheads="1"/>
          </p:cNvSpPr>
          <p:nvPr/>
        </p:nvSpPr>
        <p:spPr bwMode="auto">
          <a:xfrm>
            <a:off x="609600" y="1696244"/>
            <a:ext cx="10972800" cy="447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GB" sz="2400" dirty="0" smtClean="0"/>
              <a:t>WEP/TKIP deprecated/obsolete: CIDs 2140, 2141, 2243</a:t>
            </a:r>
          </a:p>
          <a:p>
            <a:pPr lvl="1"/>
            <a:r>
              <a:rPr lang="en-US" sz="2400" b="0" dirty="0" smtClean="0"/>
              <a:t>Current draft </a:t>
            </a:r>
            <a:r>
              <a:rPr lang="en-US" sz="2400" dirty="0" smtClean="0"/>
              <a:t>text is not consistent – both deprecated and obsolete are indicated</a:t>
            </a:r>
          </a:p>
          <a:p>
            <a:pPr lvl="1"/>
            <a:r>
              <a:rPr lang="en-US" sz="2400" b="0" dirty="0" smtClean="0"/>
              <a:t>Drafted resolutions </a:t>
            </a:r>
            <a:r>
              <a:rPr lang="en-US" sz="2400" dirty="0" smtClean="0"/>
              <a:t>reflect April 2019 </a:t>
            </a:r>
            <a:r>
              <a:rPr lang="en-US" sz="2400" dirty="0" err="1" smtClean="0"/>
              <a:t>TGmd</a:t>
            </a:r>
            <a:r>
              <a:rPr lang="en-US" sz="2400" dirty="0" smtClean="0"/>
              <a:t> straw poll: b</a:t>
            </a:r>
            <a:r>
              <a:rPr lang="en-US" sz="2400" b="0" dirty="0" smtClean="0"/>
              <a:t>oth WEP/TKIP obsolete</a:t>
            </a:r>
          </a:p>
          <a:p>
            <a:pPr lvl="2"/>
            <a:r>
              <a:rPr lang="en-US" sz="1800" dirty="0" smtClean="0"/>
              <a:t>May 2018 Straw polls considered WEP/TKIP removal and TKIP Obsolete, </a:t>
            </a:r>
            <a:r>
              <a:rPr lang="en-US" sz="1800" dirty="0"/>
              <a:t>see </a:t>
            </a:r>
            <a:r>
              <a:rPr lang="en-US" sz="1800" dirty="0">
                <a:hlinkClick r:id="rId3"/>
              </a:rPr>
              <a:t>https://</a:t>
            </a:r>
            <a:r>
              <a:rPr lang="en-US" sz="1800" dirty="0" smtClean="0">
                <a:hlinkClick r:id="rId3"/>
              </a:rPr>
              <a:t>mentor.ieee.org/802.11/dcn/18/11-18-0616-00-000m-minutes-revmd-may-2018-warsaw.docx</a:t>
            </a:r>
            <a:r>
              <a:rPr lang="en-US" sz="1800" dirty="0" smtClean="0"/>
              <a:t> </a:t>
            </a:r>
            <a:endParaRPr lang="en-US" sz="1800" b="0" dirty="0" smtClean="0"/>
          </a:p>
          <a:p>
            <a:pPr lvl="1"/>
            <a:r>
              <a:rPr lang="en-US" sz="2400" dirty="0" smtClean="0"/>
              <a:t>Straw poll: Mark WEP as (a) Obsolete, (b) Deprecated</a:t>
            </a:r>
          </a:p>
          <a:p>
            <a:pPr lvl="2"/>
            <a:r>
              <a:rPr lang="en-US" sz="2000" dirty="0" smtClean="0"/>
              <a:t>Result:</a:t>
            </a:r>
          </a:p>
          <a:p>
            <a:pPr lvl="1"/>
            <a:r>
              <a:rPr lang="en-US" sz="2400" dirty="0"/>
              <a:t>Straw poll: Mark </a:t>
            </a:r>
            <a:r>
              <a:rPr lang="en-US" sz="2400" dirty="0" smtClean="0"/>
              <a:t>TKIP </a:t>
            </a:r>
            <a:r>
              <a:rPr lang="en-US" sz="2400" dirty="0"/>
              <a:t>as (a) Obsolete, (b) </a:t>
            </a:r>
            <a:r>
              <a:rPr lang="en-US" sz="2400" dirty="0" smtClean="0"/>
              <a:t>Deprecated</a:t>
            </a:r>
          </a:p>
          <a:p>
            <a:pPr lvl="2"/>
            <a:r>
              <a:rPr lang="en-US" sz="2000" b="0" dirty="0" smtClean="0"/>
              <a:t>Result:</a:t>
            </a:r>
            <a:endParaRPr lang="en-GB" sz="2000" b="0" dirty="0" smtClean="0"/>
          </a:p>
          <a:p>
            <a:pPr lvl="1"/>
            <a:endParaRPr lang="en-GB" sz="1600" dirty="0"/>
          </a:p>
        </p:txBody>
      </p:sp>
    </p:spTree>
    <p:extLst>
      <p:ext uri="{BB962C8B-B14F-4D97-AF65-F5344CB8AC3E}">
        <p14:creationId xmlns:p14="http://schemas.microsoft.com/office/powerpoint/2010/main" val="3410349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534760</TotalTime>
  <Words>2616</Words>
  <Application>Microsoft Office PowerPoint</Application>
  <PresentationFormat>Widescreen</PresentationFormat>
  <Paragraphs>554</Paragraphs>
  <Slides>28</Slides>
  <Notes>25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8"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May 2019 Agenda</vt:lpstr>
      <vt:lpstr>Abstract</vt:lpstr>
      <vt:lpstr>TGmd Agenda  </vt:lpstr>
      <vt:lpstr>TGmd Agenda  </vt:lpstr>
      <vt:lpstr>TGmd Agenda - 2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September 2018 </vt:lpstr>
      <vt:lpstr>TGmd – Snapshot slide</vt:lpstr>
      <vt:lpstr>Approve prior TGmd minutes</vt:lpstr>
      <vt:lpstr>Motion  105 – March – May telecom &amp; ad-hoc CIDs</vt:lpstr>
      <vt:lpstr>Motion  – Additional PHY edits</vt:lpstr>
      <vt:lpstr>Motion   – WEP/TKIP</vt:lpstr>
      <vt:lpstr>Motion   – CID 2572 (prior WEP/TKIP CIDs)</vt:lpstr>
      <vt:lpstr>Motion   – MDR edits in D2.2</vt:lpstr>
      <vt:lpstr>Motion   – 11ah Editorial </vt:lpstr>
      <vt:lpstr>Motion   – SAE fixes</vt:lpstr>
      <vt:lpstr>Motion   – </vt:lpstr>
      <vt:lpstr>Motion: Ad-hoc</vt:lpstr>
      <vt:lpstr>PowerPoint Presentation</vt:lpstr>
      <vt:lpstr>May 2019 – July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2019</cp:keywords>
  <cp:lastModifiedBy>Stanley, Dorothy</cp:lastModifiedBy>
  <cp:revision>3629</cp:revision>
  <cp:lastPrinted>1998-02-10T13:28:06Z</cp:lastPrinted>
  <dcterms:created xsi:type="dcterms:W3CDTF">2005-01-04T21:26:55Z</dcterms:created>
  <dcterms:modified xsi:type="dcterms:W3CDTF">2019-05-13T19:37:29Z</dcterms:modified>
</cp:coreProperties>
</file>