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3"/>
  </p:notesMasterIdLst>
  <p:handoutMasterIdLst>
    <p:handoutMasterId r:id="rId124"/>
  </p:handoutMasterIdLst>
  <p:sldIdLst>
    <p:sldId id="256" r:id="rId2"/>
    <p:sldId id="257" r:id="rId3"/>
    <p:sldId id="258" r:id="rId4"/>
    <p:sldId id="350" r:id="rId5"/>
    <p:sldId id="351" r:id="rId6"/>
    <p:sldId id="353" r:id="rId7"/>
    <p:sldId id="354" r:id="rId8"/>
    <p:sldId id="355" r:id="rId9"/>
    <p:sldId id="356" r:id="rId10"/>
    <p:sldId id="438" r:id="rId11"/>
    <p:sldId id="439" r:id="rId12"/>
    <p:sldId id="440" r:id="rId13"/>
    <p:sldId id="441" r:id="rId14"/>
    <p:sldId id="357" r:id="rId15"/>
    <p:sldId id="358" r:id="rId16"/>
    <p:sldId id="359" r:id="rId17"/>
    <p:sldId id="360" r:id="rId18"/>
    <p:sldId id="361" r:id="rId19"/>
    <p:sldId id="362" r:id="rId20"/>
    <p:sldId id="363" r:id="rId21"/>
    <p:sldId id="364" r:id="rId22"/>
    <p:sldId id="365" r:id="rId23"/>
    <p:sldId id="366" r:id="rId24"/>
    <p:sldId id="442" r:id="rId25"/>
    <p:sldId id="443" r:id="rId26"/>
    <p:sldId id="444" r:id="rId27"/>
    <p:sldId id="445" r:id="rId28"/>
    <p:sldId id="373" r:id="rId29"/>
    <p:sldId id="374" r:id="rId30"/>
    <p:sldId id="375" r:id="rId31"/>
    <p:sldId id="376" r:id="rId32"/>
    <p:sldId id="377" r:id="rId33"/>
    <p:sldId id="378" r:id="rId34"/>
    <p:sldId id="379" r:id="rId35"/>
    <p:sldId id="380" r:id="rId36"/>
    <p:sldId id="433" r:id="rId37"/>
    <p:sldId id="434" r:id="rId38"/>
    <p:sldId id="435" r:id="rId39"/>
    <p:sldId id="436" r:id="rId40"/>
    <p:sldId id="437" r:id="rId41"/>
    <p:sldId id="382" r:id="rId42"/>
    <p:sldId id="383" r:id="rId43"/>
    <p:sldId id="384" r:id="rId44"/>
    <p:sldId id="385" r:id="rId45"/>
    <p:sldId id="386" r:id="rId46"/>
    <p:sldId id="387" r:id="rId47"/>
    <p:sldId id="388" r:id="rId48"/>
    <p:sldId id="389" r:id="rId49"/>
    <p:sldId id="390" r:id="rId50"/>
    <p:sldId id="391" r:id="rId51"/>
    <p:sldId id="392" r:id="rId52"/>
    <p:sldId id="393" r:id="rId53"/>
    <p:sldId id="394" r:id="rId54"/>
    <p:sldId id="395" r:id="rId55"/>
    <p:sldId id="396" r:id="rId56"/>
    <p:sldId id="397" r:id="rId57"/>
    <p:sldId id="398" r:id="rId58"/>
    <p:sldId id="399" r:id="rId59"/>
    <p:sldId id="400" r:id="rId60"/>
    <p:sldId id="401" r:id="rId61"/>
    <p:sldId id="402" r:id="rId62"/>
    <p:sldId id="403" r:id="rId63"/>
    <p:sldId id="404" r:id="rId64"/>
    <p:sldId id="405" r:id="rId65"/>
    <p:sldId id="406" r:id="rId66"/>
    <p:sldId id="407" r:id="rId67"/>
    <p:sldId id="408" r:id="rId68"/>
    <p:sldId id="409" r:id="rId69"/>
    <p:sldId id="410" r:id="rId70"/>
    <p:sldId id="411" r:id="rId71"/>
    <p:sldId id="412" r:id="rId72"/>
    <p:sldId id="413" r:id="rId73"/>
    <p:sldId id="414" r:id="rId74"/>
    <p:sldId id="415" r:id="rId75"/>
    <p:sldId id="416" r:id="rId76"/>
    <p:sldId id="417" r:id="rId77"/>
    <p:sldId id="418" r:id="rId78"/>
    <p:sldId id="419" r:id="rId79"/>
    <p:sldId id="420" r:id="rId80"/>
    <p:sldId id="421" r:id="rId81"/>
    <p:sldId id="422" r:id="rId82"/>
    <p:sldId id="423" r:id="rId83"/>
    <p:sldId id="424" r:id="rId84"/>
    <p:sldId id="425" r:id="rId85"/>
    <p:sldId id="426" r:id="rId86"/>
    <p:sldId id="427" r:id="rId87"/>
    <p:sldId id="428" r:id="rId88"/>
    <p:sldId id="429" r:id="rId89"/>
    <p:sldId id="430" r:id="rId90"/>
    <p:sldId id="431" r:id="rId91"/>
    <p:sldId id="432" r:id="rId92"/>
    <p:sldId id="462" r:id="rId93"/>
    <p:sldId id="463" r:id="rId94"/>
    <p:sldId id="464" r:id="rId95"/>
    <p:sldId id="465" r:id="rId96"/>
    <p:sldId id="466" r:id="rId97"/>
    <p:sldId id="467" r:id="rId98"/>
    <p:sldId id="468" r:id="rId99"/>
    <p:sldId id="469" r:id="rId100"/>
    <p:sldId id="470" r:id="rId101"/>
    <p:sldId id="471" r:id="rId102"/>
    <p:sldId id="472" r:id="rId103"/>
    <p:sldId id="473" r:id="rId104"/>
    <p:sldId id="474" r:id="rId105"/>
    <p:sldId id="475" r:id="rId106"/>
    <p:sldId id="476" r:id="rId107"/>
    <p:sldId id="477" r:id="rId108"/>
    <p:sldId id="478" r:id="rId109"/>
    <p:sldId id="479" r:id="rId110"/>
    <p:sldId id="456" r:id="rId111"/>
    <p:sldId id="457" r:id="rId112"/>
    <p:sldId id="458" r:id="rId113"/>
    <p:sldId id="459" r:id="rId114"/>
    <p:sldId id="460" r:id="rId115"/>
    <p:sldId id="461" r:id="rId116"/>
    <p:sldId id="480" r:id="rId117"/>
    <p:sldId id="481" r:id="rId118"/>
    <p:sldId id="482" r:id="rId119"/>
    <p:sldId id="483" r:id="rId120"/>
    <p:sldId id="454" r:id="rId121"/>
    <p:sldId id="455" r:id="rId1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832" autoAdjust="0"/>
    <p:restoredTop sz="94660"/>
  </p:normalViewPr>
  <p:slideViewPr>
    <p:cSldViewPr>
      <p:cViewPr varScale="1">
        <p:scale>
          <a:sx n="89" d="100"/>
          <a:sy n="89" d="100"/>
        </p:scale>
        <p:origin x="106"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notesMaster" Target="notesMasters/notesMaster1.xml"/><Relationship Id="rId128"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6.png"/></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17</a:t>
            </a:fld>
            <a:endParaRPr lang="en-US"/>
          </a:p>
        </p:txBody>
      </p:sp>
    </p:spTree>
    <p:extLst>
      <p:ext uri="{BB962C8B-B14F-4D97-AF65-F5344CB8AC3E}">
        <p14:creationId xmlns:p14="http://schemas.microsoft.com/office/powerpoint/2010/main" val="41154404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9383027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1192388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41609844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21</a:t>
            </a:fld>
            <a:endParaRPr lang="en-US"/>
          </a:p>
        </p:txBody>
      </p:sp>
    </p:spTree>
    <p:extLst>
      <p:ext uri="{BB962C8B-B14F-4D97-AF65-F5344CB8AC3E}">
        <p14:creationId xmlns:p14="http://schemas.microsoft.com/office/powerpoint/2010/main" val="11770492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22</a:t>
            </a:fld>
            <a:endParaRPr lang="en-US"/>
          </a:p>
        </p:txBody>
      </p:sp>
    </p:spTree>
    <p:extLst>
      <p:ext uri="{BB962C8B-B14F-4D97-AF65-F5344CB8AC3E}">
        <p14:creationId xmlns:p14="http://schemas.microsoft.com/office/powerpoint/2010/main" val="15246802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23</a:t>
            </a:fld>
            <a:endParaRPr lang="en-US"/>
          </a:p>
        </p:txBody>
      </p:sp>
    </p:spTree>
    <p:extLst>
      <p:ext uri="{BB962C8B-B14F-4D97-AF65-F5344CB8AC3E}">
        <p14:creationId xmlns:p14="http://schemas.microsoft.com/office/powerpoint/2010/main" val="7745022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24</a:t>
            </a:fld>
            <a:endParaRPr lang="en-US" smtClean="0"/>
          </a:p>
        </p:txBody>
      </p:sp>
      <p:sp>
        <p:nvSpPr>
          <p:cNvPr id="68614" name="Rectangle 2"/>
          <p:cNvSpPr>
            <a:spLocks noGrp="1" noRot="1" noChangeAspect="1" noChangeArrowheads="1" noTextEdit="1"/>
          </p:cNvSpPr>
          <p:nvPr>
            <p:ph type="sldImg"/>
          </p:nvPr>
        </p:nvSpPr>
        <p:spPr>
          <a:xfrm>
            <a:off x="384175" y="701675"/>
            <a:ext cx="6165850"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extLst>
      <p:ext uri="{BB962C8B-B14F-4D97-AF65-F5344CB8AC3E}">
        <p14:creationId xmlns:p14="http://schemas.microsoft.com/office/powerpoint/2010/main" val="17921564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25379487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7411"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7412"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7413"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B6A31C27-B09A-4880-B9CE-D62100860083}" type="slidenum">
              <a:rPr lang="en-GB" altLang="en-US"/>
              <a:pPr>
                <a:spcBef>
                  <a:spcPct val="0"/>
                </a:spcBef>
              </a:pPr>
              <a:t>28</a:t>
            </a:fld>
            <a:endParaRPr lang="en-GB" altLang="en-US"/>
          </a:p>
        </p:txBody>
      </p:sp>
      <p:sp>
        <p:nvSpPr>
          <p:cNvPr id="17414" name="Rectangle 2"/>
          <p:cNvSpPr>
            <a:spLocks noGrp="1" noRot="1" noChangeAspect="1" noChangeArrowheads="1" noTextEdit="1"/>
          </p:cNvSpPr>
          <p:nvPr>
            <p:ph type="sldImg"/>
          </p:nvPr>
        </p:nvSpPr>
        <p:spPr>
          <a:xfrm>
            <a:off x="98425" y="750888"/>
            <a:ext cx="6597650" cy="3711575"/>
          </a:xfrm>
          <a:ln/>
        </p:spPr>
      </p:sp>
      <p:sp>
        <p:nvSpPr>
          <p:cNvPr id="17415"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425336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8435"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8436"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8437"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0D2CC4C-3E45-403F-B1FF-28CA88101F17}" type="slidenum">
              <a:rPr lang="en-GB" altLang="en-US"/>
              <a:pPr>
                <a:spcBef>
                  <a:spcPct val="0"/>
                </a:spcBef>
              </a:pPr>
              <a:t>29</a:t>
            </a:fld>
            <a:endParaRPr lang="en-GB" altLang="en-US"/>
          </a:p>
        </p:txBody>
      </p:sp>
      <p:sp>
        <p:nvSpPr>
          <p:cNvPr id="18438" name="Rectangle 2"/>
          <p:cNvSpPr>
            <a:spLocks noGrp="1" noRot="1" noChangeAspect="1" noChangeArrowheads="1" noTextEdit="1"/>
          </p:cNvSpPr>
          <p:nvPr>
            <p:ph type="sldImg"/>
          </p:nvPr>
        </p:nvSpPr>
        <p:spPr>
          <a:xfrm>
            <a:off x="98425" y="750888"/>
            <a:ext cx="6597650" cy="3711575"/>
          </a:xfrm>
          <a:ln cap="flat"/>
        </p:spPr>
      </p:sp>
      <p:sp>
        <p:nvSpPr>
          <p:cNvPr id="18439" name="Rectangle 3"/>
          <p:cNvSpPr>
            <a:spLocks noGrp="1" noChangeArrowheads="1"/>
          </p:cNvSpPr>
          <p:nvPr>
            <p:ph type="body" idx="1"/>
          </p:nvPr>
        </p:nvSpPr>
        <p:spPr>
          <a:noFill/>
        </p:spPr>
        <p:txBody>
          <a:bodyPr lIns="95335" rIns="95335"/>
          <a:lstStyle/>
          <a:p>
            <a:endParaRPr lang="en-US" altLang="en-US"/>
          </a:p>
        </p:txBody>
      </p:sp>
    </p:spTree>
    <p:extLst>
      <p:ext uri="{BB962C8B-B14F-4D97-AF65-F5344CB8AC3E}">
        <p14:creationId xmlns:p14="http://schemas.microsoft.com/office/powerpoint/2010/main" val="22188584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30</a:t>
            </a:fld>
            <a:endParaRPr lang="en-GB" altLang="en-US"/>
          </a:p>
        </p:txBody>
      </p:sp>
      <p:sp>
        <p:nvSpPr>
          <p:cNvPr id="19462" name="Rectangle 2"/>
          <p:cNvSpPr>
            <a:spLocks noGrp="1" noRot="1" noChangeAspect="1" noChangeArrowheads="1" noTextEdit="1"/>
          </p:cNvSpPr>
          <p:nvPr>
            <p:ph type="sldImg"/>
          </p:nvPr>
        </p:nvSpPr>
        <p:spPr>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a:p>
        </p:txBody>
      </p:sp>
    </p:spTree>
    <p:extLst>
      <p:ext uri="{BB962C8B-B14F-4D97-AF65-F5344CB8AC3E}">
        <p14:creationId xmlns:p14="http://schemas.microsoft.com/office/powerpoint/2010/main" val="40478960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a:xfrm>
            <a:off x="4986512" y="8985250"/>
            <a:ext cx="1295226" cy="184666"/>
          </a:xfrm>
        </p:spPr>
        <p:txBody>
          <a:bodyPr/>
          <a:lstStyle/>
          <a:p>
            <a:pPr lvl="4">
              <a:defRPr/>
            </a:pPr>
            <a:r>
              <a:rPr lang="en-US" dirty="0" smtClean="0"/>
              <a:t>Peter Yee, AKAYLA</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31</a:t>
            </a:fld>
            <a:endParaRPr lang="en-US" dirty="0" smtClean="0"/>
          </a:p>
        </p:txBody>
      </p:sp>
      <p:sp>
        <p:nvSpPr>
          <p:cNvPr id="68614" name="Rectangle 2"/>
          <p:cNvSpPr>
            <a:spLocks noGrp="1" noRot="1" noChangeAspect="1" noChangeArrowheads="1" noTextEdit="1"/>
          </p:cNvSpPr>
          <p:nvPr>
            <p:ph type="sldImg"/>
          </p:nvPr>
        </p:nvSpPr>
        <p:spPr>
          <a:xfrm>
            <a:off x="384175" y="701675"/>
            <a:ext cx="6165850"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extLst>
      <p:ext uri="{BB962C8B-B14F-4D97-AF65-F5344CB8AC3E}">
        <p14:creationId xmlns:p14="http://schemas.microsoft.com/office/powerpoint/2010/main" val="42000883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33</a:t>
            </a:fld>
            <a:endParaRPr lang="en-US"/>
          </a:p>
        </p:txBody>
      </p:sp>
    </p:spTree>
    <p:extLst>
      <p:ext uri="{BB962C8B-B14F-4D97-AF65-F5344CB8AC3E}">
        <p14:creationId xmlns:p14="http://schemas.microsoft.com/office/powerpoint/2010/main" val="40267417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802.11-19/937r0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36</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2721095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802.11-19/937r0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37</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7021733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802.11-19/937r0</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38</a:t>
            </a:fld>
            <a:endParaRPr lang="en-US"/>
          </a:p>
        </p:txBody>
      </p:sp>
    </p:spTree>
    <p:extLst>
      <p:ext uri="{BB962C8B-B14F-4D97-AF65-F5344CB8AC3E}">
        <p14:creationId xmlns:p14="http://schemas.microsoft.com/office/powerpoint/2010/main" val="9283647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802.11-19/937r0</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39</a:t>
            </a:fld>
            <a:endParaRPr lang="en-US"/>
          </a:p>
        </p:txBody>
      </p:sp>
    </p:spTree>
    <p:extLst>
      <p:ext uri="{BB962C8B-B14F-4D97-AF65-F5344CB8AC3E}">
        <p14:creationId xmlns:p14="http://schemas.microsoft.com/office/powerpoint/2010/main" val="30015701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802.11-19/937r0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40</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4413092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802.11-11/0xxxr0</a:t>
            </a:r>
          </a:p>
        </p:txBody>
      </p:sp>
      <p:sp>
        <p:nvSpPr>
          <p:cNvPr id="13315" name="Rectangle 3"/>
          <p:cNvSpPr>
            <a:spLocks noGrp="1" noChangeArrowheads="1"/>
          </p:cNvSpPr>
          <p:nvPr>
            <p:ph type="dt" sz="quarter" idx="1"/>
          </p:nvPr>
        </p:nvSpPr>
        <p:spPr>
          <a:noFill/>
        </p:spPr>
        <p:txBody>
          <a:bodyPr/>
          <a:lstStyle/>
          <a:p>
            <a:r>
              <a:rPr lang="en-US"/>
              <a:t>November 2011</a:t>
            </a:r>
          </a:p>
        </p:txBody>
      </p:sp>
      <p:sp>
        <p:nvSpPr>
          <p:cNvPr id="13316" name="Rectangle 6"/>
          <p:cNvSpPr>
            <a:spLocks noGrp="1" noChangeArrowheads="1"/>
          </p:cNvSpPr>
          <p:nvPr>
            <p:ph type="ftr" sz="quarter" idx="4"/>
          </p:nvPr>
        </p:nvSpPr>
        <p:spPr>
          <a:noFill/>
        </p:spPr>
        <p:txBody>
          <a:bodyPr/>
          <a:lstStyle/>
          <a:p>
            <a:pPr lvl="4"/>
            <a:r>
              <a:rPr lang="en-US"/>
              <a:t>Osama Aboul-Magd (Samsung)</a:t>
            </a:r>
          </a:p>
        </p:txBody>
      </p:sp>
      <p:sp>
        <p:nvSpPr>
          <p:cNvPr id="13317" name="Rectangle 7"/>
          <p:cNvSpPr>
            <a:spLocks noGrp="1" noChangeArrowheads="1"/>
          </p:cNvSpPr>
          <p:nvPr>
            <p:ph type="sldNum" sz="quarter" idx="5"/>
          </p:nvPr>
        </p:nvSpPr>
        <p:spPr>
          <a:noFill/>
        </p:spPr>
        <p:txBody>
          <a:bodyPr/>
          <a:lstStyle/>
          <a:p>
            <a:r>
              <a:rPr lang="en-US"/>
              <a:t>Page </a:t>
            </a:r>
            <a:fld id="{CC47AE6E-6830-4D66-A48E-1AB33BF56CB8}" type="slidenum">
              <a:rPr lang="en-US" smtClean="0"/>
              <a:pPr/>
              <a:t>41</a:t>
            </a:fld>
            <a:endParaRPr lang="en-US"/>
          </a:p>
        </p:txBody>
      </p:sp>
      <p:sp>
        <p:nvSpPr>
          <p:cNvPr id="13318" name="Rectangle 2"/>
          <p:cNvSpPr>
            <a:spLocks noGrp="1" noRot="1" noChangeAspect="1" noChangeArrowheads="1" noTextEdit="1"/>
          </p:cNvSpPr>
          <p:nvPr>
            <p:ph type="sldImg"/>
          </p:nvPr>
        </p:nvSpPr>
        <p:spPr>
          <a:xfrm>
            <a:off x="384175" y="701675"/>
            <a:ext cx="6165850"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504345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5</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769727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p>
            <a:r>
              <a:rPr lang="en-US"/>
              <a:t>doc.: IEEE 802.11-11/0xxxr0</a:t>
            </a:r>
          </a:p>
        </p:txBody>
      </p:sp>
      <p:sp>
        <p:nvSpPr>
          <p:cNvPr id="14339" name="Rectangle 3"/>
          <p:cNvSpPr>
            <a:spLocks noGrp="1" noChangeArrowheads="1"/>
          </p:cNvSpPr>
          <p:nvPr>
            <p:ph type="dt" sz="quarter" idx="1"/>
          </p:nvPr>
        </p:nvSpPr>
        <p:spPr>
          <a:noFill/>
        </p:spPr>
        <p:txBody>
          <a:bodyPr/>
          <a:lstStyle/>
          <a:p>
            <a:r>
              <a:rPr lang="en-US"/>
              <a:t>November 2011</a:t>
            </a:r>
          </a:p>
        </p:txBody>
      </p:sp>
      <p:sp>
        <p:nvSpPr>
          <p:cNvPr id="14340" name="Rectangle 6"/>
          <p:cNvSpPr>
            <a:spLocks noGrp="1" noChangeArrowheads="1"/>
          </p:cNvSpPr>
          <p:nvPr>
            <p:ph type="ftr" sz="quarter" idx="4"/>
          </p:nvPr>
        </p:nvSpPr>
        <p:spPr>
          <a:noFill/>
        </p:spPr>
        <p:txBody>
          <a:bodyPr/>
          <a:lstStyle/>
          <a:p>
            <a:pPr lvl="4"/>
            <a:r>
              <a:rPr lang="en-US"/>
              <a:t>Osama Aboul-Magd (Samsung)</a:t>
            </a:r>
          </a:p>
        </p:txBody>
      </p:sp>
      <p:sp>
        <p:nvSpPr>
          <p:cNvPr id="14341" name="Rectangle 7"/>
          <p:cNvSpPr>
            <a:spLocks noGrp="1" noChangeArrowheads="1"/>
          </p:cNvSpPr>
          <p:nvPr>
            <p:ph type="sldNum" sz="quarter" idx="5"/>
          </p:nvPr>
        </p:nvSpPr>
        <p:spPr>
          <a:noFill/>
        </p:spPr>
        <p:txBody>
          <a:bodyPr/>
          <a:lstStyle/>
          <a:p>
            <a:r>
              <a:rPr lang="en-US"/>
              <a:t>Page </a:t>
            </a:r>
            <a:fld id="{E45B7B12-CE07-4A54-96EB-35A50D49DB14}" type="slidenum">
              <a:rPr lang="en-US" smtClean="0"/>
              <a:pPr/>
              <a:t>42</a:t>
            </a:fld>
            <a:endParaRPr lang="en-US"/>
          </a:p>
        </p:txBody>
      </p:sp>
      <p:sp>
        <p:nvSpPr>
          <p:cNvPr id="14342" name="Rectangle 2"/>
          <p:cNvSpPr>
            <a:spLocks noGrp="1" noRot="1" noChangeAspect="1" noChangeArrowheads="1" noTextEdit="1"/>
          </p:cNvSpPr>
          <p:nvPr>
            <p:ph type="sldImg"/>
          </p:nvPr>
        </p:nvSpPr>
        <p:spPr>
          <a:xfrm>
            <a:off x="384175" y="701675"/>
            <a:ext cx="6165850" cy="3468688"/>
          </a:xfrm>
          <a:ln cap="flat"/>
        </p:spPr>
      </p:sp>
      <p:sp>
        <p:nvSpPr>
          <p:cNvPr id="14343"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1634218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802.11-11/0xxxr0</a:t>
            </a:r>
          </a:p>
        </p:txBody>
      </p:sp>
      <p:sp>
        <p:nvSpPr>
          <p:cNvPr id="5" name="Date Placeholder 4"/>
          <p:cNvSpPr>
            <a:spLocks noGrp="1"/>
          </p:cNvSpPr>
          <p:nvPr>
            <p:ph type="dt" idx="11"/>
          </p:nvPr>
        </p:nvSpPr>
        <p:spPr/>
        <p:txBody>
          <a:bodyPr/>
          <a:lstStyle/>
          <a:p>
            <a:pPr>
              <a:defRPr/>
            </a:pPr>
            <a:r>
              <a:rPr lang="en-US"/>
              <a:t>November 2011</a:t>
            </a:r>
          </a:p>
        </p:txBody>
      </p:sp>
      <p:sp>
        <p:nvSpPr>
          <p:cNvPr id="6" name="Footer Placeholder 5"/>
          <p:cNvSpPr>
            <a:spLocks noGrp="1"/>
          </p:cNvSpPr>
          <p:nvPr>
            <p:ph type="ftr" sz="quarter" idx="12"/>
          </p:nvPr>
        </p:nvSpPr>
        <p:spPr/>
        <p:txBody>
          <a:bodyPr/>
          <a:lstStyle/>
          <a:p>
            <a:pPr lvl="4">
              <a:defRPr/>
            </a:pPr>
            <a:r>
              <a:rPr lang="en-US"/>
              <a:t>Osama Aboul-Magd (Samsung)</a:t>
            </a:r>
          </a:p>
        </p:txBody>
      </p:sp>
      <p:sp>
        <p:nvSpPr>
          <p:cNvPr id="7" name="Slide Number Placeholder 6"/>
          <p:cNvSpPr>
            <a:spLocks noGrp="1"/>
          </p:cNvSpPr>
          <p:nvPr>
            <p:ph type="sldNum" sz="quarter" idx="13"/>
          </p:nvPr>
        </p:nvSpPr>
        <p:spPr/>
        <p:txBody>
          <a:bodyPr/>
          <a:lstStyle/>
          <a:p>
            <a:pPr>
              <a:defRPr/>
            </a:pPr>
            <a:r>
              <a:rPr lang="en-US"/>
              <a:t>Page </a:t>
            </a:r>
            <a:fld id="{8494B09C-02D3-414B-B0EE-19148CC64A93}" type="slidenum">
              <a:rPr lang="en-US" smtClean="0"/>
              <a:pPr>
                <a:defRPr/>
              </a:pPr>
              <a:t>43</a:t>
            </a:fld>
            <a:endParaRPr lang="en-US"/>
          </a:p>
        </p:txBody>
      </p:sp>
    </p:spTree>
    <p:extLst>
      <p:ext uri="{BB962C8B-B14F-4D97-AF65-F5344CB8AC3E}">
        <p14:creationId xmlns:p14="http://schemas.microsoft.com/office/powerpoint/2010/main" val="26653102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384175" y="701675"/>
            <a:ext cx="6165850" cy="3468688"/>
          </a:xfrm>
          <a:ln/>
        </p:spPr>
      </p:sp>
      <p:sp>
        <p:nvSpPr>
          <p:cNvPr id="16387" name="Notes Placeholder 2"/>
          <p:cNvSpPr>
            <a:spLocks noGrp="1"/>
          </p:cNvSpPr>
          <p:nvPr>
            <p:ph type="body" idx="1"/>
          </p:nvPr>
        </p:nvSpPr>
        <p:spPr>
          <a:noFill/>
          <a:ln/>
        </p:spPr>
        <p:txBody>
          <a:bodyPr/>
          <a:lstStyle/>
          <a:p>
            <a:endParaRPr lang="en-US"/>
          </a:p>
        </p:txBody>
      </p:sp>
      <p:sp>
        <p:nvSpPr>
          <p:cNvPr id="16388" name="Header Placeholder 3"/>
          <p:cNvSpPr>
            <a:spLocks noGrp="1"/>
          </p:cNvSpPr>
          <p:nvPr>
            <p:ph type="hdr" sz="quarter"/>
          </p:nvPr>
        </p:nvSpPr>
        <p:spPr>
          <a:noFill/>
        </p:spPr>
        <p:txBody>
          <a:bodyPr/>
          <a:lstStyle/>
          <a:p>
            <a:r>
              <a:rPr lang="en-US"/>
              <a:t>doc.: IEEE 802.11-11/0xxxr0</a:t>
            </a:r>
          </a:p>
        </p:txBody>
      </p:sp>
      <p:sp>
        <p:nvSpPr>
          <p:cNvPr id="16389" name="Date Placeholder 4"/>
          <p:cNvSpPr>
            <a:spLocks noGrp="1"/>
          </p:cNvSpPr>
          <p:nvPr>
            <p:ph type="dt" sz="quarter" idx="1"/>
          </p:nvPr>
        </p:nvSpPr>
        <p:spPr>
          <a:noFill/>
        </p:spPr>
        <p:txBody>
          <a:bodyPr/>
          <a:lstStyle/>
          <a:p>
            <a:r>
              <a:rPr lang="en-US"/>
              <a:t>November 2011</a:t>
            </a:r>
          </a:p>
        </p:txBody>
      </p:sp>
      <p:sp>
        <p:nvSpPr>
          <p:cNvPr id="16390" name="Footer Placeholder 5"/>
          <p:cNvSpPr>
            <a:spLocks noGrp="1"/>
          </p:cNvSpPr>
          <p:nvPr>
            <p:ph type="ftr" sz="quarter" idx="4"/>
          </p:nvPr>
        </p:nvSpPr>
        <p:spPr>
          <a:noFill/>
        </p:spPr>
        <p:txBody>
          <a:bodyPr/>
          <a:lstStyle/>
          <a:p>
            <a:pPr lvl="4"/>
            <a:r>
              <a:rPr lang="en-US"/>
              <a:t>Osama Aboul-Magd (Samsung)</a:t>
            </a:r>
          </a:p>
        </p:txBody>
      </p:sp>
      <p:sp>
        <p:nvSpPr>
          <p:cNvPr id="16391" name="Slide Number Placeholder 6"/>
          <p:cNvSpPr>
            <a:spLocks noGrp="1"/>
          </p:cNvSpPr>
          <p:nvPr>
            <p:ph type="sldNum" sz="quarter" idx="5"/>
          </p:nvPr>
        </p:nvSpPr>
        <p:spPr>
          <a:noFill/>
        </p:spPr>
        <p:txBody>
          <a:bodyPr/>
          <a:lstStyle/>
          <a:p>
            <a:r>
              <a:rPr lang="en-US"/>
              <a:t>Page </a:t>
            </a:r>
            <a:fld id="{C0FE0FD1-4DD9-4FB0-9C7C-C209A0639D2E}" type="slidenum">
              <a:rPr lang="en-US" smtClean="0"/>
              <a:pPr/>
              <a:t>45</a:t>
            </a:fld>
            <a:endParaRPr lang="en-US"/>
          </a:p>
        </p:txBody>
      </p:sp>
    </p:spTree>
    <p:extLst>
      <p:ext uri="{BB962C8B-B14F-4D97-AF65-F5344CB8AC3E}">
        <p14:creationId xmlns:p14="http://schemas.microsoft.com/office/powerpoint/2010/main" val="9424659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D4A2F72C-46DC-484A-85DE-4564598F3927}" type="slidenum">
              <a:rPr lang="en-US" altLang="en-US" smtClean="0"/>
              <a:pPr>
                <a:spcBef>
                  <a:spcPct val="0"/>
                </a:spcBef>
              </a:pPr>
              <a:t>47</a:t>
            </a:fld>
            <a:endParaRPr lang="en-US" altLang="en-US" smtClean="0"/>
          </a:p>
        </p:txBody>
      </p:sp>
      <p:sp>
        <p:nvSpPr>
          <p:cNvPr id="16390" name="Rectangle 2"/>
          <p:cNvSpPr>
            <a:spLocks noGrp="1" noRot="1" noChangeAspect="1" noChangeArrowheads="1" noTextEdit="1"/>
          </p:cNvSpPr>
          <p:nvPr>
            <p:ph type="sldImg"/>
          </p:nvPr>
        </p:nvSpPr>
        <p:spPr>
          <a:xfrm>
            <a:off x="384175" y="701675"/>
            <a:ext cx="6165850"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3291572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smtClean="0"/>
              <a:t>doc.: IEEE 802.11-11/0xxxr0</a:t>
            </a:r>
          </a:p>
        </p:txBody>
      </p:sp>
      <p:sp>
        <p:nvSpPr>
          <p:cNvPr id="14339" name="Rectangle 3"/>
          <p:cNvSpPr>
            <a:spLocks noGrp="1" noChangeArrowheads="1"/>
          </p:cNvSpPr>
          <p:nvPr>
            <p:ph type="dt" sz="quarter" idx="1"/>
          </p:nvPr>
        </p:nvSpPr>
        <p:spPr/>
        <p:txBody>
          <a:bodyPr/>
          <a:lstStyle/>
          <a:p>
            <a:pPr>
              <a:defRPr/>
            </a:pPr>
            <a:r>
              <a:rPr lang="en-US" smtClean="0"/>
              <a:t>November 2011</a:t>
            </a:r>
          </a:p>
        </p:txBody>
      </p:sp>
      <p:sp>
        <p:nvSpPr>
          <p:cNvPr id="14340" name="Rectangle 6"/>
          <p:cNvSpPr>
            <a:spLocks noGrp="1" noChangeArrowheads="1"/>
          </p:cNvSpPr>
          <p:nvPr>
            <p:ph type="ftr" sz="quarter" idx="4"/>
          </p:nvPr>
        </p:nvSpPr>
        <p:spPr/>
        <p:txBody>
          <a:bodyPr/>
          <a:lstStyle/>
          <a:p>
            <a:pPr lvl="4">
              <a:defRPr/>
            </a:pPr>
            <a:r>
              <a:rPr lang="en-US" smtClean="0"/>
              <a:t>Osama Aboul-Magd (Samsung)</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969B2C6A-4FB4-450F-BB30-E0446620808F}" type="slidenum">
              <a:rPr lang="en-US" altLang="en-US" smtClean="0"/>
              <a:pPr>
                <a:spcBef>
                  <a:spcPct val="0"/>
                </a:spcBef>
              </a:pPr>
              <a:t>48</a:t>
            </a:fld>
            <a:endParaRPr lang="en-US" altLang="en-US" smtClean="0"/>
          </a:p>
        </p:txBody>
      </p:sp>
      <p:sp>
        <p:nvSpPr>
          <p:cNvPr id="18438" name="Rectangle 2"/>
          <p:cNvSpPr>
            <a:spLocks noGrp="1" noRot="1" noChangeAspect="1" noChangeArrowheads="1" noTextEdit="1"/>
          </p:cNvSpPr>
          <p:nvPr>
            <p:ph type="sldImg"/>
          </p:nvPr>
        </p:nvSpPr>
        <p:spPr>
          <a:xfrm>
            <a:off x="384175" y="701675"/>
            <a:ext cx="6165850"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5242358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384175" y="701675"/>
            <a:ext cx="6165850"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4A85F39F-5B27-4487-BE8F-7DAD9CE0844A}" type="slidenum">
              <a:rPr lang="en-US" altLang="en-US" smtClean="0"/>
              <a:pPr>
                <a:spcBef>
                  <a:spcPct val="0"/>
                </a:spcBef>
              </a:pPr>
              <a:t>49</a:t>
            </a:fld>
            <a:endParaRPr lang="en-US" altLang="en-US" smtClean="0"/>
          </a:p>
        </p:txBody>
      </p:sp>
    </p:spTree>
    <p:extLst>
      <p:ext uri="{BB962C8B-B14F-4D97-AF65-F5344CB8AC3E}">
        <p14:creationId xmlns:p14="http://schemas.microsoft.com/office/powerpoint/2010/main" val="34814630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384175" y="701675"/>
            <a:ext cx="6165850" cy="3468688"/>
          </a:xfrm>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BF20DDFE-29C6-4FF3-BDBD-6572F10CF91B}" type="slidenum">
              <a:rPr lang="en-US" altLang="en-US" smtClean="0"/>
              <a:pPr>
                <a:spcBef>
                  <a:spcPct val="0"/>
                </a:spcBef>
              </a:pPr>
              <a:t>50</a:t>
            </a:fld>
            <a:endParaRPr lang="en-US" altLang="en-US" smtClean="0"/>
          </a:p>
        </p:txBody>
      </p:sp>
    </p:spTree>
    <p:extLst>
      <p:ext uri="{BB962C8B-B14F-4D97-AF65-F5344CB8AC3E}">
        <p14:creationId xmlns:p14="http://schemas.microsoft.com/office/powerpoint/2010/main" val="23934155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384175" y="701675"/>
            <a:ext cx="6165850"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DCD2B7D9-2195-4171-98E1-89E1B622D908}" type="slidenum">
              <a:rPr lang="en-US" altLang="en-US" smtClean="0"/>
              <a:pPr>
                <a:spcBef>
                  <a:spcPct val="0"/>
                </a:spcBef>
              </a:pPr>
              <a:t>51</a:t>
            </a:fld>
            <a:endParaRPr lang="en-US" altLang="en-US" smtClean="0"/>
          </a:p>
        </p:txBody>
      </p:sp>
    </p:spTree>
    <p:extLst>
      <p:ext uri="{BB962C8B-B14F-4D97-AF65-F5344CB8AC3E}">
        <p14:creationId xmlns:p14="http://schemas.microsoft.com/office/powerpoint/2010/main" val="185740606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52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7951563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82279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11663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99951E6F-3E83-4EC3-B7FE-DE4A0DBD7FFD}" type="slidenum">
              <a:rPr lang="en-US" altLang="en-US" smtClean="0"/>
              <a:pPr>
                <a:spcBef>
                  <a:spcPct val="0"/>
                </a:spcBef>
              </a:pPr>
              <a:t>57</a:t>
            </a:fld>
            <a:endParaRPr lang="en-US" altLang="en-US" smtClean="0"/>
          </a:p>
        </p:txBody>
      </p:sp>
    </p:spTree>
    <p:extLst>
      <p:ext uri="{BB962C8B-B14F-4D97-AF65-F5344CB8AC3E}">
        <p14:creationId xmlns:p14="http://schemas.microsoft.com/office/powerpoint/2010/main" val="272616313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384175" y="701675"/>
            <a:ext cx="6165850" cy="3468688"/>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92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144D5DE0-B752-4ABB-A75F-CE3A367C841A}" type="slidenum">
              <a:rPr lang="en-US" altLang="en-US" smtClean="0"/>
              <a:pPr>
                <a:spcBef>
                  <a:spcPct val="0"/>
                </a:spcBef>
              </a:pPr>
              <a:t>60</a:t>
            </a:fld>
            <a:endParaRPr lang="en-US" altLang="en-US" smtClean="0"/>
          </a:p>
        </p:txBody>
      </p:sp>
    </p:spTree>
    <p:extLst>
      <p:ext uri="{BB962C8B-B14F-4D97-AF65-F5344CB8AC3E}">
        <p14:creationId xmlns:p14="http://schemas.microsoft.com/office/powerpoint/2010/main" val="39844280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DC74C342-C7B2-4FAF-A0AA-A75270AE6178}" type="slidenum">
              <a:rPr lang="en-US" altLang="en-US" smtClean="0"/>
              <a:pPr>
                <a:spcBef>
                  <a:spcPct val="0"/>
                </a:spcBef>
              </a:pPr>
              <a:t>61</a:t>
            </a:fld>
            <a:endParaRPr lang="en-US" altLang="en-US" smtClean="0"/>
          </a:p>
        </p:txBody>
      </p:sp>
      <p:sp>
        <p:nvSpPr>
          <p:cNvPr id="16390" name="Rectangle 2"/>
          <p:cNvSpPr>
            <a:spLocks noGrp="1" noRot="1" noChangeAspect="1" noChangeArrowheads="1" noTextEdit="1"/>
          </p:cNvSpPr>
          <p:nvPr>
            <p:ph type="sldImg"/>
          </p:nvPr>
        </p:nvSpPr>
        <p:spPr>
          <a:xfrm>
            <a:off x="384175" y="701675"/>
            <a:ext cx="6165850"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8047667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E6BF45D7-01D8-48F4-ADE3-BB4576354FC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xmlns="" id="{B5925FB8-8DEF-4978-A000-1CAA5CB98D4C}"/>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xmlns="" id="{BBAFA5AA-1ADE-4ADA-9DA5-60D9EBDA00B7}"/>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4AA6B16A-AB09-44DE-ACF9-81A29917E53D}" type="slidenum">
              <a:rPr lang="en-US" altLang="en-US" smtClean="0"/>
              <a:pPr>
                <a:spcBef>
                  <a:spcPct val="0"/>
                </a:spcBef>
              </a:pPr>
              <a:t>62</a:t>
            </a:fld>
            <a:endParaRPr lang="en-US" altLang="en-US" smtClean="0"/>
          </a:p>
        </p:txBody>
      </p:sp>
      <p:sp>
        <p:nvSpPr>
          <p:cNvPr id="18438" name="Rectangle 2"/>
          <p:cNvSpPr>
            <a:spLocks noGrp="1" noRot="1" noChangeAspect="1" noChangeArrowheads="1" noTextEdit="1"/>
          </p:cNvSpPr>
          <p:nvPr>
            <p:ph type="sldImg"/>
          </p:nvPr>
        </p:nvSpPr>
        <p:spPr>
          <a:xfrm>
            <a:off x="384175" y="701675"/>
            <a:ext cx="6165850"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5634243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xmlns=""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xmlns=""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D6E037AF-6BC1-4BFE-96FB-8F36D37D1EB7}" type="slidenum">
              <a:rPr lang="en-US" altLang="en-US" smtClean="0"/>
              <a:pPr>
                <a:spcBef>
                  <a:spcPct val="0"/>
                </a:spcBef>
              </a:pPr>
              <a:t>63</a:t>
            </a:fld>
            <a:endParaRPr lang="en-US" altLang="en-US" smtClean="0"/>
          </a:p>
        </p:txBody>
      </p:sp>
      <p:sp>
        <p:nvSpPr>
          <p:cNvPr id="20486" name="Rectangle 2"/>
          <p:cNvSpPr>
            <a:spLocks noGrp="1" noRot="1" noChangeAspect="1" noChangeArrowheads="1" noTextEdit="1"/>
          </p:cNvSpPr>
          <p:nvPr>
            <p:ph type="sldImg"/>
          </p:nvPr>
        </p:nvSpPr>
        <p:spPr>
          <a:xfrm>
            <a:off x="384175" y="701675"/>
            <a:ext cx="6165850"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74913302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xmlns=""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xmlns=""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ABE2209C-9300-4A6F-891E-634E931B8977}" type="slidenum">
              <a:rPr lang="en-US" altLang="en-US" smtClean="0"/>
              <a:pPr>
                <a:spcBef>
                  <a:spcPct val="0"/>
                </a:spcBef>
              </a:pPr>
              <a:t>64</a:t>
            </a:fld>
            <a:endParaRPr lang="en-US" altLang="en-US" smtClean="0"/>
          </a:p>
        </p:txBody>
      </p:sp>
      <p:sp>
        <p:nvSpPr>
          <p:cNvPr id="22534" name="Rectangle 2"/>
          <p:cNvSpPr>
            <a:spLocks noGrp="1" noRot="1" noChangeAspect="1" noChangeArrowheads="1" noTextEdit="1"/>
          </p:cNvSpPr>
          <p:nvPr>
            <p:ph type="sldImg"/>
          </p:nvPr>
        </p:nvSpPr>
        <p:spPr>
          <a:xfrm>
            <a:off x="384175" y="701675"/>
            <a:ext cx="6165850"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31593773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xmlns=""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xmlns=""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4581"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1AADFFDF-BD26-4534-84A6-CF9FAC9956FC}" type="slidenum">
              <a:rPr lang="en-US" altLang="en-US" smtClean="0"/>
              <a:pPr>
                <a:spcBef>
                  <a:spcPct val="0"/>
                </a:spcBef>
              </a:pPr>
              <a:t>65</a:t>
            </a:fld>
            <a:endParaRPr lang="en-US" altLang="en-US" smtClean="0"/>
          </a:p>
        </p:txBody>
      </p:sp>
      <p:sp>
        <p:nvSpPr>
          <p:cNvPr id="24582" name="Rectangle 2"/>
          <p:cNvSpPr>
            <a:spLocks noGrp="1" noRot="1" noChangeAspect="1" noChangeArrowheads="1" noTextEdit="1"/>
          </p:cNvSpPr>
          <p:nvPr>
            <p:ph type="sldImg"/>
          </p:nvPr>
        </p:nvSpPr>
        <p:spPr>
          <a:xfrm>
            <a:off x="384175" y="701675"/>
            <a:ext cx="6165850"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60657071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xmlns=""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xmlns=""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FF1E50A9-3681-42C5-B259-7E211FBC8727}" type="slidenum">
              <a:rPr lang="en-US" altLang="en-US" smtClean="0"/>
              <a:pPr>
                <a:spcBef>
                  <a:spcPct val="0"/>
                </a:spcBef>
              </a:pPr>
              <a:t>66</a:t>
            </a:fld>
            <a:endParaRPr lang="en-US" altLang="en-US" smtClean="0"/>
          </a:p>
        </p:txBody>
      </p:sp>
      <p:sp>
        <p:nvSpPr>
          <p:cNvPr id="26630" name="Rectangle 2"/>
          <p:cNvSpPr>
            <a:spLocks noGrp="1" noRot="1" noChangeAspect="1" noChangeArrowheads="1" noTextEdit="1"/>
          </p:cNvSpPr>
          <p:nvPr>
            <p:ph type="sldImg"/>
          </p:nvPr>
        </p:nvSpPr>
        <p:spPr>
          <a:xfrm>
            <a:off x="384175" y="701675"/>
            <a:ext cx="6165850"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15308506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802.11-19/0815r0</a:t>
            </a:r>
            <a:endParaRPr lang="en-US"/>
          </a:p>
        </p:txBody>
      </p:sp>
      <p:sp>
        <p:nvSpPr>
          <p:cNvPr id="5" name="Rectangle 3"/>
          <p:cNvSpPr>
            <a:spLocks noGrp="1" noChangeArrowheads="1"/>
          </p:cNvSpPr>
          <p:nvPr>
            <p:ph type="dt"/>
          </p:nvPr>
        </p:nvSpPr>
        <p:spPr>
          <a:ln/>
        </p:spPr>
        <p:txBody>
          <a:bodyPr/>
          <a:lstStyle/>
          <a:p>
            <a:r>
              <a:rPr lang="en-GB"/>
              <a:t>May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67</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4431111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802.11-19/0815r0</a:t>
            </a:r>
            <a:endParaRPr lang="en-US"/>
          </a:p>
        </p:txBody>
      </p:sp>
      <p:sp>
        <p:nvSpPr>
          <p:cNvPr id="5" name="Rectangle 3"/>
          <p:cNvSpPr>
            <a:spLocks noGrp="1" noChangeArrowheads="1"/>
          </p:cNvSpPr>
          <p:nvPr>
            <p:ph type="dt"/>
          </p:nvPr>
        </p:nvSpPr>
        <p:spPr>
          <a:ln/>
        </p:spPr>
        <p:txBody>
          <a:bodyPr/>
          <a:lstStyle/>
          <a:p>
            <a:r>
              <a:rPr lang="en-GB"/>
              <a:t>May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0040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5764190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802.11-19/0815r0</a:t>
            </a:r>
            <a:endParaRPr lang="en-US"/>
          </a:p>
        </p:txBody>
      </p:sp>
      <p:sp>
        <p:nvSpPr>
          <p:cNvPr id="5" name="Rectangle 3"/>
          <p:cNvSpPr>
            <a:spLocks noGrp="1" noChangeArrowheads="1"/>
          </p:cNvSpPr>
          <p:nvPr>
            <p:ph type="dt"/>
          </p:nvPr>
        </p:nvSpPr>
        <p:spPr>
          <a:ln/>
        </p:spPr>
        <p:txBody>
          <a:bodyPr/>
          <a:lstStyle/>
          <a:p>
            <a:r>
              <a:rPr lang="en-GB"/>
              <a:t>May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8379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802.11-19/0815r0</a:t>
            </a:r>
            <a:endParaRPr lang="en-US"/>
          </a:p>
        </p:txBody>
      </p:sp>
      <p:sp>
        <p:nvSpPr>
          <p:cNvPr id="5" name="Rectangle 3"/>
          <p:cNvSpPr>
            <a:spLocks noGrp="1" noChangeArrowheads="1"/>
          </p:cNvSpPr>
          <p:nvPr>
            <p:ph type="dt"/>
          </p:nvPr>
        </p:nvSpPr>
        <p:spPr>
          <a:ln/>
        </p:spPr>
        <p:txBody>
          <a:bodyPr/>
          <a:lstStyle/>
          <a:p>
            <a:r>
              <a:rPr lang="en-GB"/>
              <a:t>May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3486001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802.11-18/0980r0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710551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802.11-18/0980r0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8913189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84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1936361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extShape 1"/>
          <p:cNvSpPr txBox="1"/>
          <p:nvPr/>
        </p:nvSpPr>
        <p:spPr>
          <a:xfrm>
            <a:off x="5513400" y="120600"/>
            <a:ext cx="641160" cy="212400"/>
          </a:xfrm>
          <a:prstGeom prst="rect">
            <a:avLst/>
          </a:prstGeom>
          <a:noFill/>
          <a:ln>
            <a:noFill/>
          </a:ln>
        </p:spPr>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erif"/>
            </a:endParaRPr>
          </a:p>
        </p:txBody>
      </p:sp>
      <p:sp>
        <p:nvSpPr>
          <p:cNvPr id="68" name="TextShape 2"/>
          <p:cNvSpPr txBox="1"/>
          <p:nvPr/>
        </p:nvSpPr>
        <p:spPr>
          <a:xfrm>
            <a:off x="641520" y="120600"/>
            <a:ext cx="826560" cy="212400"/>
          </a:xfrm>
          <a:prstGeom prst="rect">
            <a:avLst/>
          </a:prstGeom>
          <a:noFill/>
          <a:ln>
            <a:noFill/>
          </a:ln>
        </p:spPr>
        <p:txBody>
          <a:bodyPr lIns="0" tIns="0" rIns="0" bIns="0" anchor="b">
            <a:noAutofit/>
          </a:bodyPr>
          <a:lstStyle/>
          <a:p>
            <a:pPr>
              <a:lnSpc>
                <a:spcPct val="100000"/>
              </a:lnSpc>
            </a:pPr>
            <a:r>
              <a:rPr lang="sv-SE" sz="1400" b="1" strike="noStrike" spc="-1">
                <a:solidFill>
                  <a:srgbClr val="000000"/>
                </a:solidFill>
                <a:latin typeface="Times New Roman"/>
              </a:rPr>
              <a:t>July 2013</a:t>
            </a:r>
            <a:endParaRPr lang="sv-SE" sz="1400" b="0" strike="noStrike" spc="-1">
              <a:latin typeface="DejaVu Serif"/>
            </a:endParaRPr>
          </a:p>
        </p:txBody>
      </p:sp>
      <p:sp>
        <p:nvSpPr>
          <p:cNvPr id="69" name="TextShape 3"/>
          <p:cNvSpPr txBox="1"/>
          <p:nvPr/>
        </p:nvSpPr>
        <p:spPr>
          <a:xfrm>
            <a:off x="5230800" y="9615600"/>
            <a:ext cx="923400" cy="182160"/>
          </a:xfrm>
          <a:prstGeom prst="rect">
            <a:avLst/>
          </a:prstGeom>
          <a:noFill/>
          <a:ln>
            <a:noFill/>
          </a:ln>
        </p:spPr>
        <p:txBody>
          <a:bodyPr lIns="0" tIns="0" rIns="0" bIns="0">
            <a:noAutofit/>
          </a:bodyPr>
          <a:lstStyle/>
          <a:p>
            <a:pPr marL="458640" algn="r">
              <a:lnSpc>
                <a:spcPct val="100000"/>
              </a:lnSpc>
            </a:pPr>
            <a:r>
              <a:rPr lang="sv-SE" sz="1200" b="0" strike="noStrike" spc="-1">
                <a:solidFill>
                  <a:srgbClr val="000000"/>
                </a:solidFill>
                <a:latin typeface="Times New Roman"/>
              </a:rPr>
              <a:t>Clint Chaplin, Chair (Samsung)</a:t>
            </a:r>
            <a:endParaRPr lang="sv-SE" sz="1200" b="0" strike="noStrike" spc="-1">
              <a:latin typeface="DejaVu Serif"/>
            </a:endParaRPr>
          </a:p>
        </p:txBody>
      </p:sp>
      <p:sp>
        <p:nvSpPr>
          <p:cNvPr id="70" name="TextShape 4"/>
          <p:cNvSpPr txBox="1"/>
          <p:nvPr/>
        </p:nvSpPr>
        <p:spPr>
          <a:xfrm>
            <a:off x="3146400" y="9615600"/>
            <a:ext cx="512280" cy="182160"/>
          </a:xfrm>
          <a:prstGeom prst="rect">
            <a:avLst/>
          </a:prstGeom>
          <a:noFill/>
          <a:ln>
            <a:noFill/>
          </a:ln>
        </p:spPr>
        <p:txBody>
          <a:bodyPr lIns="0" tIns="0" rIns="0" bIns="0">
            <a:noAutofit/>
          </a:bodyPr>
          <a:lstStyle/>
          <a:p>
            <a:pPr algn="r">
              <a:lnSpc>
                <a:spcPct val="100000"/>
              </a:lnSpc>
            </a:pPr>
            <a:r>
              <a:rPr lang="sv-SE" sz="1200" b="0" strike="noStrike" spc="-1">
                <a:solidFill>
                  <a:srgbClr val="000000"/>
                </a:solidFill>
                <a:latin typeface="Times New Roman"/>
              </a:rPr>
              <a:t>Page </a:t>
            </a:r>
            <a:fld id="{AEE854F1-B744-43DA-AAFF-C2E5B98CC687}" type="slidenum">
              <a:rPr lang="sv-SE" sz="1200" b="0" strike="noStrike" spc="-1">
                <a:solidFill>
                  <a:srgbClr val="000000"/>
                </a:solidFill>
                <a:latin typeface="Times New Roman"/>
              </a:rPr>
              <a:t>89</a:t>
            </a:fld>
            <a:endParaRPr lang="sv-SE" sz="1200" b="0" strike="noStrike" spc="-1">
              <a:latin typeface="DejaVu Serif"/>
            </a:endParaRPr>
          </a:p>
        </p:txBody>
      </p:sp>
      <p:sp>
        <p:nvSpPr>
          <p:cNvPr id="71" name="PlaceHolder 5"/>
          <p:cNvSpPr>
            <a:spLocks noGrp="1" noRot="1" noChangeAspect="1"/>
          </p:cNvSpPr>
          <p:nvPr>
            <p:ph type="sldImg"/>
          </p:nvPr>
        </p:nvSpPr>
        <p:spPr>
          <a:xfrm>
            <a:off x="98425" y="750888"/>
            <a:ext cx="6597650" cy="3711575"/>
          </a:xfrm>
          <a:prstGeom prst="rect">
            <a:avLst/>
          </a:prstGeom>
        </p:spPr>
      </p:sp>
      <p:sp>
        <p:nvSpPr>
          <p:cNvPr id="72" name="PlaceHolder 6"/>
          <p:cNvSpPr>
            <a:spLocks noGrp="1"/>
          </p:cNvSpPr>
          <p:nvPr>
            <p:ph type="body"/>
          </p:nvPr>
        </p:nvSpPr>
        <p:spPr>
          <a:xfrm>
            <a:off x="905040" y="4716360"/>
            <a:ext cx="4984560" cy="4471560"/>
          </a:xfrm>
          <a:prstGeom prst="rect">
            <a:avLst/>
          </a:prstGeom>
        </p:spPr>
        <p:txBody>
          <a:bodyPr lIns="93600" tIns="46080" rIns="93600" bIns="46080">
            <a:noAutofit/>
          </a:bodyPr>
          <a:lstStyle/>
          <a:p>
            <a:endParaRPr lang="sv-SE" sz="2000" b="0" strike="noStrike" spc="-1">
              <a:latin typeface="DejaVu Sans"/>
            </a:endParaRPr>
          </a:p>
        </p:txBody>
      </p:sp>
    </p:spTree>
    <p:extLst>
      <p:ext uri="{BB962C8B-B14F-4D97-AF65-F5344CB8AC3E}">
        <p14:creationId xmlns:p14="http://schemas.microsoft.com/office/powerpoint/2010/main" val="314115533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extShape 1"/>
          <p:cNvSpPr txBox="1"/>
          <p:nvPr/>
        </p:nvSpPr>
        <p:spPr>
          <a:xfrm>
            <a:off x="5513400" y="120600"/>
            <a:ext cx="641160" cy="212400"/>
          </a:xfrm>
          <a:prstGeom prst="rect">
            <a:avLst/>
          </a:prstGeom>
          <a:noFill/>
          <a:ln>
            <a:noFill/>
          </a:ln>
        </p:spPr>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erif"/>
            </a:endParaRPr>
          </a:p>
        </p:txBody>
      </p:sp>
      <p:sp>
        <p:nvSpPr>
          <p:cNvPr id="74" name="TextShape 2"/>
          <p:cNvSpPr txBox="1"/>
          <p:nvPr/>
        </p:nvSpPr>
        <p:spPr>
          <a:xfrm>
            <a:off x="641520" y="120600"/>
            <a:ext cx="826560" cy="212400"/>
          </a:xfrm>
          <a:prstGeom prst="rect">
            <a:avLst/>
          </a:prstGeom>
          <a:noFill/>
          <a:ln>
            <a:noFill/>
          </a:ln>
        </p:spPr>
        <p:txBody>
          <a:bodyPr lIns="0" tIns="0" rIns="0" bIns="0" anchor="b">
            <a:noAutofit/>
          </a:bodyPr>
          <a:lstStyle/>
          <a:p>
            <a:pPr>
              <a:lnSpc>
                <a:spcPct val="100000"/>
              </a:lnSpc>
            </a:pPr>
            <a:r>
              <a:rPr lang="sv-SE" sz="1400" b="1" strike="noStrike" spc="-1">
                <a:solidFill>
                  <a:srgbClr val="000000"/>
                </a:solidFill>
                <a:latin typeface="Times New Roman"/>
              </a:rPr>
              <a:t>July 2013</a:t>
            </a:r>
            <a:endParaRPr lang="sv-SE" sz="1400" b="0" strike="noStrike" spc="-1">
              <a:latin typeface="DejaVu Serif"/>
            </a:endParaRPr>
          </a:p>
        </p:txBody>
      </p:sp>
      <p:sp>
        <p:nvSpPr>
          <p:cNvPr id="75" name="TextShape 3"/>
          <p:cNvSpPr txBox="1"/>
          <p:nvPr/>
        </p:nvSpPr>
        <p:spPr>
          <a:xfrm>
            <a:off x="5230800" y="9615600"/>
            <a:ext cx="923400" cy="182160"/>
          </a:xfrm>
          <a:prstGeom prst="rect">
            <a:avLst/>
          </a:prstGeom>
          <a:noFill/>
          <a:ln>
            <a:noFill/>
          </a:ln>
        </p:spPr>
        <p:txBody>
          <a:bodyPr lIns="0" tIns="0" rIns="0" bIns="0">
            <a:noAutofit/>
          </a:bodyPr>
          <a:lstStyle/>
          <a:p>
            <a:pPr marL="458640" algn="r">
              <a:lnSpc>
                <a:spcPct val="100000"/>
              </a:lnSpc>
            </a:pPr>
            <a:r>
              <a:rPr lang="sv-SE" sz="1200" b="0" strike="noStrike" spc="-1">
                <a:solidFill>
                  <a:srgbClr val="000000"/>
                </a:solidFill>
                <a:latin typeface="Times New Roman"/>
              </a:rPr>
              <a:t>Clint Chaplin, Chair (Samsung)</a:t>
            </a:r>
            <a:endParaRPr lang="sv-SE" sz="1200" b="0" strike="noStrike" spc="-1">
              <a:latin typeface="DejaVu Serif"/>
            </a:endParaRPr>
          </a:p>
        </p:txBody>
      </p:sp>
      <p:sp>
        <p:nvSpPr>
          <p:cNvPr id="76" name="TextShape 4"/>
          <p:cNvSpPr txBox="1"/>
          <p:nvPr/>
        </p:nvSpPr>
        <p:spPr>
          <a:xfrm>
            <a:off x="3146400" y="9615600"/>
            <a:ext cx="512280" cy="182160"/>
          </a:xfrm>
          <a:prstGeom prst="rect">
            <a:avLst/>
          </a:prstGeom>
          <a:noFill/>
          <a:ln>
            <a:noFill/>
          </a:ln>
        </p:spPr>
        <p:txBody>
          <a:bodyPr lIns="0" tIns="0" rIns="0" bIns="0">
            <a:noAutofit/>
          </a:bodyPr>
          <a:lstStyle/>
          <a:p>
            <a:pPr algn="r">
              <a:lnSpc>
                <a:spcPct val="100000"/>
              </a:lnSpc>
            </a:pPr>
            <a:r>
              <a:rPr lang="sv-SE" sz="1200" b="0" strike="noStrike" spc="-1">
                <a:solidFill>
                  <a:srgbClr val="000000"/>
                </a:solidFill>
                <a:latin typeface="Times New Roman"/>
              </a:rPr>
              <a:t>Page </a:t>
            </a:r>
            <a:fld id="{C7291692-A14B-4A83-A81C-F18E835EC994}" type="slidenum">
              <a:rPr lang="sv-SE" sz="1200" b="0" strike="noStrike" spc="-1">
                <a:solidFill>
                  <a:srgbClr val="000000"/>
                </a:solidFill>
                <a:latin typeface="Times New Roman"/>
              </a:rPr>
              <a:t>90</a:t>
            </a:fld>
            <a:endParaRPr lang="sv-SE" sz="1200" b="0" strike="noStrike" spc="-1">
              <a:latin typeface="DejaVu Serif"/>
            </a:endParaRPr>
          </a:p>
        </p:txBody>
      </p:sp>
      <p:sp>
        <p:nvSpPr>
          <p:cNvPr id="77" name="PlaceHolder 5"/>
          <p:cNvSpPr>
            <a:spLocks noGrp="1" noRot="1" noChangeAspect="1"/>
          </p:cNvSpPr>
          <p:nvPr>
            <p:ph type="sldImg"/>
          </p:nvPr>
        </p:nvSpPr>
        <p:spPr>
          <a:xfrm>
            <a:off x="98425" y="750888"/>
            <a:ext cx="6597650" cy="3711575"/>
          </a:xfrm>
          <a:prstGeom prst="rect">
            <a:avLst/>
          </a:prstGeom>
        </p:spPr>
      </p:sp>
      <p:sp>
        <p:nvSpPr>
          <p:cNvPr id="78" name="PlaceHolder 6"/>
          <p:cNvSpPr>
            <a:spLocks noGrp="1"/>
          </p:cNvSpPr>
          <p:nvPr>
            <p:ph type="body"/>
          </p:nvPr>
        </p:nvSpPr>
        <p:spPr>
          <a:xfrm>
            <a:off x="905040" y="4716360"/>
            <a:ext cx="4984560" cy="4471560"/>
          </a:xfrm>
          <a:prstGeom prst="rect">
            <a:avLst/>
          </a:prstGeom>
        </p:spPr>
        <p:txBody>
          <a:bodyPr lIns="95400" tIns="46080" rIns="95400" bIns="46080">
            <a:noAutofit/>
          </a:bodyPr>
          <a:lstStyle/>
          <a:p>
            <a:endParaRPr lang="sv-SE" sz="2000" b="0" strike="noStrike" spc="-1">
              <a:latin typeface="DejaVu Sans"/>
            </a:endParaRPr>
          </a:p>
        </p:txBody>
      </p:sp>
    </p:spTree>
    <p:extLst>
      <p:ext uri="{BB962C8B-B14F-4D97-AF65-F5344CB8AC3E}">
        <p14:creationId xmlns:p14="http://schemas.microsoft.com/office/powerpoint/2010/main" val="323446635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extShape 1"/>
          <p:cNvSpPr txBox="1"/>
          <p:nvPr/>
        </p:nvSpPr>
        <p:spPr>
          <a:xfrm>
            <a:off x="5513400" y="120600"/>
            <a:ext cx="641160" cy="212400"/>
          </a:xfrm>
          <a:prstGeom prst="rect">
            <a:avLst/>
          </a:prstGeom>
          <a:noFill/>
          <a:ln>
            <a:noFill/>
          </a:ln>
        </p:spPr>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erif"/>
            </a:endParaRPr>
          </a:p>
        </p:txBody>
      </p:sp>
      <p:sp>
        <p:nvSpPr>
          <p:cNvPr id="80" name="TextShape 2"/>
          <p:cNvSpPr txBox="1"/>
          <p:nvPr/>
        </p:nvSpPr>
        <p:spPr>
          <a:xfrm>
            <a:off x="641520" y="120600"/>
            <a:ext cx="826560" cy="212400"/>
          </a:xfrm>
          <a:prstGeom prst="rect">
            <a:avLst/>
          </a:prstGeom>
          <a:noFill/>
          <a:ln>
            <a:noFill/>
          </a:ln>
        </p:spPr>
        <p:txBody>
          <a:bodyPr lIns="0" tIns="0" rIns="0" bIns="0" anchor="b">
            <a:noAutofit/>
          </a:bodyPr>
          <a:lstStyle/>
          <a:p>
            <a:pPr>
              <a:lnSpc>
                <a:spcPct val="100000"/>
              </a:lnSpc>
            </a:pPr>
            <a:r>
              <a:rPr lang="sv-SE" sz="1400" b="1" strike="noStrike" spc="-1">
                <a:solidFill>
                  <a:srgbClr val="000000"/>
                </a:solidFill>
                <a:latin typeface="Times New Roman"/>
              </a:rPr>
              <a:t>July 2013</a:t>
            </a:r>
            <a:endParaRPr lang="sv-SE" sz="1400" b="0" strike="noStrike" spc="-1">
              <a:latin typeface="DejaVu Serif"/>
            </a:endParaRPr>
          </a:p>
        </p:txBody>
      </p:sp>
      <p:sp>
        <p:nvSpPr>
          <p:cNvPr id="81" name="TextShape 3"/>
          <p:cNvSpPr txBox="1"/>
          <p:nvPr/>
        </p:nvSpPr>
        <p:spPr>
          <a:xfrm>
            <a:off x="5230800" y="9615600"/>
            <a:ext cx="923400" cy="182160"/>
          </a:xfrm>
          <a:prstGeom prst="rect">
            <a:avLst/>
          </a:prstGeom>
          <a:noFill/>
          <a:ln>
            <a:noFill/>
          </a:ln>
        </p:spPr>
        <p:txBody>
          <a:bodyPr lIns="0" tIns="0" rIns="0" bIns="0">
            <a:noAutofit/>
          </a:bodyPr>
          <a:lstStyle/>
          <a:p>
            <a:pPr marL="458640" algn="r">
              <a:lnSpc>
                <a:spcPct val="100000"/>
              </a:lnSpc>
            </a:pPr>
            <a:r>
              <a:rPr lang="sv-SE" sz="1200" b="0" strike="noStrike" spc="-1">
                <a:solidFill>
                  <a:srgbClr val="000000"/>
                </a:solidFill>
                <a:latin typeface="Times New Roman"/>
              </a:rPr>
              <a:t>Clint Chaplin, Chair (Samsung)</a:t>
            </a:r>
            <a:endParaRPr lang="sv-SE" sz="1200" b="0" strike="noStrike" spc="-1">
              <a:latin typeface="DejaVu Serif"/>
            </a:endParaRPr>
          </a:p>
        </p:txBody>
      </p:sp>
      <p:sp>
        <p:nvSpPr>
          <p:cNvPr id="82" name="TextShape 4"/>
          <p:cNvSpPr txBox="1"/>
          <p:nvPr/>
        </p:nvSpPr>
        <p:spPr>
          <a:xfrm>
            <a:off x="3146400" y="9615600"/>
            <a:ext cx="512280" cy="182160"/>
          </a:xfrm>
          <a:prstGeom prst="rect">
            <a:avLst/>
          </a:prstGeom>
          <a:noFill/>
          <a:ln>
            <a:noFill/>
          </a:ln>
        </p:spPr>
        <p:txBody>
          <a:bodyPr lIns="0" tIns="0" rIns="0" bIns="0">
            <a:noAutofit/>
          </a:bodyPr>
          <a:lstStyle/>
          <a:p>
            <a:pPr algn="r">
              <a:lnSpc>
                <a:spcPct val="100000"/>
              </a:lnSpc>
            </a:pPr>
            <a:r>
              <a:rPr lang="sv-SE" sz="1200" b="0" strike="noStrike" spc="-1">
                <a:solidFill>
                  <a:srgbClr val="000000"/>
                </a:solidFill>
                <a:latin typeface="Times New Roman"/>
              </a:rPr>
              <a:t>Page </a:t>
            </a:r>
            <a:fld id="{1FDD1C1C-439F-4EEF-9A67-551FE504892B}" type="slidenum">
              <a:rPr lang="sv-SE" sz="1200" b="0" strike="noStrike" spc="-1">
                <a:solidFill>
                  <a:srgbClr val="000000"/>
                </a:solidFill>
                <a:latin typeface="Times New Roman"/>
              </a:rPr>
              <a:t>91</a:t>
            </a:fld>
            <a:endParaRPr lang="sv-SE" sz="1200" b="0" strike="noStrike" spc="-1">
              <a:latin typeface="DejaVu Serif"/>
            </a:endParaRPr>
          </a:p>
        </p:txBody>
      </p:sp>
      <p:sp>
        <p:nvSpPr>
          <p:cNvPr id="83" name="PlaceHolder 5"/>
          <p:cNvSpPr>
            <a:spLocks noGrp="1" noRot="1" noChangeAspect="1"/>
          </p:cNvSpPr>
          <p:nvPr>
            <p:ph type="sldImg"/>
          </p:nvPr>
        </p:nvSpPr>
        <p:spPr>
          <a:xfrm>
            <a:off x="100013" y="750888"/>
            <a:ext cx="6596062" cy="3711575"/>
          </a:xfrm>
          <a:prstGeom prst="rect">
            <a:avLst/>
          </a:prstGeom>
        </p:spPr>
      </p:sp>
      <p:sp>
        <p:nvSpPr>
          <p:cNvPr id="84" name="PlaceHolder 6"/>
          <p:cNvSpPr>
            <a:spLocks noGrp="1"/>
          </p:cNvSpPr>
          <p:nvPr>
            <p:ph type="body"/>
          </p:nvPr>
        </p:nvSpPr>
        <p:spPr>
          <a:xfrm>
            <a:off x="905040" y="4718160"/>
            <a:ext cx="4984560" cy="4468320"/>
          </a:xfrm>
          <a:prstGeom prst="rect">
            <a:avLst/>
          </a:prstGeom>
        </p:spPr>
        <p:txBody>
          <a:bodyPr lIns="95400" tIns="46080" rIns="95400" bIns="46080">
            <a:noAutofit/>
          </a:bodyPr>
          <a:lstStyle/>
          <a:p>
            <a:endParaRPr lang="sv-SE" sz="2000" b="0" strike="noStrike" spc="-1">
              <a:latin typeface="DejaVu Sans"/>
            </a:endParaRPr>
          </a:p>
        </p:txBody>
      </p:sp>
    </p:spTree>
    <p:extLst>
      <p:ext uri="{BB962C8B-B14F-4D97-AF65-F5344CB8AC3E}">
        <p14:creationId xmlns:p14="http://schemas.microsoft.com/office/powerpoint/2010/main" val="376256130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5123"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5124" name="Rectangle 2"/>
          <p:cNvSpPr>
            <a:spLocks noGrp="1" noChangeArrowheads="1"/>
          </p:cNvSpPr>
          <p:nvPr>
            <p:ph type="hdr" sz="quarter"/>
          </p:nvPr>
        </p:nvSpPr>
        <p:spPr>
          <a:xfrm>
            <a:off x="5640388" y="98425"/>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doc.: IEEE 802.11-08/0924r0</a:t>
            </a:r>
          </a:p>
        </p:txBody>
      </p:sp>
      <p:sp>
        <p:nvSpPr>
          <p:cNvPr id="512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5126" name="Rectangle 6"/>
          <p:cNvSpPr>
            <a:spLocks noGrp="1" noChangeArrowheads="1"/>
          </p:cNvSpPr>
          <p:nvPr>
            <p:ph type="ftr" sz="quarter" idx="4"/>
          </p:nvPr>
        </p:nvSpPr>
        <p:spPr>
          <a:xfrm>
            <a:off x="5357813" y="8985250"/>
            <a:ext cx="923925" cy="182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smtClean="0"/>
              <a:t>Clint Chaplin, Samsung Electronics</a:t>
            </a:r>
          </a:p>
        </p:txBody>
      </p:sp>
      <p:sp>
        <p:nvSpPr>
          <p:cNvPr id="51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mtClean="0"/>
              <a:t>Page </a:t>
            </a:r>
            <a:fld id="{C0457CB6-BC75-4604-8D8D-8D6A91BCABB0}" type="slidenum">
              <a:rPr lang="en-US" altLang="en-US" smtClean="0"/>
              <a:pPr>
                <a:spcBef>
                  <a:spcPct val="0"/>
                </a:spcBef>
              </a:pPr>
              <a:t>92</a:t>
            </a:fld>
            <a:endParaRPr lang="en-US" altLang="en-US" smtClean="0"/>
          </a:p>
        </p:txBody>
      </p:sp>
      <p:sp>
        <p:nvSpPr>
          <p:cNvPr id="5128" name="Rectangle 2"/>
          <p:cNvSpPr>
            <a:spLocks noGrp="1" noRot="1" noChangeAspect="1" noChangeArrowheads="1" noTextEdit="1"/>
          </p:cNvSpPr>
          <p:nvPr>
            <p:ph type="sldImg"/>
          </p:nvPr>
        </p:nvSpPr>
        <p:spPr>
          <a:xfrm>
            <a:off x="384175" y="701675"/>
            <a:ext cx="6165850" cy="3468688"/>
          </a:xfrm>
          <a:ln/>
        </p:spPr>
      </p:sp>
      <p:sp>
        <p:nvSpPr>
          <p:cNvPr id="512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2491908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7171"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7172" name="Rectangle 2"/>
          <p:cNvSpPr>
            <a:spLocks noGrp="1" noChangeArrowheads="1"/>
          </p:cNvSpPr>
          <p:nvPr>
            <p:ph type="hdr" sz="quarter"/>
          </p:nvPr>
        </p:nvSpPr>
        <p:spPr>
          <a:xfrm>
            <a:off x="5640388" y="98425"/>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doc.: IEEE 802.11-08/0924r0</a:t>
            </a:r>
          </a:p>
        </p:txBody>
      </p:sp>
      <p:sp>
        <p:nvSpPr>
          <p:cNvPr id="717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7174" name="Rectangle 6"/>
          <p:cNvSpPr>
            <a:spLocks noGrp="1" noChangeArrowheads="1"/>
          </p:cNvSpPr>
          <p:nvPr>
            <p:ph type="ftr" sz="quarter" idx="4"/>
          </p:nvPr>
        </p:nvSpPr>
        <p:spPr>
          <a:xfrm>
            <a:off x="5357813" y="8985250"/>
            <a:ext cx="923925" cy="182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smtClean="0"/>
              <a:t>Clint Chaplin, Samsung Electronics</a:t>
            </a:r>
          </a:p>
        </p:txBody>
      </p:sp>
      <p:sp>
        <p:nvSpPr>
          <p:cNvPr id="71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mtClean="0"/>
              <a:t>Page </a:t>
            </a:r>
            <a:fld id="{EA8004E7-F5A6-4E99-B36C-A7A60CBE8570}" type="slidenum">
              <a:rPr lang="en-US" altLang="en-US" smtClean="0"/>
              <a:pPr>
                <a:spcBef>
                  <a:spcPct val="0"/>
                </a:spcBef>
              </a:pPr>
              <a:t>93</a:t>
            </a:fld>
            <a:endParaRPr lang="en-US" altLang="en-US" smtClean="0"/>
          </a:p>
        </p:txBody>
      </p:sp>
      <p:sp>
        <p:nvSpPr>
          <p:cNvPr id="7176" name="Rectangle 2"/>
          <p:cNvSpPr>
            <a:spLocks noGrp="1" noRot="1" noChangeAspect="1" noChangeArrowheads="1" noTextEdit="1"/>
          </p:cNvSpPr>
          <p:nvPr>
            <p:ph type="sldImg"/>
          </p:nvPr>
        </p:nvSpPr>
        <p:spPr>
          <a:xfrm>
            <a:off x="384175" y="701675"/>
            <a:ext cx="6165850" cy="3468688"/>
          </a:xfrm>
          <a:ln cap="flat"/>
        </p:spPr>
      </p:sp>
      <p:sp>
        <p:nvSpPr>
          <p:cNvPr id="71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2011787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58917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9219"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9220"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9221"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9222"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9223"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E09EB4BD-D86A-4967-9D5B-4E33BF8F55B1}" type="slidenum">
              <a:rPr lang="en-US" altLang="en-US"/>
              <a:pPr algn="r">
                <a:spcBef>
                  <a:spcPct val="0"/>
                </a:spcBef>
              </a:pPr>
              <a:t>94</a:t>
            </a:fld>
            <a:endParaRPr lang="en-US" altLang="en-US"/>
          </a:p>
        </p:txBody>
      </p:sp>
      <p:sp>
        <p:nvSpPr>
          <p:cNvPr id="9224"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922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9226"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9227"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E9EC5F53-E399-4687-B9ED-BF2A9E6497A0}" type="slidenum">
              <a:rPr lang="en-US" altLang="en-US"/>
              <a:pPr algn="r">
                <a:spcBef>
                  <a:spcPct val="0"/>
                </a:spcBef>
              </a:pPr>
              <a:t>94</a:t>
            </a:fld>
            <a:endParaRPr lang="en-US" altLang="en-US"/>
          </a:p>
        </p:txBody>
      </p:sp>
      <p:sp>
        <p:nvSpPr>
          <p:cNvPr id="9228" name="Rectangle 2"/>
          <p:cNvSpPr>
            <a:spLocks noGrp="1" noRot="1" noChangeAspect="1" noChangeArrowheads="1" noTextEdit="1"/>
          </p:cNvSpPr>
          <p:nvPr>
            <p:ph type="sldImg"/>
          </p:nvPr>
        </p:nvSpPr>
        <p:spPr>
          <a:xfrm>
            <a:off x="577850" y="806450"/>
            <a:ext cx="5778500" cy="3251200"/>
          </a:xfrm>
          <a:ln/>
        </p:spPr>
      </p:sp>
      <p:sp>
        <p:nvSpPr>
          <p:cNvPr id="9229"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8617303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11267"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11268"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11269"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11270"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11271"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B345C321-EE57-4B59-BC43-847DC9C36114}" type="slidenum">
              <a:rPr lang="en-US" altLang="en-US"/>
              <a:pPr algn="r">
                <a:spcBef>
                  <a:spcPct val="0"/>
                </a:spcBef>
              </a:pPr>
              <a:t>95</a:t>
            </a:fld>
            <a:endParaRPr lang="en-US" altLang="en-US"/>
          </a:p>
        </p:txBody>
      </p:sp>
      <p:sp>
        <p:nvSpPr>
          <p:cNvPr id="11272"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1127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11274"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11275"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D903795D-9D06-440B-ADFC-10C48C58FC51}" type="slidenum">
              <a:rPr lang="en-US" altLang="en-US"/>
              <a:pPr algn="r">
                <a:spcBef>
                  <a:spcPct val="0"/>
                </a:spcBef>
              </a:pPr>
              <a:t>95</a:t>
            </a:fld>
            <a:endParaRPr lang="en-US" altLang="en-US"/>
          </a:p>
        </p:txBody>
      </p:sp>
      <p:sp>
        <p:nvSpPr>
          <p:cNvPr id="11276" name="Rectangle 2"/>
          <p:cNvSpPr>
            <a:spLocks noGrp="1" noRot="1" noChangeAspect="1" noChangeArrowheads="1" noTextEdit="1"/>
          </p:cNvSpPr>
          <p:nvPr>
            <p:ph type="sldImg"/>
          </p:nvPr>
        </p:nvSpPr>
        <p:spPr>
          <a:xfrm>
            <a:off x="577850" y="806450"/>
            <a:ext cx="5778500" cy="3251200"/>
          </a:xfrm>
          <a:ln/>
        </p:spPr>
      </p:sp>
      <p:sp>
        <p:nvSpPr>
          <p:cNvPr id="11277"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0388659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13315"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13316"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13317"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13318"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13319"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8A83E385-ADC4-4E8D-8421-7610D911F303}" type="slidenum">
              <a:rPr lang="en-US" altLang="en-US"/>
              <a:pPr algn="r">
                <a:spcBef>
                  <a:spcPct val="0"/>
                </a:spcBef>
              </a:pPr>
              <a:t>96</a:t>
            </a:fld>
            <a:endParaRPr lang="en-US" altLang="en-US"/>
          </a:p>
        </p:txBody>
      </p:sp>
      <p:sp>
        <p:nvSpPr>
          <p:cNvPr id="13320"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13321"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13322"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13323"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31DF4920-E95C-4A25-9F2E-0DD5AF00B629}" type="slidenum">
              <a:rPr lang="en-US" altLang="en-US"/>
              <a:pPr algn="r">
                <a:spcBef>
                  <a:spcPct val="0"/>
                </a:spcBef>
              </a:pPr>
              <a:t>96</a:t>
            </a:fld>
            <a:endParaRPr lang="en-US" altLang="en-US"/>
          </a:p>
        </p:txBody>
      </p:sp>
      <p:sp>
        <p:nvSpPr>
          <p:cNvPr id="13324" name="Rectangle 2"/>
          <p:cNvSpPr>
            <a:spLocks noGrp="1" noRot="1" noChangeAspect="1" noChangeArrowheads="1" noTextEdit="1"/>
          </p:cNvSpPr>
          <p:nvPr>
            <p:ph type="sldImg"/>
          </p:nvPr>
        </p:nvSpPr>
        <p:spPr>
          <a:xfrm>
            <a:off x="577850" y="806450"/>
            <a:ext cx="5778500" cy="3251200"/>
          </a:xfrm>
          <a:ln/>
        </p:spPr>
      </p:sp>
      <p:sp>
        <p:nvSpPr>
          <p:cNvPr id="13325"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3692639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15363"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15364"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1536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15366"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15367"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52EEBAF4-FDA8-41DD-9B97-CE1D7F421739}" type="slidenum">
              <a:rPr lang="en-US" altLang="en-US"/>
              <a:pPr algn="r">
                <a:spcBef>
                  <a:spcPct val="0"/>
                </a:spcBef>
              </a:pPr>
              <a:t>97</a:t>
            </a:fld>
            <a:endParaRPr lang="en-US" altLang="en-US"/>
          </a:p>
        </p:txBody>
      </p:sp>
      <p:sp>
        <p:nvSpPr>
          <p:cNvPr id="15368"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15369"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15370"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15371"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7DAE4ABA-859C-47BB-8E0C-77FC1021181A}" type="slidenum">
              <a:rPr lang="en-US" altLang="en-US"/>
              <a:pPr algn="r">
                <a:spcBef>
                  <a:spcPct val="0"/>
                </a:spcBef>
              </a:pPr>
              <a:t>97</a:t>
            </a:fld>
            <a:endParaRPr lang="en-US" altLang="en-US"/>
          </a:p>
        </p:txBody>
      </p:sp>
      <p:sp>
        <p:nvSpPr>
          <p:cNvPr id="15372" name="Rectangle 2"/>
          <p:cNvSpPr>
            <a:spLocks noGrp="1" noRot="1" noChangeAspect="1" noChangeArrowheads="1" noTextEdit="1"/>
          </p:cNvSpPr>
          <p:nvPr>
            <p:ph type="sldImg"/>
          </p:nvPr>
        </p:nvSpPr>
        <p:spPr>
          <a:xfrm>
            <a:off x="577850" y="806450"/>
            <a:ext cx="5778500" cy="3251200"/>
          </a:xfrm>
          <a:ln/>
        </p:spPr>
      </p:sp>
      <p:sp>
        <p:nvSpPr>
          <p:cNvPr id="15373"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2599344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17411"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17412"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1741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17414"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17415"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60383422-0B6E-495E-AFF0-57B23A572FB3}" type="slidenum">
              <a:rPr lang="en-US" altLang="en-US"/>
              <a:pPr algn="r">
                <a:spcBef>
                  <a:spcPct val="0"/>
                </a:spcBef>
              </a:pPr>
              <a:t>98</a:t>
            </a:fld>
            <a:endParaRPr lang="en-US" altLang="en-US"/>
          </a:p>
        </p:txBody>
      </p:sp>
      <p:sp>
        <p:nvSpPr>
          <p:cNvPr id="17416"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17417"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17418"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17419"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C69E38E9-438E-48AF-A12C-3962494D06C9}" type="slidenum">
              <a:rPr lang="en-US" altLang="en-US"/>
              <a:pPr algn="r">
                <a:spcBef>
                  <a:spcPct val="0"/>
                </a:spcBef>
              </a:pPr>
              <a:t>98</a:t>
            </a:fld>
            <a:endParaRPr lang="en-US" altLang="en-US"/>
          </a:p>
        </p:txBody>
      </p:sp>
      <p:sp>
        <p:nvSpPr>
          <p:cNvPr id="17420" name="Rectangle 2"/>
          <p:cNvSpPr>
            <a:spLocks noGrp="1" noRot="1" noChangeAspect="1" noChangeArrowheads="1" noTextEdit="1"/>
          </p:cNvSpPr>
          <p:nvPr>
            <p:ph type="sldImg"/>
          </p:nvPr>
        </p:nvSpPr>
        <p:spPr>
          <a:xfrm>
            <a:off x="577850" y="806450"/>
            <a:ext cx="5778500" cy="3251200"/>
          </a:xfrm>
          <a:ln/>
        </p:spPr>
      </p:sp>
      <p:sp>
        <p:nvSpPr>
          <p:cNvPr id="17421"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8984168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19459"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19460"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19461"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19462"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19463"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9E274B7B-20E1-4A09-ACDA-433F3E840894}" type="slidenum">
              <a:rPr lang="en-US" altLang="en-US"/>
              <a:pPr algn="r">
                <a:spcBef>
                  <a:spcPct val="0"/>
                </a:spcBef>
              </a:pPr>
              <a:t>99</a:t>
            </a:fld>
            <a:endParaRPr lang="en-US" altLang="en-US"/>
          </a:p>
        </p:txBody>
      </p:sp>
      <p:sp>
        <p:nvSpPr>
          <p:cNvPr id="19464"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1946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19466"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19467"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096982B7-8C67-4EB7-A13E-67A9C4F3601B}" type="slidenum">
              <a:rPr lang="en-US" altLang="en-US"/>
              <a:pPr algn="r">
                <a:spcBef>
                  <a:spcPct val="0"/>
                </a:spcBef>
              </a:pPr>
              <a:t>99</a:t>
            </a:fld>
            <a:endParaRPr lang="en-US" altLang="en-US"/>
          </a:p>
        </p:txBody>
      </p:sp>
      <p:sp>
        <p:nvSpPr>
          <p:cNvPr id="19468" name="Rectangle 2"/>
          <p:cNvSpPr>
            <a:spLocks noGrp="1" noRot="1" noChangeAspect="1" noChangeArrowheads="1" noTextEdit="1"/>
          </p:cNvSpPr>
          <p:nvPr>
            <p:ph type="sldImg"/>
          </p:nvPr>
        </p:nvSpPr>
        <p:spPr>
          <a:xfrm>
            <a:off x="577850" y="806450"/>
            <a:ext cx="5778500" cy="3251200"/>
          </a:xfrm>
          <a:ln/>
        </p:spPr>
      </p:sp>
      <p:sp>
        <p:nvSpPr>
          <p:cNvPr id="19469"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4474099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21507"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21508"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21509"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21510"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21511"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F03C79A1-CA4F-4D1E-A3C8-24B4517389A3}" type="slidenum">
              <a:rPr lang="en-US" altLang="en-US"/>
              <a:pPr algn="r">
                <a:spcBef>
                  <a:spcPct val="0"/>
                </a:spcBef>
              </a:pPr>
              <a:t>100</a:t>
            </a:fld>
            <a:endParaRPr lang="en-US" altLang="en-US"/>
          </a:p>
        </p:txBody>
      </p:sp>
      <p:sp>
        <p:nvSpPr>
          <p:cNvPr id="21512"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2151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21514"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21515"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A6822EF9-CE56-412D-BDBB-ABB0EE85666D}" type="slidenum">
              <a:rPr lang="en-US" altLang="en-US"/>
              <a:pPr algn="r">
                <a:spcBef>
                  <a:spcPct val="0"/>
                </a:spcBef>
              </a:pPr>
              <a:t>100</a:t>
            </a:fld>
            <a:endParaRPr lang="en-US" altLang="en-US"/>
          </a:p>
        </p:txBody>
      </p:sp>
      <p:sp>
        <p:nvSpPr>
          <p:cNvPr id="21516" name="Rectangle 2"/>
          <p:cNvSpPr>
            <a:spLocks noGrp="1" noRot="1" noChangeAspect="1" noChangeArrowheads="1" noTextEdit="1"/>
          </p:cNvSpPr>
          <p:nvPr>
            <p:ph type="sldImg"/>
          </p:nvPr>
        </p:nvSpPr>
        <p:spPr>
          <a:xfrm>
            <a:off x="577850" y="806450"/>
            <a:ext cx="5778500" cy="3251200"/>
          </a:xfrm>
          <a:ln/>
        </p:spPr>
      </p:sp>
      <p:sp>
        <p:nvSpPr>
          <p:cNvPr id="21517"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77329272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23555"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23556"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23557"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23558"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23559"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32C7FA54-551D-4E3C-B0EB-0F60382B24C9}" type="slidenum">
              <a:rPr lang="en-US" altLang="en-US"/>
              <a:pPr algn="r">
                <a:spcBef>
                  <a:spcPct val="0"/>
                </a:spcBef>
              </a:pPr>
              <a:t>101</a:t>
            </a:fld>
            <a:endParaRPr lang="en-US" altLang="en-US"/>
          </a:p>
        </p:txBody>
      </p:sp>
      <p:sp>
        <p:nvSpPr>
          <p:cNvPr id="23560"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23561"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23562"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23563"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053BCC1E-2FC9-422C-954D-E5625E76B5DD}" type="slidenum">
              <a:rPr lang="en-US" altLang="en-US"/>
              <a:pPr algn="r">
                <a:spcBef>
                  <a:spcPct val="0"/>
                </a:spcBef>
              </a:pPr>
              <a:t>101</a:t>
            </a:fld>
            <a:endParaRPr lang="en-US" altLang="en-US"/>
          </a:p>
        </p:txBody>
      </p:sp>
      <p:sp>
        <p:nvSpPr>
          <p:cNvPr id="23564" name="Rectangle 2"/>
          <p:cNvSpPr>
            <a:spLocks noGrp="1" noRot="1" noChangeAspect="1" noChangeArrowheads="1" noTextEdit="1"/>
          </p:cNvSpPr>
          <p:nvPr>
            <p:ph type="sldImg"/>
          </p:nvPr>
        </p:nvSpPr>
        <p:spPr>
          <a:xfrm>
            <a:off x="577850" y="806450"/>
            <a:ext cx="5778500" cy="3251200"/>
          </a:xfrm>
          <a:ln/>
        </p:spPr>
      </p:sp>
      <p:sp>
        <p:nvSpPr>
          <p:cNvPr id="23565"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2785434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25603"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25604"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2560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25606"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25607"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B92E29BC-9A52-4F0D-822E-7DB0B22E2D1A}" type="slidenum">
              <a:rPr lang="en-US" altLang="en-US"/>
              <a:pPr algn="r">
                <a:spcBef>
                  <a:spcPct val="0"/>
                </a:spcBef>
              </a:pPr>
              <a:t>102</a:t>
            </a:fld>
            <a:endParaRPr lang="en-US" altLang="en-US"/>
          </a:p>
        </p:txBody>
      </p:sp>
      <p:sp>
        <p:nvSpPr>
          <p:cNvPr id="25608"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25609"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25610"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25611"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B4DA52A9-34B3-4044-89FC-BBCAE3381AAE}" type="slidenum">
              <a:rPr lang="en-US" altLang="en-US"/>
              <a:pPr algn="r">
                <a:spcBef>
                  <a:spcPct val="0"/>
                </a:spcBef>
              </a:pPr>
              <a:t>102</a:t>
            </a:fld>
            <a:endParaRPr lang="en-US" altLang="en-US"/>
          </a:p>
        </p:txBody>
      </p:sp>
      <p:sp>
        <p:nvSpPr>
          <p:cNvPr id="25612" name="Rectangle 2"/>
          <p:cNvSpPr>
            <a:spLocks noGrp="1" noRot="1" noChangeAspect="1" noChangeArrowheads="1" noTextEdit="1"/>
          </p:cNvSpPr>
          <p:nvPr>
            <p:ph type="sldImg"/>
          </p:nvPr>
        </p:nvSpPr>
        <p:spPr>
          <a:xfrm>
            <a:off x="577850" y="806450"/>
            <a:ext cx="5778500" cy="3251200"/>
          </a:xfrm>
          <a:ln/>
        </p:spPr>
      </p:sp>
      <p:sp>
        <p:nvSpPr>
          <p:cNvPr id="25613"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5480736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27651"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27652"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2765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27654"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27655"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BFEFFD7B-73F1-4298-8138-354950A290E4}" type="slidenum">
              <a:rPr lang="en-US" altLang="en-US"/>
              <a:pPr algn="r">
                <a:spcBef>
                  <a:spcPct val="0"/>
                </a:spcBef>
              </a:pPr>
              <a:t>103</a:t>
            </a:fld>
            <a:endParaRPr lang="en-US" altLang="en-US"/>
          </a:p>
        </p:txBody>
      </p:sp>
      <p:sp>
        <p:nvSpPr>
          <p:cNvPr id="27656"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27657"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27658"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27659"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B3819D6D-B6F4-4519-9913-7C88DC529BDF}" type="slidenum">
              <a:rPr lang="en-US" altLang="en-US"/>
              <a:pPr algn="r">
                <a:spcBef>
                  <a:spcPct val="0"/>
                </a:spcBef>
              </a:pPr>
              <a:t>103</a:t>
            </a:fld>
            <a:endParaRPr lang="en-US" altLang="en-US"/>
          </a:p>
        </p:txBody>
      </p:sp>
      <p:sp>
        <p:nvSpPr>
          <p:cNvPr id="27660" name="Rectangle 2"/>
          <p:cNvSpPr>
            <a:spLocks noGrp="1" noRot="1" noChangeAspect="1" noChangeArrowheads="1" noTextEdit="1"/>
          </p:cNvSpPr>
          <p:nvPr>
            <p:ph type="sldImg"/>
          </p:nvPr>
        </p:nvSpPr>
        <p:spPr>
          <a:xfrm>
            <a:off x="577850" y="806450"/>
            <a:ext cx="5778500" cy="3251200"/>
          </a:xfrm>
          <a:ln/>
        </p:spPr>
      </p:sp>
      <p:sp>
        <p:nvSpPr>
          <p:cNvPr id="27661"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23048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a:t>doc.: IEEE 802.11-16/0190r0</a:t>
            </a:r>
          </a:p>
        </p:txBody>
      </p:sp>
      <p:sp>
        <p:nvSpPr>
          <p:cNvPr id="19459" name="Rectangle 3"/>
          <p:cNvSpPr>
            <a:spLocks noGrp="1" noChangeArrowheads="1"/>
          </p:cNvSpPr>
          <p:nvPr>
            <p:ph type="dt" sz="quarter" idx="1"/>
          </p:nvPr>
        </p:nvSpPr>
        <p:spPr>
          <a:noFill/>
        </p:spPr>
        <p:txBody>
          <a:bodyPr/>
          <a:lstStyle/>
          <a:p>
            <a:r>
              <a:rPr lang="en-US"/>
              <a:t>January 2016</a:t>
            </a:r>
          </a:p>
        </p:txBody>
      </p:sp>
      <p:sp>
        <p:nvSpPr>
          <p:cNvPr id="19460" name="Rectangle 6"/>
          <p:cNvSpPr>
            <a:spLocks noGrp="1" noChangeArrowheads="1"/>
          </p:cNvSpPr>
          <p:nvPr>
            <p:ph type="ftr" sz="quarter" idx="4"/>
          </p:nvPr>
        </p:nvSpPr>
        <p:spPr>
          <a:noFill/>
        </p:spPr>
        <p:txBody>
          <a:bodyPr/>
          <a:lstStyle/>
          <a:p>
            <a:pPr lvl="4"/>
            <a:r>
              <a:rPr lang="en-US"/>
              <a:t>Joseph Levy (InterDigital)</a:t>
            </a:r>
          </a:p>
        </p:txBody>
      </p:sp>
      <p:sp>
        <p:nvSpPr>
          <p:cNvPr id="19461" name="Rectangle 7"/>
          <p:cNvSpPr>
            <a:spLocks noGrp="1" noChangeArrowheads="1"/>
          </p:cNvSpPr>
          <p:nvPr>
            <p:ph type="sldNum" sz="quarter" idx="5"/>
          </p:nvPr>
        </p:nvSpPr>
        <p:spPr>
          <a:noFill/>
        </p:spPr>
        <p:txBody>
          <a:bodyPr/>
          <a:lstStyle/>
          <a:p>
            <a:r>
              <a:rPr lang="en-US"/>
              <a:t>Page </a:t>
            </a:r>
            <a:fld id="{7441BA8B-EA44-4BCB-8894-4A698C9D9ECD}" type="slidenum">
              <a:rPr lang="en-US" smtClean="0"/>
              <a:pPr/>
              <a:t>14</a:t>
            </a:fld>
            <a:endParaRPr lang="en-US"/>
          </a:p>
        </p:txBody>
      </p:sp>
      <p:sp>
        <p:nvSpPr>
          <p:cNvPr id="19462" name="Rectangle 2"/>
          <p:cNvSpPr>
            <a:spLocks noGrp="1" noRot="1" noChangeAspect="1" noChangeArrowheads="1" noTextEdit="1"/>
          </p:cNvSpPr>
          <p:nvPr>
            <p:ph type="sldImg"/>
          </p:nvPr>
        </p:nvSpPr>
        <p:spPr>
          <a:xfrm>
            <a:off x="384175" y="701675"/>
            <a:ext cx="6165850" cy="3468688"/>
          </a:xfrm>
          <a:ln/>
        </p:spPr>
      </p:sp>
      <p:sp>
        <p:nvSpPr>
          <p:cNvPr id="194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199840672"/>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29699"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29700"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29701"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29702"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29703"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667D0C3F-92D4-43DD-BE74-45FF0EB05BD3}" type="slidenum">
              <a:rPr lang="en-US" altLang="en-US"/>
              <a:pPr algn="r">
                <a:spcBef>
                  <a:spcPct val="0"/>
                </a:spcBef>
              </a:pPr>
              <a:t>104</a:t>
            </a:fld>
            <a:endParaRPr lang="en-US" altLang="en-US"/>
          </a:p>
        </p:txBody>
      </p:sp>
      <p:sp>
        <p:nvSpPr>
          <p:cNvPr id="29704"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2970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29706"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29707"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AA815B1E-D0EE-43BE-8EBD-188ECD320318}" type="slidenum">
              <a:rPr lang="en-US" altLang="en-US"/>
              <a:pPr algn="r">
                <a:spcBef>
                  <a:spcPct val="0"/>
                </a:spcBef>
              </a:pPr>
              <a:t>104</a:t>
            </a:fld>
            <a:endParaRPr lang="en-US" altLang="en-US"/>
          </a:p>
        </p:txBody>
      </p:sp>
      <p:sp>
        <p:nvSpPr>
          <p:cNvPr id="29708" name="Rectangle 2"/>
          <p:cNvSpPr>
            <a:spLocks noGrp="1" noRot="1" noChangeAspect="1" noChangeArrowheads="1" noTextEdit="1"/>
          </p:cNvSpPr>
          <p:nvPr>
            <p:ph type="sldImg"/>
          </p:nvPr>
        </p:nvSpPr>
        <p:spPr>
          <a:xfrm>
            <a:off x="577850" y="806450"/>
            <a:ext cx="5778500" cy="3251200"/>
          </a:xfrm>
          <a:ln/>
        </p:spPr>
      </p:sp>
      <p:sp>
        <p:nvSpPr>
          <p:cNvPr id="29709"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6422558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31747"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31748"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31749"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31750"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31751"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F3B926C8-02C2-41A7-893A-93F92F471BC7}" type="slidenum">
              <a:rPr lang="en-US" altLang="en-US"/>
              <a:pPr algn="r">
                <a:spcBef>
                  <a:spcPct val="0"/>
                </a:spcBef>
              </a:pPr>
              <a:t>105</a:t>
            </a:fld>
            <a:endParaRPr lang="en-US" altLang="en-US"/>
          </a:p>
        </p:txBody>
      </p:sp>
      <p:sp>
        <p:nvSpPr>
          <p:cNvPr id="31752"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3175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31754"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31755"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D9C9BAEA-AC9F-4591-9C2A-1CE5598BD8CA}" type="slidenum">
              <a:rPr lang="en-US" altLang="en-US"/>
              <a:pPr algn="r">
                <a:spcBef>
                  <a:spcPct val="0"/>
                </a:spcBef>
              </a:pPr>
              <a:t>105</a:t>
            </a:fld>
            <a:endParaRPr lang="en-US" altLang="en-US"/>
          </a:p>
        </p:txBody>
      </p:sp>
      <p:sp>
        <p:nvSpPr>
          <p:cNvPr id="31756" name="Rectangle 2"/>
          <p:cNvSpPr>
            <a:spLocks noGrp="1" noRot="1" noChangeAspect="1" noChangeArrowheads="1" noTextEdit="1"/>
          </p:cNvSpPr>
          <p:nvPr>
            <p:ph type="sldImg"/>
          </p:nvPr>
        </p:nvSpPr>
        <p:spPr>
          <a:xfrm>
            <a:off x="577850" y="806450"/>
            <a:ext cx="5778500" cy="3251200"/>
          </a:xfrm>
          <a:ln/>
        </p:spPr>
      </p:sp>
      <p:sp>
        <p:nvSpPr>
          <p:cNvPr id="31757"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07531677"/>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33795"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33796"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33797"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33798"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33799"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694A742E-9D56-4762-B46B-7C278634494D}" type="slidenum">
              <a:rPr lang="en-US" altLang="en-US"/>
              <a:pPr algn="r">
                <a:spcBef>
                  <a:spcPct val="0"/>
                </a:spcBef>
              </a:pPr>
              <a:t>106</a:t>
            </a:fld>
            <a:endParaRPr lang="en-US" altLang="en-US"/>
          </a:p>
        </p:txBody>
      </p:sp>
      <p:sp>
        <p:nvSpPr>
          <p:cNvPr id="33800"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33801"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33802"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33803"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8C103133-CAAA-4732-8548-AA5430E8A9D5}" type="slidenum">
              <a:rPr lang="en-US" altLang="en-US"/>
              <a:pPr algn="r">
                <a:spcBef>
                  <a:spcPct val="0"/>
                </a:spcBef>
              </a:pPr>
              <a:t>106</a:t>
            </a:fld>
            <a:endParaRPr lang="en-US" altLang="en-US"/>
          </a:p>
        </p:txBody>
      </p:sp>
      <p:sp>
        <p:nvSpPr>
          <p:cNvPr id="33804" name="Rectangle 2"/>
          <p:cNvSpPr>
            <a:spLocks noGrp="1" noRot="1" noChangeAspect="1" noChangeArrowheads="1" noTextEdit="1"/>
          </p:cNvSpPr>
          <p:nvPr>
            <p:ph type="sldImg"/>
          </p:nvPr>
        </p:nvSpPr>
        <p:spPr>
          <a:xfrm>
            <a:off x="577850" y="806450"/>
            <a:ext cx="5778500" cy="3251200"/>
          </a:xfrm>
          <a:ln/>
        </p:spPr>
      </p:sp>
      <p:sp>
        <p:nvSpPr>
          <p:cNvPr id="33805"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79625130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35843"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35844"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3584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35846"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35847"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4844B84A-500C-4B4A-B701-5AE3EA9CB243}" type="slidenum">
              <a:rPr lang="en-US" altLang="en-US"/>
              <a:pPr algn="r">
                <a:spcBef>
                  <a:spcPct val="0"/>
                </a:spcBef>
              </a:pPr>
              <a:t>107</a:t>
            </a:fld>
            <a:endParaRPr lang="en-US" altLang="en-US"/>
          </a:p>
        </p:txBody>
      </p:sp>
      <p:sp>
        <p:nvSpPr>
          <p:cNvPr id="35848"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35849"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35850"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35851"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92513162-34CE-466B-8A95-E8E847F03BD5}" type="slidenum">
              <a:rPr lang="en-US" altLang="en-US"/>
              <a:pPr algn="r">
                <a:spcBef>
                  <a:spcPct val="0"/>
                </a:spcBef>
              </a:pPr>
              <a:t>107</a:t>
            </a:fld>
            <a:endParaRPr lang="en-US" altLang="en-US"/>
          </a:p>
        </p:txBody>
      </p:sp>
      <p:sp>
        <p:nvSpPr>
          <p:cNvPr id="35852" name="Rectangle 2"/>
          <p:cNvSpPr>
            <a:spLocks noGrp="1" noRot="1" noChangeAspect="1" noChangeArrowheads="1" noTextEdit="1"/>
          </p:cNvSpPr>
          <p:nvPr>
            <p:ph type="sldImg"/>
          </p:nvPr>
        </p:nvSpPr>
        <p:spPr>
          <a:xfrm>
            <a:off x="577850" y="806450"/>
            <a:ext cx="5778500" cy="3251200"/>
          </a:xfrm>
          <a:ln/>
        </p:spPr>
      </p:sp>
      <p:sp>
        <p:nvSpPr>
          <p:cNvPr id="35853"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69964254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37891"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37892"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3789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37894"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37895"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C0C4BF80-2A16-4436-95A6-E8DEF4944A31}" type="slidenum">
              <a:rPr lang="en-US" altLang="en-US"/>
              <a:pPr algn="r">
                <a:spcBef>
                  <a:spcPct val="0"/>
                </a:spcBef>
              </a:pPr>
              <a:t>108</a:t>
            </a:fld>
            <a:endParaRPr lang="en-US" altLang="en-US"/>
          </a:p>
        </p:txBody>
      </p:sp>
      <p:sp>
        <p:nvSpPr>
          <p:cNvPr id="37896"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37897"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37898"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37899"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42CA7F34-E98C-4CCF-A8A7-50A9953296B2}" type="slidenum">
              <a:rPr lang="en-US" altLang="en-US"/>
              <a:pPr algn="r">
                <a:spcBef>
                  <a:spcPct val="0"/>
                </a:spcBef>
              </a:pPr>
              <a:t>108</a:t>
            </a:fld>
            <a:endParaRPr lang="en-US" altLang="en-US"/>
          </a:p>
        </p:txBody>
      </p:sp>
      <p:sp>
        <p:nvSpPr>
          <p:cNvPr id="37900" name="Rectangle 2"/>
          <p:cNvSpPr>
            <a:spLocks noGrp="1" noRot="1" noChangeAspect="1" noChangeArrowheads="1" noTextEdit="1"/>
          </p:cNvSpPr>
          <p:nvPr>
            <p:ph type="sldImg"/>
          </p:nvPr>
        </p:nvSpPr>
        <p:spPr>
          <a:xfrm>
            <a:off x="577850" y="806450"/>
            <a:ext cx="5778500" cy="3251200"/>
          </a:xfrm>
          <a:ln/>
        </p:spPr>
      </p:sp>
      <p:sp>
        <p:nvSpPr>
          <p:cNvPr id="37901"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06644012"/>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39939"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39940" name="Rectangle 2"/>
          <p:cNvSpPr>
            <a:spLocks noGrp="1" noChangeArrowheads="1"/>
          </p:cNvSpPr>
          <p:nvPr>
            <p:ph type="hdr" sz="quarter"/>
          </p:nvPr>
        </p:nvSpPr>
        <p:spPr>
          <a:xfrm>
            <a:off x="5640388" y="98425"/>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doc.: IEEE 802.11-08/0924r0</a:t>
            </a:r>
          </a:p>
        </p:txBody>
      </p:sp>
      <p:sp>
        <p:nvSpPr>
          <p:cNvPr id="39941"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39942" name="Rectangle 6"/>
          <p:cNvSpPr>
            <a:spLocks noGrp="1" noChangeArrowheads="1"/>
          </p:cNvSpPr>
          <p:nvPr>
            <p:ph type="ftr" sz="quarter" idx="4"/>
          </p:nvPr>
        </p:nvSpPr>
        <p:spPr>
          <a:xfrm>
            <a:off x="5357813" y="8985250"/>
            <a:ext cx="923925" cy="182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smtClean="0"/>
              <a:t>Clint Chaplin, Samsung Electronics</a:t>
            </a:r>
          </a:p>
        </p:txBody>
      </p:sp>
      <p:sp>
        <p:nvSpPr>
          <p:cNvPr id="399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mtClean="0"/>
              <a:t>Page </a:t>
            </a:r>
            <a:fld id="{4787AC30-D35C-4946-BE3D-E917590607FB}" type="slidenum">
              <a:rPr lang="en-US" altLang="en-US" smtClean="0"/>
              <a:pPr>
                <a:spcBef>
                  <a:spcPct val="0"/>
                </a:spcBef>
              </a:pPr>
              <a:t>109</a:t>
            </a:fld>
            <a:endParaRPr lang="en-US" altLang="en-US" smtClean="0"/>
          </a:p>
        </p:txBody>
      </p:sp>
      <p:sp>
        <p:nvSpPr>
          <p:cNvPr id="39944"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3994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39946"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39947"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BF175444-FD31-4158-97D0-9359BDDB8121}" type="slidenum">
              <a:rPr lang="en-US" altLang="en-US"/>
              <a:pPr algn="r">
                <a:spcBef>
                  <a:spcPct val="0"/>
                </a:spcBef>
              </a:pPr>
              <a:t>109</a:t>
            </a:fld>
            <a:endParaRPr lang="en-US" altLang="en-US"/>
          </a:p>
        </p:txBody>
      </p:sp>
      <p:sp>
        <p:nvSpPr>
          <p:cNvPr id="39948" name="Rectangle 2"/>
          <p:cNvSpPr>
            <a:spLocks noGrp="1" noRot="1" noChangeAspect="1" noChangeArrowheads="1" noTextEdit="1"/>
          </p:cNvSpPr>
          <p:nvPr>
            <p:ph type="sldImg"/>
          </p:nvPr>
        </p:nvSpPr>
        <p:spPr>
          <a:xfrm>
            <a:off x="384175" y="701675"/>
            <a:ext cx="6165850" cy="3468688"/>
          </a:xfrm>
          <a:ln/>
        </p:spPr>
      </p:sp>
      <p:sp>
        <p:nvSpPr>
          <p:cNvPr id="3994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6522443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doc.: 15-13/0083r0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sz="quarter" idx="12"/>
          </p:nvPr>
        </p:nvSpPr>
        <p:spPr/>
        <p:txBody>
          <a:bodyPr/>
          <a:lstStyle/>
          <a:p>
            <a:pPr lvl="4"/>
            <a:r>
              <a:rPr lang="en-US" dirty="0"/>
              <a:t>John Doe, Some Company</a:t>
            </a:r>
          </a:p>
        </p:txBody>
      </p:sp>
      <p:sp>
        <p:nvSpPr>
          <p:cNvPr id="7" name="Slide Number Placeholder 6"/>
          <p:cNvSpPr>
            <a:spLocks noGrp="1"/>
          </p:cNvSpPr>
          <p:nvPr>
            <p:ph type="sldNum" sz="quarter" idx="13"/>
          </p:nvPr>
        </p:nvSpPr>
        <p:spPr/>
        <p:txBody>
          <a:bodyPr/>
          <a:lstStyle/>
          <a:p>
            <a:r>
              <a:rPr lang="en-US" dirty="0"/>
              <a:t>Page </a:t>
            </a:r>
            <a:fld id="{2474B621-0683-2C49-85C4-D962E663A1EC}" type="slidenum">
              <a:rPr lang="en-US" smtClean="0"/>
              <a:pPr/>
              <a:t>110</a:t>
            </a:fld>
            <a:endParaRPr lang="en-US" dirty="0"/>
          </a:p>
        </p:txBody>
      </p:sp>
    </p:spTree>
    <p:extLst>
      <p:ext uri="{BB962C8B-B14F-4D97-AF65-F5344CB8AC3E}">
        <p14:creationId xmlns:p14="http://schemas.microsoft.com/office/powerpoint/2010/main" val="3257994925"/>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5123"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5124" name="Rectangle 2"/>
          <p:cNvSpPr>
            <a:spLocks noGrp="1" noChangeArrowheads="1"/>
          </p:cNvSpPr>
          <p:nvPr>
            <p:ph type="hdr" sz="quarter"/>
          </p:nvPr>
        </p:nvSpPr>
        <p:spPr>
          <a:xfrm>
            <a:off x="5640388" y="98425"/>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doc.: IEEE 802.11-08/0925r0</a:t>
            </a:r>
          </a:p>
        </p:txBody>
      </p:sp>
      <p:sp>
        <p:nvSpPr>
          <p:cNvPr id="512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5126" name="Rectangle 6"/>
          <p:cNvSpPr>
            <a:spLocks noGrp="1" noChangeArrowheads="1"/>
          </p:cNvSpPr>
          <p:nvPr>
            <p:ph type="ftr" sz="quarter" idx="4"/>
          </p:nvPr>
        </p:nvSpPr>
        <p:spPr>
          <a:xfrm>
            <a:off x="5357813" y="8985250"/>
            <a:ext cx="923925" cy="182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smtClean="0"/>
              <a:t>Clint Chaplin, Samsung Electronics</a:t>
            </a:r>
          </a:p>
        </p:txBody>
      </p:sp>
      <p:sp>
        <p:nvSpPr>
          <p:cNvPr id="51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mtClean="0"/>
              <a:t>Page </a:t>
            </a:r>
            <a:fld id="{53551DDC-FF2B-4D69-B28C-7F93A97E0D0A}" type="slidenum">
              <a:rPr lang="en-US" altLang="en-US" smtClean="0"/>
              <a:pPr>
                <a:spcBef>
                  <a:spcPct val="0"/>
                </a:spcBef>
              </a:pPr>
              <a:t>116</a:t>
            </a:fld>
            <a:endParaRPr lang="en-US" altLang="en-US" smtClean="0"/>
          </a:p>
        </p:txBody>
      </p:sp>
      <p:sp>
        <p:nvSpPr>
          <p:cNvPr id="5128" name="Rectangle 2"/>
          <p:cNvSpPr>
            <a:spLocks noGrp="1" noRot="1" noChangeAspect="1" noChangeArrowheads="1" noTextEdit="1"/>
          </p:cNvSpPr>
          <p:nvPr>
            <p:ph type="sldImg"/>
          </p:nvPr>
        </p:nvSpPr>
        <p:spPr>
          <a:xfrm>
            <a:off x="384175" y="701675"/>
            <a:ext cx="6165850" cy="3468688"/>
          </a:xfrm>
          <a:ln/>
        </p:spPr>
      </p:sp>
      <p:sp>
        <p:nvSpPr>
          <p:cNvPr id="512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81976583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7171"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7172" name="Rectangle 2"/>
          <p:cNvSpPr>
            <a:spLocks noGrp="1" noChangeArrowheads="1"/>
          </p:cNvSpPr>
          <p:nvPr>
            <p:ph type="hdr" sz="quarter"/>
          </p:nvPr>
        </p:nvSpPr>
        <p:spPr>
          <a:xfrm>
            <a:off x="5640388" y="98425"/>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doc.: IEEE 802.11-08/0925r0</a:t>
            </a:r>
          </a:p>
        </p:txBody>
      </p:sp>
      <p:sp>
        <p:nvSpPr>
          <p:cNvPr id="717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7174" name="Rectangle 6"/>
          <p:cNvSpPr>
            <a:spLocks noGrp="1" noChangeArrowheads="1"/>
          </p:cNvSpPr>
          <p:nvPr>
            <p:ph type="ftr" sz="quarter" idx="4"/>
          </p:nvPr>
        </p:nvSpPr>
        <p:spPr>
          <a:xfrm>
            <a:off x="5357813" y="8985250"/>
            <a:ext cx="923925" cy="182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smtClean="0"/>
              <a:t>Clint Chaplin, Samsung Electronics</a:t>
            </a:r>
          </a:p>
        </p:txBody>
      </p:sp>
      <p:sp>
        <p:nvSpPr>
          <p:cNvPr id="71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mtClean="0"/>
              <a:t>Page </a:t>
            </a:r>
            <a:fld id="{E95568BF-B238-43EB-B4FA-B928EECB81D8}" type="slidenum">
              <a:rPr lang="en-US" altLang="en-US" smtClean="0"/>
              <a:pPr>
                <a:spcBef>
                  <a:spcPct val="0"/>
                </a:spcBef>
              </a:pPr>
              <a:t>117</a:t>
            </a:fld>
            <a:endParaRPr lang="en-US" altLang="en-US" smtClean="0"/>
          </a:p>
        </p:txBody>
      </p:sp>
      <p:sp>
        <p:nvSpPr>
          <p:cNvPr id="7176" name="Rectangle 2"/>
          <p:cNvSpPr>
            <a:spLocks noGrp="1" noRot="1" noChangeAspect="1" noChangeArrowheads="1" noTextEdit="1"/>
          </p:cNvSpPr>
          <p:nvPr>
            <p:ph type="sldImg"/>
          </p:nvPr>
        </p:nvSpPr>
        <p:spPr>
          <a:xfrm>
            <a:off x="384175" y="701675"/>
            <a:ext cx="6165850" cy="3468688"/>
          </a:xfrm>
          <a:ln cap="flat"/>
        </p:spPr>
      </p:sp>
      <p:sp>
        <p:nvSpPr>
          <p:cNvPr id="71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16741340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9219"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9220"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9221"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9222"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9223"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F2937C1B-E24F-4259-BAD3-C300FA75A600}" type="slidenum">
              <a:rPr lang="en-US" altLang="en-US"/>
              <a:pPr algn="r">
                <a:spcBef>
                  <a:spcPct val="0"/>
                </a:spcBef>
              </a:pPr>
              <a:t>118</a:t>
            </a:fld>
            <a:endParaRPr lang="en-US" altLang="en-US"/>
          </a:p>
        </p:txBody>
      </p:sp>
      <p:sp>
        <p:nvSpPr>
          <p:cNvPr id="9224"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922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9226"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9227"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3D5D358F-A37E-45A3-AA32-E70E3A41CD2A}" type="slidenum">
              <a:rPr lang="en-US" altLang="en-US"/>
              <a:pPr algn="r">
                <a:spcBef>
                  <a:spcPct val="0"/>
                </a:spcBef>
              </a:pPr>
              <a:t>118</a:t>
            </a:fld>
            <a:endParaRPr lang="en-US" altLang="en-US"/>
          </a:p>
        </p:txBody>
      </p:sp>
      <p:sp>
        <p:nvSpPr>
          <p:cNvPr id="9228" name="Rectangle 2"/>
          <p:cNvSpPr>
            <a:spLocks noGrp="1" noRot="1" noChangeAspect="1" noChangeArrowheads="1" noTextEdit="1"/>
          </p:cNvSpPr>
          <p:nvPr>
            <p:ph type="sldImg"/>
          </p:nvPr>
        </p:nvSpPr>
        <p:spPr>
          <a:xfrm>
            <a:off x="577850" y="806450"/>
            <a:ext cx="5778500" cy="3251200"/>
          </a:xfrm>
          <a:ln/>
        </p:spPr>
      </p:sp>
      <p:sp>
        <p:nvSpPr>
          <p:cNvPr id="9229"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57287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a:t>doc.: IEEE 802.11-16/0190r0</a:t>
            </a:r>
          </a:p>
        </p:txBody>
      </p:sp>
      <p:sp>
        <p:nvSpPr>
          <p:cNvPr id="20483" name="Rectangle 3"/>
          <p:cNvSpPr>
            <a:spLocks noGrp="1" noChangeArrowheads="1"/>
          </p:cNvSpPr>
          <p:nvPr>
            <p:ph type="dt" sz="quarter" idx="1"/>
          </p:nvPr>
        </p:nvSpPr>
        <p:spPr>
          <a:noFill/>
        </p:spPr>
        <p:txBody>
          <a:bodyPr/>
          <a:lstStyle/>
          <a:p>
            <a:r>
              <a:rPr lang="en-US"/>
              <a:t>January 2016</a:t>
            </a:r>
          </a:p>
        </p:txBody>
      </p:sp>
      <p:sp>
        <p:nvSpPr>
          <p:cNvPr id="20484" name="Rectangle 6"/>
          <p:cNvSpPr>
            <a:spLocks noGrp="1" noChangeArrowheads="1"/>
          </p:cNvSpPr>
          <p:nvPr>
            <p:ph type="ftr" sz="quarter" idx="4"/>
          </p:nvPr>
        </p:nvSpPr>
        <p:spPr>
          <a:noFill/>
        </p:spPr>
        <p:txBody>
          <a:bodyPr/>
          <a:lstStyle/>
          <a:p>
            <a:pPr lvl="4"/>
            <a:r>
              <a:rPr lang="en-US"/>
              <a:t>Joseph Levy (InterDigital)</a:t>
            </a:r>
          </a:p>
        </p:txBody>
      </p:sp>
      <p:sp>
        <p:nvSpPr>
          <p:cNvPr id="20485" name="Rectangle 7"/>
          <p:cNvSpPr>
            <a:spLocks noGrp="1" noChangeArrowheads="1"/>
          </p:cNvSpPr>
          <p:nvPr>
            <p:ph type="sldNum" sz="quarter" idx="5"/>
          </p:nvPr>
        </p:nvSpPr>
        <p:spPr>
          <a:noFill/>
        </p:spPr>
        <p:txBody>
          <a:bodyPr/>
          <a:lstStyle/>
          <a:p>
            <a:r>
              <a:rPr lang="en-US"/>
              <a:t>Page </a:t>
            </a:r>
            <a:fld id="{F12C820A-A132-4231-BE0A-AC79B82FD720}" type="slidenum">
              <a:rPr lang="en-US" smtClean="0"/>
              <a:pPr/>
              <a:t>15</a:t>
            </a:fld>
            <a:endParaRPr lang="en-US"/>
          </a:p>
        </p:txBody>
      </p:sp>
      <p:sp>
        <p:nvSpPr>
          <p:cNvPr id="20486" name="Rectangle 2"/>
          <p:cNvSpPr>
            <a:spLocks noGrp="1" noRot="1" noChangeAspect="1" noChangeArrowheads="1" noTextEdit="1"/>
          </p:cNvSpPr>
          <p:nvPr>
            <p:ph type="sldImg"/>
          </p:nvPr>
        </p:nvSpPr>
        <p:spPr>
          <a:xfrm>
            <a:off x="384175" y="701675"/>
            <a:ext cx="6165850" cy="3468688"/>
          </a:xfrm>
          <a:ln cap="flat"/>
        </p:spPr>
      </p:sp>
      <p:sp>
        <p:nvSpPr>
          <p:cNvPr id="20487"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2122002648"/>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11267"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11268" name="Rectangle 2"/>
          <p:cNvSpPr>
            <a:spLocks noGrp="1" noChangeArrowheads="1"/>
          </p:cNvSpPr>
          <p:nvPr>
            <p:ph type="hdr" sz="quarter"/>
          </p:nvPr>
        </p:nvSpPr>
        <p:spPr>
          <a:xfrm>
            <a:off x="5640388" y="98425"/>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doc.: IEEE 802.11-08/0925r0</a:t>
            </a:r>
          </a:p>
        </p:txBody>
      </p:sp>
      <p:sp>
        <p:nvSpPr>
          <p:cNvPr id="11269"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11270" name="Rectangle 6"/>
          <p:cNvSpPr>
            <a:spLocks noGrp="1" noChangeArrowheads="1"/>
          </p:cNvSpPr>
          <p:nvPr>
            <p:ph type="ftr" sz="quarter" idx="4"/>
          </p:nvPr>
        </p:nvSpPr>
        <p:spPr>
          <a:xfrm>
            <a:off x="5357813" y="8985250"/>
            <a:ext cx="923925" cy="182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smtClean="0"/>
              <a:t>Clint Chaplin, Samsung Electronics</a:t>
            </a:r>
          </a:p>
        </p:txBody>
      </p:sp>
      <p:sp>
        <p:nvSpPr>
          <p:cNvPr id="112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mtClean="0"/>
              <a:t>Page </a:t>
            </a:r>
            <a:fld id="{32AB1C09-8B69-4B67-81D2-CB9BF2DAA16A}" type="slidenum">
              <a:rPr lang="en-US" altLang="en-US" smtClean="0"/>
              <a:pPr>
                <a:spcBef>
                  <a:spcPct val="0"/>
                </a:spcBef>
              </a:pPr>
              <a:t>119</a:t>
            </a:fld>
            <a:endParaRPr lang="en-US" altLang="en-US" smtClean="0"/>
          </a:p>
        </p:txBody>
      </p:sp>
      <p:sp>
        <p:nvSpPr>
          <p:cNvPr id="11272"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1127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11274"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11275"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3D05EE41-EDF0-4075-AAB1-75DB3BB56468}" type="slidenum">
              <a:rPr lang="en-US" altLang="en-US"/>
              <a:pPr algn="r">
                <a:spcBef>
                  <a:spcPct val="0"/>
                </a:spcBef>
              </a:pPr>
              <a:t>119</a:t>
            </a:fld>
            <a:endParaRPr lang="en-US" altLang="en-US"/>
          </a:p>
        </p:txBody>
      </p:sp>
      <p:sp>
        <p:nvSpPr>
          <p:cNvPr id="11276" name="Rectangle 2"/>
          <p:cNvSpPr>
            <a:spLocks noGrp="1" noRot="1" noChangeAspect="1" noChangeArrowheads="1" noTextEdit="1"/>
          </p:cNvSpPr>
          <p:nvPr>
            <p:ph type="sldImg"/>
          </p:nvPr>
        </p:nvSpPr>
        <p:spPr>
          <a:xfrm>
            <a:off x="384175" y="701675"/>
            <a:ext cx="6165850" cy="3468688"/>
          </a:xfrm>
          <a:ln/>
        </p:spPr>
      </p:sp>
      <p:sp>
        <p:nvSpPr>
          <p:cNvPr id="112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6225223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xfrm>
            <a:off x="641350" y="1206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cs typeface="Arial" panose="020B0604020202020204" pitchFamily="34" charset="0"/>
              </a:rPr>
              <a:t>Nov 2015</a:t>
            </a:r>
            <a:endParaRPr lang="en-GB" altLang="en-US" sz="1400" smtClean="0">
              <a:cs typeface="Arial" panose="020B0604020202020204" pitchFamily="34" charset="0"/>
            </a:endParaRPr>
          </a:p>
        </p:txBody>
      </p:sp>
      <p:sp>
        <p:nvSpPr>
          <p:cNvPr id="5123"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cs typeface="Arial" panose="020B0604020202020204" pitchFamily="34" charset="0"/>
              </a:rPr>
              <a:t>Tim Godfrey (EPRI)</a:t>
            </a:r>
          </a:p>
        </p:txBody>
      </p:sp>
      <p:sp>
        <p:nvSpPr>
          <p:cNvPr id="512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mtClean="0"/>
              <a:t>Page </a:t>
            </a:r>
            <a:fld id="{CA9ED105-F4F1-4D26-AC74-67C09791A492}" type="slidenum">
              <a:rPr lang="en-GB" altLang="en-US" smtClean="0"/>
              <a:pPr>
                <a:spcBef>
                  <a:spcPct val="0"/>
                </a:spcBef>
              </a:pPr>
              <a:t>120</a:t>
            </a:fld>
            <a:endParaRPr lang="en-GB" altLang="en-US" smtClean="0"/>
          </a:p>
        </p:txBody>
      </p:sp>
      <p:sp>
        <p:nvSpPr>
          <p:cNvPr id="5125" name="Rectangle 2"/>
          <p:cNvSpPr>
            <a:spLocks noGrp="1" noRot="1" noChangeAspect="1" noChangeArrowheads="1" noTextEdit="1"/>
          </p:cNvSpPr>
          <p:nvPr>
            <p:ph type="sldImg"/>
          </p:nvPr>
        </p:nvSpPr>
        <p:spPr>
          <a:xfrm>
            <a:off x="98425" y="750888"/>
            <a:ext cx="6597650" cy="3711575"/>
          </a:xfrm>
          <a:ln/>
        </p:spPr>
      </p:sp>
      <p:sp>
        <p:nvSpPr>
          <p:cNvPr id="512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82610266"/>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ChangeArrowheads="1" noTextEdit="1"/>
          </p:cNvSpPr>
          <p:nvPr>
            <p:ph type="sldImg"/>
          </p:nvPr>
        </p:nvSpPr>
        <p:spPr>
          <a:ln/>
        </p:spPr>
      </p:sp>
      <p:sp>
        <p:nvSpPr>
          <p:cNvPr id="7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172"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cs typeface="Arial" panose="020B0604020202020204" pitchFamily="34" charset="0"/>
              </a:rPr>
              <a:t>Nov 2015</a:t>
            </a:r>
            <a:endParaRPr lang="en-GB" altLang="en-US" sz="1400" smtClean="0">
              <a:cs typeface="Arial" panose="020B0604020202020204" pitchFamily="34" charset="0"/>
            </a:endParaRPr>
          </a:p>
        </p:txBody>
      </p:sp>
      <p:sp>
        <p:nvSpPr>
          <p:cNvPr id="7173" name="Footer Placeholder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cs typeface="Arial" panose="020B0604020202020204" pitchFamily="34" charset="0"/>
              </a:rPr>
              <a:t>Tim Godfrey (EPRI)</a:t>
            </a:r>
          </a:p>
        </p:txBody>
      </p:sp>
      <p:sp>
        <p:nvSpPr>
          <p:cNvPr id="7174"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mtClean="0"/>
              <a:t>Page </a:t>
            </a:r>
            <a:fld id="{217ED24E-07B5-4754-A166-CE6764FC0E06}" type="slidenum">
              <a:rPr lang="en-GB" altLang="en-US" smtClean="0"/>
              <a:pPr>
                <a:spcBef>
                  <a:spcPct val="0"/>
                </a:spcBef>
              </a:pPr>
              <a:t>121</a:t>
            </a:fld>
            <a:endParaRPr lang="en-GB" altLang="en-US" smtClean="0"/>
          </a:p>
        </p:txBody>
      </p:sp>
    </p:spTree>
    <p:extLst>
      <p:ext uri="{BB962C8B-B14F-4D97-AF65-F5344CB8AC3E}">
        <p14:creationId xmlns:p14="http://schemas.microsoft.com/office/powerpoint/2010/main" val="14659539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2929862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802.11-19/0540r2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3" Type="http://schemas.openxmlformats.org/officeDocument/2006/relationships/hyperlink" Target="https://mentor.ieee.org/802.15/documents" TargetMode="External"/><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3" Type="http://schemas.openxmlformats.org/officeDocument/2006/relationships/notesSlide" Target="../notesSlides/notesSlide76.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20.emf"/><Relationship Id="rId4" Type="http://schemas.openxmlformats.org/officeDocument/2006/relationships/oleObject" Target="../embeddings/oleObject7.bin"/></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8/dcn/19/18-19-0051-00-0000-5gaa-waiver-ex-parte-notice-4-5-19-fcc-gn-18-357.pdf" TargetMode="External"/><Relationship Id="rId2" Type="http://schemas.openxmlformats.org/officeDocument/2006/relationships/hyperlink" Target="https://www.fcc.gov/ecfs/search/filings?proceedings_name=18-357&amp;sort=date_disseminated,DESC" TargetMode="External"/><Relationship Id="rId1" Type="http://schemas.openxmlformats.org/officeDocument/2006/relationships/slideLayout" Target="../slideLayouts/slideLayout2.xml"/><Relationship Id="rId4" Type="http://schemas.openxmlformats.org/officeDocument/2006/relationships/hyperlink" Target="https://mentor.ieee.org/802.18/dcn/19/18-19-0058-07-0000-acma-5yr-spectrum-outlook-2019-23-ieee-802-comments.pdf" TargetMode="Externa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8/dcn/17/18-17-0051-01-0000-meeting-minutes-march-2017-vancouver.docx" TargetMode="External"/><Relationship Id="rId2" Type="http://schemas.openxmlformats.org/officeDocument/2006/relationships/hyperlink" Target="https://mentor.ieee.org/802.18/dcn/19/18-19-0061-02-0000-agenda-atl-w-interim-14-16may2019-rr-tag.pptx" TargetMode="External"/><Relationship Id="rId1" Type="http://schemas.openxmlformats.org/officeDocument/2006/relationships/slideLayout" Target="../slideLayouts/slideLayout2.xml"/><Relationship Id="rId5" Type="http://schemas.openxmlformats.org/officeDocument/2006/relationships/hyperlink" Target="https://mentor.ieee.org/802.18/dcn/19/18-19-0064-03-0000-5gaa-ex-parte-05apr19-response-ieee-802-fcc-gn-18-357.docx" TargetMode="External"/><Relationship Id="rId4" Type="http://schemas.openxmlformats.org/officeDocument/2006/relationships/hyperlink" Target="https://mentor.ieee.org/802.18/dcn/19/18-19-0032-00-0000-minutes-yvr-plenary-12-14mar2019-rr-tag.docx" TargetMode="Externa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3" Type="http://schemas.openxmlformats.org/officeDocument/2006/relationships/notesSlide" Target="../notesSlides/notesSlide77.xml"/><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image" Target="../media/image21.emf"/><Relationship Id="rId4" Type="http://schemas.openxmlformats.org/officeDocument/2006/relationships/oleObject" Target="../embeddings/Microsoft_Word_97_-_2003_Document10.doc"/></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21/documents" TargetMode="External"/><Relationship Id="rId2" Type="http://schemas.openxmlformats.org/officeDocument/2006/relationships/notesSlide" Target="../notesSlides/notesSlide80.xml"/><Relationship Id="rId1" Type="http://schemas.openxmlformats.org/officeDocument/2006/relationships/slideLayout" Target="../slideLayouts/slideLayout7.xml"/><Relationship Id="rId4" Type="http://schemas.openxmlformats.org/officeDocument/2006/relationships/hyperlink" Target="http://www.ieee802.org/21"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0618-04-AANI-aani-sc-agenda-may-2019.ppt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3" Type="http://schemas.openxmlformats.org/officeDocument/2006/relationships/notesSlide" Target="../notesSlides/notesSlide81.xml"/><Relationship Id="rId2" Type="http://schemas.openxmlformats.org/officeDocument/2006/relationships/slideLayout" Target="../slideLayouts/slideLayout2.xml"/><Relationship Id="rId1" Type="http://schemas.openxmlformats.org/officeDocument/2006/relationships/vmlDrawing" Target="../drawings/vmlDrawing18.vml"/><Relationship Id="rId5" Type="http://schemas.openxmlformats.org/officeDocument/2006/relationships/image" Target="../media/image22.emf"/><Relationship Id="rId4" Type="http://schemas.openxmlformats.org/officeDocument/2006/relationships/oleObject" Target="../embeddings/oleObject8.bin"/></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24/dcn/18/24-18-0022-04-sgtg-utility-applications-of-time-sensitive-networking-white-paper.docx" TargetMode="External"/><Relationship Id="rId2" Type="http://schemas.openxmlformats.org/officeDocument/2006/relationships/notesSlide" Target="../notesSlides/notesSlide82.xml"/><Relationship Id="rId1" Type="http://schemas.openxmlformats.org/officeDocument/2006/relationships/slideLayout" Target="../slideLayouts/slideLayout2.xml"/><Relationship Id="rId6" Type="http://schemas.openxmlformats.org/officeDocument/2006/relationships/hyperlink" Target="https://mentor.ieee.org/802.24/dcn/19/24-19-0012-02-0000-may-2019-meeting-presentation.pptx" TargetMode="External"/><Relationship Id="rId5" Type="http://schemas.openxmlformats.org/officeDocument/2006/relationships/hyperlink" Target="https://mentor.ieee.org/802.24/dcn/19/24-19-0011-02-0000-may-2019-agenda.xlsx" TargetMode="External"/><Relationship Id="rId4" Type="http://schemas.openxmlformats.org/officeDocument/2006/relationships/hyperlink" Target="https://mentor.ieee.org/802.24/dcn/19/24-19-0003-02-0000-low-latency-communication-white-paper.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oleObject" Target="../embeddings/Microsoft_Word_97_-_2003_Document2.doc"/></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627-05-0arc-arc-sc-agenda-may-2019.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18/11-18-1051-05-0arc-what-is-an-ess.pptx" TargetMode="External"/><Relationship Id="rId4" Type="http://schemas.openxmlformats.org/officeDocument/2006/relationships/hyperlink" Target="https://datatracker.ietf.org/doc/draft-bi-savi-wlan"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ools.ietf.org/html/draft-ietf-ipwave-ipv6-over-80211ocb-45"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08/11-08-0949-04-0arc-mac-component-breakdown-wip.ppt"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19/11-19-0268-04-00bc-tgbc-use-case-document.ppt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0571-05-coex-agenda-for-may-2019-in-atlanta.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0920-00-coex-3gpp-ran1-status-on-nr-unlicensed.pptx" TargetMode="External"/><Relationship Id="rId2" Type="http://schemas.openxmlformats.org/officeDocument/2006/relationships/hyperlink" Target="https://mentor.ieee.org/802.11/dcn/19/11-19-0571-05-coex-agenda-for-may-2019-in-atlanta.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0921-00-0000-what-is-harmonized-standard-en-301-893.pptx" TargetMode="External"/><Relationship Id="rId4" Type="http://schemas.openxmlformats.org/officeDocument/2006/relationships/hyperlink" Target="https://mentor.ieee.org/802.11/dcn/19/11-19-0895-01-coex-802-11-coex-simulation-and-analysis.pptx"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7.emf"/><Relationship Id="rId4" Type="http://schemas.openxmlformats.org/officeDocument/2006/relationships/oleObject" Target="../embeddings/oleObject3.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9/11-19-0616-02-0wng-agenda-for-wng-sc-2019-may.ppt"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https://mentor.ieee.org/802.11/dcn/19/11-19-0892-00-0wng-wng-sc-meeting-minutes-2019-may-atlanta.docx" TargetMode="External"/><Relationship Id="rId4" Type="http://schemas.openxmlformats.org/officeDocument/2006/relationships/hyperlink" Target="https://mentor.ieee.org/802.11/dcn/19/11-19-0693-00-0wng-investigating-the-compliance-of-wireless-units-with-regulatory-and-normative-requirements.pptx"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0534-06-0jtc-agenda-for-may-2019-in-atlanta.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8.emf"/><Relationship Id="rId4" Type="http://schemas.openxmlformats.org/officeDocument/2006/relationships/oleObject" Target="../embeddings/Microsoft_Word_97_-_2003_Document3.doc"/></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19/11-19-0568-08-000m-2019-may-tgmd-agenda.pptx"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s://mentor.ieee.org/802.11/dcn/18/11-18-0611-15-000m-revmd-wg-ballot-comments.xls" TargetMode="External"/><Relationship Id="rId4" Type="http://schemas.openxmlformats.org/officeDocument/2006/relationships/hyperlink" Target="https://standards.ieee.org/about/sba/index.html" TargetMode="Externa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9.emf"/><Relationship Id="rId4" Type="http://schemas.openxmlformats.org/officeDocument/2006/relationships/oleObject" Target="../embeddings/oleObject4.bin"/></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9/11-19-0615-05-00ax-tgax-may-2019-meeting-agenda.pptx"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0.emf"/><Relationship Id="rId4" Type="http://schemas.openxmlformats.org/officeDocument/2006/relationships/oleObject" Target="../embeddings/Microsoft_Word_97_-_2003_Document4.doc"/></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1.xml"/><Relationship Id="rId1" Type="http://schemas.openxmlformats.org/officeDocument/2006/relationships/vmlDrawing" Target="../drawings/vmlDrawing9.vml"/><Relationship Id="rId5" Type="http://schemas.openxmlformats.org/officeDocument/2006/relationships/image" Target="../media/image11.emf"/><Relationship Id="rId4" Type="http://schemas.openxmlformats.org/officeDocument/2006/relationships/oleObject" Target="../embeddings/Microsoft_Word_97_-_2003_Document5.doc"/></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6.xml"/><Relationship Id="rId1" Type="http://schemas.openxmlformats.org/officeDocument/2006/relationships/vmlDrawing" Target="../drawings/vmlDrawing10.vml"/><Relationship Id="rId5" Type="http://schemas.openxmlformats.org/officeDocument/2006/relationships/image" Target="../media/image12.emf"/><Relationship Id="rId4" Type="http://schemas.openxmlformats.org/officeDocument/2006/relationships/oleObject" Target="../embeddings/Microsoft_Word_97_-_2003_Document6.doc"/></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13.emf"/><Relationship Id="rId4" Type="http://schemas.openxmlformats.org/officeDocument/2006/relationships/oleObject" Target="../embeddings/Microsoft_Word_97_-_2003_Document7.doc"/></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16.png"/><Relationship Id="rId4" Type="http://schemas.openxmlformats.org/officeDocument/2006/relationships/oleObject" Target="../embeddings/oleObject5.bin"/></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17.emf"/><Relationship Id="rId4" Type="http://schemas.openxmlformats.org/officeDocument/2006/relationships/oleObject" Target="../embeddings/Microsoft_Word_97_-_2003_Document8.doc"/></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18.emf"/><Relationship Id="rId4" Type="http://schemas.openxmlformats.org/officeDocument/2006/relationships/oleObject" Target="../embeddings/oleObject6.bin"/></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19/11-19-0623-03-0rcm-rcm-tig-agenda.pptx" TargetMode="External"/><Relationship Id="rId2" Type="http://schemas.openxmlformats.org/officeDocument/2006/relationships/notesSlide" Target="../notesSlides/notesSlide57.xml"/><Relationship Id="rId1" Type="http://schemas.openxmlformats.org/officeDocument/2006/relationships/slideLayout" Target="../slideLayouts/slideLayout7.xml"/><Relationship Id="rId4" Type="http://schemas.openxmlformats.org/officeDocument/2006/relationships/hyperlink" Target="https://mentor.ieee.org/802.11/dcn/19/11-19-0891-00-0rcm-atlanta-may-2019-minutes.docx" TargetMode="External"/></Relationships>
</file>

<file path=ppt/slides/_rels/slide92.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19.emf"/><Relationship Id="rId4" Type="http://schemas.openxmlformats.org/officeDocument/2006/relationships/oleObject" Target="../embeddings/Microsoft_Word_97_-_2003_Document9.doc"/></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WG May 2019 Closing Reports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2019-05-16</a:t>
            </a:r>
            <a:endParaRPr lang="en-GB" sz="2000" b="0" dirty="0"/>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59450121"/>
              </p:ext>
            </p:extLst>
          </p:nvPr>
        </p:nvGraphicFramePr>
        <p:xfrm>
          <a:off x="989013" y="2411413"/>
          <a:ext cx="10039350" cy="2428875"/>
        </p:xfrm>
        <a:graphic>
          <a:graphicData uri="http://schemas.openxmlformats.org/presentationml/2006/ole">
            <mc:AlternateContent xmlns:mc="http://schemas.openxmlformats.org/markup-compatibility/2006">
              <mc:Choice xmlns:v="urn:schemas-microsoft-com:vml" Requires="v">
                <p:oleObj spid="_x0000_s3190" name="Document" r:id="rId4" imgW="10512000" imgH="2539535" progId="Word.Document.8">
                  <p:embed/>
                </p:oleObj>
              </mc:Choice>
              <mc:Fallback>
                <p:oleObj name="Document" r:id="rId4" imgW="10512000" imgH="2539535" progId="Word.Document.8">
                  <p:embed/>
                  <p:pic>
                    <p:nvPicPr>
                      <p:cNvPr id="0" name="Picture 3"/>
                      <p:cNvPicPr>
                        <a:picLocks noChangeAspect="1" noChangeArrowheads="1"/>
                      </p:cNvPicPr>
                      <p:nvPr/>
                    </p:nvPicPr>
                    <p:blipFill>
                      <a:blip r:embed="rId5"/>
                      <a:srcRect/>
                      <a:stretch>
                        <a:fillRect/>
                      </a:stretch>
                    </p:blipFill>
                    <p:spPr bwMode="auto">
                      <a:xfrm>
                        <a:off x="989013" y="2411413"/>
                        <a:ext cx="10039350" cy="24288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May 2019</a:t>
            </a:r>
            <a:endParaRPr lang="en-GB" dirty="0"/>
          </a:p>
        </p:txBody>
      </p:sp>
      <p:sp>
        <p:nvSpPr>
          <p:cNvPr id="3" name="Footer Placeholder 2"/>
          <p:cNvSpPr>
            <a:spLocks noGrp="1"/>
          </p:cNvSpPr>
          <p:nvPr>
            <p:ph type="ftr" idx="11"/>
          </p:nvPr>
        </p:nvSpPr>
        <p:spPr/>
        <p:txBody>
          <a:bodyPr/>
          <a:lstStyle/>
          <a:p>
            <a:r>
              <a:rPr lang="en-GB" dirty="0"/>
              <a:t>Joseph LEVY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10</a:t>
            </a:fld>
            <a:endParaRPr lang="en-GB" dirty="0"/>
          </a:p>
        </p:txBody>
      </p:sp>
      <p:sp>
        <p:nvSpPr>
          <p:cNvPr id="5" name="Rectangle 2"/>
          <p:cNvSpPr txBox="1">
            <a:spLocks noChangeArrowheads="1"/>
          </p:cNvSpPr>
          <p:nvPr/>
        </p:nvSpPr>
        <p:spPr>
          <a:xfrm>
            <a:off x="1714500" y="838199"/>
            <a:ext cx="8724900" cy="685801"/>
          </a:xfrm>
          <a:prstGeom prst="rect">
            <a:avLst/>
          </a:prstGeom>
          <a:noFill/>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sz="2800" kern="0" dirty="0"/>
              <a:t>AANI SC Closing Report  May 2019</a:t>
            </a:r>
          </a:p>
        </p:txBody>
      </p:sp>
      <p:sp>
        <p:nvSpPr>
          <p:cNvPr id="6" name="Rectangle 6"/>
          <p:cNvSpPr txBox="1">
            <a:spLocks noChangeArrowheads="1"/>
          </p:cNvSpPr>
          <p:nvPr/>
        </p:nvSpPr>
        <p:spPr bwMode="auto">
          <a:xfrm>
            <a:off x="2209800" y="1524000"/>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Tx/>
              <a:buNone/>
            </a:pPr>
            <a:r>
              <a:rPr lang="en-US" altLang="en-US" sz="2000" kern="0" dirty="0"/>
              <a:t>Date:</a:t>
            </a:r>
            <a:r>
              <a:rPr lang="en-US" altLang="en-US" sz="2000" b="0" kern="0" dirty="0"/>
              <a:t> 2019-05-16</a:t>
            </a:r>
          </a:p>
        </p:txBody>
      </p:sp>
      <p:sp>
        <p:nvSpPr>
          <p:cNvPr id="7"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graphicFrame>
        <p:nvGraphicFramePr>
          <p:cNvPr id="8" name="Object 3"/>
          <p:cNvGraphicFramePr>
            <a:graphicFrameLocks noChangeAspect="1"/>
          </p:cNvGraphicFramePr>
          <p:nvPr>
            <p:extLst/>
          </p:nvPr>
        </p:nvGraphicFramePr>
        <p:xfrm>
          <a:off x="2039938" y="2359025"/>
          <a:ext cx="8037512" cy="2463800"/>
        </p:xfrm>
        <a:graphic>
          <a:graphicData uri="http://schemas.openxmlformats.org/presentationml/2006/ole">
            <mc:AlternateContent xmlns:mc="http://schemas.openxmlformats.org/markup-compatibility/2006">
              <mc:Choice xmlns:v="urn:schemas-microsoft-com:vml" Requires="v">
                <p:oleObj spid="_x0000_s119826" name="Document" r:id="rId3" imgW="8253286" imgH="2534496" progId="Word.Document.8">
                  <p:embed/>
                </p:oleObj>
              </mc:Choice>
              <mc:Fallback>
                <p:oleObj name="Document" r:id="rId3" imgW="8253286" imgH="2534496" progId="Word.Document.8">
                  <p:embed/>
                  <p:pic>
                    <p:nvPicPr>
                      <p:cNvPr id="0" name=""/>
                      <p:cNvPicPr>
                        <a:picLocks noChangeAspect="1" noChangeArrowheads="1"/>
                      </p:cNvPicPr>
                      <p:nvPr/>
                    </p:nvPicPr>
                    <p:blipFill>
                      <a:blip r:embed="rId4"/>
                      <a:srcRect/>
                      <a:stretch>
                        <a:fillRect/>
                      </a:stretch>
                    </p:blipFill>
                    <p:spPr bwMode="auto">
                      <a:xfrm>
                        <a:off x="2039938" y="2359025"/>
                        <a:ext cx="8037512" cy="24638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3646325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0B6D8621-83BB-49EC-B039-E76A5F60B295}" type="slidenum">
              <a:rPr lang="en-US" altLang="en-US" sz="1200" b="0"/>
              <a:pPr algn="ctr">
                <a:spcBef>
                  <a:spcPct val="0"/>
                </a:spcBef>
                <a:buFontTx/>
                <a:buNone/>
              </a:pPr>
              <a:t>100</a:t>
            </a:fld>
            <a:endParaRPr lang="en-US" altLang="en-US" sz="1200" b="0"/>
          </a:p>
        </p:txBody>
      </p:sp>
      <p:sp>
        <p:nvSpPr>
          <p:cNvPr id="20483"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B8F4E364-9A02-4E23-B170-2928A334B3C1}" type="slidenum">
              <a:rPr lang="en-US" altLang="en-US" sz="1200" b="0"/>
              <a:pPr algn="ctr">
                <a:spcBef>
                  <a:spcPct val="0"/>
                </a:spcBef>
                <a:buFontTx/>
                <a:buNone/>
              </a:pPr>
              <a:t>100</a:t>
            </a:fld>
            <a:endParaRPr lang="en-US" altLang="en-US" sz="1200" b="0"/>
          </a:p>
        </p:txBody>
      </p:sp>
      <p:sp>
        <p:nvSpPr>
          <p:cNvPr id="20484" name="Rectangle 2"/>
          <p:cNvSpPr>
            <a:spLocks noGrp="1" noChangeArrowheads="1"/>
          </p:cNvSpPr>
          <p:nvPr>
            <p:ph type="title" idx="4294967295"/>
          </p:nvPr>
        </p:nvSpPr>
        <p:spPr>
          <a:xfrm>
            <a:off x="1981200" y="685800"/>
            <a:ext cx="8229600" cy="852488"/>
          </a:xfrm>
        </p:spPr>
        <p:txBody>
          <a:bodyPr/>
          <a:lstStyle/>
          <a:p>
            <a:r>
              <a:rPr lang="en-GB" altLang="en-US" smtClean="0"/>
              <a:t>802.15.13</a:t>
            </a:r>
            <a:br>
              <a:rPr lang="en-GB" altLang="en-US" smtClean="0"/>
            </a:br>
            <a:r>
              <a:rPr lang="en-GB" altLang="en-US" smtClean="0"/>
              <a:t>Multi Gigabit/sec Optical Wireless Communications</a:t>
            </a:r>
            <a:endParaRPr lang="en-US" altLang="en-US" smtClean="0"/>
          </a:p>
        </p:txBody>
      </p:sp>
      <p:sp>
        <p:nvSpPr>
          <p:cNvPr id="20485" name="Rectangle 3"/>
          <p:cNvSpPr>
            <a:spLocks noGrp="1" noChangeArrowheads="1"/>
          </p:cNvSpPr>
          <p:nvPr>
            <p:ph type="body" idx="4294967295"/>
          </p:nvPr>
        </p:nvSpPr>
        <p:spPr>
          <a:xfrm>
            <a:off x="1981200" y="1752601"/>
            <a:ext cx="8229600" cy="4722813"/>
          </a:xfrm>
        </p:spPr>
        <p:txBody>
          <a:bodyPr/>
          <a:lstStyle/>
          <a:p>
            <a:pPr algn="just"/>
            <a:r>
              <a:rPr lang="de-DE" altLang="en-US" smtClean="0"/>
              <a:t>Review and discuss status of clauses 4-10</a:t>
            </a:r>
          </a:p>
          <a:p>
            <a:pPr marL="1085850" lvl="1" indent="-342900" algn="just">
              <a:buFont typeface="Arial" panose="020B0604020202020204" pitchFamily="34" charset="0"/>
              <a:buChar char="•"/>
            </a:pPr>
            <a:r>
              <a:rPr lang="de-DE" altLang="en-US" smtClean="0"/>
              <a:t>4: MAC text t.b.d. after clauses 5-10 are complete</a:t>
            </a:r>
          </a:p>
          <a:p>
            <a:pPr marL="1085850" lvl="1" indent="-342900" algn="just">
              <a:buFont typeface="Arial" panose="020B0604020202020204" pitchFamily="34" charset="0"/>
              <a:buChar char="•"/>
            </a:pPr>
            <a:r>
              <a:rPr lang="de-DE" altLang="en-US" smtClean="0"/>
              <a:t>5: new text is stable, details under discussion</a:t>
            </a:r>
          </a:p>
          <a:p>
            <a:pPr marL="1085850" lvl="1" indent="-342900" algn="just">
              <a:buFont typeface="Arial" panose="020B0604020202020204" pitchFamily="34" charset="0"/>
              <a:buChar char="•"/>
            </a:pPr>
            <a:r>
              <a:rPr lang="de-DE" altLang="en-US" smtClean="0"/>
              <a:t>6: new text is stable, details under discussion</a:t>
            </a:r>
          </a:p>
          <a:p>
            <a:pPr marL="1085850" lvl="1" indent="-342900" algn="just">
              <a:buFont typeface="Arial" panose="020B0604020202020204" pitchFamily="34" charset="0"/>
              <a:buChar char="•"/>
            </a:pPr>
            <a:r>
              <a:rPr lang="de-DE" altLang="en-US" smtClean="0"/>
              <a:t>7: create new text, take requ. functionality in D4.1 into account </a:t>
            </a:r>
          </a:p>
          <a:p>
            <a:pPr marL="1085850" lvl="1" indent="-342900" algn="just">
              <a:buFont typeface="Arial" panose="020B0604020202020204" pitchFamily="34" charset="0"/>
              <a:buChar char="•"/>
            </a:pPr>
            <a:r>
              <a:rPr lang="de-DE" altLang="en-US" smtClean="0"/>
              <a:t>8: postponed</a:t>
            </a:r>
          </a:p>
          <a:p>
            <a:pPr marL="1085850" lvl="1" indent="-342900" algn="just">
              <a:buFont typeface="Arial" panose="020B0604020202020204" pitchFamily="34" charset="0"/>
              <a:buChar char="•"/>
            </a:pPr>
            <a:r>
              <a:rPr lang="de-DE" altLang="en-US" smtClean="0"/>
              <a:t>9: to be revised</a:t>
            </a:r>
          </a:p>
          <a:p>
            <a:pPr marL="1085850" lvl="1" indent="-342900" algn="just">
              <a:buFont typeface="Arial" panose="020B0604020202020204" pitchFamily="34" charset="0"/>
              <a:buChar char="•"/>
            </a:pPr>
            <a:r>
              <a:rPr lang="de-DE" altLang="en-US" smtClean="0"/>
              <a:t>10: deleted</a:t>
            </a:r>
          </a:p>
          <a:p>
            <a:pPr algn="just"/>
            <a:r>
              <a:rPr lang="de-DE" altLang="en-US" smtClean="0"/>
              <a:t>Discuss text on MIMO and relaying in the draft </a:t>
            </a:r>
          </a:p>
          <a:p>
            <a:pPr algn="just"/>
            <a:r>
              <a:rPr lang="de-DE" altLang="en-US" smtClean="0"/>
              <a:t>Resolve comments against D4.1</a:t>
            </a:r>
          </a:p>
          <a:p>
            <a:pPr algn="just"/>
            <a:r>
              <a:rPr lang="de-DE" altLang="en-US" smtClean="0"/>
              <a:t>Hoping for initial WG letter ballot in July</a:t>
            </a:r>
          </a:p>
        </p:txBody>
      </p:sp>
      <p:sp>
        <p:nvSpPr>
          <p:cNvPr id="20486"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3F82A19-B945-43F2-A6AF-ACF28B308000}" type="slidenum">
              <a:rPr lang="en-US" altLang="en-US" sz="1200" b="0"/>
              <a:pPr>
                <a:spcBef>
                  <a:spcPct val="0"/>
                </a:spcBef>
                <a:buFontTx/>
                <a:buNone/>
              </a:pPr>
              <a:t>100</a:t>
            </a:fld>
            <a:endParaRPr lang="en-US" altLang="en-US" sz="1200" b="0"/>
          </a:p>
        </p:txBody>
      </p:sp>
      <p:sp>
        <p:nvSpPr>
          <p:cNvPr id="204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2048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4055802419"/>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758B222-1D5D-4164-8E8D-B02617583386}" type="slidenum">
              <a:rPr lang="en-US" altLang="en-US" sz="1200" b="0"/>
              <a:pPr algn="ctr">
                <a:spcBef>
                  <a:spcPct val="0"/>
                </a:spcBef>
                <a:buFontTx/>
                <a:buNone/>
              </a:pPr>
              <a:t>101</a:t>
            </a:fld>
            <a:endParaRPr lang="en-US" altLang="en-US" sz="1200" b="0"/>
          </a:p>
        </p:txBody>
      </p:sp>
      <p:sp>
        <p:nvSpPr>
          <p:cNvPr id="22531"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1EC69843-7B07-43DD-8FB4-ADA1C50E6ECE}" type="slidenum">
              <a:rPr lang="en-US" altLang="en-US" sz="1200" b="0"/>
              <a:pPr algn="ctr">
                <a:spcBef>
                  <a:spcPct val="0"/>
                </a:spcBef>
                <a:buFontTx/>
                <a:buNone/>
              </a:pPr>
              <a:t>101</a:t>
            </a:fld>
            <a:endParaRPr lang="en-US" altLang="en-US" sz="1200" b="0"/>
          </a:p>
        </p:txBody>
      </p:sp>
      <p:sp>
        <p:nvSpPr>
          <p:cNvPr id="22532" name="Rectangle 2"/>
          <p:cNvSpPr>
            <a:spLocks noGrp="1" noChangeArrowheads="1"/>
          </p:cNvSpPr>
          <p:nvPr>
            <p:ph type="title" idx="4294967295"/>
          </p:nvPr>
        </p:nvSpPr>
        <p:spPr>
          <a:xfrm>
            <a:off x="2209800" y="885826"/>
            <a:ext cx="7772400" cy="652463"/>
          </a:xfrm>
        </p:spPr>
        <p:txBody>
          <a:bodyPr/>
          <a:lstStyle/>
          <a:p>
            <a:r>
              <a:rPr lang="en-GB" altLang="en-US" smtClean="0"/>
              <a:t>THz TAG</a:t>
            </a:r>
            <a:endParaRPr lang="en-US" altLang="en-US" smtClean="0"/>
          </a:p>
        </p:txBody>
      </p:sp>
      <p:sp>
        <p:nvSpPr>
          <p:cNvPr id="22533" name="Rectangle 3"/>
          <p:cNvSpPr>
            <a:spLocks noGrp="1" noChangeArrowheads="1"/>
          </p:cNvSpPr>
          <p:nvPr>
            <p:ph type="body" idx="4294967295"/>
          </p:nvPr>
        </p:nvSpPr>
        <p:spPr>
          <a:xfrm>
            <a:off x="1981200" y="1524000"/>
            <a:ext cx="8229600" cy="4814888"/>
          </a:xfrm>
        </p:spPr>
        <p:txBody>
          <a:bodyPr/>
          <a:lstStyle/>
          <a:p>
            <a:r>
              <a:rPr lang="en-US" altLang="en-US" sz="2800"/>
              <a:t>Did not meet</a:t>
            </a:r>
            <a:endParaRPr lang="de-DE" altLang="en-US" smtClean="0"/>
          </a:p>
        </p:txBody>
      </p:sp>
      <p:sp>
        <p:nvSpPr>
          <p:cNvPr id="2253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493AD73-5D92-4260-BFD9-FC3D2E67F45B}" type="slidenum">
              <a:rPr lang="en-US" altLang="en-US" sz="1200" b="0"/>
              <a:pPr>
                <a:spcBef>
                  <a:spcPct val="0"/>
                </a:spcBef>
                <a:buFontTx/>
                <a:buNone/>
              </a:pPr>
              <a:t>101</a:t>
            </a:fld>
            <a:endParaRPr lang="en-US" altLang="en-US" sz="1200" b="0"/>
          </a:p>
        </p:txBody>
      </p:sp>
      <p:sp>
        <p:nvSpPr>
          <p:cNvPr id="225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2253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374987521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FDF9B7D6-7D17-4ACF-A17F-B593A6B5D668}" type="slidenum">
              <a:rPr lang="en-US" altLang="en-US" sz="1200" b="0"/>
              <a:pPr algn="ctr">
                <a:spcBef>
                  <a:spcPct val="0"/>
                </a:spcBef>
                <a:buFontTx/>
                <a:buNone/>
              </a:pPr>
              <a:t>102</a:t>
            </a:fld>
            <a:endParaRPr lang="en-US" altLang="en-US" sz="1200" b="0"/>
          </a:p>
        </p:txBody>
      </p:sp>
      <p:sp>
        <p:nvSpPr>
          <p:cNvPr id="24579"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E1DFA0B1-7BD3-414E-A3C7-41DA87E4B6BA}" type="slidenum">
              <a:rPr lang="en-US" altLang="en-US" sz="1200" b="0"/>
              <a:pPr algn="ctr">
                <a:spcBef>
                  <a:spcPct val="0"/>
                </a:spcBef>
                <a:buFontTx/>
                <a:buNone/>
              </a:pPr>
              <a:t>102</a:t>
            </a:fld>
            <a:endParaRPr lang="en-US" altLang="en-US" sz="1200" b="0"/>
          </a:p>
        </p:txBody>
      </p:sp>
      <p:sp>
        <p:nvSpPr>
          <p:cNvPr id="24580" name="Rectangle 2"/>
          <p:cNvSpPr>
            <a:spLocks noGrp="1" noChangeArrowheads="1"/>
          </p:cNvSpPr>
          <p:nvPr>
            <p:ph type="title" idx="4294967295"/>
          </p:nvPr>
        </p:nvSpPr>
        <p:spPr>
          <a:xfrm>
            <a:off x="2209800" y="885826"/>
            <a:ext cx="7772400" cy="652463"/>
          </a:xfrm>
        </p:spPr>
        <p:txBody>
          <a:bodyPr/>
          <a:lstStyle/>
          <a:p>
            <a:r>
              <a:rPr lang="en-GB" altLang="en-US" smtClean="0"/>
              <a:t>Dependable IG</a:t>
            </a:r>
            <a:endParaRPr lang="en-US" altLang="en-US" smtClean="0"/>
          </a:p>
        </p:txBody>
      </p:sp>
      <p:sp>
        <p:nvSpPr>
          <p:cNvPr id="24581" name="Rectangle 3"/>
          <p:cNvSpPr>
            <a:spLocks noGrp="1" noChangeArrowheads="1"/>
          </p:cNvSpPr>
          <p:nvPr>
            <p:ph type="body" idx="4294967295"/>
          </p:nvPr>
        </p:nvSpPr>
        <p:spPr>
          <a:xfrm>
            <a:off x="1828800" y="1524000"/>
            <a:ext cx="8686800" cy="4814888"/>
          </a:xfrm>
        </p:spPr>
        <p:txBody>
          <a:bodyPr/>
          <a:lstStyle/>
          <a:p>
            <a:pPr>
              <a:lnSpc>
                <a:spcPts val="1300"/>
              </a:lnSpc>
            </a:pPr>
            <a:r>
              <a:rPr kumimoji="1" lang="en-US" altLang="ja-JP" b="0" smtClean="0">
                <a:latin typeface="Arial" panose="020B0604020202020204" pitchFamily="34" charset="0"/>
                <a:ea typeface="ＭＳ Ｐゴシック" panose="020B0600070205080204" pitchFamily="34" charset="-128"/>
              </a:rPr>
              <a:t>Did not meet</a:t>
            </a:r>
          </a:p>
        </p:txBody>
      </p:sp>
      <p:sp>
        <p:nvSpPr>
          <p:cNvPr id="2458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528CD16-D59C-4075-8EF6-7F2621C2927C}" type="slidenum">
              <a:rPr lang="en-US" altLang="en-US" sz="1200" b="0"/>
              <a:pPr>
                <a:spcBef>
                  <a:spcPct val="0"/>
                </a:spcBef>
                <a:buFontTx/>
                <a:buNone/>
              </a:pPr>
              <a:t>102</a:t>
            </a:fld>
            <a:endParaRPr lang="en-US" altLang="en-US" sz="1200" b="0"/>
          </a:p>
        </p:txBody>
      </p:sp>
      <p:sp>
        <p:nvSpPr>
          <p:cNvPr id="2458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2458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3159176682"/>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991D3D01-C3CD-4A6E-8996-A7A87BF30E01}" type="slidenum">
              <a:rPr lang="en-US" altLang="en-US" sz="1200" b="0"/>
              <a:pPr algn="ctr">
                <a:spcBef>
                  <a:spcPct val="0"/>
                </a:spcBef>
                <a:buFontTx/>
                <a:buNone/>
              </a:pPr>
              <a:t>103</a:t>
            </a:fld>
            <a:endParaRPr lang="en-US" altLang="en-US" sz="1200" b="0"/>
          </a:p>
        </p:txBody>
      </p:sp>
      <p:sp>
        <p:nvSpPr>
          <p:cNvPr id="26627"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CE943E7E-06DD-4173-8074-8C4E2516D8A2}" type="slidenum">
              <a:rPr lang="en-US" altLang="en-US" sz="1200" b="0"/>
              <a:pPr algn="ctr">
                <a:spcBef>
                  <a:spcPct val="0"/>
                </a:spcBef>
                <a:buFontTx/>
                <a:buNone/>
              </a:pPr>
              <a:t>103</a:t>
            </a:fld>
            <a:endParaRPr lang="en-US" altLang="en-US" sz="1200" b="0"/>
          </a:p>
        </p:txBody>
      </p:sp>
      <p:sp>
        <p:nvSpPr>
          <p:cNvPr id="26628" name="Rectangle 2"/>
          <p:cNvSpPr>
            <a:spLocks noGrp="1" noChangeArrowheads="1"/>
          </p:cNvSpPr>
          <p:nvPr>
            <p:ph type="title" idx="4294967295"/>
          </p:nvPr>
        </p:nvSpPr>
        <p:spPr>
          <a:xfrm>
            <a:off x="2209800" y="885826"/>
            <a:ext cx="7772400" cy="652463"/>
          </a:xfrm>
        </p:spPr>
        <p:txBody>
          <a:bodyPr/>
          <a:lstStyle/>
          <a:p>
            <a:r>
              <a:rPr lang="en-US" altLang="en-US" smtClean="0"/>
              <a:t>Profiles </a:t>
            </a:r>
            <a:r>
              <a:rPr lang="en-GB" altLang="en-US" smtClean="0"/>
              <a:t>IG</a:t>
            </a:r>
            <a:endParaRPr lang="en-US" altLang="en-US" smtClean="0"/>
          </a:p>
        </p:txBody>
      </p:sp>
      <p:sp>
        <p:nvSpPr>
          <p:cNvPr id="26629" name="Rectangle 3"/>
          <p:cNvSpPr>
            <a:spLocks noGrp="1" noChangeArrowheads="1"/>
          </p:cNvSpPr>
          <p:nvPr>
            <p:ph type="body" idx="4294967295"/>
          </p:nvPr>
        </p:nvSpPr>
        <p:spPr>
          <a:xfrm>
            <a:off x="1828800" y="1524000"/>
            <a:ext cx="8686800" cy="4814888"/>
          </a:xfrm>
        </p:spPr>
        <p:txBody>
          <a:bodyPr/>
          <a:lstStyle/>
          <a:p>
            <a:pPr>
              <a:lnSpc>
                <a:spcPts val="2000"/>
              </a:lnSpc>
            </a:pPr>
            <a:r>
              <a:rPr lang="en-US" altLang="ja-JP" sz="2800">
                <a:ea typeface="ＭＳ Ｐゴシック" panose="020B0600070205080204" pitchFamily="34" charset="-128"/>
              </a:rPr>
              <a:t>Did not meet in May, will attempt to meet in July.</a:t>
            </a:r>
          </a:p>
          <a:p>
            <a:pPr>
              <a:lnSpc>
                <a:spcPts val="2000"/>
              </a:lnSpc>
            </a:pPr>
            <a:r>
              <a:rPr lang="en-US" altLang="ja-JP" sz="2800">
                <a:ea typeface="ＭＳ Ｐゴシック" panose="020B0600070205080204" pitchFamily="34" charset="-128"/>
              </a:rPr>
              <a:t>If nobody shows, will take action to close the group.</a:t>
            </a:r>
            <a:endParaRPr lang="fi-FI" altLang="ja-JP" sz="2800">
              <a:ea typeface="ＭＳ Ｐゴシック" panose="020B0600070205080204" pitchFamily="34" charset="-128"/>
            </a:endParaRPr>
          </a:p>
          <a:p>
            <a:pPr marL="1828800" lvl="3" indent="-457200">
              <a:lnSpc>
                <a:spcPct val="90000"/>
              </a:lnSpc>
              <a:spcBef>
                <a:spcPts val="375"/>
              </a:spcBef>
              <a:buFont typeface="Arial" panose="020B0604020202020204" pitchFamily="34" charset="0"/>
              <a:buChar char="•"/>
            </a:pPr>
            <a:endParaRPr lang="mr-IN" altLang="en-US" sz="2200">
              <a:latin typeface="Times" panose="02020603050405020304" pitchFamily="18" charset="0"/>
              <a:cs typeface="Times" panose="02020603050405020304" pitchFamily="18" charset="0"/>
            </a:endParaRPr>
          </a:p>
        </p:txBody>
      </p:sp>
      <p:sp>
        <p:nvSpPr>
          <p:cNvPr id="2663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97E95D5-764B-49FB-A1A9-ED4F3AF3A82E}" type="slidenum">
              <a:rPr lang="en-US" altLang="en-US" sz="1200" b="0"/>
              <a:pPr>
                <a:spcBef>
                  <a:spcPct val="0"/>
                </a:spcBef>
                <a:buFontTx/>
                <a:buNone/>
              </a:pPr>
              <a:t>103</a:t>
            </a:fld>
            <a:endParaRPr lang="en-US" altLang="en-US" sz="1200" b="0"/>
          </a:p>
        </p:txBody>
      </p:sp>
      <p:sp>
        <p:nvSpPr>
          <p:cNvPr id="2663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2663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2374564353"/>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50EA6AF3-DB9A-4CC8-AB89-38B030964518}" type="slidenum">
              <a:rPr lang="en-US" altLang="en-US" sz="1200" b="0"/>
              <a:pPr algn="ctr">
                <a:spcBef>
                  <a:spcPct val="0"/>
                </a:spcBef>
                <a:buFontTx/>
                <a:buNone/>
              </a:pPr>
              <a:t>104</a:t>
            </a:fld>
            <a:endParaRPr lang="en-US" altLang="en-US" sz="1200" b="0"/>
          </a:p>
        </p:txBody>
      </p:sp>
      <p:sp>
        <p:nvSpPr>
          <p:cNvPr id="28675"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CD408928-47B3-4258-80CB-9E2F31ADE9F1}" type="slidenum">
              <a:rPr lang="en-US" altLang="en-US" sz="1200" b="0"/>
              <a:pPr algn="ctr">
                <a:spcBef>
                  <a:spcPct val="0"/>
                </a:spcBef>
                <a:buFontTx/>
                <a:buNone/>
              </a:pPr>
              <a:t>104</a:t>
            </a:fld>
            <a:endParaRPr lang="en-US" altLang="en-US" sz="1200" b="0"/>
          </a:p>
        </p:txBody>
      </p:sp>
      <p:sp>
        <p:nvSpPr>
          <p:cNvPr id="28676" name="Rectangle 2"/>
          <p:cNvSpPr>
            <a:spLocks noGrp="1" noChangeArrowheads="1"/>
          </p:cNvSpPr>
          <p:nvPr>
            <p:ph type="title" idx="4294967295"/>
          </p:nvPr>
        </p:nvSpPr>
        <p:spPr>
          <a:xfrm>
            <a:off x="2209800" y="885826"/>
            <a:ext cx="7772400" cy="652463"/>
          </a:xfrm>
        </p:spPr>
        <p:txBody>
          <a:bodyPr/>
          <a:lstStyle/>
          <a:p>
            <a:r>
              <a:rPr lang="en-US" altLang="en-US" smtClean="0"/>
              <a:t>Vehicular Assistive Technology </a:t>
            </a:r>
            <a:r>
              <a:rPr lang="en-GB" altLang="en-US" smtClean="0"/>
              <a:t>IG</a:t>
            </a:r>
            <a:endParaRPr lang="en-US" altLang="en-US" smtClean="0"/>
          </a:p>
        </p:txBody>
      </p:sp>
      <p:sp>
        <p:nvSpPr>
          <p:cNvPr id="28677" name="Rectangle 3"/>
          <p:cNvSpPr>
            <a:spLocks noGrp="1" noChangeArrowheads="1"/>
          </p:cNvSpPr>
          <p:nvPr>
            <p:ph type="body" idx="4294967295"/>
          </p:nvPr>
        </p:nvSpPr>
        <p:spPr>
          <a:xfrm>
            <a:off x="1828800" y="1524000"/>
            <a:ext cx="8686800" cy="4814888"/>
          </a:xfrm>
        </p:spPr>
        <p:txBody>
          <a:bodyPr/>
          <a:lstStyle/>
          <a:p>
            <a:r>
              <a:rPr lang="en-US" altLang="ja-JP" smtClean="0">
                <a:ea typeface="ＭＳ Ｐゴシック" panose="020B0600070205080204" pitchFamily="34" charset="-128"/>
              </a:rPr>
              <a:t>Contribution presentations:</a:t>
            </a:r>
          </a:p>
          <a:p>
            <a:pPr marL="914400" lvl="1" indent="-457200">
              <a:buFont typeface="Verdana" panose="020B0604030504040204" pitchFamily="34" charset="0"/>
              <a:buChar char="-"/>
            </a:pPr>
            <a:r>
              <a:rPr lang="en-US" altLang="ko-KR" sz="2400">
                <a:ea typeface="굴림" charset="-127"/>
              </a:rPr>
              <a:t>+ 9 contributions from SNUST, Korea</a:t>
            </a:r>
          </a:p>
          <a:p>
            <a:r>
              <a:rPr lang="en-US" altLang="ko-KR" smtClean="0">
                <a:ea typeface="굴림" charset="-127"/>
              </a:rPr>
              <a:t>Discussion on </a:t>
            </a:r>
            <a:r>
              <a:rPr lang="en-US" altLang="ko-KR" smtClean="0">
                <a:ea typeface="ＭＳ Ｐゴシック" panose="020B0600070205080204" pitchFamily="34" charset="-128"/>
              </a:rPr>
              <a:t>draft version of CSD and PAR document for the amendment of IEEE 802.15.7-2018</a:t>
            </a:r>
          </a:p>
          <a:p>
            <a:r>
              <a:rPr lang="en-US" altLang="ko-KR" smtClean="0">
                <a:ea typeface="ＭＳ Ｐゴシック" panose="020B0600070205080204" pitchFamily="34" charset="-128"/>
              </a:rPr>
              <a:t>Will attempt to have PAR and CSD available in June</a:t>
            </a:r>
          </a:p>
        </p:txBody>
      </p:sp>
      <p:sp>
        <p:nvSpPr>
          <p:cNvPr id="28678"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1EEEDF5-CAEC-417A-88DD-A3A84A117B3D}" type="slidenum">
              <a:rPr lang="en-US" altLang="en-US" sz="1200" b="0"/>
              <a:pPr>
                <a:spcBef>
                  <a:spcPct val="0"/>
                </a:spcBef>
                <a:buFontTx/>
                <a:buNone/>
              </a:pPr>
              <a:t>104</a:t>
            </a:fld>
            <a:endParaRPr lang="en-US" altLang="en-US" sz="1200" b="0"/>
          </a:p>
        </p:txBody>
      </p:sp>
      <p:sp>
        <p:nvSpPr>
          <p:cNvPr id="2867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2868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2500553833"/>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2C8B7736-C4E5-4106-BAC5-846D2F94D0C7}" type="slidenum">
              <a:rPr lang="en-US" altLang="en-US" sz="1200" b="0"/>
              <a:pPr algn="ctr">
                <a:spcBef>
                  <a:spcPct val="0"/>
                </a:spcBef>
                <a:buFontTx/>
                <a:buNone/>
              </a:pPr>
              <a:t>105</a:t>
            </a:fld>
            <a:endParaRPr lang="en-US" altLang="en-US" sz="1200" b="0"/>
          </a:p>
        </p:txBody>
      </p:sp>
      <p:sp>
        <p:nvSpPr>
          <p:cNvPr id="30723"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AB51B0E8-F504-4AD0-8661-FE5BE6FCD341}" type="slidenum">
              <a:rPr lang="en-US" altLang="en-US" sz="1200" b="0"/>
              <a:pPr algn="ctr">
                <a:spcBef>
                  <a:spcPct val="0"/>
                </a:spcBef>
                <a:buFontTx/>
                <a:buNone/>
              </a:pPr>
              <a:t>105</a:t>
            </a:fld>
            <a:endParaRPr lang="en-US" altLang="en-US" sz="1200" b="0"/>
          </a:p>
        </p:txBody>
      </p:sp>
      <p:sp>
        <p:nvSpPr>
          <p:cNvPr id="30724" name="Rectangle 2"/>
          <p:cNvSpPr>
            <a:spLocks noGrp="1" noChangeArrowheads="1"/>
          </p:cNvSpPr>
          <p:nvPr>
            <p:ph type="title" idx="4294967295"/>
          </p:nvPr>
        </p:nvSpPr>
        <p:spPr>
          <a:xfrm>
            <a:off x="2209800" y="885826"/>
            <a:ext cx="7772400" cy="652463"/>
          </a:xfrm>
        </p:spPr>
        <p:txBody>
          <a:bodyPr/>
          <a:lstStyle/>
          <a:p>
            <a:r>
              <a:rPr lang="en-US" altLang="en-US" smtClean="0"/>
              <a:t>9a </a:t>
            </a:r>
            <a:r>
              <a:rPr lang="en-GB" altLang="en-US" smtClean="0"/>
              <a:t>IG</a:t>
            </a:r>
            <a:br>
              <a:rPr lang="en-GB" altLang="en-US" smtClean="0"/>
            </a:br>
            <a:r>
              <a:rPr lang="en-GB" altLang="en-US" smtClean="0"/>
              <a:t>Revision to IEEE 802.15.9</a:t>
            </a:r>
            <a:endParaRPr lang="en-US" altLang="en-US" smtClean="0"/>
          </a:p>
        </p:txBody>
      </p:sp>
      <p:sp>
        <p:nvSpPr>
          <p:cNvPr id="30725" name="Rectangle 3"/>
          <p:cNvSpPr>
            <a:spLocks noGrp="1" noChangeArrowheads="1"/>
          </p:cNvSpPr>
          <p:nvPr>
            <p:ph type="body" idx="4294967295"/>
          </p:nvPr>
        </p:nvSpPr>
        <p:spPr>
          <a:xfrm>
            <a:off x="1828800" y="1524000"/>
            <a:ext cx="8686800" cy="4814888"/>
          </a:xfrm>
        </p:spPr>
        <p:txBody>
          <a:bodyPr>
            <a:normAutofit fontScale="92500"/>
          </a:bodyPr>
          <a:lstStyle/>
          <a:p>
            <a:pPr marL="432000" indent="-323640">
              <a:spcBef>
                <a:spcPts val="1417"/>
              </a:spcBef>
              <a:buSzPct val="45000"/>
              <a:buFont typeface="Wingdings" charset="2"/>
              <a:buChar char=""/>
              <a:defRPr/>
            </a:pPr>
            <a:r>
              <a:rPr lang="en-US" sz="3200" b="0" spc="-1" dirty="0">
                <a:uFill>
                  <a:solidFill>
                    <a:srgbClr val="FFFFFF"/>
                  </a:solidFill>
                </a:uFill>
                <a:latin typeface="Arial"/>
              </a:rPr>
              <a:t>Create PAR and CSD for TG9ma</a:t>
            </a:r>
          </a:p>
          <a:p>
            <a:pPr marL="864000" lvl="1" indent="-323640">
              <a:spcBef>
                <a:spcPts val="1134"/>
              </a:spcBef>
              <a:buSzPct val="75000"/>
              <a:buFont typeface="Symbol"/>
              <a:buChar char=""/>
              <a:defRPr/>
            </a:pPr>
            <a:r>
              <a:rPr lang="en-US" sz="2800" spc="-1" dirty="0">
                <a:uFill>
                  <a:solidFill>
                    <a:srgbClr val="FFFFFF"/>
                  </a:solidFill>
                </a:uFill>
                <a:latin typeface="Arial"/>
              </a:rPr>
              <a:t>Revision to IEEE 802.15.9</a:t>
            </a:r>
          </a:p>
          <a:p>
            <a:pPr marL="1296000" lvl="2" indent="-287640">
              <a:spcBef>
                <a:spcPts val="850"/>
              </a:spcBef>
              <a:buSzPct val="45000"/>
              <a:buFont typeface="Wingdings" charset="2"/>
              <a:buChar char=""/>
              <a:defRPr/>
            </a:pPr>
            <a:r>
              <a:rPr lang="en-US" sz="2400" spc="-1" dirty="0">
                <a:uFill>
                  <a:solidFill>
                    <a:srgbClr val="FFFFFF"/>
                  </a:solidFill>
                </a:uFill>
                <a:latin typeface="Arial"/>
              </a:rPr>
              <a:t>Changes it from Recommended Practice to Standard</a:t>
            </a:r>
          </a:p>
          <a:p>
            <a:pPr marL="1296000" lvl="2" indent="-287640">
              <a:spcBef>
                <a:spcPts val="850"/>
              </a:spcBef>
              <a:buSzPct val="45000"/>
              <a:buFont typeface="Wingdings" charset="2"/>
              <a:buChar char=""/>
              <a:defRPr/>
            </a:pPr>
            <a:r>
              <a:rPr lang="en-US" sz="2400" spc="-1" dirty="0">
                <a:uFill>
                  <a:solidFill>
                    <a:srgbClr val="FFFFFF"/>
                  </a:solidFill>
                </a:uFill>
                <a:latin typeface="Arial"/>
              </a:rPr>
              <a:t>Allows KMP to negotiate other algorithms than AES-CCM-128</a:t>
            </a:r>
          </a:p>
          <a:p>
            <a:pPr marL="1296000" lvl="2" indent="-287640">
              <a:spcBef>
                <a:spcPts val="850"/>
              </a:spcBef>
              <a:buSzPct val="45000"/>
              <a:buFont typeface="Wingdings" charset="2"/>
              <a:buChar char=""/>
              <a:defRPr/>
            </a:pPr>
            <a:r>
              <a:rPr lang="en-US" sz="2400" spc="-1" dirty="0">
                <a:uFill>
                  <a:solidFill>
                    <a:srgbClr val="FFFFFF"/>
                  </a:solidFill>
                </a:uFill>
                <a:latin typeface="Arial"/>
              </a:rPr>
              <a:t>Add text for broadcast/multicast key creation/transport</a:t>
            </a:r>
          </a:p>
          <a:p>
            <a:pPr marL="1296000" lvl="2" indent="-287640">
              <a:spcBef>
                <a:spcPts val="850"/>
              </a:spcBef>
              <a:buSzPct val="45000"/>
              <a:buFont typeface="Wingdings" charset="2"/>
              <a:buChar char=""/>
              <a:defRPr/>
            </a:pPr>
            <a:r>
              <a:rPr lang="en-US" sz="2400" spc="-1" dirty="0">
                <a:uFill>
                  <a:solidFill>
                    <a:srgbClr val="FFFFFF"/>
                  </a:solidFill>
                </a:uFill>
                <a:latin typeface="Arial"/>
              </a:rPr>
              <a:t>Add omitted key derivation parts</a:t>
            </a:r>
          </a:p>
          <a:p>
            <a:pPr marL="1296000" lvl="2" indent="-287640">
              <a:spcBef>
                <a:spcPts val="850"/>
              </a:spcBef>
              <a:buSzPct val="45000"/>
              <a:buFont typeface="Wingdings" charset="2"/>
              <a:buChar char=""/>
              <a:defRPr/>
            </a:pPr>
            <a:r>
              <a:rPr lang="en-US" sz="2400" spc="-1" dirty="0">
                <a:uFill>
                  <a:solidFill>
                    <a:srgbClr val="FFFFFF"/>
                  </a:solidFill>
                </a:uFill>
                <a:latin typeface="Arial"/>
              </a:rPr>
              <a:t>Optionally add new </a:t>
            </a:r>
            <a:r>
              <a:rPr lang="en-US" sz="2400" spc="-1" dirty="0">
                <a:uFill>
                  <a:solidFill>
                    <a:srgbClr val="FFFFFF"/>
                  </a:solidFill>
                </a:uFill>
                <a:latin typeface="Arial"/>
              </a:rPr>
              <a:t>KMPs</a:t>
            </a:r>
          </a:p>
          <a:p>
            <a:pPr marL="553050" indent="-287640">
              <a:spcBef>
                <a:spcPts val="850"/>
              </a:spcBef>
              <a:buSzPct val="45000"/>
              <a:buFont typeface="Wingdings" charset="2"/>
              <a:buChar char=""/>
              <a:defRPr/>
            </a:pPr>
            <a:r>
              <a:rPr lang="en-US" sz="3000" b="0" spc="-1" dirty="0">
                <a:uFill>
                  <a:solidFill>
                    <a:srgbClr val="FFFFFF"/>
                  </a:solidFill>
                </a:uFill>
                <a:latin typeface="Arial"/>
              </a:rPr>
              <a:t>Par and CSD created, will submit for July session</a:t>
            </a:r>
            <a:endParaRPr lang="en-US" sz="3000" b="0" spc="-1" dirty="0">
              <a:uFill>
                <a:solidFill>
                  <a:srgbClr val="FFFFFF"/>
                </a:solidFill>
              </a:uFill>
              <a:latin typeface="Arial"/>
            </a:endParaRPr>
          </a:p>
        </p:txBody>
      </p:sp>
      <p:sp>
        <p:nvSpPr>
          <p:cNvPr id="30726"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574948F-D6AC-41E7-A729-7F0C57360F59}" type="slidenum">
              <a:rPr lang="en-US" altLang="en-US" sz="1200" b="0"/>
              <a:pPr>
                <a:spcBef>
                  <a:spcPct val="0"/>
                </a:spcBef>
                <a:buFontTx/>
                <a:buNone/>
              </a:pPr>
              <a:t>105</a:t>
            </a:fld>
            <a:endParaRPr lang="en-US" altLang="en-US" sz="1200" b="0"/>
          </a:p>
        </p:txBody>
      </p:sp>
      <p:sp>
        <p:nvSpPr>
          <p:cNvPr id="3072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3072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4207491634"/>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9FE12C77-315A-4222-8A26-5B8807A636E6}" type="slidenum">
              <a:rPr lang="en-US" altLang="en-US" sz="1200" b="0"/>
              <a:pPr algn="ctr">
                <a:spcBef>
                  <a:spcPct val="0"/>
                </a:spcBef>
                <a:buFontTx/>
                <a:buNone/>
              </a:pPr>
              <a:t>106</a:t>
            </a:fld>
            <a:endParaRPr lang="en-US" altLang="en-US" sz="1200" b="0"/>
          </a:p>
        </p:txBody>
      </p:sp>
      <p:sp>
        <p:nvSpPr>
          <p:cNvPr id="32771"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5BEBF43A-C077-4890-B105-AF0BAA4EDCA5}" type="slidenum">
              <a:rPr lang="en-US" altLang="en-US" sz="1200" b="0"/>
              <a:pPr algn="ctr">
                <a:spcBef>
                  <a:spcPct val="0"/>
                </a:spcBef>
                <a:buFontTx/>
                <a:buNone/>
              </a:pPr>
              <a:t>106</a:t>
            </a:fld>
            <a:endParaRPr lang="en-US" altLang="en-US" sz="1200" b="0"/>
          </a:p>
        </p:txBody>
      </p:sp>
      <p:sp>
        <p:nvSpPr>
          <p:cNvPr id="32772" name="Rectangle 2"/>
          <p:cNvSpPr>
            <a:spLocks noGrp="1" noChangeArrowheads="1"/>
          </p:cNvSpPr>
          <p:nvPr>
            <p:ph type="title" idx="4294967295"/>
          </p:nvPr>
        </p:nvSpPr>
        <p:spPr>
          <a:xfrm>
            <a:off x="2209800" y="885826"/>
            <a:ext cx="7772400" cy="652463"/>
          </a:xfrm>
        </p:spPr>
        <p:txBody>
          <a:bodyPr/>
          <a:lstStyle/>
          <a:p>
            <a:r>
              <a:rPr lang="en-GB" altLang="en-US" smtClean="0"/>
              <a:t>Maintenance SC</a:t>
            </a:r>
            <a:endParaRPr lang="en-US" altLang="en-US" smtClean="0"/>
          </a:p>
        </p:txBody>
      </p:sp>
      <p:sp>
        <p:nvSpPr>
          <p:cNvPr id="32773" name="Rectangle 3"/>
          <p:cNvSpPr>
            <a:spLocks noGrp="1" noChangeArrowheads="1"/>
          </p:cNvSpPr>
          <p:nvPr>
            <p:ph type="body" idx="4294967295"/>
          </p:nvPr>
        </p:nvSpPr>
        <p:spPr>
          <a:xfrm>
            <a:off x="1981200" y="1752600"/>
            <a:ext cx="8229600" cy="4586288"/>
          </a:xfrm>
        </p:spPr>
        <p:txBody>
          <a:bodyPr/>
          <a:lstStyle/>
          <a:p>
            <a:pPr>
              <a:buClr>
                <a:srgbClr val="FF0000"/>
              </a:buClr>
              <a:buFont typeface="Wingdings" panose="05000000000000000000" pitchFamily="2" charset="2"/>
              <a:buChar char="q"/>
            </a:pPr>
            <a:r>
              <a:rPr lang="en-US" altLang="en-US" sz="2000"/>
              <a:t>Maintenance</a:t>
            </a:r>
          </a:p>
          <a:p>
            <a:pPr marL="800100" lvl="1" indent="-342900">
              <a:buClr>
                <a:srgbClr val="FF0000"/>
              </a:buClr>
              <a:buFont typeface="Wingdings" panose="05000000000000000000" pitchFamily="2" charset="2"/>
              <a:buChar char="q"/>
            </a:pPr>
            <a:r>
              <a:rPr lang="en-US" altLang="en-US" sz="1800" b="1"/>
              <a:t>Changes with Existing Standards: </a:t>
            </a:r>
          </a:p>
          <a:p>
            <a:pPr marL="1257300" lvl="2" indent="-342900">
              <a:buClr>
                <a:srgbClr val="FF0000"/>
              </a:buClr>
              <a:buFont typeface="Wingdings" panose="05000000000000000000" pitchFamily="2" charset="2"/>
              <a:buChar char="q"/>
            </a:pPr>
            <a:r>
              <a:rPr lang="en-US" altLang="en-US" b="1" smtClean="0"/>
              <a:t>No requests</a:t>
            </a:r>
          </a:p>
          <a:p>
            <a:pPr marL="800100" lvl="1" indent="-342900">
              <a:buClr>
                <a:srgbClr val="FF0000"/>
              </a:buClr>
              <a:buFont typeface="Wingdings" panose="05000000000000000000" pitchFamily="2" charset="2"/>
              <a:buChar char="q"/>
            </a:pPr>
            <a:r>
              <a:rPr lang="en-US" altLang="en-US" sz="1800" b="1"/>
              <a:t>Changes with Operations Manual: </a:t>
            </a:r>
          </a:p>
          <a:p>
            <a:pPr marL="1257300" lvl="2" indent="-342900">
              <a:buClr>
                <a:srgbClr val="FF0000"/>
              </a:buClr>
              <a:buFont typeface="Wingdings" panose="05000000000000000000" pitchFamily="2" charset="2"/>
              <a:buChar char="q"/>
            </a:pPr>
            <a:r>
              <a:rPr lang="en-US" altLang="en-US" b="1" smtClean="0"/>
              <a:t>Discussion on 802.15 letter ballot abstentions</a:t>
            </a:r>
          </a:p>
        </p:txBody>
      </p:sp>
      <p:sp>
        <p:nvSpPr>
          <p:cNvPr id="3277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1425E9A-FC2F-4B6C-AF3C-FC0CD680D4D5}" type="slidenum">
              <a:rPr lang="en-US" altLang="en-US" sz="1200" b="0"/>
              <a:pPr>
                <a:spcBef>
                  <a:spcPct val="0"/>
                </a:spcBef>
                <a:buFontTx/>
                <a:buNone/>
              </a:pPr>
              <a:t>106</a:t>
            </a:fld>
            <a:endParaRPr lang="en-US" altLang="en-US" sz="1200" b="0"/>
          </a:p>
        </p:txBody>
      </p:sp>
      <p:sp>
        <p:nvSpPr>
          <p:cNvPr id="3277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3277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2283888856"/>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C3A3D370-1F5F-47B3-8FCF-37D9E995D9FB}" type="slidenum">
              <a:rPr lang="en-US" altLang="en-US" sz="1200" b="0"/>
              <a:pPr algn="ctr">
                <a:spcBef>
                  <a:spcPct val="0"/>
                </a:spcBef>
                <a:buFontTx/>
                <a:buNone/>
              </a:pPr>
              <a:t>107</a:t>
            </a:fld>
            <a:endParaRPr lang="en-US" altLang="en-US" sz="1200" b="0"/>
          </a:p>
        </p:txBody>
      </p:sp>
      <p:sp>
        <p:nvSpPr>
          <p:cNvPr id="34819"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129DE874-0C13-427B-925A-F0C9079C7942}" type="slidenum">
              <a:rPr lang="en-US" altLang="en-US" sz="1200" b="0"/>
              <a:pPr algn="ctr">
                <a:spcBef>
                  <a:spcPct val="0"/>
                </a:spcBef>
                <a:buFontTx/>
                <a:buNone/>
              </a:pPr>
              <a:t>107</a:t>
            </a:fld>
            <a:endParaRPr lang="en-US" altLang="en-US" sz="1200" b="0"/>
          </a:p>
        </p:txBody>
      </p:sp>
      <p:sp>
        <p:nvSpPr>
          <p:cNvPr id="34820" name="Rectangle 2"/>
          <p:cNvSpPr>
            <a:spLocks noGrp="1" noChangeArrowheads="1"/>
          </p:cNvSpPr>
          <p:nvPr>
            <p:ph type="title" idx="4294967295"/>
          </p:nvPr>
        </p:nvSpPr>
        <p:spPr>
          <a:xfrm>
            <a:off x="2209800" y="885826"/>
            <a:ext cx="7772400" cy="652463"/>
          </a:xfrm>
        </p:spPr>
        <p:txBody>
          <a:bodyPr/>
          <a:lstStyle/>
          <a:p>
            <a:r>
              <a:rPr lang="en-GB" altLang="en-US" smtClean="0"/>
              <a:t>IETF SC</a:t>
            </a:r>
            <a:endParaRPr lang="en-US" altLang="en-US" smtClean="0"/>
          </a:p>
        </p:txBody>
      </p:sp>
      <p:sp>
        <p:nvSpPr>
          <p:cNvPr id="34821" name="Rectangle 3"/>
          <p:cNvSpPr>
            <a:spLocks noGrp="1" noChangeArrowheads="1"/>
          </p:cNvSpPr>
          <p:nvPr>
            <p:ph type="body" idx="4294967295"/>
          </p:nvPr>
        </p:nvSpPr>
        <p:spPr>
          <a:xfrm>
            <a:off x="1981200" y="1752600"/>
            <a:ext cx="8229600" cy="4586288"/>
          </a:xfrm>
        </p:spPr>
        <p:txBody>
          <a:bodyPr/>
          <a:lstStyle/>
          <a:p>
            <a:pPr>
              <a:buClr>
                <a:srgbClr val="FF0000"/>
              </a:buClr>
              <a:buFont typeface="Wingdings" panose="05000000000000000000" pitchFamily="2" charset="2"/>
              <a:buChar char="q"/>
            </a:pPr>
            <a:r>
              <a:rPr lang="en-US" altLang="en-US" sz="2000"/>
              <a:t>IETF</a:t>
            </a:r>
          </a:p>
          <a:p>
            <a:pPr marL="800100" lvl="1" indent="-342900">
              <a:buClr>
                <a:srgbClr val="FF0000"/>
              </a:buClr>
              <a:buFont typeface="Wingdings" panose="05000000000000000000" pitchFamily="2" charset="2"/>
              <a:buChar char="q"/>
            </a:pPr>
            <a:r>
              <a:rPr lang="en-US" altLang="en-US" sz="1800" b="1"/>
              <a:t>Reviewed status from IETF 104</a:t>
            </a:r>
          </a:p>
          <a:p>
            <a:pPr marL="800100" lvl="1" indent="-342900">
              <a:buClr>
                <a:srgbClr val="FF0000"/>
              </a:buClr>
              <a:buFont typeface="Wingdings" panose="05000000000000000000" pitchFamily="2" charset="2"/>
              <a:buChar char="q"/>
            </a:pPr>
            <a:r>
              <a:rPr lang="en-US" altLang="en-US" sz="1800" b="1"/>
              <a:t>Reviewed SCHC for 802.15.4 (15-19-0069-03</a:t>
            </a:r>
            <a:r>
              <a:rPr lang="en-US" altLang="en-US" sz="1800"/>
              <a:t>)</a:t>
            </a:r>
            <a:r>
              <a:rPr lang="en-US" altLang="en-US" sz="1800" b="1"/>
              <a:t> from C Perkins</a:t>
            </a:r>
            <a:endParaRPr lang="en-US" altLang="en-US" sz="1800"/>
          </a:p>
        </p:txBody>
      </p:sp>
      <p:sp>
        <p:nvSpPr>
          <p:cNvPr id="348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9DA3C3F-C9F7-475A-8EDE-FF778BC73CA7}" type="slidenum">
              <a:rPr lang="en-US" altLang="en-US" sz="1200" b="0"/>
              <a:pPr>
                <a:spcBef>
                  <a:spcPct val="0"/>
                </a:spcBef>
                <a:buFontTx/>
                <a:buNone/>
              </a:pPr>
              <a:t>107</a:t>
            </a:fld>
            <a:endParaRPr lang="en-US" altLang="en-US" sz="1200" b="0"/>
          </a:p>
        </p:txBody>
      </p:sp>
      <p:sp>
        <p:nvSpPr>
          <p:cNvPr id="348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348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3199324733"/>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4FED8796-12EF-4EA6-BF3F-BEE17E7CB77B}" type="slidenum">
              <a:rPr lang="en-US" altLang="en-US" sz="1200" b="0"/>
              <a:pPr algn="ctr">
                <a:spcBef>
                  <a:spcPct val="0"/>
                </a:spcBef>
                <a:buFontTx/>
                <a:buNone/>
              </a:pPr>
              <a:t>108</a:t>
            </a:fld>
            <a:endParaRPr lang="en-US" altLang="en-US" sz="1200" b="0"/>
          </a:p>
        </p:txBody>
      </p:sp>
      <p:sp>
        <p:nvSpPr>
          <p:cNvPr id="36867"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E4755931-E987-4FBA-B909-2EF0CBB9E0F6}" type="slidenum">
              <a:rPr lang="en-US" altLang="en-US" sz="1200" b="0"/>
              <a:pPr algn="ctr">
                <a:spcBef>
                  <a:spcPct val="0"/>
                </a:spcBef>
                <a:buFontTx/>
                <a:buNone/>
              </a:pPr>
              <a:t>108</a:t>
            </a:fld>
            <a:endParaRPr lang="en-US" altLang="en-US" sz="1200" b="0"/>
          </a:p>
        </p:txBody>
      </p:sp>
      <p:sp>
        <p:nvSpPr>
          <p:cNvPr id="36868" name="Rectangle 2"/>
          <p:cNvSpPr>
            <a:spLocks noGrp="1" noChangeArrowheads="1"/>
          </p:cNvSpPr>
          <p:nvPr>
            <p:ph type="title" idx="4294967295"/>
          </p:nvPr>
        </p:nvSpPr>
        <p:spPr>
          <a:xfrm>
            <a:off x="2209800" y="885826"/>
            <a:ext cx="7772400" cy="652463"/>
          </a:xfrm>
        </p:spPr>
        <p:txBody>
          <a:bodyPr/>
          <a:lstStyle/>
          <a:p>
            <a:r>
              <a:rPr lang="en-GB" altLang="en-US" smtClean="0"/>
              <a:t>WNG SC</a:t>
            </a:r>
            <a:endParaRPr lang="en-US" altLang="en-US" smtClean="0"/>
          </a:p>
        </p:txBody>
      </p:sp>
      <p:sp>
        <p:nvSpPr>
          <p:cNvPr id="36869" name="Rectangle 3"/>
          <p:cNvSpPr>
            <a:spLocks noGrp="1" noChangeArrowheads="1"/>
          </p:cNvSpPr>
          <p:nvPr>
            <p:ph type="body" idx="4294967295"/>
          </p:nvPr>
        </p:nvSpPr>
        <p:spPr>
          <a:xfrm>
            <a:off x="1981200" y="1752600"/>
            <a:ext cx="8229600" cy="4586288"/>
          </a:xfrm>
        </p:spPr>
        <p:txBody>
          <a:bodyPr/>
          <a:lstStyle/>
          <a:p>
            <a:pPr>
              <a:buClr>
                <a:srgbClr val="FF0000"/>
              </a:buClr>
              <a:buFont typeface="Wingdings" panose="05000000000000000000" pitchFamily="2" charset="2"/>
              <a:buChar char="q"/>
            </a:pPr>
            <a:r>
              <a:rPr lang="en-US" altLang="en-US" sz="2000"/>
              <a:t>SC WNG</a:t>
            </a:r>
          </a:p>
          <a:p>
            <a:pPr marL="800100" lvl="1" indent="-342900">
              <a:buClr>
                <a:srgbClr val="FF0000"/>
              </a:buClr>
              <a:buFont typeface="Wingdings" panose="05000000000000000000" pitchFamily="2" charset="2"/>
              <a:buChar char="q"/>
            </a:pPr>
            <a:r>
              <a:rPr lang="en-US" altLang="en-US" sz="1800" b="1"/>
              <a:t>One presentation was made:</a:t>
            </a:r>
          </a:p>
          <a:p>
            <a:pPr marL="1257300" lvl="2" indent="-342900">
              <a:buClr>
                <a:srgbClr val="FF0000"/>
              </a:buClr>
              <a:buFont typeface="Wingdings" panose="05000000000000000000" pitchFamily="2" charset="2"/>
              <a:buChar char="q"/>
            </a:pPr>
            <a:r>
              <a:rPr lang="en-US" altLang="en-US" b="1" smtClean="0"/>
              <a:t>Tutorial on SCOS for 802.15 (22-19-0026-00</a:t>
            </a:r>
            <a:r>
              <a:rPr lang="en-US" altLang="en-US" smtClean="0"/>
              <a:t>) </a:t>
            </a:r>
          </a:p>
          <a:p>
            <a:pPr marL="1257300" lvl="2" indent="-342900">
              <a:buClr>
                <a:srgbClr val="FF0000"/>
              </a:buClr>
              <a:buFont typeface="Wingdings" panose="05000000000000000000" pitchFamily="2" charset="2"/>
              <a:buChar char="q"/>
            </a:pPr>
            <a:r>
              <a:rPr lang="en-US" altLang="en-US" b="1" smtClean="0"/>
              <a:t>Straw poll: approve moving 802.22.3 into 802.15? Yes - 19, no - 2, abstain - 22 </a:t>
            </a:r>
          </a:p>
          <a:p>
            <a:pPr marL="800100" lvl="1" indent="-342900">
              <a:buClr>
                <a:srgbClr val="FF0000"/>
              </a:buClr>
              <a:buFont typeface="Wingdings" panose="05000000000000000000" pitchFamily="2" charset="2"/>
              <a:buChar char="q"/>
            </a:pPr>
            <a:r>
              <a:rPr lang="en-US" altLang="en-US" sz="1800" b="1"/>
              <a:t>Discussion on 802.15 letter ballot abstentions</a:t>
            </a:r>
          </a:p>
          <a:p>
            <a:pPr marL="1257300" lvl="2" indent="-342900">
              <a:buClr>
                <a:srgbClr val="FF0000"/>
              </a:buClr>
              <a:buFont typeface="Wingdings" panose="05000000000000000000" pitchFamily="2" charset="2"/>
              <a:buChar char="q"/>
            </a:pPr>
            <a:r>
              <a:rPr lang="en-US" altLang="en-US" b="1" smtClean="0"/>
              <a:t>Discussion on 802.15 letter ballot abstentions</a:t>
            </a:r>
          </a:p>
          <a:p>
            <a:pPr marL="1257300" lvl="2" indent="-342900">
              <a:buClr>
                <a:srgbClr val="FF0000"/>
              </a:buClr>
              <a:buFont typeface="Wingdings" panose="05000000000000000000" pitchFamily="2" charset="2"/>
              <a:buChar char="q"/>
            </a:pPr>
            <a:r>
              <a:rPr lang="en-US" altLang="en-US" b="1" smtClean="0"/>
              <a:t>Suggestion made to add abstain with comment</a:t>
            </a:r>
          </a:p>
          <a:p>
            <a:pPr marL="1257300" lvl="2" indent="-342900">
              <a:buClr>
                <a:srgbClr val="FF0000"/>
              </a:buClr>
              <a:buFont typeface="Wingdings" panose="05000000000000000000" pitchFamily="2" charset="2"/>
              <a:buChar char="q"/>
            </a:pPr>
            <a:r>
              <a:rPr lang="en-US" altLang="en-US" b="1" smtClean="0"/>
              <a:t>Consensus to remove restrictions on abstentions from OM</a:t>
            </a:r>
            <a:endParaRPr lang="en-US" altLang="en-US" sz="2400" b="1"/>
          </a:p>
        </p:txBody>
      </p:sp>
      <p:sp>
        <p:nvSpPr>
          <p:cNvPr id="3687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6F0AD0E-ABCE-4225-AB5E-3ECE68AD9E3A}" type="slidenum">
              <a:rPr lang="en-US" altLang="en-US" sz="1200" b="0"/>
              <a:pPr>
                <a:spcBef>
                  <a:spcPct val="0"/>
                </a:spcBef>
                <a:buFontTx/>
                <a:buNone/>
              </a:pPr>
              <a:t>108</a:t>
            </a:fld>
            <a:endParaRPr lang="en-US" altLang="en-US" sz="1200" b="0"/>
          </a:p>
        </p:txBody>
      </p:sp>
      <p:sp>
        <p:nvSpPr>
          <p:cNvPr id="3687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3687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2774796288"/>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2"/>
          </p:nvPr>
        </p:nvSpPr>
        <p:spPr>
          <a:xfrm>
            <a:off x="5881689"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FEB0358-DF0F-4231-93B5-68A4CC0DB631}" type="slidenum">
              <a:rPr lang="en-US" altLang="en-US" sz="1200" b="0"/>
              <a:pPr>
                <a:spcBef>
                  <a:spcPct val="0"/>
                </a:spcBef>
                <a:buFontTx/>
                <a:buNone/>
              </a:pPr>
              <a:t>109</a:t>
            </a:fld>
            <a:endParaRPr lang="en-US" altLang="en-US" sz="1200" b="0"/>
          </a:p>
        </p:txBody>
      </p:sp>
      <p:sp>
        <p:nvSpPr>
          <p:cNvPr id="38915"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147CEA0E-4076-428C-A3E4-FF023E4866CA}" type="slidenum">
              <a:rPr lang="en-US" altLang="en-US" sz="1200" b="0"/>
              <a:pPr algn="ctr">
                <a:spcBef>
                  <a:spcPct val="0"/>
                </a:spcBef>
                <a:buFontTx/>
                <a:buNone/>
              </a:pPr>
              <a:t>109</a:t>
            </a:fld>
            <a:endParaRPr lang="en-US" altLang="en-US" sz="1200" b="0"/>
          </a:p>
        </p:txBody>
      </p:sp>
      <p:sp>
        <p:nvSpPr>
          <p:cNvPr id="38916" name="Rectangle 2"/>
          <p:cNvSpPr>
            <a:spLocks noGrp="1" noChangeArrowheads="1"/>
          </p:cNvSpPr>
          <p:nvPr>
            <p:ph type="title" idx="4294967295"/>
          </p:nvPr>
        </p:nvSpPr>
        <p:spPr/>
        <p:txBody>
          <a:bodyPr/>
          <a:lstStyle/>
          <a:p>
            <a:r>
              <a:rPr lang="en-US" altLang="en-US" smtClean="0"/>
              <a:t>References</a:t>
            </a:r>
          </a:p>
        </p:txBody>
      </p:sp>
      <p:sp>
        <p:nvSpPr>
          <p:cNvPr id="38917" name="Rectangle 3"/>
          <p:cNvSpPr>
            <a:spLocks noGrp="1" noChangeArrowheads="1"/>
          </p:cNvSpPr>
          <p:nvPr>
            <p:ph type="body" idx="4294967295"/>
          </p:nvPr>
        </p:nvSpPr>
        <p:spPr>
          <a:xfrm>
            <a:off x="2209800" y="1752600"/>
            <a:ext cx="7772400" cy="4343400"/>
          </a:xfrm>
        </p:spPr>
        <p:txBody>
          <a:bodyPr/>
          <a:lstStyle/>
          <a:p>
            <a:r>
              <a:rPr lang="en-US" altLang="en-US" smtClean="0"/>
              <a:t>This document</a:t>
            </a:r>
          </a:p>
          <a:p>
            <a:r>
              <a:rPr lang="en-US" altLang="en-US" smtClean="0"/>
              <a:t>All Documents</a:t>
            </a:r>
          </a:p>
          <a:p>
            <a:pPr lvl="1"/>
            <a:r>
              <a:rPr lang="en-US" altLang="en-US" smtClean="0">
                <a:hlinkClick r:id="rId3"/>
              </a:rPr>
              <a:t>https://mentor.ieee.org/802.15/documents</a:t>
            </a:r>
            <a:endParaRPr lang="en-US" altLang="en-US" smtClean="0"/>
          </a:p>
          <a:p>
            <a:pPr lvl="2"/>
            <a:r>
              <a:rPr lang="en-US" altLang="en-US" sz="1400"/>
              <a:t>Current draft is in the members-only area</a:t>
            </a:r>
          </a:p>
          <a:p>
            <a:pPr lvl="3"/>
            <a:r>
              <a:rPr lang="en-US" altLang="en-US" smtClean="0"/>
              <a:t>http://www.ieee802.org/15  </a:t>
            </a:r>
            <a:r>
              <a:rPr lang="en-US" altLang="en-US" sz="1400">
                <a:sym typeface="Wingdings" panose="05000000000000000000" pitchFamily="2" charset="2"/>
              </a:rPr>
              <a:t>  </a:t>
            </a:r>
            <a:r>
              <a:rPr lang="en-US" altLang="en-US" sz="1400" u="sng">
                <a:sym typeface="Wingdings" panose="05000000000000000000" pitchFamily="2" charset="2"/>
              </a:rPr>
              <a:t>Members_Only_Area</a:t>
            </a:r>
            <a:endParaRPr lang="en-US" altLang="en-US" sz="1400" u="sng"/>
          </a:p>
          <a:p>
            <a:pPr lvl="3"/>
            <a:r>
              <a:rPr lang="en-US" altLang="en-US" smtClean="0"/>
              <a:t>802.11 members log in using </a:t>
            </a:r>
            <a:r>
              <a:rPr lang="en-US" altLang="en-US" smtClean="0">
                <a:solidFill>
                  <a:srgbClr val="FF0000"/>
                </a:solidFill>
              </a:rPr>
              <a:t>802.11</a:t>
            </a:r>
            <a:r>
              <a:rPr lang="en-US" altLang="en-US" smtClean="0"/>
              <a:t> username and password</a:t>
            </a:r>
          </a:p>
        </p:txBody>
      </p:sp>
      <p:sp>
        <p:nvSpPr>
          <p:cNvPr id="3891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3891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19407810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May 2019</a:t>
            </a:r>
            <a:endParaRPr lang="en-GB" dirty="0"/>
          </a:p>
        </p:txBody>
      </p:sp>
      <p:sp>
        <p:nvSpPr>
          <p:cNvPr id="3" name="Footer Placeholder 2"/>
          <p:cNvSpPr>
            <a:spLocks noGrp="1"/>
          </p:cNvSpPr>
          <p:nvPr>
            <p:ph type="ftr" idx="11"/>
          </p:nvPr>
        </p:nvSpPr>
        <p:spPr/>
        <p:txBody>
          <a:bodyPr/>
          <a:lstStyle/>
          <a:p>
            <a:r>
              <a:rPr lang="en-GB" dirty="0"/>
              <a:t>Joseph LEVY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11</a:t>
            </a:fld>
            <a:endParaRPr lang="en-GB" dirty="0"/>
          </a:p>
        </p:txBody>
      </p:sp>
      <p:sp>
        <p:nvSpPr>
          <p:cNvPr id="5" name="TextBox 4"/>
          <p:cNvSpPr txBox="1">
            <a:spLocks noChangeArrowheads="1"/>
          </p:cNvSpPr>
          <p:nvPr/>
        </p:nvSpPr>
        <p:spPr bwMode="auto">
          <a:xfrm>
            <a:off x="2216945" y="72509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kern="0" dirty="0"/>
              <a:t>Abstract</a:t>
            </a:r>
          </a:p>
        </p:txBody>
      </p:sp>
      <p:sp>
        <p:nvSpPr>
          <p:cNvPr id="6" name="TextBox 5"/>
          <p:cNvSpPr txBox="1">
            <a:spLocks noChangeArrowheads="1"/>
          </p:cNvSpPr>
          <p:nvPr/>
        </p:nvSpPr>
        <p:spPr bwMode="auto">
          <a:xfrm>
            <a:off x="2204245" y="2019698"/>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buFontTx/>
              <a:buNone/>
            </a:pPr>
            <a:r>
              <a:rPr lang="en-US" kern="0" dirty="0"/>
              <a:t>This Document is the closing report for AANI SC, </a:t>
            </a:r>
          </a:p>
          <a:p>
            <a:pPr algn="ctr">
              <a:buFontTx/>
              <a:buNone/>
            </a:pPr>
            <a:r>
              <a:rPr lang="en-US" kern="0" dirty="0"/>
              <a:t>November 2016 Meeting in San Antonio, TX</a:t>
            </a:r>
          </a:p>
        </p:txBody>
      </p:sp>
      <p:sp>
        <p:nvSpPr>
          <p:cNvPr id="7" name="Rectangle 2"/>
          <p:cNvSpPr txBox="1">
            <a:spLocks noChangeArrowheads="1"/>
          </p:cNvSpPr>
          <p:nvPr/>
        </p:nvSpPr>
        <p:spPr bwMode="auto">
          <a:xfrm>
            <a:off x="2362201" y="838201"/>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Abstract</a:t>
            </a:r>
          </a:p>
        </p:txBody>
      </p:sp>
      <p:sp>
        <p:nvSpPr>
          <p:cNvPr id="8" name="Rectangle 3"/>
          <p:cNvSpPr txBox="1">
            <a:spLocks noChangeArrowheads="1"/>
          </p:cNvSpPr>
          <p:nvPr/>
        </p:nvSpPr>
        <p:spPr bwMode="auto">
          <a:xfrm>
            <a:off x="2362201" y="2019698"/>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kern="0" dirty="0"/>
              <a:t>This Document is the closing report for AANI SC, </a:t>
            </a:r>
          </a:p>
          <a:p>
            <a:pPr algn="ctr"/>
            <a:r>
              <a:rPr lang="en-US" dirty="0"/>
              <a:t>May 2019 </a:t>
            </a:r>
            <a:r>
              <a:rPr lang="en-US" kern="0" dirty="0"/>
              <a:t>Meeting in Atlanta, Georgia, USA</a:t>
            </a:r>
            <a:endParaRPr lang="en-GB" dirty="0"/>
          </a:p>
          <a:p>
            <a:pPr>
              <a:buFontTx/>
              <a:buNone/>
            </a:pPr>
            <a:endParaRPr lang="en-US" kern="0" dirty="0"/>
          </a:p>
        </p:txBody>
      </p:sp>
    </p:spTree>
    <p:extLst>
      <p:ext uri="{BB962C8B-B14F-4D97-AF65-F5344CB8AC3E}">
        <p14:creationId xmlns:p14="http://schemas.microsoft.com/office/powerpoint/2010/main" val="228612349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
            <a:extLst>
              <a:ext uri="{FF2B5EF4-FFF2-40B4-BE49-F238E27FC236}">
                <a16:creationId xmlns="" xmlns:a16="http://schemas.microsoft.com/office/drawing/2014/main" id="{2473E782-B72C-4428-B60E-2195EFA1034A}"/>
              </a:ext>
            </a:extLst>
          </p:cNvPr>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t>IEEE 802.18 RR-TAG</a:t>
            </a:r>
            <a:r>
              <a:rPr lang="en-US" dirty="0"/>
              <a:t/>
            </a:r>
            <a:br>
              <a:rPr lang="en-US" dirty="0"/>
            </a:br>
            <a:r>
              <a:rPr lang="en-US" sz="2400" dirty="0"/>
              <a:t>Atlanta, GA USA, Wireless Interim </a:t>
            </a:r>
            <a:br>
              <a:rPr lang="en-US" sz="2400" dirty="0"/>
            </a:br>
            <a:r>
              <a:rPr lang="en-GB" sz="2400" dirty="0"/>
              <a:t>Liaison  from 802.18 to 802.11</a:t>
            </a:r>
            <a:endParaRPr lang="en-GB" dirty="0"/>
          </a:p>
        </p:txBody>
      </p:sp>
      <p:sp>
        <p:nvSpPr>
          <p:cNvPr id="6" name="Slide Number Placeholder 5"/>
          <p:cNvSpPr>
            <a:spLocks noGrp="1"/>
          </p:cNvSpPr>
          <p:nvPr>
            <p:ph type="sldNum" idx="12"/>
          </p:nvPr>
        </p:nvSpPr>
        <p:spPr>
          <a:xfrm>
            <a:off x="5930396" y="6475413"/>
            <a:ext cx="432811" cy="184666"/>
          </a:xfrm>
        </p:spPr>
        <p:txBody>
          <a:bodyPr/>
          <a:lstStyle/>
          <a:p>
            <a:r>
              <a:rPr lang="en-US" dirty="0"/>
              <a:t>Slide </a:t>
            </a:r>
            <a:fld id="{AA8A01DF-F7FD-444B-8432-819BBAFADCAE}" type="slidenum">
              <a:rPr lang="en-US" smtClean="0"/>
              <a:pPr/>
              <a:t>110</a:t>
            </a:fld>
            <a:endParaRPr lang="en-US" dirty="0"/>
          </a:p>
        </p:txBody>
      </p:sp>
      <p:sp>
        <p:nvSpPr>
          <p:cNvPr id="5" name="Footer Placeholder 4"/>
          <p:cNvSpPr>
            <a:spLocks noGrp="1"/>
          </p:cNvSpPr>
          <p:nvPr>
            <p:ph type="ftr" idx="14"/>
          </p:nvPr>
        </p:nvSpPr>
        <p:spPr>
          <a:xfrm>
            <a:off x="10134600" y="6475413"/>
            <a:ext cx="1296830" cy="184666"/>
          </a:xfrm>
          <a:prstGeom prst="rect">
            <a:avLst/>
          </a:prstGeom>
        </p:spPr>
        <p:txBody>
          <a:bodyPr/>
          <a:lstStyle/>
          <a:p>
            <a:r>
              <a:rPr lang="en-US" dirty="0"/>
              <a:t>Jay Holcomb (Itron)</a:t>
            </a:r>
          </a:p>
        </p:txBody>
      </p:sp>
      <p:sp>
        <p:nvSpPr>
          <p:cNvPr id="4" name="Date Placeholder 3"/>
          <p:cNvSpPr>
            <a:spLocks noGrp="1"/>
          </p:cNvSpPr>
          <p:nvPr>
            <p:ph type="dt" idx="15"/>
          </p:nvPr>
        </p:nvSpPr>
        <p:spPr>
          <a:xfrm>
            <a:off x="914400" y="304800"/>
            <a:ext cx="968214" cy="276999"/>
          </a:xfrm>
          <a:prstGeom prst="rect">
            <a:avLst/>
          </a:prstGeom>
        </p:spPr>
        <p:txBody>
          <a:bodyPr/>
          <a:lstStyle/>
          <a:p>
            <a:r>
              <a:rPr lang="en-US" dirty="0"/>
              <a:t>May 2019</a:t>
            </a:r>
          </a:p>
        </p:txBody>
      </p:sp>
      <p:sp>
        <p:nvSpPr>
          <p:cNvPr id="11" name="Rectangle 2">
            <a:extLst>
              <a:ext uri="{FF2B5EF4-FFF2-40B4-BE49-F238E27FC236}">
                <a16:creationId xmlns="" xmlns:a16="http://schemas.microsoft.com/office/drawing/2014/main" id="{922D0B4D-6157-453D-B582-E968662E5130}"/>
              </a:ext>
            </a:extLst>
          </p:cNvPr>
          <p:cNvSpPr txBox="1">
            <a:spLocks noChangeArrowheads="1"/>
          </p:cNvSpPr>
          <p:nvPr/>
        </p:nvSpPr>
        <p:spPr bwMode="auto">
          <a:xfrm>
            <a:off x="1982788" y="1793082"/>
            <a:ext cx="7772400" cy="77152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lgn="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Dates:</a:t>
            </a:r>
            <a:r>
              <a:rPr lang="en-GB" sz="2000" b="0" kern="0" dirty="0"/>
              <a:t> 14 Mar 19</a:t>
            </a:r>
          </a:p>
          <a:p>
            <a:pPr marL="0" indent="0" algn="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kern="0" dirty="0"/>
              <a:t>16 Mar 19</a:t>
            </a:r>
          </a:p>
        </p:txBody>
      </p:sp>
      <p:graphicFrame>
        <p:nvGraphicFramePr>
          <p:cNvPr id="12" name="Object 3">
            <a:extLst>
              <a:ext uri="{FF2B5EF4-FFF2-40B4-BE49-F238E27FC236}">
                <a16:creationId xmlns="" xmlns:a16="http://schemas.microsoft.com/office/drawing/2014/main" id="{CBF8EF22-59AA-407B-9065-E5F02544E75B}"/>
              </a:ext>
            </a:extLst>
          </p:cNvPr>
          <p:cNvGraphicFramePr>
            <a:graphicFrameLocks noChangeAspect="1"/>
          </p:cNvGraphicFramePr>
          <p:nvPr>
            <p:extLst/>
          </p:nvPr>
        </p:nvGraphicFramePr>
        <p:xfrm>
          <a:off x="2070101" y="3600450"/>
          <a:ext cx="7834313" cy="2508250"/>
        </p:xfrm>
        <a:graphic>
          <a:graphicData uri="http://schemas.openxmlformats.org/presentationml/2006/ole">
            <mc:AlternateContent xmlns:mc="http://schemas.openxmlformats.org/markup-compatibility/2006">
              <mc:Choice xmlns:v="urn:schemas-microsoft-com:vml" Requires="v">
                <p:oleObj spid="_x0000_s122889" name="Document" r:id="rId4" imgW="8245941" imgH="2648712" progId="Word.Document.8">
                  <p:embed/>
                </p:oleObj>
              </mc:Choice>
              <mc:Fallback>
                <p:oleObj name="Document" r:id="rId4" imgW="8245941" imgH="2648712" progId="Word.Document.8">
                  <p:embed/>
                  <p:pic>
                    <p:nvPicPr>
                      <p:cNvPr id="0" name=""/>
                      <p:cNvPicPr>
                        <a:picLocks noChangeAspect="1" noChangeArrowheads="1"/>
                      </p:cNvPicPr>
                      <p:nvPr/>
                    </p:nvPicPr>
                    <p:blipFill>
                      <a:blip r:embed="rId5"/>
                      <a:srcRect/>
                      <a:stretch>
                        <a:fillRect/>
                      </a:stretch>
                    </p:blipFill>
                    <p:spPr bwMode="auto">
                      <a:xfrm>
                        <a:off x="2070101" y="3600450"/>
                        <a:ext cx="7834313" cy="2508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3" name="Rectangle 4">
            <a:extLst>
              <a:ext uri="{FF2B5EF4-FFF2-40B4-BE49-F238E27FC236}">
                <a16:creationId xmlns="" xmlns:a16="http://schemas.microsoft.com/office/drawing/2014/main" id="{6035F870-CB2C-47E7-AA77-80949CEE64F7}"/>
              </a:ext>
            </a:extLst>
          </p:cNvPr>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4150314558"/>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67EFEE-2340-439A-9906-78EF1022E61C}"/>
              </a:ext>
            </a:extLst>
          </p:cNvPr>
          <p:cNvSpPr>
            <a:spLocks noGrp="1"/>
          </p:cNvSpPr>
          <p:nvPr>
            <p:ph type="title"/>
          </p:nvPr>
        </p:nvSpPr>
        <p:spPr>
          <a:xfrm>
            <a:off x="2220913" y="609600"/>
            <a:ext cx="7772400" cy="533400"/>
          </a:xfrm>
        </p:spPr>
        <p:txBody>
          <a:bodyPr/>
          <a:lstStyle/>
          <a:p>
            <a:r>
              <a:rPr lang="en-US" sz="2800" dirty="0"/>
              <a:t>Items Discussed</a:t>
            </a:r>
          </a:p>
        </p:txBody>
      </p:sp>
      <p:sp>
        <p:nvSpPr>
          <p:cNvPr id="3" name="Content Placeholder 2">
            <a:extLst>
              <a:ext uri="{FF2B5EF4-FFF2-40B4-BE49-F238E27FC236}">
                <a16:creationId xmlns="" xmlns:a16="http://schemas.microsoft.com/office/drawing/2014/main" id="{E688CBFF-6841-4A69-ACB6-C9861AE6A4B7}"/>
              </a:ext>
            </a:extLst>
          </p:cNvPr>
          <p:cNvSpPr>
            <a:spLocks noGrp="1"/>
          </p:cNvSpPr>
          <p:nvPr>
            <p:ph idx="1"/>
          </p:nvPr>
        </p:nvSpPr>
        <p:spPr>
          <a:xfrm>
            <a:off x="2057401" y="1107122"/>
            <a:ext cx="8480199" cy="5534799"/>
          </a:xfrm>
        </p:spPr>
        <p:txBody>
          <a:bodyPr/>
          <a:lstStyle/>
          <a:p>
            <a:pPr lvl="5">
              <a:spcBef>
                <a:spcPts val="0"/>
              </a:spcBef>
              <a:buFont typeface="Arial" panose="020B0604020202020204" pitchFamily="34" charset="0"/>
              <a:buChar char="•"/>
            </a:pPr>
            <a:endParaRPr lang="en-US" altLang="en-US" sz="1400" u="sng" dirty="0"/>
          </a:p>
          <a:p>
            <a:pPr>
              <a:spcBef>
                <a:spcPts val="0"/>
              </a:spcBef>
              <a:buFont typeface="Arial" panose="020B0604020202020204" pitchFamily="34" charset="0"/>
              <a:buChar char="•"/>
            </a:pPr>
            <a:r>
              <a:rPr lang="en-US" altLang="en-US" dirty="0"/>
              <a:t>EU ETSI and CEPT status in many groups </a:t>
            </a:r>
          </a:p>
          <a:p>
            <a:pPr lvl="1">
              <a:spcBef>
                <a:spcPts val="0"/>
              </a:spcBef>
              <a:buFont typeface="Arial" panose="020B0604020202020204" pitchFamily="34" charset="0"/>
              <a:buChar char="•"/>
            </a:pPr>
            <a:r>
              <a:rPr lang="en-US" altLang="en-US" dirty="0"/>
              <a:t>Including, though not all: </a:t>
            </a:r>
          </a:p>
          <a:p>
            <a:pPr lvl="1">
              <a:spcBef>
                <a:spcPts val="0"/>
              </a:spcBef>
              <a:buFont typeface="Arial" panose="020B0604020202020204" pitchFamily="34" charset="0"/>
              <a:buChar char="•"/>
            </a:pPr>
            <a:r>
              <a:rPr lang="en-US" altLang="en-US" dirty="0"/>
              <a:t>BRAN, ERM, EU Council, CEPT, WGSE, WGFM and  FM57</a:t>
            </a:r>
          </a:p>
          <a:p>
            <a:pPr lvl="1">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r>
              <a:rPr lang="en-US" altLang="en-US" dirty="0"/>
              <a:t>Just a few highlights: </a:t>
            </a:r>
          </a:p>
          <a:p>
            <a:pPr lvl="1">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r>
              <a:rPr lang="en-US" altLang="en-US" dirty="0"/>
              <a:t>EN 203 567 and EN 300 328 receiver requirements being worked</a:t>
            </a:r>
          </a:p>
          <a:p>
            <a:pPr lvl="1">
              <a:spcBef>
                <a:spcPts val="0"/>
              </a:spcBef>
              <a:buFont typeface="Arial" panose="020B0604020202020204" pitchFamily="34" charset="0"/>
              <a:buChar char="•"/>
            </a:pPr>
            <a:r>
              <a:rPr lang="en-US" altLang="en-US" dirty="0"/>
              <a:t>2.4 GHz SRDoc working to remove PSD;  and potential rev to Rec. 70-03</a:t>
            </a:r>
          </a:p>
          <a:p>
            <a:pPr lvl="1">
              <a:spcBef>
                <a:spcPts val="0"/>
              </a:spcBef>
              <a:buFont typeface="Arial" panose="020B0604020202020204" pitchFamily="34" charset="0"/>
              <a:buChar char="•"/>
            </a:pPr>
            <a:r>
              <a:rPr lang="en-US" altLang="en-US" dirty="0"/>
              <a:t>UWB regulations approved, e.g. vehicles.  Next in 2021/22, above 6GHz</a:t>
            </a:r>
          </a:p>
          <a:p>
            <a:pPr lvl="1">
              <a:spcBef>
                <a:spcPts val="0"/>
              </a:spcBef>
              <a:buFont typeface="Arial" panose="020B0604020202020204" pitchFamily="34" charset="0"/>
              <a:buChar char="•"/>
            </a:pPr>
            <a:r>
              <a:rPr lang="en-US" altLang="en-US" dirty="0"/>
              <a:t>Delegated Act (on C-ITS) approval extended to July</a:t>
            </a:r>
          </a:p>
          <a:p>
            <a:pPr lvl="1">
              <a:spcBef>
                <a:spcPts val="0"/>
              </a:spcBef>
              <a:buFont typeface="Arial" panose="020B0604020202020204" pitchFamily="34" charset="0"/>
              <a:buChar char="•"/>
            </a:pPr>
            <a:r>
              <a:rPr lang="en-US" altLang="en-US" dirty="0"/>
              <a:t>All comments resolved in ECC report 302 (6GHz) going to WGSE.</a:t>
            </a:r>
          </a:p>
          <a:p>
            <a:pPr lvl="1">
              <a:spcBef>
                <a:spcPts val="0"/>
              </a:spcBef>
              <a:buFont typeface="Arial" panose="020B0604020202020204" pitchFamily="34" charset="0"/>
              <a:buChar char="•"/>
            </a:pPr>
            <a:r>
              <a:rPr lang="en-US" altLang="en-US" dirty="0"/>
              <a:t>Work on report A on feasibility of RLANs at 6GHz continues. </a:t>
            </a:r>
          </a:p>
          <a:p>
            <a:pPr lvl="2">
              <a:spcBef>
                <a:spcPts val="0"/>
              </a:spcBef>
              <a:buFont typeface="Arial" panose="020B0604020202020204" pitchFamily="34" charset="0"/>
              <a:buChar char="•"/>
            </a:pPr>
            <a:endParaRPr lang="en-US" altLang="en-US" sz="2000" dirty="0"/>
          </a:p>
          <a:p>
            <a:pPr lvl="1">
              <a:spcBef>
                <a:spcPts val="600"/>
              </a:spcBef>
              <a:buFont typeface="Arial" panose="020B0604020202020204" pitchFamily="34" charset="0"/>
              <a:buChar char="•"/>
            </a:pPr>
            <a:r>
              <a:rPr lang="en-US" altLang="en-US" dirty="0"/>
              <a:t>See 802.18 agenda/minutes, 18-19-0061/0062, for more details. </a:t>
            </a:r>
          </a:p>
          <a:p>
            <a:pPr lvl="1">
              <a:spcBef>
                <a:spcPts val="600"/>
              </a:spcBef>
              <a:buFont typeface="Arial" panose="020B0604020202020204" pitchFamily="34" charset="0"/>
              <a:buChar char="•"/>
            </a:pPr>
            <a:endParaRPr lang="en-US" altLang="en-US" sz="1400" dirty="0"/>
          </a:p>
        </p:txBody>
      </p:sp>
      <p:sp>
        <p:nvSpPr>
          <p:cNvPr id="6" name="Slide Number Placeholder 5">
            <a:extLst>
              <a:ext uri="{FF2B5EF4-FFF2-40B4-BE49-F238E27FC236}">
                <a16:creationId xmlns="" xmlns:a16="http://schemas.microsoft.com/office/drawing/2014/main" id="{4A7F363D-C216-452D-A702-44C3E0830229}"/>
              </a:ext>
            </a:extLst>
          </p:cNvPr>
          <p:cNvSpPr>
            <a:spLocks noGrp="1"/>
          </p:cNvSpPr>
          <p:nvPr>
            <p:ph type="sldNum" idx="12"/>
          </p:nvPr>
        </p:nvSpPr>
        <p:spPr>
          <a:xfrm>
            <a:off x="5930396" y="6475413"/>
            <a:ext cx="432811" cy="184666"/>
          </a:xfrm>
        </p:spPr>
        <p:txBody>
          <a:bodyPr/>
          <a:lstStyle/>
          <a:p>
            <a:r>
              <a:rPr lang="en-US" dirty="0"/>
              <a:t>Slide </a:t>
            </a:r>
            <a:fld id="{AA8A01DF-F7FD-444B-8432-819BBAFADCAE}" type="slidenum">
              <a:rPr lang="en-US" smtClean="0"/>
              <a:pPr/>
              <a:t>111</a:t>
            </a:fld>
            <a:endParaRPr lang="en-US" dirty="0"/>
          </a:p>
        </p:txBody>
      </p:sp>
      <p:sp>
        <p:nvSpPr>
          <p:cNvPr id="5" name="Footer Placeholder 4">
            <a:extLst>
              <a:ext uri="{FF2B5EF4-FFF2-40B4-BE49-F238E27FC236}">
                <a16:creationId xmlns="" xmlns:a16="http://schemas.microsoft.com/office/drawing/2014/main" id="{9CC7141F-4D14-416D-9A07-6BE0BD33A2C9}"/>
              </a:ext>
            </a:extLst>
          </p:cNvPr>
          <p:cNvSpPr>
            <a:spLocks noGrp="1"/>
          </p:cNvSpPr>
          <p:nvPr>
            <p:ph type="ftr" idx="14"/>
          </p:nvPr>
        </p:nvSpPr>
        <p:spPr>
          <a:xfrm>
            <a:off x="10133543" y="6475413"/>
            <a:ext cx="1258357" cy="184666"/>
          </a:xfrm>
          <a:prstGeom prst="rect">
            <a:avLst/>
          </a:prstGeom>
        </p:spPr>
        <p:txBody>
          <a:bodyPr/>
          <a:lstStyle/>
          <a:p>
            <a:r>
              <a:rPr lang="en-US" dirty="0"/>
              <a:t>Jay Holcomb (Itron)</a:t>
            </a:r>
          </a:p>
        </p:txBody>
      </p:sp>
      <p:sp>
        <p:nvSpPr>
          <p:cNvPr id="4" name="Date Placeholder 3">
            <a:extLst>
              <a:ext uri="{FF2B5EF4-FFF2-40B4-BE49-F238E27FC236}">
                <a16:creationId xmlns="" xmlns:a16="http://schemas.microsoft.com/office/drawing/2014/main" id="{B3D02219-1223-4A94-B7A4-D63635EBBEF5}"/>
              </a:ext>
            </a:extLst>
          </p:cNvPr>
          <p:cNvSpPr>
            <a:spLocks noGrp="1"/>
          </p:cNvSpPr>
          <p:nvPr>
            <p:ph type="dt" idx="15"/>
          </p:nvPr>
        </p:nvSpPr>
        <p:spPr>
          <a:xfrm>
            <a:off x="929218" y="332601"/>
            <a:ext cx="968214" cy="276999"/>
          </a:xfrm>
          <a:prstGeom prst="rect">
            <a:avLst/>
          </a:prstGeom>
        </p:spPr>
        <p:txBody>
          <a:bodyPr/>
          <a:lstStyle/>
          <a:p>
            <a:r>
              <a:rPr lang="en-US"/>
              <a:t>May 2019</a:t>
            </a:r>
            <a:endParaRPr lang="en-US" dirty="0"/>
          </a:p>
        </p:txBody>
      </p:sp>
    </p:spTree>
    <p:extLst>
      <p:ext uri="{BB962C8B-B14F-4D97-AF65-F5344CB8AC3E}">
        <p14:creationId xmlns:p14="http://schemas.microsoft.com/office/powerpoint/2010/main" val="783301323"/>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67EFEE-2340-439A-9906-78EF1022E61C}"/>
              </a:ext>
            </a:extLst>
          </p:cNvPr>
          <p:cNvSpPr>
            <a:spLocks noGrp="1"/>
          </p:cNvSpPr>
          <p:nvPr>
            <p:ph type="title"/>
          </p:nvPr>
        </p:nvSpPr>
        <p:spPr>
          <a:xfrm>
            <a:off x="2220913" y="609600"/>
            <a:ext cx="7772400" cy="533400"/>
          </a:xfrm>
        </p:spPr>
        <p:txBody>
          <a:bodyPr/>
          <a:lstStyle/>
          <a:p>
            <a:r>
              <a:rPr lang="en-US" sz="2800" dirty="0"/>
              <a:t>Items Discussed – cont.</a:t>
            </a:r>
          </a:p>
        </p:txBody>
      </p:sp>
      <p:sp>
        <p:nvSpPr>
          <p:cNvPr id="3" name="Content Placeholder 2">
            <a:extLst>
              <a:ext uri="{FF2B5EF4-FFF2-40B4-BE49-F238E27FC236}">
                <a16:creationId xmlns="" xmlns:a16="http://schemas.microsoft.com/office/drawing/2014/main" id="{E688CBFF-6841-4A69-ACB6-C9861AE6A4B7}"/>
              </a:ext>
            </a:extLst>
          </p:cNvPr>
          <p:cNvSpPr>
            <a:spLocks noGrp="1"/>
          </p:cNvSpPr>
          <p:nvPr>
            <p:ph idx="1"/>
          </p:nvPr>
        </p:nvSpPr>
        <p:spPr>
          <a:xfrm>
            <a:off x="2133600" y="1066801"/>
            <a:ext cx="8229600" cy="5369199"/>
          </a:xfrm>
        </p:spPr>
        <p:txBody>
          <a:bodyPr/>
          <a:lstStyle/>
          <a:p>
            <a:pPr marL="0" indent="-365760">
              <a:spcBef>
                <a:spcPts val="0"/>
              </a:spcBef>
              <a:buFont typeface="Arial" panose="020B0604020202020204" pitchFamily="34" charset="0"/>
              <a:buChar char="•"/>
            </a:pPr>
            <a:endParaRPr lang="en-US" sz="2000" dirty="0"/>
          </a:p>
          <a:p>
            <a:pPr>
              <a:buFont typeface="Arial" panose="020B0604020202020204" pitchFamily="34" charset="0"/>
              <a:buChar char="•"/>
            </a:pPr>
            <a:r>
              <a:rPr lang="en-US" dirty="0"/>
              <a:t>5GAA ex </a:t>
            </a:r>
            <a:r>
              <a:rPr lang="en-US" dirty="0" err="1"/>
              <a:t>parte</a:t>
            </a:r>
            <a:r>
              <a:rPr lang="en-US" dirty="0"/>
              <a:t> requests the Commission consider a forward-looking approach and reconfigure U-NII-4 Band.</a:t>
            </a:r>
          </a:p>
          <a:p>
            <a:pPr lvl="1">
              <a:buFont typeface="Arial" panose="020B0604020202020204" pitchFamily="34" charset="0"/>
              <a:buChar char="•"/>
            </a:pPr>
            <a:r>
              <a:rPr lang="en-US" sz="1800" dirty="0">
                <a:hlinkClick r:id="rId2"/>
              </a:rPr>
              <a:t>https://www.fcc.gov/ecfs/search/filings?proceedings_name=18-357&amp;sort=date_disseminated,DESC</a:t>
            </a:r>
            <a:r>
              <a:rPr lang="en-US" sz="1800" dirty="0"/>
              <a:t> </a:t>
            </a:r>
          </a:p>
          <a:p>
            <a:pPr lvl="1">
              <a:buFont typeface="Arial" panose="020B0604020202020204" pitchFamily="34" charset="0"/>
              <a:buChar char="•"/>
            </a:pPr>
            <a:r>
              <a:rPr lang="en-US" sz="1800" dirty="0">
                <a:hlinkClick r:id="rId3"/>
              </a:rPr>
              <a:t>https://mentor.ieee.org/802.18/dcn/19/18-19-0051-00-0000-5gaa-waiver-ex-parte-notice-4-5-19-fcc-gn-18-357.pdf</a:t>
            </a:r>
            <a:r>
              <a:rPr lang="en-US" sz="1800" dirty="0"/>
              <a:t> </a:t>
            </a:r>
          </a:p>
          <a:p>
            <a:pPr lvl="1">
              <a:buFont typeface="Arial" panose="020B0604020202020204" pitchFamily="34" charset="0"/>
              <a:buChar char="•"/>
            </a:pPr>
            <a:r>
              <a:rPr lang="en-US" dirty="0"/>
              <a:t>Most of the meeting was on this and we did finish and approved to send to the LMSC for ballot for the FCC and the US DoT.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ACMA 5-Year outlook comment status</a:t>
            </a:r>
          </a:p>
          <a:p>
            <a:pPr lvl="1">
              <a:buFont typeface="Arial" panose="020B0604020202020204" pitchFamily="34" charset="0"/>
              <a:buChar char="•"/>
            </a:pPr>
            <a:r>
              <a:rPr lang="en-US" altLang="en-US" dirty="0"/>
              <a:t>Mentioned/requested to harmonized with EU and FCC more</a:t>
            </a:r>
          </a:p>
          <a:p>
            <a:pPr lvl="1">
              <a:buFont typeface="Arial" panose="020B0604020202020204" pitchFamily="34" charset="0"/>
              <a:buChar char="•"/>
            </a:pPr>
            <a:r>
              <a:rPr lang="en-US" altLang="en-US" dirty="0"/>
              <a:t>Was approve by LMSC and uploaded to the ACMA this week </a:t>
            </a:r>
          </a:p>
          <a:p>
            <a:pPr lvl="1">
              <a:buFont typeface="Arial" panose="020B0604020202020204" pitchFamily="34" charset="0"/>
              <a:buChar char="•"/>
            </a:pPr>
            <a:r>
              <a:rPr lang="en-US" sz="1600" dirty="0">
                <a:hlinkClick r:id="rId4"/>
              </a:rPr>
              <a:t>https://mentor.ieee.org/802.18/dcn/19/18-19-0058-07-0000-acma-5yr-spectrum-outlook-2019-23-ieee-802-comments.pdf</a:t>
            </a:r>
            <a:endParaRPr lang="en-US" altLang="en-US" sz="1600" dirty="0"/>
          </a:p>
          <a:p>
            <a:pPr>
              <a:spcBef>
                <a:spcPts val="0"/>
              </a:spcBef>
              <a:buFont typeface="Arial" panose="020B0604020202020204" pitchFamily="34" charset="0"/>
              <a:buChar char="•"/>
            </a:pPr>
            <a:endParaRPr lang="en-US" dirty="0"/>
          </a:p>
          <a:p>
            <a:pPr marL="0" indent="-365760">
              <a:spcBef>
                <a:spcPts val="0"/>
              </a:spcBef>
              <a:buFont typeface="Arial" panose="020B0604020202020204" pitchFamily="34" charset="0"/>
              <a:buChar char="•"/>
            </a:pPr>
            <a:endParaRPr lang="en-US" sz="1800" dirty="0"/>
          </a:p>
          <a:p>
            <a:pPr marL="0" indent="-365760">
              <a:spcBef>
                <a:spcPts val="0"/>
              </a:spcBef>
              <a:buFont typeface="Arial" panose="020B0604020202020204" pitchFamily="34" charset="0"/>
              <a:buChar char="•"/>
            </a:pPr>
            <a:endParaRPr lang="en-US" sz="1800" dirty="0"/>
          </a:p>
          <a:p>
            <a:pPr marL="0" indent="-365760">
              <a:spcBef>
                <a:spcPts val="0"/>
              </a:spcBef>
              <a:buFont typeface="Arial" panose="020B0604020202020204" pitchFamily="34" charset="0"/>
              <a:buChar char="•"/>
            </a:pPr>
            <a:endParaRPr lang="en-US" sz="1800" dirty="0"/>
          </a:p>
          <a:p>
            <a:pPr marL="400050" lvl="1" indent="-365760">
              <a:spcBef>
                <a:spcPts val="0"/>
              </a:spcBef>
              <a:buFont typeface="Arial" panose="020B0604020202020204" pitchFamily="34" charset="0"/>
              <a:buChar char="•"/>
            </a:pPr>
            <a:endParaRPr lang="en-US" dirty="0"/>
          </a:p>
        </p:txBody>
      </p:sp>
      <p:sp>
        <p:nvSpPr>
          <p:cNvPr id="6" name="Slide Number Placeholder 5">
            <a:extLst>
              <a:ext uri="{FF2B5EF4-FFF2-40B4-BE49-F238E27FC236}">
                <a16:creationId xmlns="" xmlns:a16="http://schemas.microsoft.com/office/drawing/2014/main" id="{4A7F363D-C216-452D-A702-44C3E0830229}"/>
              </a:ext>
            </a:extLst>
          </p:cNvPr>
          <p:cNvSpPr>
            <a:spLocks noGrp="1"/>
          </p:cNvSpPr>
          <p:nvPr>
            <p:ph type="sldNum" idx="12"/>
          </p:nvPr>
        </p:nvSpPr>
        <p:spPr>
          <a:xfrm>
            <a:off x="5930396" y="6475413"/>
            <a:ext cx="432811" cy="184666"/>
          </a:xfrm>
        </p:spPr>
        <p:txBody>
          <a:bodyPr/>
          <a:lstStyle/>
          <a:p>
            <a:r>
              <a:rPr lang="en-US" dirty="0"/>
              <a:t>Slide </a:t>
            </a:r>
            <a:fld id="{AA8A01DF-F7FD-444B-8432-819BBAFADCAE}" type="slidenum">
              <a:rPr lang="en-US" smtClean="0"/>
              <a:pPr/>
              <a:t>112</a:t>
            </a:fld>
            <a:endParaRPr lang="en-US" dirty="0"/>
          </a:p>
        </p:txBody>
      </p:sp>
      <p:sp>
        <p:nvSpPr>
          <p:cNvPr id="5" name="Footer Placeholder 4">
            <a:extLst>
              <a:ext uri="{FF2B5EF4-FFF2-40B4-BE49-F238E27FC236}">
                <a16:creationId xmlns="" xmlns:a16="http://schemas.microsoft.com/office/drawing/2014/main" id="{9CC7141F-4D14-416D-9A07-6BE0BD33A2C9}"/>
              </a:ext>
            </a:extLst>
          </p:cNvPr>
          <p:cNvSpPr>
            <a:spLocks noGrp="1"/>
          </p:cNvSpPr>
          <p:nvPr>
            <p:ph type="ftr" idx="14"/>
          </p:nvPr>
        </p:nvSpPr>
        <p:spPr>
          <a:xfrm>
            <a:off x="10133543" y="6475413"/>
            <a:ext cx="1258357" cy="184666"/>
          </a:xfrm>
          <a:prstGeom prst="rect">
            <a:avLst/>
          </a:prstGeom>
        </p:spPr>
        <p:txBody>
          <a:bodyPr/>
          <a:lstStyle/>
          <a:p>
            <a:r>
              <a:rPr lang="en-US" dirty="0"/>
              <a:t>Jay Holcomb (Itron)</a:t>
            </a:r>
          </a:p>
        </p:txBody>
      </p:sp>
      <p:sp>
        <p:nvSpPr>
          <p:cNvPr id="4" name="Date Placeholder 3">
            <a:extLst>
              <a:ext uri="{FF2B5EF4-FFF2-40B4-BE49-F238E27FC236}">
                <a16:creationId xmlns="" xmlns:a16="http://schemas.microsoft.com/office/drawing/2014/main" id="{B3D02219-1223-4A94-B7A4-D63635EBBEF5}"/>
              </a:ext>
            </a:extLst>
          </p:cNvPr>
          <p:cNvSpPr>
            <a:spLocks noGrp="1"/>
          </p:cNvSpPr>
          <p:nvPr>
            <p:ph type="dt" idx="15"/>
          </p:nvPr>
        </p:nvSpPr>
        <p:spPr>
          <a:xfrm>
            <a:off x="929218" y="332601"/>
            <a:ext cx="968214" cy="276999"/>
          </a:xfrm>
          <a:prstGeom prst="rect">
            <a:avLst/>
          </a:prstGeom>
        </p:spPr>
        <p:txBody>
          <a:bodyPr/>
          <a:lstStyle/>
          <a:p>
            <a:r>
              <a:rPr lang="en-US"/>
              <a:t>May 2019</a:t>
            </a:r>
            <a:endParaRPr lang="en-US" dirty="0"/>
          </a:p>
        </p:txBody>
      </p:sp>
    </p:spTree>
    <p:extLst>
      <p:ext uri="{BB962C8B-B14F-4D97-AF65-F5344CB8AC3E}">
        <p14:creationId xmlns:p14="http://schemas.microsoft.com/office/powerpoint/2010/main" val="1521579326"/>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3" y="685800"/>
            <a:ext cx="7772400" cy="533400"/>
          </a:xfrm>
        </p:spPr>
        <p:txBody>
          <a:bodyPr/>
          <a:lstStyle/>
          <a:p>
            <a:r>
              <a:rPr lang="en-US" altLang="en-US" sz="2800" dirty="0"/>
              <a:t>Approved</a:t>
            </a:r>
          </a:p>
        </p:txBody>
      </p:sp>
      <p:sp>
        <p:nvSpPr>
          <p:cNvPr id="8" name="Content Placeholder 2"/>
          <p:cNvSpPr>
            <a:spLocks noGrp="1"/>
          </p:cNvSpPr>
          <p:nvPr>
            <p:ph idx="1"/>
          </p:nvPr>
        </p:nvSpPr>
        <p:spPr>
          <a:xfrm>
            <a:off x="2220913" y="1313656"/>
            <a:ext cx="7772400" cy="5161757"/>
          </a:xfrm>
        </p:spPr>
        <p:txBody>
          <a:bodyPr/>
          <a:lstStyle/>
          <a:p>
            <a:r>
              <a:rPr lang="en-US" altLang="en-US" dirty="0"/>
              <a:t>Documents Approved this week</a:t>
            </a:r>
            <a:endParaRPr lang="en-US" altLang="en-US" sz="2000" dirty="0"/>
          </a:p>
          <a:p>
            <a:pPr lvl="1"/>
            <a:r>
              <a:rPr lang="en-US" altLang="en-US" sz="2400" dirty="0"/>
              <a:t>Agenda for the week, with more detail on topics discussed.</a:t>
            </a:r>
          </a:p>
          <a:p>
            <a:pPr lvl="2"/>
            <a:r>
              <a:rPr lang="en-US" altLang="en-US" dirty="0">
                <a:hlinkClick r:id="rId2"/>
              </a:rPr>
              <a:t>https://mentor.ieee.org/802.18/dcn/19/18-19-0061-02-0000-agenda-atl-w-interim-14-16may2019-rr-tag.pptx</a:t>
            </a:r>
            <a:r>
              <a:rPr lang="en-US" altLang="en-US" dirty="0"/>
              <a:t> </a:t>
            </a:r>
            <a:endParaRPr lang="en-US" altLang="en-US" sz="2000" dirty="0"/>
          </a:p>
          <a:p>
            <a:pPr lvl="1"/>
            <a:endParaRPr lang="en-US" altLang="en-US" sz="2400" dirty="0"/>
          </a:p>
          <a:p>
            <a:pPr lvl="1"/>
            <a:r>
              <a:rPr lang="en-US" altLang="en-US" sz="2400" dirty="0"/>
              <a:t>March Plenary minutes</a:t>
            </a:r>
            <a:endParaRPr lang="en-US" altLang="en-US" sz="1400" dirty="0">
              <a:hlinkClick r:id="rId3"/>
            </a:endParaRPr>
          </a:p>
          <a:p>
            <a:pPr lvl="2"/>
            <a:r>
              <a:rPr lang="en-US" u="sng" dirty="0">
                <a:hlinkClick r:id="rId4"/>
              </a:rPr>
              <a:t>https://mentor.ieee.org/802.18/dcn/19/18-19-0032-00-0000-minutes-yvr-plenary-12-14mar2019-rr-tag.docx</a:t>
            </a:r>
            <a:endParaRPr lang="en-US" u="sng" dirty="0"/>
          </a:p>
          <a:p>
            <a:pPr lvl="1"/>
            <a:endParaRPr lang="en-US" altLang="en-US" sz="2200" dirty="0"/>
          </a:p>
          <a:p>
            <a:pPr lvl="1"/>
            <a:r>
              <a:rPr lang="en-US" altLang="en-US" sz="2200" dirty="0"/>
              <a:t>5GAA ex </a:t>
            </a:r>
            <a:r>
              <a:rPr lang="en-US" altLang="en-US" sz="2200" dirty="0" err="1"/>
              <a:t>parte</a:t>
            </a:r>
            <a:r>
              <a:rPr lang="en-US" altLang="en-US" sz="2200" dirty="0"/>
              <a:t> comments from IEEE 802</a:t>
            </a:r>
          </a:p>
          <a:p>
            <a:pPr lvl="2"/>
            <a:r>
              <a:rPr lang="en-US" altLang="en-US" sz="2000" dirty="0">
                <a:hlinkClick r:id="rId5"/>
              </a:rPr>
              <a:t>https://mentor.ieee.org/802.18/dcn/19/18-19-0064-03-0000-5gaa-ex-parte-05apr19-response-ieee-802-fcc-gn-18-357.docx</a:t>
            </a:r>
            <a:r>
              <a:rPr lang="en-US" altLang="en-US" sz="2000" dirty="0"/>
              <a:t> </a:t>
            </a:r>
            <a:endParaRPr lang="en-US" altLang="en-US" sz="2000" dirty="0">
              <a:highlight>
                <a:srgbClr val="FFFF00"/>
              </a:highlight>
            </a:endParaRPr>
          </a:p>
        </p:txBody>
      </p:sp>
      <p:sp>
        <p:nvSpPr>
          <p:cNvPr id="6" name="Slide Number Placeholder 5"/>
          <p:cNvSpPr>
            <a:spLocks noGrp="1"/>
          </p:cNvSpPr>
          <p:nvPr>
            <p:ph type="sldNum" idx="12"/>
          </p:nvPr>
        </p:nvSpPr>
        <p:spPr>
          <a:xfrm>
            <a:off x="5930396" y="6475413"/>
            <a:ext cx="432811" cy="184666"/>
          </a:xfrm>
        </p:spPr>
        <p:txBody>
          <a:bodyPr/>
          <a:lstStyle/>
          <a:p>
            <a:r>
              <a:rPr lang="en-US" dirty="0"/>
              <a:t>Slide </a:t>
            </a:r>
            <a:fld id="{AA8A01DF-F7FD-444B-8432-819BBAFADCAE}" type="slidenum">
              <a:rPr lang="en-US" smtClean="0"/>
              <a:pPr/>
              <a:t>113</a:t>
            </a:fld>
            <a:endParaRPr lang="en-US" dirty="0"/>
          </a:p>
        </p:txBody>
      </p:sp>
      <p:sp>
        <p:nvSpPr>
          <p:cNvPr id="5" name="Footer Placeholder 4"/>
          <p:cNvSpPr>
            <a:spLocks noGrp="1"/>
          </p:cNvSpPr>
          <p:nvPr>
            <p:ph type="ftr" idx="14"/>
          </p:nvPr>
        </p:nvSpPr>
        <p:spPr>
          <a:xfrm>
            <a:off x="10072690" y="6475413"/>
            <a:ext cx="1296830" cy="184666"/>
          </a:xfrm>
          <a:prstGeom prst="rect">
            <a:avLst/>
          </a:prstGeom>
        </p:spPr>
        <p:txBody>
          <a:bodyPr/>
          <a:lstStyle/>
          <a:p>
            <a:r>
              <a:rPr lang="en-US" dirty="0"/>
              <a:t>Jay Holcomb (Itron)</a:t>
            </a:r>
          </a:p>
        </p:txBody>
      </p:sp>
      <p:sp>
        <p:nvSpPr>
          <p:cNvPr id="4" name="Date Placeholder 3"/>
          <p:cNvSpPr>
            <a:spLocks noGrp="1"/>
          </p:cNvSpPr>
          <p:nvPr>
            <p:ph type="dt" idx="15"/>
          </p:nvPr>
        </p:nvSpPr>
        <p:spPr>
          <a:xfrm>
            <a:off x="914400" y="304800"/>
            <a:ext cx="968214" cy="276999"/>
          </a:xfrm>
          <a:prstGeom prst="rect">
            <a:avLst/>
          </a:prstGeom>
        </p:spPr>
        <p:txBody>
          <a:bodyPr/>
          <a:lstStyle/>
          <a:p>
            <a:r>
              <a:rPr lang="en-US" dirty="0"/>
              <a:t>May 2019</a:t>
            </a:r>
          </a:p>
        </p:txBody>
      </p:sp>
    </p:spTree>
    <p:extLst>
      <p:ext uri="{BB962C8B-B14F-4D97-AF65-F5344CB8AC3E}">
        <p14:creationId xmlns:p14="http://schemas.microsoft.com/office/powerpoint/2010/main" val="217291784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3" y="685800"/>
            <a:ext cx="7772400" cy="533400"/>
          </a:xfrm>
        </p:spPr>
        <p:txBody>
          <a:bodyPr/>
          <a:lstStyle/>
          <a:p>
            <a:r>
              <a:rPr lang="en-US" altLang="en-US" sz="2800" dirty="0"/>
              <a:t>Next</a:t>
            </a:r>
          </a:p>
        </p:txBody>
      </p:sp>
      <p:sp>
        <p:nvSpPr>
          <p:cNvPr id="8" name="Content Placeholder 2"/>
          <p:cNvSpPr>
            <a:spLocks noGrp="1"/>
          </p:cNvSpPr>
          <p:nvPr>
            <p:ph idx="1"/>
          </p:nvPr>
        </p:nvSpPr>
        <p:spPr>
          <a:xfrm>
            <a:off x="2220913" y="1313656"/>
            <a:ext cx="7772400" cy="5161757"/>
          </a:xfrm>
        </p:spPr>
        <p:txBody>
          <a:bodyPr/>
          <a:lstStyle/>
          <a:p>
            <a:endParaRPr lang="en-US" altLang="en-US" sz="2000" dirty="0"/>
          </a:p>
          <a:p>
            <a:pPr>
              <a:buFont typeface="Arial" panose="020B0604020202020204" pitchFamily="34" charset="0"/>
              <a:buChar char="•"/>
            </a:pPr>
            <a:r>
              <a:rPr lang="en-US" sz="2000" dirty="0"/>
              <a:t>Chair of 802.15.3d/THz IG has brought up, ITU-R SM.2352 on THz communications needs to be updated.   </a:t>
            </a:r>
            <a:endParaRPr lang="en-US" sz="1800" dirty="0"/>
          </a:p>
          <a:p>
            <a:pPr lvl="1">
              <a:buFont typeface="Arial" panose="020B0604020202020204" pitchFamily="34" charset="0"/>
              <a:buChar char="•"/>
            </a:pPr>
            <a:r>
              <a:rPr lang="en-US" sz="1800" b="1" dirty="0"/>
              <a:t>Status:  </a:t>
            </a:r>
            <a:r>
              <a:rPr lang="en-US" sz="1800" dirty="0"/>
              <a:t>will work and approve it at the July plenary.  </a:t>
            </a:r>
          </a:p>
          <a:p>
            <a:pPr>
              <a:buFont typeface="Arial" panose="020B0604020202020204" pitchFamily="34" charset="0"/>
              <a:buChar char="•"/>
            </a:pPr>
            <a:endParaRPr lang="en-US" sz="2200" dirty="0"/>
          </a:p>
          <a:p>
            <a:pPr>
              <a:buFont typeface="Arial" panose="020B0604020202020204" pitchFamily="34" charset="0"/>
              <a:buChar char="•"/>
            </a:pPr>
            <a:r>
              <a:rPr lang="en-US" sz="2000" dirty="0"/>
              <a:t>Investigate what our ongoing connection with ITU-R/WRC-xx and IEEE 802 is </a:t>
            </a:r>
            <a:r>
              <a:rPr lang="en-US" sz="2000"/>
              <a:t>and is there </a:t>
            </a:r>
            <a:r>
              <a:rPr lang="en-US" sz="2000" dirty="0"/>
              <a:t>anything we should adjust.</a:t>
            </a:r>
          </a:p>
          <a:p>
            <a:pPr>
              <a:buFont typeface="Arial" panose="020B0604020202020204" pitchFamily="34" charset="0"/>
              <a:buChar char="•"/>
            </a:pPr>
            <a:endParaRPr lang="en-US" sz="2000" dirty="0"/>
          </a:p>
          <a:p>
            <a:pPr>
              <a:buFont typeface="Arial" panose="020B0604020202020204" pitchFamily="34" charset="0"/>
              <a:buChar char="•"/>
            </a:pPr>
            <a:r>
              <a:rPr lang="en-US" sz="2000" dirty="0"/>
              <a:t>Also, still in need of a RR-TAG vice-chair and secretary.  If any interest please see the Chair. </a:t>
            </a:r>
          </a:p>
        </p:txBody>
      </p:sp>
      <p:sp>
        <p:nvSpPr>
          <p:cNvPr id="6" name="Slide Number Placeholder 5"/>
          <p:cNvSpPr>
            <a:spLocks noGrp="1"/>
          </p:cNvSpPr>
          <p:nvPr>
            <p:ph type="sldNum" idx="12"/>
          </p:nvPr>
        </p:nvSpPr>
        <p:spPr>
          <a:xfrm>
            <a:off x="5930396" y="6475413"/>
            <a:ext cx="432811" cy="184666"/>
          </a:xfrm>
        </p:spPr>
        <p:txBody>
          <a:bodyPr/>
          <a:lstStyle/>
          <a:p>
            <a:r>
              <a:rPr lang="en-US" dirty="0"/>
              <a:t>Slide </a:t>
            </a:r>
            <a:fld id="{AA8A01DF-F7FD-444B-8432-819BBAFADCAE}" type="slidenum">
              <a:rPr lang="en-US" smtClean="0"/>
              <a:pPr/>
              <a:t>114</a:t>
            </a:fld>
            <a:endParaRPr lang="en-US" dirty="0"/>
          </a:p>
        </p:txBody>
      </p:sp>
      <p:sp>
        <p:nvSpPr>
          <p:cNvPr id="5" name="Footer Placeholder 4"/>
          <p:cNvSpPr>
            <a:spLocks noGrp="1"/>
          </p:cNvSpPr>
          <p:nvPr>
            <p:ph type="ftr" idx="14"/>
          </p:nvPr>
        </p:nvSpPr>
        <p:spPr>
          <a:xfrm>
            <a:off x="10134600" y="6475413"/>
            <a:ext cx="1296830" cy="184666"/>
          </a:xfrm>
          <a:prstGeom prst="rect">
            <a:avLst/>
          </a:prstGeom>
        </p:spPr>
        <p:txBody>
          <a:bodyPr/>
          <a:lstStyle/>
          <a:p>
            <a:r>
              <a:rPr lang="en-US" dirty="0"/>
              <a:t>Jay Holcomb (Itron)</a:t>
            </a:r>
          </a:p>
        </p:txBody>
      </p:sp>
      <p:sp>
        <p:nvSpPr>
          <p:cNvPr id="4" name="Date Placeholder 3"/>
          <p:cNvSpPr>
            <a:spLocks noGrp="1"/>
          </p:cNvSpPr>
          <p:nvPr>
            <p:ph type="dt" idx="15"/>
          </p:nvPr>
        </p:nvSpPr>
        <p:spPr>
          <a:xfrm>
            <a:off x="914400" y="304800"/>
            <a:ext cx="968214" cy="276999"/>
          </a:xfrm>
          <a:prstGeom prst="rect">
            <a:avLst/>
          </a:prstGeom>
        </p:spPr>
        <p:txBody>
          <a:bodyPr/>
          <a:lstStyle/>
          <a:p>
            <a:r>
              <a:rPr lang="en-US" dirty="0"/>
              <a:t>May 2019</a:t>
            </a:r>
          </a:p>
        </p:txBody>
      </p:sp>
    </p:spTree>
    <p:extLst>
      <p:ext uri="{BB962C8B-B14F-4D97-AF65-F5344CB8AC3E}">
        <p14:creationId xmlns:p14="http://schemas.microsoft.com/office/powerpoint/2010/main" val="716574432"/>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3" y="685800"/>
            <a:ext cx="7772400" cy="1066800"/>
          </a:xfrm>
        </p:spPr>
        <p:txBody>
          <a:bodyPr/>
          <a:lstStyle/>
          <a:p>
            <a:r>
              <a:rPr lang="en-GB" sz="2800" dirty="0"/>
              <a:t>802.18 Meeting Close</a:t>
            </a:r>
            <a:endParaRPr lang="en-US" sz="2800" dirty="0"/>
          </a:p>
        </p:txBody>
      </p:sp>
      <p:sp>
        <p:nvSpPr>
          <p:cNvPr id="8" name="Content Placeholder 2"/>
          <p:cNvSpPr>
            <a:spLocks noGrp="1"/>
          </p:cNvSpPr>
          <p:nvPr>
            <p:ph idx="1"/>
          </p:nvPr>
        </p:nvSpPr>
        <p:spPr>
          <a:xfrm>
            <a:off x="2221879" y="1518214"/>
            <a:ext cx="7749209" cy="4951413"/>
          </a:xfrm>
        </p:spPr>
        <p:txBody>
          <a:bodyPr/>
          <a:lstStyle/>
          <a:p>
            <a:r>
              <a:rPr lang="en-US" sz="2000" dirty="0"/>
              <a:t>The RR-TAG adjourned AM1 Thursday this week. </a:t>
            </a:r>
          </a:p>
          <a:p>
            <a:pPr lvl="1"/>
            <a:r>
              <a:rPr lang="en-US" dirty="0"/>
              <a:t>Will hold weekly, as needed, teleconferences, 15:00-15:55et Thursdays</a:t>
            </a:r>
          </a:p>
          <a:p>
            <a:pPr lvl="1"/>
            <a:endParaRPr lang="en-US" dirty="0"/>
          </a:p>
          <a:p>
            <a:pPr lvl="1"/>
            <a:r>
              <a:rPr lang="en-US" b="1" dirty="0"/>
              <a:t>Next teleconference planned for 30 May 2019, </a:t>
            </a:r>
            <a:r>
              <a:rPr lang="en-US" dirty="0"/>
              <a:t>1500et/1200pt </a:t>
            </a:r>
          </a:p>
          <a:p>
            <a:pPr lvl="2"/>
            <a:r>
              <a:rPr lang="en-US" sz="2000" dirty="0"/>
              <a:t>Call in information: </a:t>
            </a:r>
            <a:r>
              <a:rPr lang="en-US" altLang="en-US" sz="2000" dirty="0"/>
              <a:t>18-16/0038-12 </a:t>
            </a:r>
            <a:r>
              <a:rPr lang="en-US" altLang="en-US" sz="2000" b="1" dirty="0"/>
              <a:t>(</a:t>
            </a:r>
            <a:r>
              <a:rPr lang="en-US" altLang="en-US" sz="2000" b="1" i="1" u="sng" dirty="0"/>
              <a:t>or latest</a:t>
            </a:r>
            <a:r>
              <a:rPr lang="en-US" altLang="en-US" sz="2000" b="1" dirty="0"/>
              <a:t>)</a:t>
            </a:r>
            <a:endParaRPr lang="en-US" sz="2000" b="1" dirty="0"/>
          </a:p>
          <a:p>
            <a:pPr lvl="2"/>
            <a:r>
              <a:rPr lang="en-US" sz="2000" dirty="0"/>
              <a:t>All notices are sent through the 802.18 list server reflector. </a:t>
            </a:r>
          </a:p>
          <a:p>
            <a:pPr lvl="2"/>
            <a:r>
              <a:rPr lang="en-US" sz="2000" dirty="0"/>
              <a:t>Note: no teleconference 23 May. </a:t>
            </a:r>
          </a:p>
          <a:p>
            <a:endParaRPr lang="en-US" sz="2000" b="0" dirty="0"/>
          </a:p>
          <a:p>
            <a:pPr>
              <a:buFont typeface="Arial" panose="020B0604020202020204" pitchFamily="34" charset="0"/>
              <a:buChar char="•"/>
            </a:pPr>
            <a:r>
              <a:rPr lang="en-US" sz="1800" b="0" dirty="0"/>
              <a:t>The next face to face meeting of the 802.18 RR-TAG will be at the IEEE 802, 16 – 18 July Plenary in the </a:t>
            </a:r>
            <a:r>
              <a:rPr lang="it-IT" sz="1800" b="0" dirty="0"/>
              <a:t>Austria Center Vienna, Vienna, Austria</a:t>
            </a:r>
          </a:p>
          <a:p>
            <a:pPr lvl="1">
              <a:buFont typeface="Arial" panose="020B0604020202020204" pitchFamily="34" charset="0"/>
              <a:buChar char="•"/>
            </a:pPr>
            <a:r>
              <a:rPr lang="en-US" sz="1800" dirty="0"/>
              <a:t>Normal time slots, Tuesday AM2 and Thursday AM1</a:t>
            </a:r>
          </a:p>
          <a:p>
            <a:pPr lvl="3">
              <a:buFont typeface="Arial" panose="020B0604020202020204" pitchFamily="34" charset="0"/>
              <a:buChar char="•"/>
            </a:pPr>
            <a:endParaRPr lang="en-US" dirty="0"/>
          </a:p>
          <a:p>
            <a:pPr>
              <a:buFont typeface="Arial" panose="020B0604020202020204" pitchFamily="34" charset="0"/>
              <a:buChar char="•"/>
            </a:pPr>
            <a:r>
              <a:rPr lang="en-US" dirty="0"/>
              <a:t>Thank You</a:t>
            </a:r>
          </a:p>
        </p:txBody>
      </p:sp>
      <p:sp>
        <p:nvSpPr>
          <p:cNvPr id="6" name="Slide Number Placeholder 5"/>
          <p:cNvSpPr>
            <a:spLocks noGrp="1"/>
          </p:cNvSpPr>
          <p:nvPr>
            <p:ph type="sldNum" idx="12"/>
          </p:nvPr>
        </p:nvSpPr>
        <p:spPr>
          <a:xfrm>
            <a:off x="5930396" y="6475413"/>
            <a:ext cx="432811" cy="184666"/>
          </a:xfrm>
        </p:spPr>
        <p:txBody>
          <a:bodyPr/>
          <a:lstStyle/>
          <a:p>
            <a:r>
              <a:rPr lang="en-US" dirty="0"/>
              <a:t>Slide </a:t>
            </a:r>
            <a:fld id="{AA8A01DF-F7FD-444B-8432-819BBAFADCAE}" type="slidenum">
              <a:rPr lang="en-US" smtClean="0"/>
              <a:pPr/>
              <a:t>115</a:t>
            </a:fld>
            <a:endParaRPr lang="en-US" dirty="0"/>
          </a:p>
        </p:txBody>
      </p:sp>
      <p:sp>
        <p:nvSpPr>
          <p:cNvPr id="5" name="Footer Placeholder 4"/>
          <p:cNvSpPr>
            <a:spLocks noGrp="1"/>
          </p:cNvSpPr>
          <p:nvPr>
            <p:ph type="ftr" idx="14"/>
          </p:nvPr>
        </p:nvSpPr>
        <p:spPr>
          <a:xfrm>
            <a:off x="10134600" y="6475413"/>
            <a:ext cx="1258358" cy="184666"/>
          </a:xfrm>
          <a:prstGeom prst="rect">
            <a:avLst/>
          </a:prstGeom>
        </p:spPr>
        <p:txBody>
          <a:bodyPr/>
          <a:lstStyle/>
          <a:p>
            <a:r>
              <a:rPr lang="en-US" dirty="0"/>
              <a:t>Jay Holcomb (Itron)</a:t>
            </a:r>
          </a:p>
        </p:txBody>
      </p:sp>
      <p:sp>
        <p:nvSpPr>
          <p:cNvPr id="4" name="Date Placeholder 3"/>
          <p:cNvSpPr>
            <a:spLocks noGrp="1"/>
          </p:cNvSpPr>
          <p:nvPr>
            <p:ph type="dt" idx="15"/>
          </p:nvPr>
        </p:nvSpPr>
        <p:spPr>
          <a:xfrm>
            <a:off x="914400" y="304800"/>
            <a:ext cx="968214" cy="276999"/>
          </a:xfrm>
          <a:prstGeom prst="rect">
            <a:avLst/>
          </a:prstGeom>
        </p:spPr>
        <p:txBody>
          <a:bodyPr/>
          <a:lstStyle/>
          <a:p>
            <a:r>
              <a:rPr lang="en-US" dirty="0"/>
              <a:t>May 2019</a:t>
            </a:r>
          </a:p>
        </p:txBody>
      </p:sp>
    </p:spTree>
    <p:extLst>
      <p:ext uri="{BB962C8B-B14F-4D97-AF65-F5344CB8AC3E}">
        <p14:creationId xmlns:p14="http://schemas.microsoft.com/office/powerpoint/2010/main" val="1684057701"/>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dt" sz="quarter" idx="4294967295"/>
          </p:nvPr>
        </p:nvSpPr>
        <p:spPr>
          <a:xfrm>
            <a:off x="914401" y="315120"/>
            <a:ext cx="1284289"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2019</a:t>
            </a:r>
          </a:p>
        </p:txBody>
      </p:sp>
      <p:sp>
        <p:nvSpPr>
          <p:cNvPr id="4099" name="Footer Placeholder 4"/>
          <p:cNvSpPr>
            <a:spLocks noGrp="1"/>
          </p:cNvSpPr>
          <p:nvPr>
            <p:ph type="ftr" sz="quarter" idx="4294967295"/>
          </p:nvPr>
        </p:nvSpPr>
        <p:spPr>
          <a:xfrm>
            <a:off x="8570913" y="6475413"/>
            <a:ext cx="2704572" cy="1539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Clint Chaplin, Samsung Electronics</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139AAEB-3C3C-4EEF-9AFC-6E9CAE201E92}" type="slidenum">
              <a:rPr lang="en-US" altLang="en-US" sz="1200" b="0"/>
              <a:pPr>
                <a:spcBef>
                  <a:spcPct val="0"/>
                </a:spcBef>
                <a:buFontTx/>
                <a:buNone/>
              </a:pPr>
              <a:t>116</a:t>
            </a:fld>
            <a:endParaRPr lang="en-US" altLang="en-US" sz="1200" b="0"/>
          </a:p>
        </p:txBody>
      </p:sp>
      <p:sp>
        <p:nvSpPr>
          <p:cNvPr id="4101" name="Rectangle 2"/>
          <p:cNvSpPr>
            <a:spLocks noGrp="1" noChangeArrowheads="1"/>
          </p:cNvSpPr>
          <p:nvPr>
            <p:ph type="title"/>
          </p:nvPr>
        </p:nvSpPr>
        <p:spPr>
          <a:noFill/>
        </p:spPr>
        <p:txBody>
          <a:bodyPr/>
          <a:lstStyle/>
          <a:p>
            <a:r>
              <a:rPr lang="en-US" altLang="en-US" smtClean="0"/>
              <a:t>Report on 802.21</a:t>
            </a:r>
          </a:p>
        </p:txBody>
      </p:sp>
      <p:sp>
        <p:nvSpPr>
          <p:cNvPr id="4102" name="Rectangle 6"/>
          <p:cNvSpPr>
            <a:spLocks noGrp="1" noChangeArrowheads="1"/>
          </p:cNvSpPr>
          <p:nvPr>
            <p:ph type="body" idx="1"/>
          </p:nvPr>
        </p:nvSpPr>
        <p:spPr>
          <a:xfrm>
            <a:off x="2209800" y="1524000"/>
            <a:ext cx="7772400" cy="381000"/>
          </a:xfrm>
          <a:noFill/>
        </p:spPr>
        <p:txBody>
          <a:bodyPr/>
          <a:lstStyle/>
          <a:p>
            <a:pPr algn="ctr">
              <a:buFontTx/>
              <a:buNone/>
            </a:pPr>
            <a:r>
              <a:rPr lang="en-US" altLang="en-US" sz="2000"/>
              <a:t>Date:</a:t>
            </a:r>
            <a:r>
              <a:rPr lang="en-US" altLang="en-US" sz="2000" b="0"/>
              <a:t> 2019-05-17</a:t>
            </a:r>
          </a:p>
          <a:p>
            <a:pPr algn="ctr">
              <a:buFontTx/>
              <a:buNone/>
            </a:pPr>
            <a:endParaRPr lang="en-US" altLang="en-US" sz="2000" b="0"/>
          </a:p>
          <a:p>
            <a:pPr algn="ctr">
              <a:buFontTx/>
              <a:buNone/>
            </a:pPr>
            <a:endParaRPr lang="en-US" altLang="en-US" sz="2000" b="0"/>
          </a:p>
          <a:p>
            <a:pPr algn="ctr">
              <a:buFontTx/>
              <a:buNone/>
            </a:pPr>
            <a:endParaRPr lang="en-US" altLang="en-US" sz="2000" b="0"/>
          </a:p>
          <a:p>
            <a:pPr algn="ctr">
              <a:buFontTx/>
              <a:buNone/>
            </a:pPr>
            <a:endParaRPr lang="en-US" altLang="en-US" sz="2000" b="0"/>
          </a:p>
          <a:p>
            <a:pPr algn="ctr">
              <a:buFontTx/>
              <a:buNone/>
            </a:pPr>
            <a:endParaRPr lang="en-US" altLang="en-US" sz="2000" b="0"/>
          </a:p>
          <a:p>
            <a:pPr algn="ctr">
              <a:buFontTx/>
              <a:buNone/>
            </a:pPr>
            <a:endParaRPr lang="en-US" altLang="en-US" sz="2000" b="0"/>
          </a:p>
          <a:p>
            <a:pPr algn="ctr">
              <a:buFontTx/>
              <a:buNone/>
            </a:pPr>
            <a:endParaRPr lang="en-US" altLang="en-US" sz="2000" b="0"/>
          </a:p>
        </p:txBody>
      </p:sp>
      <p:graphicFrame>
        <p:nvGraphicFramePr>
          <p:cNvPr id="4103" name="Object 11"/>
          <p:cNvGraphicFramePr>
            <a:graphicFrameLocks noChangeAspect="1"/>
          </p:cNvGraphicFramePr>
          <p:nvPr/>
        </p:nvGraphicFramePr>
        <p:xfrm>
          <a:off x="2058989" y="2290763"/>
          <a:ext cx="7704137" cy="2589212"/>
        </p:xfrm>
        <a:graphic>
          <a:graphicData uri="http://schemas.openxmlformats.org/presentationml/2006/ole">
            <mc:AlternateContent xmlns:mc="http://schemas.openxmlformats.org/markup-compatibility/2006">
              <mc:Choice xmlns:v="urn:schemas-microsoft-com:vml" Requires="v">
                <p:oleObj spid="_x0000_s124935" name="Document" r:id="rId4" imgW="8230612" imgH="2761600" progId="Word.Document.8">
                  <p:embed/>
                </p:oleObj>
              </mc:Choice>
              <mc:Fallback>
                <p:oleObj name="Document" r:id="rId4" imgW="8230612" imgH="276160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8989" y="2290763"/>
                        <a:ext cx="7704137" cy="258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4"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extLst>
      <p:ext uri="{BB962C8B-B14F-4D97-AF65-F5344CB8AC3E}">
        <p14:creationId xmlns:p14="http://schemas.microsoft.com/office/powerpoint/2010/main" val="56510949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dt" sz="quarter" idx="4294967295"/>
          </p:nvPr>
        </p:nvSpPr>
        <p:spPr>
          <a:xfrm>
            <a:off x="914402" y="333376"/>
            <a:ext cx="2274888"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2019</a:t>
            </a:r>
          </a:p>
        </p:txBody>
      </p:sp>
      <p:sp>
        <p:nvSpPr>
          <p:cNvPr id="6147" name="Footer Placeholder 4"/>
          <p:cNvSpPr>
            <a:spLocks noGrp="1"/>
          </p:cNvSpPr>
          <p:nvPr>
            <p:ph type="ftr" sz="quarter" idx="4294967295"/>
          </p:nvPr>
        </p:nvSpPr>
        <p:spPr>
          <a:xfrm>
            <a:off x="8570913" y="6475413"/>
            <a:ext cx="2704572" cy="1539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Clint Chaplin, Samsung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93FB17E-AB95-49E1-94EE-EF92C70CBE55}" type="slidenum">
              <a:rPr lang="en-US" altLang="en-US" sz="1200" b="0"/>
              <a:pPr>
                <a:spcBef>
                  <a:spcPct val="0"/>
                </a:spcBef>
                <a:buFontTx/>
                <a:buNone/>
              </a:pPr>
              <a:t>117</a:t>
            </a:fld>
            <a:endParaRPr lang="en-US" altLang="en-US" sz="1200" b="0"/>
          </a:p>
        </p:txBody>
      </p:sp>
      <p:sp>
        <p:nvSpPr>
          <p:cNvPr id="6149" name="Rectangle 2"/>
          <p:cNvSpPr>
            <a:spLocks noGrp="1" noChangeArrowheads="1"/>
          </p:cNvSpPr>
          <p:nvPr>
            <p:ph type="title"/>
          </p:nvPr>
        </p:nvSpPr>
        <p:spPr>
          <a:noFill/>
        </p:spPr>
        <p:txBody>
          <a:bodyPr/>
          <a:lstStyle/>
          <a:p>
            <a:r>
              <a:rPr lang="en-US" altLang="en-US" smtClean="0"/>
              <a:t>Abstract</a:t>
            </a:r>
          </a:p>
        </p:txBody>
      </p:sp>
      <p:sp>
        <p:nvSpPr>
          <p:cNvPr id="6150" name="Rectangle 3"/>
          <p:cNvSpPr>
            <a:spLocks noGrp="1" noChangeArrowheads="1"/>
          </p:cNvSpPr>
          <p:nvPr>
            <p:ph type="body" idx="1"/>
          </p:nvPr>
        </p:nvSpPr>
        <p:spPr>
          <a:noFill/>
        </p:spPr>
        <p:txBody>
          <a:bodyPr/>
          <a:lstStyle/>
          <a:p>
            <a:pPr>
              <a:buFontTx/>
              <a:buNone/>
            </a:pPr>
            <a:r>
              <a:rPr lang="en-US" altLang="en-US" smtClean="0"/>
              <a:t>Report on 802.21 as presented to 802.11 </a:t>
            </a:r>
          </a:p>
        </p:txBody>
      </p:sp>
    </p:spTree>
    <p:extLst>
      <p:ext uri="{BB962C8B-B14F-4D97-AF65-F5344CB8AC3E}">
        <p14:creationId xmlns:p14="http://schemas.microsoft.com/office/powerpoint/2010/main" val="888295874"/>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035780DB-1B6C-4ADA-8E71-6C8442FD69B7}" type="slidenum">
              <a:rPr lang="en-US" altLang="en-US" sz="1200" b="0"/>
              <a:pPr algn="ctr">
                <a:spcBef>
                  <a:spcPct val="0"/>
                </a:spcBef>
                <a:buFontTx/>
                <a:buNone/>
              </a:pPr>
              <a:t>118</a:t>
            </a:fld>
            <a:endParaRPr lang="en-US" altLang="en-US" sz="1200" b="0"/>
          </a:p>
        </p:txBody>
      </p:sp>
      <p:sp>
        <p:nvSpPr>
          <p:cNvPr id="8195"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96C1E30-701E-4367-B549-69FEAA1CD3F3}" type="slidenum">
              <a:rPr lang="en-US" altLang="en-US" sz="1200" b="0"/>
              <a:pPr algn="ctr">
                <a:spcBef>
                  <a:spcPct val="0"/>
                </a:spcBef>
                <a:buFontTx/>
                <a:buNone/>
              </a:pPr>
              <a:t>118</a:t>
            </a:fld>
            <a:endParaRPr lang="en-US" altLang="en-US" sz="1200" b="0"/>
          </a:p>
        </p:txBody>
      </p:sp>
      <p:sp>
        <p:nvSpPr>
          <p:cNvPr id="8196" name="Rectangle 2"/>
          <p:cNvSpPr>
            <a:spLocks noGrp="1" noChangeArrowheads="1"/>
          </p:cNvSpPr>
          <p:nvPr>
            <p:ph type="title" idx="4294967295"/>
          </p:nvPr>
        </p:nvSpPr>
        <p:spPr>
          <a:xfrm>
            <a:off x="2209800" y="885826"/>
            <a:ext cx="7772400" cy="652463"/>
          </a:xfrm>
        </p:spPr>
        <p:txBody>
          <a:bodyPr/>
          <a:lstStyle/>
          <a:p>
            <a:r>
              <a:rPr lang="en-US" altLang="en-US" sz="2800"/>
              <a:t>Network Enablers for seamless HMD based VR Content Service SG</a:t>
            </a:r>
          </a:p>
        </p:txBody>
      </p:sp>
      <p:sp>
        <p:nvSpPr>
          <p:cNvPr id="8197" name="Rectangle 3"/>
          <p:cNvSpPr>
            <a:spLocks noGrp="1" noChangeArrowheads="1"/>
          </p:cNvSpPr>
          <p:nvPr>
            <p:ph type="body" idx="4294967295"/>
          </p:nvPr>
        </p:nvSpPr>
        <p:spPr>
          <a:xfrm>
            <a:off x="1981200" y="1676400"/>
            <a:ext cx="8229600" cy="4433888"/>
          </a:xfrm>
        </p:spPr>
        <p:txBody>
          <a:bodyPr/>
          <a:lstStyle/>
          <a:p>
            <a:r>
              <a:rPr lang="en-US" altLang="ja-JP" smtClean="0">
                <a:ea typeface="ＭＳ Ｐゴシック" panose="020B0600070205080204" pitchFamily="34" charset="-128"/>
              </a:rPr>
              <a:t>Made decision to discontinue SG after July session</a:t>
            </a:r>
          </a:p>
          <a:p>
            <a:r>
              <a:rPr lang="en-US" altLang="ja-JP" smtClean="0">
                <a:ea typeface="ＭＳ Ｐゴシック" panose="020B0600070205080204" pitchFamily="34" charset="-128"/>
              </a:rPr>
              <a:t>Probably ask to hibernate 802.21 at July session</a:t>
            </a:r>
          </a:p>
        </p:txBody>
      </p:sp>
      <p:sp>
        <p:nvSpPr>
          <p:cNvPr id="8198"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A874DD4-5985-4F2E-906E-90353CDA400F}" type="slidenum">
              <a:rPr lang="en-US" altLang="en-US" sz="1200" b="0"/>
              <a:pPr>
                <a:spcBef>
                  <a:spcPct val="0"/>
                </a:spcBef>
                <a:buFontTx/>
                <a:buNone/>
              </a:pPr>
              <a:t>118</a:t>
            </a:fld>
            <a:endParaRPr lang="en-US" altLang="en-US" sz="1200" b="0"/>
          </a:p>
        </p:txBody>
      </p:sp>
      <p:sp>
        <p:nvSpPr>
          <p:cNvPr id="819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820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1023434131"/>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2"/>
          </p:nvPr>
        </p:nvSpPr>
        <p:spPr>
          <a:xfrm>
            <a:off x="5919789"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455CC81-A83E-4C3C-BDC6-66DE779A628A}" type="slidenum">
              <a:rPr lang="en-US" altLang="en-US" sz="1200" b="0"/>
              <a:pPr>
                <a:spcBef>
                  <a:spcPct val="0"/>
                </a:spcBef>
                <a:buFontTx/>
                <a:buNone/>
              </a:pPr>
              <a:t>119</a:t>
            </a:fld>
            <a:endParaRPr lang="en-US" altLang="en-US" sz="1200" b="0"/>
          </a:p>
        </p:txBody>
      </p:sp>
      <p:sp>
        <p:nvSpPr>
          <p:cNvPr id="10243"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9E9272B6-8BC7-4AD5-A836-C80E94ADE6A9}" type="slidenum">
              <a:rPr lang="en-US" altLang="en-US" sz="1200" b="0"/>
              <a:pPr algn="ctr">
                <a:spcBef>
                  <a:spcPct val="0"/>
                </a:spcBef>
                <a:buFontTx/>
                <a:buNone/>
              </a:pPr>
              <a:t>119</a:t>
            </a:fld>
            <a:endParaRPr lang="en-US" altLang="en-US" sz="1200" b="0"/>
          </a:p>
        </p:txBody>
      </p:sp>
      <p:sp>
        <p:nvSpPr>
          <p:cNvPr id="10244" name="Rectangle 2"/>
          <p:cNvSpPr>
            <a:spLocks noGrp="1" noChangeArrowheads="1"/>
          </p:cNvSpPr>
          <p:nvPr>
            <p:ph type="title" idx="4294967295"/>
          </p:nvPr>
        </p:nvSpPr>
        <p:spPr/>
        <p:txBody>
          <a:bodyPr/>
          <a:lstStyle/>
          <a:p>
            <a:r>
              <a:rPr lang="en-US" altLang="en-US" smtClean="0"/>
              <a:t>References</a:t>
            </a:r>
          </a:p>
        </p:txBody>
      </p:sp>
      <p:sp>
        <p:nvSpPr>
          <p:cNvPr id="10245" name="Rectangle 3"/>
          <p:cNvSpPr>
            <a:spLocks noGrp="1" noChangeArrowheads="1"/>
          </p:cNvSpPr>
          <p:nvPr>
            <p:ph type="body" idx="4294967295"/>
          </p:nvPr>
        </p:nvSpPr>
        <p:spPr>
          <a:xfrm>
            <a:off x="2209800" y="1752600"/>
            <a:ext cx="7772400" cy="4343400"/>
          </a:xfrm>
        </p:spPr>
        <p:txBody>
          <a:bodyPr/>
          <a:lstStyle/>
          <a:p>
            <a:r>
              <a:rPr lang="en-US" altLang="en-US" smtClean="0"/>
              <a:t>This document</a:t>
            </a:r>
          </a:p>
          <a:p>
            <a:pPr lvl="2"/>
            <a:r>
              <a:rPr lang="en-US" altLang="en-US" sz="1400"/>
              <a:t>Thanks to Subir Das, Chair of 802.21</a:t>
            </a:r>
          </a:p>
          <a:p>
            <a:r>
              <a:rPr lang="en-US" altLang="en-US" smtClean="0"/>
              <a:t>All Documents</a:t>
            </a:r>
          </a:p>
          <a:p>
            <a:pPr lvl="1"/>
            <a:r>
              <a:rPr lang="en-US" altLang="en-US" smtClean="0">
                <a:hlinkClick r:id="rId3"/>
              </a:rPr>
              <a:t>https://mentor.ieee.org/802.21/documents</a:t>
            </a:r>
            <a:endParaRPr lang="en-US" altLang="en-US" smtClean="0"/>
          </a:p>
          <a:p>
            <a:pPr lvl="2"/>
            <a:r>
              <a:rPr lang="en-US" altLang="en-US" sz="1400"/>
              <a:t>Current draft is in the members-only area</a:t>
            </a:r>
          </a:p>
          <a:p>
            <a:pPr lvl="3"/>
            <a:r>
              <a:rPr lang="en-US" altLang="en-US" smtClean="0">
                <a:hlinkClick r:id="rId4"/>
              </a:rPr>
              <a:t>http://www.ieee802.org/21</a:t>
            </a:r>
            <a:r>
              <a:rPr lang="en-US" altLang="en-US" smtClean="0"/>
              <a:t>  </a:t>
            </a:r>
            <a:r>
              <a:rPr lang="en-US" altLang="en-US" sz="1400">
                <a:sym typeface="Wingdings" panose="05000000000000000000" pitchFamily="2" charset="2"/>
              </a:rPr>
              <a:t>  </a:t>
            </a:r>
            <a:r>
              <a:rPr lang="en-US" altLang="en-US" sz="1400" u="sng">
                <a:sym typeface="Wingdings" panose="05000000000000000000" pitchFamily="2" charset="2"/>
              </a:rPr>
              <a:t>Members_Only_Area</a:t>
            </a:r>
            <a:endParaRPr lang="en-US" altLang="en-US" sz="1400" u="sng"/>
          </a:p>
          <a:p>
            <a:pPr lvl="3"/>
            <a:r>
              <a:rPr lang="en-US" altLang="en-US" smtClean="0"/>
              <a:t>802.11 members log in using </a:t>
            </a:r>
            <a:r>
              <a:rPr lang="en-US" altLang="en-US" smtClean="0">
                <a:solidFill>
                  <a:srgbClr val="FF0000"/>
                </a:solidFill>
              </a:rPr>
              <a:t>802.11</a:t>
            </a:r>
            <a:r>
              <a:rPr lang="en-US" altLang="en-US" smtClean="0"/>
              <a:t> username and password</a:t>
            </a:r>
          </a:p>
        </p:txBody>
      </p:sp>
      <p:sp>
        <p:nvSpPr>
          <p:cNvPr id="1024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10247"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4180180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20946"/>
            <a:ext cx="7770813" cy="609600"/>
          </a:xfrm>
        </p:spPr>
        <p:txBody>
          <a:bodyPr/>
          <a:lstStyle/>
          <a:p>
            <a:r>
              <a:rPr lang="en-US" dirty="0"/>
              <a:t>802.11 AANI SC – May 2019</a:t>
            </a:r>
          </a:p>
        </p:txBody>
      </p:sp>
      <p:sp>
        <p:nvSpPr>
          <p:cNvPr id="3" name="Content Placeholder 2"/>
          <p:cNvSpPr>
            <a:spLocks noGrp="1"/>
          </p:cNvSpPr>
          <p:nvPr>
            <p:ph idx="1"/>
          </p:nvPr>
        </p:nvSpPr>
        <p:spPr>
          <a:xfrm>
            <a:off x="457200" y="1245066"/>
            <a:ext cx="11734800" cy="5016361"/>
          </a:xfrm>
        </p:spPr>
        <p:txBody>
          <a:bodyPr/>
          <a:lstStyle/>
          <a:p>
            <a:pPr marL="400050">
              <a:buFont typeface="Arial" panose="020B0604020202020204" pitchFamily="34" charset="0"/>
              <a:buChar char="•"/>
            </a:pPr>
            <a:r>
              <a:rPr lang="en-US" altLang="en-US" sz="2000" dirty="0"/>
              <a:t>Meeting Goals: </a:t>
            </a:r>
          </a:p>
          <a:p>
            <a:pPr marL="971550" lvl="1" indent="-457200">
              <a:buFont typeface="+mj-lt"/>
              <a:buAutoNum type="arabicPeriod"/>
            </a:pPr>
            <a:r>
              <a:rPr lang="en-US" altLang="en-US" dirty="0"/>
              <a:t>Review the AANI SC status and activity:</a:t>
            </a:r>
          </a:p>
          <a:p>
            <a:pPr marL="971550" lvl="1" indent="-457200">
              <a:buFont typeface="+mj-lt"/>
              <a:buAutoNum type="arabicPeriod"/>
            </a:pPr>
            <a:r>
              <a:rPr lang="en-US" altLang="en-US" dirty="0"/>
              <a:t>Continue discussion on the proposal to submit an IMT-2020 proposal</a:t>
            </a:r>
          </a:p>
          <a:p>
            <a:pPr marL="971550" lvl="1" indent="-457200">
              <a:buFont typeface="+mj-lt"/>
              <a:buAutoNum type="arabicPeriod"/>
            </a:pPr>
            <a:r>
              <a:rPr lang="en-US" altLang="en-US" dirty="0"/>
              <a:t>Review the contributions provided </a:t>
            </a:r>
          </a:p>
          <a:p>
            <a:pPr marL="971550" lvl="1" indent="-457200">
              <a:buFont typeface="+mj-lt"/>
              <a:buAutoNum type="arabicPeriod"/>
            </a:pPr>
            <a:r>
              <a:rPr lang="en-US" altLang="en-US" dirty="0"/>
              <a:t>Reach consensus on how 802.11 should proceed regarding the proposal</a:t>
            </a:r>
          </a:p>
          <a:p>
            <a:pPr marL="400050">
              <a:buFont typeface="Arial" panose="020B0604020202020204" pitchFamily="34" charset="0"/>
              <a:buChar char="•"/>
            </a:pPr>
            <a:r>
              <a:rPr lang="en-US" altLang="en-US" sz="2000" dirty="0"/>
              <a:t>Agenda:</a:t>
            </a:r>
            <a:r>
              <a:rPr lang="en-US" altLang="en-US" sz="2000" b="0" dirty="0"/>
              <a:t> </a:t>
            </a:r>
            <a:r>
              <a:rPr lang="en-US" altLang="en-US" sz="2000" b="0" dirty="0">
                <a:hlinkClick r:id="rId2"/>
              </a:rPr>
              <a:t>11-19/0618r4</a:t>
            </a:r>
            <a:r>
              <a:rPr lang="en-US" altLang="en-US" sz="2000" b="0" dirty="0"/>
              <a:t> , met for one sessions  </a:t>
            </a:r>
            <a:r>
              <a:rPr lang="en-US" altLang="en-US" sz="2000" dirty="0"/>
              <a:t>Minutes: </a:t>
            </a:r>
            <a:r>
              <a:rPr lang="en-US" altLang="en-US" sz="2000" b="0" dirty="0"/>
              <a:t>11-19/0940</a:t>
            </a:r>
          </a:p>
          <a:p>
            <a:pPr marL="400050">
              <a:buFont typeface="Arial" panose="020B0604020202020204" pitchFamily="34" charset="0"/>
              <a:buChar char="•"/>
            </a:pPr>
            <a:r>
              <a:rPr lang="en-US" altLang="en-US" sz="2800" dirty="0"/>
              <a:t>Contributions: </a:t>
            </a:r>
          </a:p>
          <a:p>
            <a:pPr marL="571500" indent="-457200">
              <a:buFont typeface="+mj-lt"/>
              <a:buAutoNum type="arabicPeriod"/>
            </a:pPr>
            <a:r>
              <a:rPr lang="en-US" altLang="en-US" sz="1600" dirty="0"/>
              <a:t>11-19/0855r2 “Comments on Proposal to Submit IEEE 802.11ax and EUHT to ITU for IMT-2020” Hassan Yaghoobi </a:t>
            </a:r>
          </a:p>
          <a:p>
            <a:pPr marL="571500" indent="-457200">
              <a:buFont typeface="+mj-lt"/>
              <a:buAutoNum type="arabicPeriod"/>
            </a:pPr>
            <a:r>
              <a:rPr lang="en-US" altLang="en-US" sz="1600" dirty="0"/>
              <a:t>11-19/0889r2 “Response to the comments on Proposal to Submit IEEE 802.11ax and EUHT to ITU for IMT-2020” Jun LEI</a:t>
            </a:r>
          </a:p>
          <a:p>
            <a:pPr marL="571500" indent="-457200">
              <a:buFont typeface="+mj-lt"/>
              <a:buAutoNum type="arabicPeriod"/>
            </a:pPr>
            <a:r>
              <a:rPr lang="en-US" altLang="en-US" sz="1600" dirty="0"/>
              <a:t>11-19/0869r0 “Current Status of submission about EUHT” Jun LEI </a:t>
            </a:r>
          </a:p>
          <a:p>
            <a:pPr marL="571500" indent="-457200">
              <a:buFont typeface="+mj-lt"/>
              <a:buAutoNum type="arabicPeriod"/>
            </a:pPr>
            <a:r>
              <a:rPr lang="en-US" altLang="en-US" sz="1600" dirty="0">
                <a:solidFill>
                  <a:schemeClr val="tx1"/>
                </a:solidFill>
              </a:rPr>
              <a:t>11-19/0888r0 “Discussion on IMT-2020 mMTC and URLLC requirements” Sindhu Verma  </a:t>
            </a:r>
          </a:p>
          <a:p>
            <a:pPr marL="571500" indent="-457200">
              <a:buFont typeface="+mj-lt"/>
              <a:buAutoNum type="arabicPeriod"/>
            </a:pPr>
            <a:r>
              <a:rPr lang="en-US" altLang="en-US" sz="1600" dirty="0">
                <a:solidFill>
                  <a:schemeClr val="tx1"/>
                </a:solidFill>
              </a:rPr>
              <a:t>11-19/0871r0 “802.11ax for IMT-2020 eMBB Dense Urban” Sindhu Verma  </a:t>
            </a:r>
          </a:p>
          <a:p>
            <a:pPr marL="571500" indent="-457200">
              <a:buFont typeface="+mj-lt"/>
              <a:buAutoNum type="arabicPeriod"/>
            </a:pPr>
            <a:r>
              <a:rPr lang="en-US" altLang="en-US" sz="1600" dirty="0">
                <a:solidFill>
                  <a:schemeClr val="tx1"/>
                </a:solidFill>
              </a:rPr>
              <a:t>11-19/0870r0 “Submission documents of EUHT” Jun LEI</a:t>
            </a:r>
          </a:p>
          <a:p>
            <a:pPr marL="857250" lvl="1" indent="-457200">
              <a:buFont typeface="Arial" panose="020B0604020202020204" pitchFamily="34" charset="0"/>
              <a:buChar char="•"/>
            </a:pPr>
            <a:endParaRPr lang="en-US" sz="2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196236643"/>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39788" y="1425575"/>
            <a:ext cx="10552112" cy="1066800"/>
          </a:xfrm>
        </p:spPr>
        <p:txBody>
          <a:bodyPr/>
          <a:lstStyle/>
          <a:p>
            <a:r>
              <a:rPr lang="en-GB" altLang="en-US" smtClean="0"/>
              <a:t>802.24 Vertical Applications Technical Advisory Group</a:t>
            </a:r>
            <a:br>
              <a:rPr lang="en-GB" altLang="en-US" smtClean="0"/>
            </a:br>
            <a:r>
              <a:rPr lang="en-GB" altLang="en-US" smtClean="0"/>
              <a:t>Liaison Report</a:t>
            </a:r>
          </a:p>
        </p:txBody>
      </p:sp>
      <p:sp>
        <p:nvSpPr>
          <p:cNvPr id="4099" name="Rectangle 4"/>
          <p:cNvSpPr>
            <a:spLocks noGrp="1" noChangeArrowheads="1"/>
          </p:cNvSpPr>
          <p:nvPr>
            <p:ph idx="1"/>
          </p:nvPr>
        </p:nvSpPr>
        <p:spPr>
          <a:xfrm>
            <a:off x="2209800" y="3284538"/>
            <a:ext cx="7772400" cy="2811462"/>
          </a:xfrm>
        </p:spPr>
        <p:txBody>
          <a:bodyPr/>
          <a:lstStyle/>
          <a:p>
            <a:pPr algn="ctr">
              <a:buFontTx/>
              <a:buNone/>
            </a:pPr>
            <a:r>
              <a:rPr lang="en-GB" altLang="en-US" sz="2000" smtClean="0"/>
              <a:t>Date:</a:t>
            </a:r>
            <a:r>
              <a:rPr lang="en-GB" altLang="en-US" sz="2000" b="0" smtClean="0"/>
              <a:t> 2019-05-15</a:t>
            </a:r>
          </a:p>
        </p:txBody>
      </p:sp>
      <p:sp>
        <p:nvSpPr>
          <p:cNvPr id="4100" name="Slide Number Placeholder 5"/>
          <p:cNvSpPr>
            <a:spLocks noGrp="1"/>
          </p:cNvSpPr>
          <p:nvPr>
            <p:ph type="sldNum" sz="quarter" idx="4294967295"/>
          </p:nvPr>
        </p:nvSpPr>
        <p:spPr>
          <a:xfrm>
            <a:off x="5930900" y="6475413"/>
            <a:ext cx="622300"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smtClean="0"/>
              <a:t>Slide </a:t>
            </a:r>
            <a:fld id="{8E1310E6-8E2F-4988-8C3B-F6EB5DC35971}" type="slidenum">
              <a:rPr lang="en-GB" altLang="en-US" sz="1200" b="0" smtClean="0"/>
              <a:pPr>
                <a:spcBef>
                  <a:spcPct val="0"/>
                </a:spcBef>
                <a:buFontTx/>
                <a:buNone/>
              </a:pPr>
              <a:t>120</a:t>
            </a:fld>
            <a:endParaRPr lang="en-GB" altLang="en-US" sz="1200" b="0" dirty="0" smtClean="0"/>
          </a:p>
        </p:txBody>
      </p:sp>
      <p:graphicFrame>
        <p:nvGraphicFramePr>
          <p:cNvPr id="4101" name="Object 146"/>
          <p:cNvGraphicFramePr>
            <a:graphicFrameLocks noChangeAspect="1"/>
          </p:cNvGraphicFramePr>
          <p:nvPr/>
        </p:nvGraphicFramePr>
        <p:xfrm>
          <a:off x="2182813" y="3984625"/>
          <a:ext cx="8237537" cy="2324100"/>
        </p:xfrm>
        <a:graphic>
          <a:graphicData uri="http://schemas.openxmlformats.org/presentationml/2006/ole">
            <mc:AlternateContent xmlns:mc="http://schemas.openxmlformats.org/markup-compatibility/2006">
              <mc:Choice xmlns:v="urn:schemas-microsoft-com:vml" Requires="v">
                <p:oleObj spid="_x0000_s121866" name="Document" r:id="rId4" imgW="8152664" imgH="2297815" progId="">
                  <p:embed/>
                </p:oleObj>
              </mc:Choice>
              <mc:Fallback>
                <p:oleObj name="Document" r:id="rId4" imgW="8152664" imgH="2297815"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82813" y="3984625"/>
                        <a:ext cx="8237537"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2" name="Rectangle 6"/>
          <p:cNvSpPr>
            <a:spLocks noChangeArrowheads="1"/>
          </p:cNvSpPr>
          <p:nvPr/>
        </p:nvSpPr>
        <p:spPr bwMode="auto">
          <a:xfrm>
            <a:off x="2279650" y="35734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a:t>
            </a:r>
            <a:endParaRPr lang="en-GB" altLang="en-US" sz="2000" b="0"/>
          </a:p>
        </p:txBody>
      </p:sp>
      <p:sp>
        <p:nvSpPr>
          <p:cNvPr id="4103" name="Footer Placeholder 1"/>
          <p:cNvSpPr>
            <a:spLocks noGrp="1"/>
          </p:cNvSpPr>
          <p:nvPr>
            <p:ph type="ftr" sz="quarter" idx="4294967295"/>
          </p:nvPr>
        </p:nvSpPr>
        <p:spPr>
          <a:xfrm>
            <a:off x="10186988" y="6475413"/>
            <a:ext cx="1204912"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cs typeface="Arial" panose="020B0604020202020204" pitchFamily="34" charset="0"/>
              </a:rPr>
              <a:t>Tim Godfrey, EPRI</a:t>
            </a:r>
          </a:p>
        </p:txBody>
      </p:sp>
    </p:spTree>
    <p:extLst>
      <p:ext uri="{BB962C8B-B14F-4D97-AF65-F5344CB8AC3E}">
        <p14:creationId xmlns:p14="http://schemas.microsoft.com/office/powerpoint/2010/main" val="2066933769"/>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42F58D-C6BC-4D94-BE48-316EB905BBD2}"/>
              </a:ext>
            </a:extLst>
          </p:cNvPr>
          <p:cNvSpPr>
            <a:spLocks noGrp="1"/>
          </p:cNvSpPr>
          <p:nvPr>
            <p:ph idx="1"/>
          </p:nvPr>
        </p:nvSpPr>
        <p:spPr>
          <a:xfrm>
            <a:off x="800100" y="1760538"/>
            <a:ext cx="11056938" cy="4813300"/>
          </a:xfrm>
        </p:spPr>
        <p:txBody>
          <a:bodyPr>
            <a:normAutofit fontScale="85000" lnSpcReduction="10000"/>
          </a:bodyPr>
          <a:lstStyle/>
          <a:p>
            <a:pPr>
              <a:lnSpc>
                <a:spcPct val="120000"/>
              </a:lnSpc>
              <a:defRPr/>
            </a:pPr>
            <a:r>
              <a:rPr lang="en-US" b="0" dirty="0">
                <a:hlinkClick r:id="rId3"/>
              </a:rPr>
              <a:t>TSN for Utility Applications </a:t>
            </a:r>
            <a:r>
              <a:rPr lang="en-US" b="0" dirty="0"/>
              <a:t>white paper completed– D4 sent to IEEE staff for publication</a:t>
            </a:r>
            <a:endParaRPr lang="en-US" dirty="0"/>
          </a:p>
          <a:p>
            <a:pPr>
              <a:lnSpc>
                <a:spcPct val="120000"/>
              </a:lnSpc>
              <a:defRPr/>
            </a:pPr>
            <a:r>
              <a:rPr lang="en-US" b="0" dirty="0"/>
              <a:t>White paper on Low Latency Vertical Applications – expanded draft </a:t>
            </a:r>
          </a:p>
          <a:p>
            <a:pPr lvl="1">
              <a:lnSpc>
                <a:spcPct val="120000"/>
              </a:lnSpc>
              <a:defRPr/>
            </a:pPr>
            <a:r>
              <a:rPr lang="en-US" dirty="0"/>
              <a:t>Coordinating with 802.21 “Network Enablers for Seamless HMD-based VR” and including content</a:t>
            </a:r>
          </a:p>
          <a:p>
            <a:pPr lvl="1">
              <a:lnSpc>
                <a:spcPct val="120000"/>
              </a:lnSpc>
              <a:defRPr/>
            </a:pPr>
            <a:r>
              <a:rPr lang="en-US" dirty="0"/>
              <a:t>Latest version </a:t>
            </a:r>
            <a:r>
              <a:rPr lang="en-US" dirty="0">
                <a:hlinkClick r:id="rId4"/>
              </a:rPr>
              <a:t>24-19-0003r2</a:t>
            </a:r>
            <a:r>
              <a:rPr lang="en-US" dirty="0"/>
              <a:t>. Call for text contributions remains open.</a:t>
            </a:r>
          </a:p>
          <a:p>
            <a:pPr>
              <a:lnSpc>
                <a:spcPct val="120000"/>
              </a:lnSpc>
              <a:defRPr/>
            </a:pPr>
            <a:r>
              <a:rPr lang="en-US" b="0" dirty="0"/>
              <a:t>Continued development of structure for “Network Integration” white paper, on the distinguishing characteristics of the IEEE 802 architecture for vertical applications. Call for text contributions </a:t>
            </a:r>
          </a:p>
          <a:p>
            <a:pPr>
              <a:lnSpc>
                <a:spcPct val="120000"/>
              </a:lnSpc>
              <a:defRPr/>
            </a:pPr>
            <a:r>
              <a:rPr lang="en-US" b="0" dirty="0"/>
              <a:t>Addressed follow up question on IoT Characteristics Matrix comments from ATIS TOPS Council IoT Categorization Focus Group. </a:t>
            </a:r>
          </a:p>
          <a:p>
            <a:pPr marL="0" indent="0">
              <a:lnSpc>
                <a:spcPct val="120000"/>
              </a:lnSpc>
              <a:buFontTx/>
              <a:buNone/>
              <a:defRPr/>
            </a:pPr>
            <a:r>
              <a:rPr lang="en-US" dirty="0"/>
              <a:t>	</a:t>
            </a:r>
          </a:p>
          <a:p>
            <a:pPr algn="just">
              <a:lnSpc>
                <a:spcPct val="120000"/>
              </a:lnSpc>
              <a:defRPr/>
            </a:pPr>
            <a:r>
              <a:rPr lang="en-US" sz="1900" b="0" dirty="0"/>
              <a:t>Agenda 			</a:t>
            </a:r>
            <a:r>
              <a:rPr lang="en-US" sz="1900" b="0" dirty="0">
                <a:solidFill>
                  <a:srgbClr val="002060"/>
                </a:solidFill>
                <a:hlinkClick r:id="rId5"/>
              </a:rPr>
              <a:t>24-19-0011r2</a:t>
            </a:r>
            <a:endParaRPr lang="en-US" sz="1900" b="0" dirty="0">
              <a:solidFill>
                <a:srgbClr val="002060"/>
              </a:solidFill>
            </a:endParaRPr>
          </a:p>
          <a:p>
            <a:pPr>
              <a:lnSpc>
                <a:spcPct val="120000"/>
              </a:lnSpc>
              <a:defRPr/>
            </a:pPr>
            <a:r>
              <a:rPr lang="en-US" sz="1900" b="0" dirty="0"/>
              <a:t>Meeting Presentation		</a:t>
            </a:r>
            <a:r>
              <a:rPr lang="en-US" sz="1900" b="0" dirty="0">
                <a:hlinkClick r:id="rId6"/>
              </a:rPr>
              <a:t>24-19-0012r1</a:t>
            </a:r>
            <a:endParaRPr lang="en-US" sz="1900" b="0" dirty="0"/>
          </a:p>
          <a:p>
            <a:pPr>
              <a:lnSpc>
                <a:spcPct val="120000"/>
              </a:lnSpc>
              <a:defRPr/>
            </a:pPr>
            <a:r>
              <a:rPr lang="en-US" sz="1900" b="0" dirty="0"/>
              <a:t>Minutes			24-19-0013r0   </a:t>
            </a:r>
          </a:p>
        </p:txBody>
      </p:sp>
      <p:sp>
        <p:nvSpPr>
          <p:cNvPr id="6147" name="Footer Placeholder 4"/>
          <p:cNvSpPr>
            <a:spLocks noGrp="1"/>
          </p:cNvSpPr>
          <p:nvPr>
            <p:ph type="ftr" sz="quarter" idx="4294967295"/>
          </p:nvPr>
        </p:nvSpPr>
        <p:spPr>
          <a:xfrm>
            <a:off x="10186988" y="6475413"/>
            <a:ext cx="1204912"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cs typeface="Arial" panose="020B0604020202020204" pitchFamily="34" charset="0"/>
              </a:rPr>
              <a:t>Tim Godfrey, EPRI</a:t>
            </a:r>
          </a:p>
        </p:txBody>
      </p:sp>
      <p:sp>
        <p:nvSpPr>
          <p:cNvPr id="6148" name="Slide Number Placeholder 5"/>
          <p:cNvSpPr>
            <a:spLocks noGrp="1"/>
          </p:cNvSpPr>
          <p:nvPr>
            <p:ph type="sldNum" sz="quarter" idx="4294967295"/>
          </p:nvPr>
        </p:nvSpPr>
        <p:spPr>
          <a:xfrm>
            <a:off x="5930900" y="6475413"/>
            <a:ext cx="850900" cy="158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smtClean="0"/>
              <a:t>Slide </a:t>
            </a:r>
            <a:fld id="{319754D3-B06C-4C95-96E5-3C7961CDB102}" type="slidenum">
              <a:rPr lang="en-GB" altLang="en-US" sz="1200" b="0" smtClean="0"/>
              <a:pPr>
                <a:spcBef>
                  <a:spcPct val="0"/>
                </a:spcBef>
                <a:buFontTx/>
                <a:buNone/>
              </a:pPr>
              <a:t>121</a:t>
            </a:fld>
            <a:endParaRPr lang="en-GB" altLang="en-US" sz="1200" b="0" dirty="0" smtClean="0"/>
          </a:p>
        </p:txBody>
      </p:sp>
      <p:grpSp>
        <p:nvGrpSpPr>
          <p:cNvPr id="6149" name="Group 12"/>
          <p:cNvGrpSpPr>
            <a:grpSpLocks/>
          </p:cNvGrpSpPr>
          <p:nvPr/>
        </p:nvGrpSpPr>
        <p:grpSpPr bwMode="auto">
          <a:xfrm>
            <a:off x="3287713" y="765175"/>
            <a:ext cx="5399087" cy="935038"/>
            <a:chOff x="827584" y="1412776"/>
            <a:chExt cx="7704856" cy="1440160"/>
          </a:xfrm>
        </p:grpSpPr>
        <p:sp>
          <p:nvSpPr>
            <p:cNvPr id="4" name="Rectangle 3">
              <a:extLst>
                <a:ext uri="{FF2B5EF4-FFF2-40B4-BE49-F238E27FC236}">
                  <a16:creationId xmlns="" xmlns:a16="http://schemas.microsoft.com/office/drawing/2014/main" id="{DDAD3B8B-890E-4B1A-B960-C311015B49C3}"/>
                </a:ext>
              </a:extLst>
            </p:cNvPr>
            <p:cNvSpPr/>
            <p:nvPr/>
          </p:nvSpPr>
          <p:spPr bwMode="auto">
            <a:xfrm>
              <a:off x="2050937" y="1412776"/>
              <a:ext cx="5185656" cy="503689"/>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a:lstStyle/>
            <a:p>
              <a:pPr algn="ctr">
                <a:defRPr/>
              </a:pPr>
              <a:r>
                <a:rPr lang="en-US" sz="1800" b="1" dirty="0">
                  <a:cs typeface="+mn-cs"/>
                </a:rPr>
                <a:t>802.24 Vertical Applications TAG</a:t>
              </a:r>
            </a:p>
          </p:txBody>
        </p:sp>
        <p:sp>
          <p:nvSpPr>
            <p:cNvPr id="7" name="Rectangle 6">
              <a:extLst>
                <a:ext uri="{FF2B5EF4-FFF2-40B4-BE49-F238E27FC236}">
                  <a16:creationId xmlns="" xmlns:a16="http://schemas.microsoft.com/office/drawing/2014/main" id="{9B0888FD-BB4D-41EB-BA98-D9E8FBD1A20E}"/>
                </a:ext>
              </a:extLst>
            </p:cNvPr>
            <p:cNvSpPr/>
            <p:nvPr/>
          </p:nvSpPr>
          <p:spPr bwMode="auto">
            <a:xfrm>
              <a:off x="827584" y="2349247"/>
              <a:ext cx="3744818" cy="503689"/>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a:lstStyle/>
            <a:p>
              <a:pPr algn="ctr">
                <a:defRPr/>
              </a:pPr>
              <a:r>
                <a:rPr lang="en-US" sz="1400" dirty="0">
                  <a:cs typeface="+mn-cs"/>
                </a:rPr>
                <a:t>802.24.1 Smart Grid TG</a:t>
              </a:r>
            </a:p>
          </p:txBody>
        </p:sp>
        <p:sp>
          <p:nvSpPr>
            <p:cNvPr id="8" name="Rectangle 7">
              <a:extLst>
                <a:ext uri="{FF2B5EF4-FFF2-40B4-BE49-F238E27FC236}">
                  <a16:creationId xmlns="" xmlns:a16="http://schemas.microsoft.com/office/drawing/2014/main" id="{88718F5A-8FEC-483C-949D-57FB97C10090}"/>
                </a:ext>
              </a:extLst>
            </p:cNvPr>
            <p:cNvSpPr/>
            <p:nvPr/>
          </p:nvSpPr>
          <p:spPr bwMode="auto">
            <a:xfrm>
              <a:off x="4787622" y="2349247"/>
              <a:ext cx="3744818" cy="503689"/>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a:lstStyle/>
            <a:p>
              <a:pPr algn="ctr">
                <a:defRPr/>
              </a:pPr>
              <a:r>
                <a:rPr lang="en-US" sz="1400" dirty="0">
                  <a:cs typeface="+mn-cs"/>
                </a:rPr>
                <a:t>802.24.2 IoT TG</a:t>
              </a:r>
            </a:p>
          </p:txBody>
        </p:sp>
        <p:cxnSp>
          <p:nvCxnSpPr>
            <p:cNvPr id="6153" name="Elbow Connector 9"/>
            <p:cNvCxnSpPr>
              <a:cxnSpLocks noChangeShapeType="1"/>
              <a:stCxn id="4" idx="2"/>
              <a:endCxn id="7" idx="0"/>
            </p:cNvCxnSpPr>
            <p:nvPr/>
          </p:nvCxnSpPr>
          <p:spPr bwMode="auto">
            <a:xfrm rot="5400000">
              <a:off x="3455876" y="1160748"/>
              <a:ext cx="432048" cy="1944216"/>
            </a:xfrm>
            <a:prstGeom prst="bentConnector3">
              <a:avLst>
                <a:gd name="adj1" fmla="val 50000"/>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6154" name="Elbow Connector 11"/>
            <p:cNvCxnSpPr>
              <a:cxnSpLocks noChangeShapeType="1"/>
              <a:stCxn id="4" idx="2"/>
              <a:endCxn id="8" idx="0"/>
            </p:cNvCxnSpPr>
            <p:nvPr/>
          </p:nvCxnSpPr>
          <p:spPr bwMode="auto">
            <a:xfrm rot="16200000" flipH="1">
              <a:off x="5436096" y="1124744"/>
              <a:ext cx="432048" cy="2016224"/>
            </a:xfrm>
            <a:prstGeom prst="bentConnector3">
              <a:avLst>
                <a:gd name="adj1" fmla="val 50000"/>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9915508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May 2019</a:t>
            </a:r>
            <a:endParaRPr lang="en-GB" dirty="0"/>
          </a:p>
        </p:txBody>
      </p:sp>
      <p:sp>
        <p:nvSpPr>
          <p:cNvPr id="3" name="Footer Placeholder 2"/>
          <p:cNvSpPr>
            <a:spLocks noGrp="1"/>
          </p:cNvSpPr>
          <p:nvPr>
            <p:ph type="ftr" idx="11"/>
          </p:nvPr>
        </p:nvSpPr>
        <p:spPr/>
        <p:txBody>
          <a:bodyPr/>
          <a:lstStyle/>
          <a:p>
            <a:r>
              <a:rPr lang="en-GB" dirty="0"/>
              <a:t>Joseph LEVY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13</a:t>
            </a:fld>
            <a:endParaRPr lang="en-GB" dirty="0"/>
          </a:p>
        </p:txBody>
      </p:sp>
      <p:sp>
        <p:nvSpPr>
          <p:cNvPr id="7" name="Title 1"/>
          <p:cNvSpPr txBox="1">
            <a:spLocks/>
          </p:cNvSpPr>
          <p:nvPr/>
        </p:nvSpPr>
        <p:spPr>
          <a:xfrm>
            <a:off x="2209800" y="685800"/>
            <a:ext cx="7772400" cy="6096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kern="0" dirty="0"/>
              <a:t>Future Session Planning</a:t>
            </a:r>
          </a:p>
        </p:txBody>
      </p:sp>
      <p:sp>
        <p:nvSpPr>
          <p:cNvPr id="9" name="Content Placeholder 2">
            <a:extLst>
              <a:ext uri="{FF2B5EF4-FFF2-40B4-BE49-F238E27FC236}">
                <a16:creationId xmlns:a16="http://schemas.microsoft.com/office/drawing/2014/main" xmlns="" id="{18AF95E2-06FF-462E-926F-8BD2B0029A66}"/>
              </a:ext>
            </a:extLst>
          </p:cNvPr>
          <p:cNvSpPr txBox="1">
            <a:spLocks/>
          </p:cNvSpPr>
          <p:nvPr/>
        </p:nvSpPr>
        <p:spPr>
          <a:xfrm>
            <a:off x="707496" y="1295400"/>
            <a:ext cx="1077700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altLang="en-US" kern="0" dirty="0"/>
              <a:t>There will be no submission from 802.11 to ITU-R WP5D by the IMT-2020 proposal deadline.</a:t>
            </a:r>
          </a:p>
          <a:p>
            <a:r>
              <a:rPr lang="en-US" altLang="en-US" kern="0" dirty="0"/>
              <a:t>Teleconference: </a:t>
            </a:r>
          </a:p>
          <a:p>
            <a:r>
              <a:rPr lang="en-US" altLang="en-US" sz="2000" kern="0" dirty="0"/>
              <a:t>	</a:t>
            </a:r>
            <a:r>
              <a:rPr lang="en-US" altLang="en-US" sz="2000" b="0" kern="0" dirty="0"/>
              <a:t>As required with 10 days’ notification</a:t>
            </a:r>
          </a:p>
          <a:p>
            <a:endParaRPr lang="en-US" altLang="en-US" sz="700" b="0" kern="0" dirty="0"/>
          </a:p>
          <a:p>
            <a:r>
              <a:rPr lang="en-US" altLang="en-US" kern="0" dirty="0"/>
              <a:t>14-19 July 2019 F2F, </a:t>
            </a:r>
            <a:r>
              <a:rPr lang="en-GB" dirty="0"/>
              <a:t>Austria Center Vienna, Vienna, Austria</a:t>
            </a:r>
            <a:endParaRPr lang="en-US" altLang="en-US" kern="0" dirty="0"/>
          </a:p>
          <a:p>
            <a:r>
              <a:rPr lang="en-US" altLang="en-US" kern="0" dirty="0"/>
              <a:t>	</a:t>
            </a:r>
            <a:r>
              <a:rPr lang="en-US" kern="0"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sz="1600" kern="0" dirty="0"/>
              <a:t>Technical and discussion contributions on interworking/integration of 802.11 with the 3GPP Next Generation System:</a:t>
            </a:r>
          </a:p>
          <a:p>
            <a:pPr marL="857250" lvl="1" indent="-457200">
              <a:buFont typeface="+mj-lt"/>
              <a:buAutoNum type="arabicPeriod"/>
            </a:pPr>
            <a:r>
              <a:rPr lang="en-US" sz="1600" kern="0" dirty="0"/>
              <a:t>In support of 802.1 Nendica </a:t>
            </a:r>
          </a:p>
          <a:p>
            <a:pPr marL="400050" lvl="1" indent="0"/>
            <a:r>
              <a:rPr lang="en-US" i="1" kern="0" dirty="0"/>
              <a:t>Note: IMT-2020 proposal contribution deadline is 2 July 2019</a:t>
            </a:r>
            <a:br>
              <a:rPr lang="en-US" i="1" kern="0" dirty="0"/>
            </a:br>
            <a:r>
              <a:rPr lang="en-US" i="1" kern="0" dirty="0"/>
              <a:t>				</a:t>
            </a:r>
            <a:endParaRPr lang="en-US" altLang="en-US" sz="700" i="1" kern="0" dirty="0"/>
          </a:p>
          <a:p>
            <a:pPr marL="400050" lvl="1" indent="0"/>
            <a:r>
              <a:rPr lang="en-US" altLang="en-US" kern="0" dirty="0"/>
              <a:t>Meeting time requested: 2 sessions – Monday PM2, Thursday AM1 (TBC)</a:t>
            </a:r>
          </a:p>
          <a:p>
            <a:pPr lvl="1"/>
            <a:endParaRPr lang="en-US" altLang="en-US" kern="0" dirty="0"/>
          </a:p>
          <a:p>
            <a:pPr lvl="2"/>
            <a:endParaRPr lang="en-US" altLang="en-US" sz="1800" kern="0" dirty="0"/>
          </a:p>
        </p:txBody>
      </p:sp>
    </p:spTree>
    <p:extLst>
      <p:ext uri="{BB962C8B-B14F-4D97-AF65-F5344CB8AC3E}">
        <p14:creationId xmlns:p14="http://schemas.microsoft.com/office/powerpoint/2010/main" val="18304217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US" dirty="0"/>
              <a:t>ARC Closing Report </a:t>
            </a:r>
          </a:p>
        </p:txBody>
      </p:sp>
      <p:sp>
        <p:nvSpPr>
          <p:cNvPr id="1031" name="Rectangle 6"/>
          <p:cNvSpPr>
            <a:spLocks noGrp="1" noChangeArrowheads="1"/>
          </p:cNvSpPr>
          <p:nvPr>
            <p:ph type="body" idx="1"/>
          </p:nvPr>
        </p:nvSpPr>
        <p:spPr>
          <a:xfrm>
            <a:off x="2209800" y="1524000"/>
            <a:ext cx="7772400" cy="381000"/>
          </a:xfrm>
          <a:noFill/>
        </p:spPr>
        <p:txBody>
          <a:bodyPr/>
          <a:lstStyle/>
          <a:p>
            <a:pPr algn="ctr">
              <a:buFontTx/>
              <a:buNone/>
            </a:pPr>
            <a:r>
              <a:rPr lang="en-US" sz="2000" dirty="0"/>
              <a:t>Date:</a:t>
            </a:r>
            <a:r>
              <a:rPr lang="en-US" sz="2000" b="0" dirty="0"/>
              <a:t> 2019-05-16</a:t>
            </a:r>
          </a:p>
        </p:txBody>
      </p:sp>
      <p:graphicFrame>
        <p:nvGraphicFramePr>
          <p:cNvPr id="1026" name="Object 11"/>
          <p:cNvGraphicFramePr>
            <a:graphicFrameLocks noChangeAspect="1"/>
          </p:cNvGraphicFramePr>
          <p:nvPr>
            <p:extLst/>
          </p:nvPr>
        </p:nvGraphicFramePr>
        <p:xfrm>
          <a:off x="2041526" y="2286001"/>
          <a:ext cx="7559675" cy="2632075"/>
        </p:xfrm>
        <a:graphic>
          <a:graphicData uri="http://schemas.openxmlformats.org/presentationml/2006/ole">
            <mc:AlternateContent xmlns:mc="http://schemas.openxmlformats.org/markup-compatibility/2006">
              <mc:Choice xmlns:v="urn:schemas-microsoft-com:vml" Requires="v">
                <p:oleObj spid="_x0000_s108566" name="Document" r:id="rId4" imgW="8267030" imgH="2874253" progId="Word.Document.8">
                  <p:embed/>
                </p:oleObj>
              </mc:Choice>
              <mc:Fallback>
                <p:oleObj name="Document" r:id="rId4" imgW="8267030" imgH="2874253" progId="Word.Document.8">
                  <p:embed/>
                  <p:pic>
                    <p:nvPicPr>
                      <p:cNvPr id="0" name=""/>
                      <p:cNvPicPr>
                        <a:picLocks noChangeAspect="1" noChangeArrowheads="1"/>
                      </p:cNvPicPr>
                      <p:nvPr/>
                    </p:nvPicPr>
                    <p:blipFill>
                      <a:blip r:embed="rId5"/>
                      <a:srcRect/>
                      <a:stretch>
                        <a:fillRect/>
                      </a:stretch>
                    </p:blipFill>
                    <p:spPr bwMode="auto">
                      <a:xfrm>
                        <a:off x="2041526" y="2286001"/>
                        <a:ext cx="7559675" cy="2632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6105056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Abstract</a:t>
            </a:r>
          </a:p>
        </p:txBody>
      </p:sp>
      <p:sp>
        <p:nvSpPr>
          <p:cNvPr id="14339" name="Rectangle 3"/>
          <p:cNvSpPr>
            <a:spLocks noGrp="1" noChangeArrowheads="1"/>
          </p:cNvSpPr>
          <p:nvPr>
            <p:ph idx="1"/>
          </p:nvPr>
        </p:nvSpPr>
        <p:spPr/>
        <p:txBody>
          <a:bodyPr/>
          <a:lstStyle/>
          <a:p>
            <a:pPr algn="ctr" eaLnBrk="1" hangingPunct="1">
              <a:buFontTx/>
              <a:buNone/>
            </a:pPr>
            <a:r>
              <a:rPr lang="en-US" dirty="0"/>
              <a:t>This document is the closing report for ARC SC, </a:t>
            </a:r>
          </a:p>
          <a:p>
            <a:pPr algn="ctr" eaLnBrk="1" hangingPunct="1">
              <a:buFontTx/>
              <a:buNone/>
            </a:pPr>
            <a:r>
              <a:rPr lang="en-US" dirty="0"/>
              <a:t>May 2019 Meeting in Atlanta, Georgia, USA</a:t>
            </a:r>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6635690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a:t>
            </a:r>
          </a:p>
        </p:txBody>
      </p:sp>
      <p:sp>
        <p:nvSpPr>
          <p:cNvPr id="15366" name="Rectangle 3"/>
          <p:cNvSpPr>
            <a:spLocks noGrp="1" noChangeArrowheads="1"/>
          </p:cNvSpPr>
          <p:nvPr>
            <p:ph type="body" idx="1"/>
          </p:nvPr>
        </p:nvSpPr>
        <p:spPr>
          <a:xfrm>
            <a:off x="1905000" y="1295400"/>
            <a:ext cx="8382000" cy="4343400"/>
          </a:xfrm>
        </p:spPr>
        <p:txBody>
          <a:bodyPr/>
          <a:lstStyle/>
          <a:p>
            <a:pPr>
              <a:spcBef>
                <a:spcPts val="0"/>
              </a:spcBef>
            </a:pPr>
            <a:r>
              <a:rPr lang="en-US" dirty="0"/>
              <a:t>Agenda is here: </a:t>
            </a:r>
            <a:r>
              <a:rPr lang="en-US" dirty="0">
                <a:hlinkClick r:id="rId3"/>
              </a:rPr>
              <a:t>11-19/0627r5</a:t>
            </a:r>
            <a:r>
              <a:rPr lang="en-US" dirty="0"/>
              <a:t> </a:t>
            </a:r>
          </a:p>
          <a:p>
            <a:pPr>
              <a:spcBef>
                <a:spcPts val="0"/>
              </a:spcBef>
            </a:pPr>
            <a:endParaRPr lang="en-US" dirty="0"/>
          </a:p>
          <a:p>
            <a:pPr>
              <a:spcBef>
                <a:spcPts val="0"/>
              </a:spcBef>
            </a:pPr>
            <a:r>
              <a:rPr lang="en-US" dirty="0"/>
              <a:t>Source Address Validation Improvements (SAVI)</a:t>
            </a:r>
          </a:p>
          <a:p>
            <a:pPr lvl="1">
              <a:spcBef>
                <a:spcPts val="0"/>
              </a:spcBef>
            </a:pPr>
            <a:r>
              <a:rPr lang="en-US" dirty="0"/>
              <a:t>Reminder of </a:t>
            </a:r>
            <a:r>
              <a:rPr lang="en-US" altLang="en-US" dirty="0"/>
              <a:t>IETF draft on SAVI: </a:t>
            </a:r>
            <a:r>
              <a:rPr lang="en-GB" u="sng" dirty="0">
                <a:hlinkClick r:id="rId4"/>
              </a:rPr>
              <a:t>https://datatracker.ietf.org/doc/draft-bi-savi-wlan</a:t>
            </a:r>
            <a:r>
              <a:rPr lang="en-GB" dirty="0"/>
              <a:t> which has references to 802.11 </a:t>
            </a:r>
            <a:r>
              <a:rPr lang="en-GB" dirty="0" err="1"/>
              <a:t>behaviors</a:t>
            </a:r>
            <a:r>
              <a:rPr lang="en-GB" dirty="0"/>
              <a:t>.</a:t>
            </a:r>
          </a:p>
          <a:p>
            <a:pPr lvl="1">
              <a:spcBef>
                <a:spcPts val="0"/>
              </a:spcBef>
            </a:pPr>
            <a:r>
              <a:rPr lang="en-GB" dirty="0"/>
              <a:t>Agreed in March that we need more time, and some background to understand the context, before we have high-level comments</a:t>
            </a:r>
          </a:p>
          <a:p>
            <a:pPr lvl="1">
              <a:spcBef>
                <a:spcPts val="0"/>
              </a:spcBef>
            </a:pPr>
            <a:r>
              <a:rPr lang="en-GB" dirty="0"/>
              <a:t>No submissions this time, and some experts not here this week.</a:t>
            </a:r>
          </a:p>
          <a:p>
            <a:pPr lvl="1">
              <a:spcBef>
                <a:spcPts val="0"/>
              </a:spcBef>
            </a:pPr>
            <a:r>
              <a:rPr lang="en-GB" dirty="0"/>
              <a:t>Will review at July meeting, including checking 802.11 details for accuracy</a:t>
            </a:r>
            <a:endParaRPr lang="en-US" dirty="0"/>
          </a:p>
          <a:p>
            <a:pPr>
              <a:spcBef>
                <a:spcPts val="0"/>
              </a:spcBef>
            </a:pPr>
            <a:r>
              <a:rPr lang="en-US" dirty="0"/>
              <a:t>“What is an ESS?”</a:t>
            </a:r>
          </a:p>
          <a:p>
            <a:pPr lvl="1">
              <a:spcBef>
                <a:spcPts val="0"/>
              </a:spcBef>
            </a:pPr>
            <a:r>
              <a:rPr lang="en-US" dirty="0"/>
              <a:t>Reviewed </a:t>
            </a:r>
            <a:r>
              <a:rPr lang="en-US" dirty="0">
                <a:hlinkClick r:id="rId5"/>
              </a:rPr>
              <a:t>11-18/1051r5</a:t>
            </a:r>
            <a:r>
              <a:rPr lang="en-US" dirty="0"/>
              <a:t>. </a:t>
            </a:r>
          </a:p>
          <a:p>
            <a:pPr lvl="1">
              <a:spcBef>
                <a:spcPts val="0"/>
              </a:spcBef>
            </a:pPr>
            <a:r>
              <a:rPr lang="en-US" dirty="0"/>
              <a:t>Needs contributions of draft text for consideration in </a:t>
            </a:r>
            <a:r>
              <a:rPr lang="en-US" dirty="0" err="1"/>
              <a:t>REVmd</a:t>
            </a:r>
            <a:r>
              <a:rPr lang="en-US" dirty="0"/>
              <a:t>.</a:t>
            </a:r>
          </a:p>
          <a:p>
            <a:pPr lvl="1">
              <a:spcBef>
                <a:spcPts val="0"/>
              </a:spcBef>
            </a:pPr>
            <a:r>
              <a:rPr lang="en-US" dirty="0"/>
              <a:t>No new progress on changing language to use 802.1 terms (in 802.1Q and 802.1AC), and cleanup/remove the mapping language for 802.2/LLC</a:t>
            </a:r>
          </a:p>
          <a:p>
            <a:pPr>
              <a:spcBef>
                <a:spcPts val="0"/>
              </a:spcBef>
            </a:pPr>
            <a:endParaRPr lang="en-US" dirty="0"/>
          </a:p>
          <a:p>
            <a:pPr marL="457200" lvl="1" indent="0">
              <a:spcBef>
                <a:spcPts val="0"/>
              </a:spcBef>
            </a:pPr>
            <a:endParaRPr lang="en-US" dirty="0"/>
          </a:p>
          <a:p>
            <a:pPr>
              <a:spcBef>
                <a:spcPts val="0"/>
              </a:spcBef>
            </a:pPr>
            <a:endParaRPr lang="en-US" u="sng" dirty="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1340579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905000" y="1295400"/>
            <a:ext cx="8382000" cy="4876800"/>
          </a:xfrm>
        </p:spPr>
        <p:txBody>
          <a:bodyPr/>
          <a:lstStyle/>
          <a:p>
            <a:pPr>
              <a:spcBef>
                <a:spcPts val="0"/>
              </a:spcBef>
            </a:pPr>
            <a:r>
              <a:rPr lang="en-US" dirty="0"/>
              <a:t>“What is a STA?”</a:t>
            </a:r>
          </a:p>
          <a:p>
            <a:pPr lvl="1">
              <a:spcBef>
                <a:spcPts val="0"/>
              </a:spcBef>
            </a:pPr>
            <a:r>
              <a:rPr lang="en-US" dirty="0"/>
              <a:t>What name(s) should we use for our STA concepts (STA, AP, non-AP STA)? </a:t>
            </a:r>
            <a:r>
              <a:rPr lang="en-US" dirty="0">
                <a:hlinkClick r:id="rId3"/>
              </a:rPr>
              <a:t>11-19/0106r0</a:t>
            </a:r>
            <a:endParaRPr lang="en-US" dirty="0"/>
          </a:p>
          <a:p>
            <a:pPr lvl="1">
              <a:spcBef>
                <a:spcPts val="0"/>
              </a:spcBef>
            </a:pPr>
            <a:r>
              <a:rPr lang="en-US" dirty="0"/>
              <a:t>General support for aligning the names with common usage outside 802.11.  But, need to consider the amount of effort it would take, and confusion it could cause (is it any worse than the confusion we already have?)  No new progress on this, this week.  Will focus on this in July.</a:t>
            </a:r>
          </a:p>
          <a:p>
            <a:pPr lvl="1">
              <a:spcBef>
                <a:spcPts val="0"/>
              </a:spcBef>
            </a:pPr>
            <a:r>
              <a:rPr lang="en-US" dirty="0"/>
              <a:t>Also should consider STAs operating in different bands using a single MAC address, e.g. discovering a network on 6GHz and then associating on 5GHz; TDLS together with OCT; RX-only or TX-only “STA”s (</a:t>
            </a:r>
            <a:r>
              <a:rPr lang="en-US" dirty="0" err="1"/>
              <a:t>TGbc</a:t>
            </a:r>
            <a:r>
              <a:rPr lang="en-US" dirty="0"/>
              <a:t>); and concepts in </a:t>
            </a:r>
            <a:r>
              <a:rPr lang="en-US" dirty="0" err="1"/>
              <a:t>TGbe</a:t>
            </a:r>
            <a:r>
              <a:rPr lang="en-US" dirty="0"/>
              <a:t>.</a:t>
            </a:r>
          </a:p>
          <a:p>
            <a:pPr lvl="1">
              <a:spcBef>
                <a:spcPts val="0"/>
              </a:spcBef>
            </a:pPr>
            <a:endParaRPr lang="en-US" dirty="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1223849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905000" y="1321654"/>
            <a:ext cx="8458200" cy="5029200"/>
          </a:xfrm>
        </p:spPr>
        <p:txBody>
          <a:bodyPr/>
          <a:lstStyle/>
          <a:p>
            <a:pPr>
              <a:spcBef>
                <a:spcPts val="0"/>
              </a:spcBef>
            </a:pPr>
            <a:r>
              <a:rPr lang="en-US" dirty="0"/>
              <a:t>IETF/802 coordination</a:t>
            </a:r>
          </a:p>
          <a:p>
            <a:pPr lvl="1">
              <a:spcBef>
                <a:spcPts val="0"/>
              </a:spcBef>
            </a:pPr>
            <a:r>
              <a:rPr lang="en-US" dirty="0"/>
              <a:t>Noted that Deterministic Networking/Time-sensitive Networking discussions are ongoing.</a:t>
            </a:r>
          </a:p>
          <a:p>
            <a:pPr lvl="1">
              <a:spcBef>
                <a:spcPts val="0"/>
              </a:spcBef>
            </a:pPr>
            <a:r>
              <a:rPr lang="en-US" dirty="0" err="1"/>
              <a:t>TGbe</a:t>
            </a:r>
            <a:r>
              <a:rPr lang="en-US" dirty="0"/>
              <a:t> may be considering </a:t>
            </a:r>
            <a:r>
              <a:rPr lang="en-US" dirty="0" err="1"/>
              <a:t>DetNet</a:t>
            </a:r>
            <a:r>
              <a:rPr lang="en-US" dirty="0"/>
              <a:t> related concepts, as part of “low latency” features.</a:t>
            </a:r>
          </a:p>
          <a:p>
            <a:pPr lvl="1">
              <a:spcBef>
                <a:spcPts val="0"/>
              </a:spcBef>
            </a:pPr>
            <a:r>
              <a:rPr lang="en-US" dirty="0"/>
              <a:t>Separately, also reviewed an IETF proposal for mapping of IPv6 onto 802.11 OCB (</a:t>
            </a:r>
            <a:r>
              <a:rPr lang="en-US" dirty="0">
                <a:hlinkClick r:id="rId3"/>
              </a:rPr>
              <a:t>https://tools.ietf.org/html/draft-ietf-ipwave-ipv6-over-80211ocb-45</a:t>
            </a:r>
            <a:r>
              <a:rPr lang="en-US" dirty="0"/>
              <a:t>), and provided feedback for the WG11 Chair to communicate to IETF at their meeting next week.</a:t>
            </a:r>
          </a:p>
          <a:p>
            <a:pPr>
              <a:spcBef>
                <a:spcPts val="0"/>
              </a:spcBef>
            </a:pPr>
            <a:r>
              <a:rPr lang="en-US" dirty="0"/>
              <a:t>Other IEEE/IEEE 802 coordination</a:t>
            </a:r>
          </a:p>
          <a:p>
            <a:pPr lvl="1">
              <a:spcBef>
                <a:spcPts val="0"/>
              </a:spcBef>
            </a:pPr>
            <a:r>
              <a:rPr lang="en-US" dirty="0"/>
              <a:t>Noted that 802.1 and </a:t>
            </a:r>
            <a:r>
              <a:rPr lang="en-US" dirty="0" err="1"/>
              <a:t>TGbe</a:t>
            </a:r>
            <a:r>
              <a:rPr lang="en-US" dirty="0"/>
              <a:t> may have a joint meeting in July on TSN/</a:t>
            </a:r>
            <a:r>
              <a:rPr lang="en-US" dirty="0" err="1"/>
              <a:t>DetNet</a:t>
            </a:r>
            <a:r>
              <a:rPr lang="en-US" dirty="0"/>
              <a:t> concepts.</a:t>
            </a:r>
            <a:endParaRPr lang="en-US" dirty="0">
              <a:highlight>
                <a:srgbClr val="FF0000"/>
              </a:highlight>
            </a:endParaRPr>
          </a:p>
          <a:p>
            <a:pPr lvl="1">
              <a:spcBef>
                <a:spcPts val="0"/>
              </a:spcBef>
            </a:pPr>
            <a:r>
              <a:rPr lang="en-US" dirty="0"/>
              <a:t>Noted that IEEE 1609 and </a:t>
            </a:r>
            <a:r>
              <a:rPr lang="en-US" dirty="0" err="1"/>
              <a:t>TGbd</a:t>
            </a:r>
            <a:r>
              <a:rPr lang="en-US" dirty="0"/>
              <a:t> are having discussions about </a:t>
            </a:r>
            <a:r>
              <a:rPr lang="en-US" dirty="0" err="1"/>
              <a:t>uni</a:t>
            </a:r>
            <a:r>
              <a:rPr lang="en-US" dirty="0"/>
              <a:t>-directional “STA”s (related to our “What is a STA?”) and also potentially about how upper layers map to each other (from 802.11 up to IP), which relates to our discussion about IETF’s IPv6 over OCB document.</a:t>
            </a:r>
          </a:p>
          <a:p>
            <a:pPr>
              <a:spcBef>
                <a:spcPts val="0"/>
              </a:spcBef>
            </a:pPr>
            <a:endParaRPr lang="en-US" dirty="0"/>
          </a:p>
          <a:p>
            <a:pPr lvl="1">
              <a:spcBef>
                <a:spcPts val="0"/>
              </a:spcBef>
            </a:pPr>
            <a:endParaRPr lang="en-US" dirty="0"/>
          </a:p>
          <a:p>
            <a:pPr>
              <a:spcBef>
                <a:spcPts val="0"/>
              </a:spcBef>
            </a:pPr>
            <a:endParaRPr lang="en-US" u="sng" dirty="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7089340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905000" y="1447800"/>
            <a:ext cx="8382000" cy="5029200"/>
          </a:xfrm>
        </p:spPr>
        <p:txBody>
          <a:bodyPr/>
          <a:lstStyle/>
          <a:p>
            <a:pPr>
              <a:spcBef>
                <a:spcPts val="0"/>
              </a:spcBef>
            </a:pPr>
            <a:r>
              <a:rPr lang="en-US" dirty="0"/>
              <a:t>IEEE 1588 mapping to IEEE 802.11 and 802.1AS-rev use of Fine Timing Measurement</a:t>
            </a:r>
          </a:p>
          <a:p>
            <a:pPr lvl="1">
              <a:spcBef>
                <a:spcPts val="0"/>
              </a:spcBef>
            </a:pPr>
            <a:r>
              <a:rPr lang="en-US" dirty="0"/>
              <a:t>Being worked directly by 802.11 experts, with 802.1AS</a:t>
            </a:r>
          </a:p>
          <a:p>
            <a:pPr lvl="1">
              <a:spcBef>
                <a:spcPts val="0"/>
              </a:spcBef>
            </a:pPr>
            <a:r>
              <a:rPr lang="en-US" dirty="0"/>
              <a:t>There may be an issue with the number of active sessions using 802.1ASrev. The solution to this may be a new layer in 802.11 to arbitrate the operation of 802.1ASrev.</a:t>
            </a:r>
          </a:p>
          <a:p>
            <a:pPr marL="0" indent="0">
              <a:spcBef>
                <a:spcPts val="0"/>
              </a:spcBef>
            </a:pPr>
            <a:endParaRPr lang="en-US" dirty="0"/>
          </a:p>
          <a:p>
            <a:pPr>
              <a:spcBef>
                <a:spcPts val="0"/>
              </a:spcBef>
            </a:pPr>
            <a:r>
              <a:rPr lang="en-US" dirty="0"/>
              <a:t>AP/DS/Portal architecture, 802/802.1 mappings</a:t>
            </a:r>
          </a:p>
          <a:p>
            <a:pPr lvl="1">
              <a:spcBef>
                <a:spcPts val="0"/>
              </a:spcBef>
            </a:pPr>
            <a:r>
              <a:rPr lang="en-US" dirty="0"/>
              <a:t>Didn’t have time.  Need to consolidate agreements, and provide input to </a:t>
            </a:r>
            <a:r>
              <a:rPr lang="en-US" dirty="0" err="1"/>
              <a:t>REVmd</a:t>
            </a:r>
            <a:r>
              <a:rPr lang="en-US" dirty="0"/>
              <a:t>.</a:t>
            </a:r>
          </a:p>
          <a:p>
            <a:pPr>
              <a:spcBef>
                <a:spcPts val="0"/>
              </a:spcBef>
            </a:pPr>
            <a:endParaRPr lang="en-US" dirty="0"/>
          </a:p>
          <a:p>
            <a:pPr>
              <a:spcBef>
                <a:spcPts val="0"/>
              </a:spcBef>
            </a:pPr>
            <a:endParaRPr lang="en-US" dirty="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6081805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document is a digest of the closing reports of all 802.11 sub-groups for presentation at the </a:t>
            </a:r>
            <a:r>
              <a:rPr lang="en-US" dirty="0" smtClean="0"/>
              <a:t>May 2019 </a:t>
            </a:r>
            <a:r>
              <a:rPr lang="en-US" dirty="0"/>
              <a:t>closing plenary meeting. </a:t>
            </a:r>
            <a:r>
              <a:rPr lang="en-US" dirty="0" smtClean="0"/>
              <a:t>Liaison </a:t>
            </a:r>
            <a:r>
              <a:rPr lang="en-US" dirty="0"/>
              <a:t>reports (including liaison reports from the mid-week plenary) are also included.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828800" y="1295400"/>
            <a:ext cx="8534400" cy="4876800"/>
          </a:xfrm>
        </p:spPr>
        <p:txBody>
          <a:bodyPr/>
          <a:lstStyle/>
          <a:p>
            <a:pPr>
              <a:spcBef>
                <a:spcPts val="0"/>
              </a:spcBef>
            </a:pPr>
            <a:r>
              <a:rPr lang="en-US" dirty="0"/>
              <a:t>MLME-RESET, versus MLME-JOIN and MLME-START</a:t>
            </a:r>
          </a:p>
          <a:p>
            <a:pPr lvl="1">
              <a:spcBef>
                <a:spcPts val="0"/>
              </a:spcBef>
            </a:pPr>
            <a:r>
              <a:rPr lang="en-US" dirty="0"/>
              <a:t>Had a long discussion about this (entire meeting slot).</a:t>
            </a:r>
          </a:p>
          <a:p>
            <a:pPr lvl="1">
              <a:spcBef>
                <a:spcPts val="0"/>
              </a:spcBef>
            </a:pPr>
            <a:r>
              <a:rPr lang="en-US" dirty="0"/>
              <a:t>Probably need to add MLME-SCAN and MLME-STOP to this topic, to be complete.</a:t>
            </a:r>
          </a:p>
          <a:p>
            <a:pPr lvl="1">
              <a:spcBef>
                <a:spcPts val="0"/>
              </a:spcBef>
            </a:pPr>
            <a:r>
              <a:rPr lang="en-US" dirty="0"/>
              <a:t>A number of points were raised, mostly questions (to ourselves) and not answers.</a:t>
            </a:r>
          </a:p>
          <a:p>
            <a:pPr lvl="1">
              <a:spcBef>
                <a:spcPts val="0"/>
              </a:spcBef>
            </a:pPr>
            <a:r>
              <a:rPr lang="en-US" dirty="0"/>
              <a:t>Will be continued... </a:t>
            </a:r>
          </a:p>
          <a:p>
            <a:pPr lvl="1">
              <a:spcBef>
                <a:spcPts val="0"/>
              </a:spcBef>
            </a:pPr>
            <a:endParaRPr lang="en-US" dirty="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0787656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828800" y="1295400"/>
            <a:ext cx="8534400" cy="4876800"/>
          </a:xfrm>
        </p:spPr>
        <p:txBody>
          <a:bodyPr/>
          <a:lstStyle/>
          <a:p>
            <a:pPr marL="342900" lvl="1" indent="-342900">
              <a:lnSpc>
                <a:spcPct val="90000"/>
              </a:lnSpc>
              <a:spcBef>
                <a:spcPts val="432"/>
              </a:spcBef>
              <a:buFont typeface="Arial" pitchFamily="34" charset="0"/>
              <a:buChar char="•"/>
              <a:defRPr/>
            </a:pPr>
            <a:r>
              <a:rPr lang="en-US" sz="2400" b="1" dirty="0" err="1"/>
              <a:t>TGbe</a:t>
            </a:r>
            <a:r>
              <a:rPr lang="en-US" sz="2400" b="1" dirty="0"/>
              <a:t> (EHT) multi-band operation architecture (</a:t>
            </a:r>
            <a:r>
              <a:rPr lang="en-US" sz="2400" dirty="0">
                <a:hlinkClick r:id="rId3"/>
              </a:rPr>
              <a:t>11-08/0949r4</a:t>
            </a:r>
            <a:r>
              <a:rPr lang="en-US" sz="2400" b="1" dirty="0"/>
              <a:t>)</a:t>
            </a:r>
          </a:p>
          <a:p>
            <a:pPr marL="685800" lvl="2" indent="-342900">
              <a:lnSpc>
                <a:spcPct val="90000"/>
              </a:lnSpc>
              <a:spcBef>
                <a:spcPts val="432"/>
              </a:spcBef>
              <a:buFont typeface="Arial" pitchFamily="34" charset="0"/>
              <a:buChar char="•"/>
              <a:defRPr/>
            </a:pPr>
            <a:r>
              <a:rPr lang="en-US" sz="2000" dirty="0"/>
              <a:t>Reviewed document, agreed there are architectural concepts in </a:t>
            </a:r>
            <a:r>
              <a:rPr lang="en-US" sz="2000" dirty="0" err="1"/>
              <a:t>TGbe</a:t>
            </a:r>
            <a:r>
              <a:rPr lang="en-US" sz="2000" dirty="0"/>
              <a:t> that should be considered by ARC.  ARC Chair will coordinate with </a:t>
            </a:r>
            <a:r>
              <a:rPr lang="en-US" sz="2000" dirty="0" err="1"/>
              <a:t>TGbe</a:t>
            </a:r>
            <a:r>
              <a:rPr lang="en-US" sz="2000" dirty="0"/>
              <a:t> Chair.</a:t>
            </a:r>
            <a:endParaRPr lang="en-US" b="1" dirty="0"/>
          </a:p>
          <a:p>
            <a:pPr marL="342900" lvl="1" indent="-342900">
              <a:lnSpc>
                <a:spcPct val="90000"/>
              </a:lnSpc>
              <a:spcBef>
                <a:spcPts val="432"/>
              </a:spcBef>
              <a:buFont typeface="Arial" pitchFamily="34" charset="0"/>
              <a:buChar char="•"/>
              <a:defRPr/>
            </a:pPr>
            <a:endParaRPr lang="en-US" sz="2400" b="1" dirty="0"/>
          </a:p>
          <a:p>
            <a:pPr marL="342900" lvl="1" indent="-342900">
              <a:lnSpc>
                <a:spcPct val="90000"/>
              </a:lnSpc>
              <a:spcBef>
                <a:spcPts val="432"/>
              </a:spcBef>
              <a:buFont typeface="Arial" pitchFamily="34" charset="0"/>
              <a:buChar char="•"/>
              <a:defRPr/>
            </a:pPr>
            <a:r>
              <a:rPr lang="en-US" sz="2400" b="1" dirty="0" err="1"/>
              <a:t>TGbc</a:t>
            </a:r>
            <a:r>
              <a:rPr lang="en-US" sz="2400" b="1" dirty="0"/>
              <a:t> (Broadcast) unassociated broadcast, broadcast reception</a:t>
            </a:r>
          </a:p>
          <a:p>
            <a:pPr marL="685800" lvl="2" indent="-342900">
              <a:lnSpc>
                <a:spcPct val="90000"/>
              </a:lnSpc>
              <a:spcBef>
                <a:spcPts val="432"/>
              </a:spcBef>
              <a:buFont typeface="Arial" pitchFamily="34" charset="0"/>
              <a:buChar char="•"/>
              <a:defRPr/>
            </a:pPr>
            <a:r>
              <a:rPr lang="en-US" sz="2000" dirty="0"/>
              <a:t>Reviewed </a:t>
            </a:r>
            <a:r>
              <a:rPr lang="en-US" sz="2000" dirty="0" err="1"/>
              <a:t>TGbc’s</a:t>
            </a:r>
            <a:r>
              <a:rPr lang="en-US" sz="2000" dirty="0"/>
              <a:t> use case document: </a:t>
            </a:r>
            <a:r>
              <a:rPr lang="en-US" sz="2000" dirty="0">
                <a:hlinkClick r:id="rId4"/>
              </a:rPr>
              <a:t>11-19/0268r4</a:t>
            </a:r>
            <a:r>
              <a:rPr lang="en-US" sz="2000" dirty="0"/>
              <a:t>.  There seem to be new architectural concepts implied by some of these (potentially), that ARC may want to consider. ARC Chair will coordinate with </a:t>
            </a:r>
            <a:r>
              <a:rPr lang="en-US" sz="2000" dirty="0" err="1"/>
              <a:t>TGbc</a:t>
            </a:r>
            <a:r>
              <a:rPr lang="en-US" sz="2000" dirty="0"/>
              <a:t> Chair.</a:t>
            </a:r>
          </a:p>
          <a:p>
            <a:pPr>
              <a:spcBef>
                <a:spcPts val="0"/>
              </a:spcBef>
            </a:pPr>
            <a:endParaRPr lang="en-US" dirty="0"/>
          </a:p>
          <a:p>
            <a:pPr lvl="1">
              <a:spcBef>
                <a:spcPts val="0"/>
              </a:spcBef>
            </a:pPr>
            <a:endParaRPr lang="en-US" dirty="0"/>
          </a:p>
          <a:p>
            <a:pPr lvl="1">
              <a:spcBef>
                <a:spcPts val="0"/>
              </a:spcBef>
            </a:pPr>
            <a:endParaRPr lang="en-US" dirty="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7500964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dirty="0"/>
              <a:t>Teleconference(s)</a:t>
            </a:r>
          </a:p>
        </p:txBody>
      </p:sp>
      <p:sp>
        <p:nvSpPr>
          <p:cNvPr id="17414" name="Rectangle 3"/>
          <p:cNvSpPr>
            <a:spLocks noGrp="1" noChangeArrowheads="1"/>
          </p:cNvSpPr>
          <p:nvPr>
            <p:ph type="body" idx="1"/>
          </p:nvPr>
        </p:nvSpPr>
        <p:spPr>
          <a:xfrm>
            <a:off x="2209800" y="1676400"/>
            <a:ext cx="7772400" cy="4419600"/>
          </a:xfrm>
          <a:ln>
            <a:solidFill>
              <a:schemeClr val="bg1"/>
            </a:solidFill>
          </a:ln>
        </p:spPr>
        <p:txBody>
          <a:bodyPr/>
          <a:lstStyle/>
          <a:p>
            <a:pPr>
              <a:lnSpc>
                <a:spcPct val="90000"/>
              </a:lnSpc>
            </a:pPr>
            <a:r>
              <a:rPr lang="en-US" sz="3200" dirty="0"/>
              <a:t>None</a:t>
            </a:r>
            <a:endParaRPr lang="en-US" sz="2800" dirty="0">
              <a:solidFill>
                <a:srgbClr val="FF0000"/>
              </a:solidFill>
            </a:endParaRPr>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0006422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2209800" y="685800"/>
            <a:ext cx="7772400" cy="605118"/>
          </a:xfrm>
        </p:spPr>
        <p:txBody>
          <a:bodyPr/>
          <a:lstStyle/>
          <a:p>
            <a:r>
              <a:rPr lang="en-US" dirty="0"/>
              <a:t>July 2019 Plans</a:t>
            </a:r>
          </a:p>
        </p:txBody>
      </p:sp>
      <p:sp>
        <p:nvSpPr>
          <p:cNvPr id="17414" name="Rectangle 3"/>
          <p:cNvSpPr>
            <a:spLocks noGrp="1" noChangeArrowheads="1"/>
          </p:cNvSpPr>
          <p:nvPr>
            <p:ph type="body" idx="1"/>
          </p:nvPr>
        </p:nvSpPr>
        <p:spPr>
          <a:xfrm>
            <a:off x="1752600" y="1371600"/>
            <a:ext cx="8686800" cy="4953000"/>
          </a:xfrm>
          <a:ln>
            <a:solidFill>
              <a:schemeClr val="bg1"/>
            </a:solidFill>
          </a:ln>
        </p:spPr>
        <p:txBody>
          <a:bodyPr/>
          <a:lstStyle/>
          <a:p>
            <a:pPr>
              <a:lnSpc>
                <a:spcPct val="90000"/>
              </a:lnSpc>
            </a:pPr>
            <a:r>
              <a:rPr lang="en-US" sz="3200" dirty="0"/>
              <a:t>Three standalone meeting slots planned:</a:t>
            </a:r>
          </a:p>
          <a:p>
            <a:pPr marL="684213">
              <a:lnSpc>
                <a:spcPct val="90000"/>
              </a:lnSpc>
            </a:pPr>
            <a:r>
              <a:rPr lang="en-US" dirty="0"/>
              <a:t>“What is an ESS?”, “What is a STA?” and DS/AP/Portal architecture discussions</a:t>
            </a:r>
          </a:p>
          <a:p>
            <a:pPr marL="684213">
              <a:lnSpc>
                <a:spcPct val="90000"/>
              </a:lnSpc>
            </a:pPr>
            <a:r>
              <a:rPr lang="en-US" dirty="0"/>
              <a:t>What is the (“STA(s)”) architecture of off-channel TDLS?</a:t>
            </a:r>
          </a:p>
          <a:p>
            <a:pPr marL="684213">
              <a:lnSpc>
                <a:spcPct val="90000"/>
              </a:lnSpc>
            </a:pPr>
            <a:r>
              <a:rPr lang="en-US" dirty="0"/>
              <a:t>MLME-RESET, versus MLME-JOIN and MLME-START (add MLME-SCAN?) – feedback to </a:t>
            </a:r>
            <a:r>
              <a:rPr lang="en-US" dirty="0" err="1"/>
              <a:t>REVmd</a:t>
            </a:r>
            <a:endParaRPr lang="en-US" dirty="0"/>
          </a:p>
          <a:p>
            <a:pPr marL="684213">
              <a:lnSpc>
                <a:spcPct val="90000"/>
              </a:lnSpc>
            </a:pPr>
            <a:r>
              <a:rPr lang="en-US" altLang="en-US" dirty="0"/>
              <a:t>IETF SAVI draft </a:t>
            </a:r>
          </a:p>
          <a:p>
            <a:pPr marL="684213">
              <a:lnSpc>
                <a:spcPct val="90000"/>
              </a:lnSpc>
            </a:pPr>
            <a:r>
              <a:rPr lang="en-US" dirty="0"/>
              <a:t>Monitor any 802.1 and </a:t>
            </a:r>
            <a:r>
              <a:rPr lang="en-US" dirty="0" err="1"/>
              <a:t>TGbe</a:t>
            </a:r>
            <a:r>
              <a:rPr lang="en-US" dirty="0"/>
              <a:t> joint meeting in July on TSN/</a:t>
            </a:r>
            <a:r>
              <a:rPr lang="en-US" dirty="0" err="1"/>
              <a:t>DetNet</a:t>
            </a:r>
            <a:r>
              <a:rPr lang="en-US" dirty="0"/>
              <a:t> concepts, and IEEE 1609 and </a:t>
            </a:r>
            <a:r>
              <a:rPr lang="en-US" dirty="0" err="1"/>
              <a:t>TGbd</a:t>
            </a:r>
            <a:r>
              <a:rPr lang="en-US" dirty="0"/>
              <a:t> discussions on mappings.</a:t>
            </a:r>
          </a:p>
          <a:p>
            <a:pPr marL="684213">
              <a:lnSpc>
                <a:spcPct val="90000"/>
              </a:lnSpc>
            </a:pPr>
            <a:r>
              <a:rPr lang="en-US" dirty="0"/>
              <a:t>Consider a new layer in 802.11 to arbitrate the operation of multiple active sessions using 802.1ASrev. </a:t>
            </a:r>
          </a:p>
          <a:p>
            <a:pPr marL="684213">
              <a:lnSpc>
                <a:spcPct val="90000"/>
              </a:lnSpc>
            </a:pPr>
            <a:r>
              <a:rPr lang="en-US" dirty="0"/>
              <a:t>Monitor/discuss architecture </a:t>
            </a:r>
            <a:r>
              <a:rPr lang="en-US" dirty="0" err="1"/>
              <a:t>conepts</a:t>
            </a:r>
            <a:r>
              <a:rPr lang="en-US" dirty="0"/>
              <a:t> in </a:t>
            </a:r>
            <a:r>
              <a:rPr lang="en-US" dirty="0" err="1"/>
              <a:t>TGbc</a:t>
            </a:r>
            <a:r>
              <a:rPr lang="en-US" dirty="0"/>
              <a:t> and </a:t>
            </a:r>
            <a:r>
              <a:rPr lang="en-US" dirty="0" err="1"/>
              <a:t>TGbe</a:t>
            </a:r>
            <a:endParaRPr lang="en-US" dirty="0"/>
          </a:p>
          <a:p>
            <a:pPr marL="684213">
              <a:lnSpc>
                <a:spcPct val="90000"/>
              </a:lnSpc>
            </a:pPr>
            <a:endParaRPr lang="en-US" dirty="0"/>
          </a:p>
          <a:p>
            <a:pPr marL="684213">
              <a:lnSpc>
                <a:spcPct val="90000"/>
              </a:lnSpc>
            </a:pPr>
            <a:endParaRPr lang="en-US" dirty="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3511756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4294967295"/>
          </p:nvPr>
        </p:nvSpPr>
        <p:spPr>
          <a:xfrm>
            <a:off x="9577389" y="6475413"/>
            <a:ext cx="1852611" cy="182562"/>
          </a:xfrm>
          <a:prstGeom prst="rect">
            <a:avLst/>
          </a:prstGeom>
        </p:spPr>
        <p:txBody>
          <a:bodyPr/>
          <a:lstStyle/>
          <a:p>
            <a:pPr>
              <a:defRPr/>
            </a:pPr>
            <a:r>
              <a:rPr lang="en-US" dirty="0" smtClean="0"/>
              <a:t>Andrew Myles, Cisco</a:t>
            </a:r>
            <a:endParaRPr lang="en-US" dirty="0"/>
          </a:p>
        </p:txBody>
      </p:sp>
      <p:sp>
        <p:nvSpPr>
          <p:cNvPr id="8" name="Slide Number Placeholder 5"/>
          <p:cNvSpPr>
            <a:spLocks noGrp="1"/>
          </p:cNvSpPr>
          <p:nvPr>
            <p:ph type="sldNum" sz="quarter" idx="4294967295"/>
          </p:nvPr>
        </p:nvSpPr>
        <p:spPr>
          <a:xfrm>
            <a:off x="5851525" y="6475413"/>
            <a:ext cx="565150" cy="182562"/>
          </a:xfrm>
          <a:prstGeom prst="rect">
            <a:avLst/>
          </a:prstGeom>
        </p:spPr>
        <p:txBody>
          <a:bodyPr/>
          <a:lstStyle/>
          <a:p>
            <a:pPr>
              <a:defRPr/>
            </a:pPr>
            <a:r>
              <a:rPr lang="en-US" smtClean="0"/>
              <a:t>Slide </a:t>
            </a:r>
            <a:fld id="{C81347C9-C12F-43D2-B3D1-D523E0829A79}" type="slidenum">
              <a:rPr lang="en-US" smtClean="0"/>
              <a:pPr>
                <a:defRPr/>
              </a:pPr>
              <a:t>24</a:t>
            </a:fld>
            <a:endParaRPr lang="en-US"/>
          </a:p>
        </p:txBody>
      </p:sp>
      <p:sp>
        <p:nvSpPr>
          <p:cNvPr id="1029" name="Rectangle 2"/>
          <p:cNvSpPr>
            <a:spLocks noGrp="1" noChangeArrowheads="1"/>
          </p:cNvSpPr>
          <p:nvPr>
            <p:ph type="title"/>
          </p:nvPr>
        </p:nvSpPr>
        <p:spPr/>
        <p:txBody>
          <a:bodyPr anchor="ctr"/>
          <a:lstStyle/>
          <a:p>
            <a:pPr algn="ctr">
              <a:defRPr/>
            </a:pPr>
            <a:r>
              <a:rPr lang="en-US" i="1" dirty="0" smtClean="0">
                <a:solidFill>
                  <a:schemeClr val="accent2">
                    <a:lumMod val="75000"/>
                  </a:schemeClr>
                </a:solidFill>
              </a:rPr>
              <a:t>IEEE 802.11 Coexistence SC </a:t>
            </a:r>
            <a:r>
              <a:rPr lang="en-US" dirty="0" smtClean="0">
                <a:solidFill>
                  <a:schemeClr val="accent2">
                    <a:lumMod val="75000"/>
                  </a:schemeClr>
                </a:solidFill>
              </a:rPr>
              <a:t>closing report</a:t>
            </a:r>
            <a:br>
              <a:rPr lang="en-US" dirty="0" smtClean="0">
                <a:solidFill>
                  <a:schemeClr val="accent2">
                    <a:lumMod val="75000"/>
                  </a:schemeClr>
                </a:solidFill>
              </a:rPr>
            </a:br>
            <a:r>
              <a:rPr lang="en-US" dirty="0" smtClean="0">
                <a:solidFill>
                  <a:schemeClr val="accent2">
                    <a:lumMod val="75000"/>
                  </a:schemeClr>
                </a:solidFill>
              </a:rPr>
              <a:t>in Atlanta in May 2019</a:t>
            </a:r>
          </a:p>
        </p:txBody>
      </p:sp>
      <p:sp>
        <p:nvSpPr>
          <p:cNvPr id="1030" name="Rectangle 6"/>
          <p:cNvSpPr>
            <a:spLocks noGrp="1" noChangeArrowheads="1"/>
          </p:cNvSpPr>
          <p:nvPr>
            <p:ph type="body" idx="1"/>
          </p:nvPr>
        </p:nvSpPr>
        <p:spPr>
          <a:xfrm>
            <a:off x="2209800" y="2330450"/>
            <a:ext cx="7772400" cy="381000"/>
          </a:xfrm>
        </p:spPr>
        <p:txBody>
          <a:bodyPr/>
          <a:lstStyle/>
          <a:p>
            <a:pPr marL="0" indent="0" algn="ctr">
              <a:defRPr/>
            </a:pPr>
            <a:r>
              <a:rPr lang="en-US" b="0" dirty="0" smtClean="0">
                <a:solidFill>
                  <a:schemeClr val="accent2">
                    <a:lumMod val="50000"/>
                  </a:schemeClr>
                </a:solidFill>
              </a:rPr>
              <a:t>17 May 2019</a:t>
            </a:r>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nvPr>
        </p:nvGraphicFramePr>
        <p:xfrm>
          <a:off x="2209800" y="3429000"/>
          <a:ext cx="7696200" cy="751682"/>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xmlns="" val="20000"/>
                    </a:ext>
                  </a:extLst>
                </a:gridCol>
                <a:gridCol w="1924050">
                  <a:extLst>
                    <a:ext uri="{9D8B030D-6E8A-4147-A177-3AD203B41FA5}">
                      <a16:colId xmlns:a16="http://schemas.microsoft.com/office/drawing/2014/main" xmlns="" val="20001"/>
                    </a:ext>
                  </a:extLst>
                </a:gridCol>
                <a:gridCol w="1924050">
                  <a:extLst>
                    <a:ext uri="{9D8B030D-6E8A-4147-A177-3AD203B41FA5}">
                      <a16:colId xmlns:a16="http://schemas.microsoft.com/office/drawing/2014/main" xmlns="" val="20002"/>
                    </a:ext>
                  </a:extLst>
                </a:gridCol>
                <a:gridCol w="1924050">
                  <a:extLst>
                    <a:ext uri="{9D8B030D-6E8A-4147-A177-3AD203B41FA5}">
                      <a16:colId xmlns:a16="http://schemas.microsoft.com/office/drawing/2014/main" xmlns="" val="20003"/>
                    </a:ext>
                  </a:extLst>
                </a:gridCol>
              </a:tblGrid>
              <a:tr h="381000">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xmlns=""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xmlns="" val="10001"/>
                  </a:ext>
                </a:extLst>
              </a:tr>
            </a:tbl>
          </a:graphicData>
        </a:graphic>
      </p:graphicFrame>
      <p:sp>
        <p:nvSpPr>
          <p:cNvPr id="3" name="Date Placeholder 2"/>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38177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7858125" cy="1066800"/>
          </a:xfrm>
        </p:spPr>
        <p:txBody>
          <a:bodyPr/>
          <a:lstStyle/>
          <a:p>
            <a:r>
              <a:rPr lang="en-AU" dirty="0" smtClean="0"/>
              <a:t>IEEE 802.11 Coexistence SC achieved its goals as an effective discussion forum for coexistence issues</a:t>
            </a:r>
            <a:endParaRPr lang="en-AU" dirty="0"/>
          </a:p>
        </p:txBody>
      </p:sp>
      <p:sp>
        <p:nvSpPr>
          <p:cNvPr id="3" name="Content Placeholder 2"/>
          <p:cNvSpPr>
            <a:spLocks noGrp="1"/>
          </p:cNvSpPr>
          <p:nvPr>
            <p:ph idx="1"/>
          </p:nvPr>
        </p:nvSpPr>
        <p:spPr/>
        <p:txBody>
          <a:bodyPr/>
          <a:lstStyle/>
          <a:p>
            <a:r>
              <a:rPr lang="en-AU" dirty="0"/>
              <a:t>802.11 </a:t>
            </a:r>
            <a:r>
              <a:rPr lang="en-AU" dirty="0" err="1"/>
              <a:t>Coex</a:t>
            </a:r>
            <a:r>
              <a:rPr lang="en-AU" dirty="0"/>
              <a:t> SC achievements in </a:t>
            </a:r>
            <a:r>
              <a:rPr lang="en-AU" dirty="0" smtClean="0"/>
              <a:t>Atlanta in May </a:t>
            </a:r>
            <a:r>
              <a:rPr lang="en-AU" dirty="0"/>
              <a:t>2019 </a:t>
            </a:r>
            <a:r>
              <a:rPr lang="en-AU" dirty="0" smtClean="0"/>
              <a:t>(</a:t>
            </a:r>
            <a:r>
              <a:rPr lang="en-AU" dirty="0" smtClean="0">
                <a:hlinkClick r:id="rId2"/>
              </a:rPr>
              <a:t>11-19-0571-05</a:t>
            </a:r>
            <a:r>
              <a:rPr lang="en-AU" dirty="0" smtClean="0"/>
              <a:t>)</a:t>
            </a:r>
            <a:endParaRPr lang="en-AU" dirty="0"/>
          </a:p>
          <a:p>
            <a:pPr lvl="1"/>
            <a:r>
              <a:rPr lang="en-AU" dirty="0" smtClean="0"/>
              <a:t>Discussed </a:t>
            </a:r>
            <a:r>
              <a:rPr lang="en-AU" dirty="0"/>
              <a:t>Coexistence Workshop </a:t>
            </a:r>
            <a:r>
              <a:rPr lang="en-AU" dirty="0" smtClean="0"/>
              <a:t>arrangements</a:t>
            </a:r>
          </a:p>
          <a:p>
            <a:pPr lvl="2"/>
            <a:r>
              <a:rPr lang="en-AU" dirty="0" smtClean="0"/>
              <a:t>&gt; 104 registrations</a:t>
            </a:r>
          </a:p>
          <a:p>
            <a:pPr lvl="2"/>
            <a:r>
              <a:rPr lang="en-AU" dirty="0" smtClean="0"/>
              <a:t>5 invited papers (RAN/RAN1, </a:t>
            </a:r>
            <a:r>
              <a:rPr lang="en-AU" dirty="0" err="1" smtClean="0"/>
              <a:t>TGax</a:t>
            </a:r>
            <a:r>
              <a:rPr lang="en-AU" dirty="0" smtClean="0"/>
              <a:t>, </a:t>
            </a:r>
            <a:r>
              <a:rPr lang="en-AU" dirty="0" err="1" smtClean="0"/>
              <a:t>TGbe</a:t>
            </a:r>
            <a:r>
              <a:rPr lang="en-AU" dirty="0" smtClean="0"/>
              <a:t>, BRAN, Andy Gowans)  </a:t>
            </a:r>
          </a:p>
          <a:p>
            <a:pPr lvl="2"/>
            <a:r>
              <a:rPr lang="en-AU" dirty="0" smtClean="0"/>
              <a:t>21 other papers (2 additional papers will be referred to </a:t>
            </a:r>
            <a:r>
              <a:rPr lang="en-AU" dirty="0" err="1" smtClean="0"/>
              <a:t>TGbd</a:t>
            </a:r>
            <a:r>
              <a:rPr lang="en-AU" dirty="0" smtClean="0"/>
              <a:t>?)</a:t>
            </a:r>
          </a:p>
          <a:p>
            <a:pPr lvl="2"/>
            <a:r>
              <a:rPr lang="en-AU" dirty="0" smtClean="0"/>
              <a:t>2 panels planned (no/short LBT, common preamble)</a:t>
            </a:r>
            <a:endParaRPr lang="en-AU" dirty="0"/>
          </a:p>
          <a:p>
            <a:pPr lvl="1"/>
            <a:r>
              <a:rPr lang="en-AU" dirty="0" smtClean="0"/>
              <a:t>Reviewed coexistence activities in ETSI BRAN</a:t>
            </a:r>
          </a:p>
          <a:p>
            <a:pPr lvl="2"/>
            <a:r>
              <a:rPr lang="en-AU" dirty="0" smtClean="0"/>
              <a:t>Next meeting in June 2019, with ETSI members welcome</a:t>
            </a:r>
          </a:p>
          <a:p>
            <a:pPr lvl="2"/>
            <a:r>
              <a:rPr lang="en-AU" dirty="0" smtClean="0"/>
              <a:t>Issues likely to be discussed include:</a:t>
            </a:r>
          </a:p>
          <a:p>
            <a:pPr lvl="3"/>
            <a:r>
              <a:rPr lang="en-AU" dirty="0" smtClean="0"/>
              <a:t>No/short LBT</a:t>
            </a:r>
          </a:p>
          <a:p>
            <a:pPr lvl="3"/>
            <a:r>
              <a:rPr lang="en-AU" dirty="0" smtClean="0"/>
              <a:t>CW adjustment with delayed </a:t>
            </a:r>
            <a:r>
              <a:rPr lang="en-AU" dirty="0" err="1" smtClean="0"/>
              <a:t>ack</a:t>
            </a:r>
            <a:endParaRPr lang="en-AU" dirty="0" smtClean="0"/>
          </a:p>
          <a:p>
            <a:pPr lvl="3"/>
            <a:r>
              <a:rPr lang="en-AU" dirty="0"/>
              <a:t>D</a:t>
            </a:r>
            <a:r>
              <a:rPr lang="en-AU" dirty="0" smtClean="0"/>
              <a:t>efinition of “success” driving CW adjustment</a:t>
            </a:r>
          </a:p>
          <a:p>
            <a:pPr lvl="3"/>
            <a:r>
              <a:rPr lang="en-AU" dirty="0"/>
              <a:t>P</a:t>
            </a:r>
            <a:r>
              <a:rPr lang="en-AU" dirty="0" smtClean="0"/>
              <a:t>rotection of TxOP from </a:t>
            </a:r>
            <a:r>
              <a:rPr lang="en-AU" i="1" dirty="0" smtClean="0"/>
              <a:t>paused COT</a:t>
            </a:r>
            <a:r>
              <a:rPr lang="en-AU" dirty="0" smtClean="0"/>
              <a:t>s</a:t>
            </a:r>
          </a:p>
          <a:p>
            <a:pPr lvl="3"/>
            <a:r>
              <a:rPr lang="en-AU" dirty="0" smtClean="0"/>
              <a:t>…</a:t>
            </a:r>
          </a:p>
        </p:txBody>
      </p:sp>
      <p:sp>
        <p:nvSpPr>
          <p:cNvPr id="4" name="Footer Placeholder 3"/>
          <p:cNvSpPr>
            <a:spLocks noGrp="1"/>
          </p:cNvSpPr>
          <p:nvPr>
            <p:ph type="ftr" sz="quarter" idx="4294967295"/>
          </p:nvPr>
        </p:nvSpPr>
        <p:spPr>
          <a:xfrm>
            <a:off x="9577389" y="6475413"/>
            <a:ext cx="1776411" cy="77787"/>
          </a:xfrm>
          <a:prstGeom prst="rect">
            <a:avLst/>
          </a:prstGeom>
        </p:spPr>
        <p:txBody>
          <a:bodyPr/>
          <a:lstStyle/>
          <a:p>
            <a:r>
              <a:rPr lang="en-US" dirty="0" smtClean="0"/>
              <a:t>Andrew Myles, Cisco</a:t>
            </a:r>
            <a:endParaRPr lang="en-US" dirty="0"/>
          </a:p>
        </p:txBody>
      </p:sp>
      <p:sp>
        <p:nvSpPr>
          <p:cNvPr id="5" name="Slide Number Placeholder 4"/>
          <p:cNvSpPr>
            <a:spLocks noGrp="1"/>
          </p:cNvSpPr>
          <p:nvPr>
            <p:ph type="sldNum" sz="quarter" idx="4294967295"/>
          </p:nvPr>
        </p:nvSpPr>
        <p:spPr>
          <a:xfrm>
            <a:off x="5851525" y="6475413"/>
            <a:ext cx="565150" cy="182562"/>
          </a:xfrm>
          <a:prstGeom prst="rect">
            <a:avLst/>
          </a:prstGeom>
        </p:spPr>
        <p:txBody>
          <a:bodyPr/>
          <a:lstStyle/>
          <a:p>
            <a:r>
              <a:rPr lang="en-US" smtClean="0"/>
              <a:t>Slide </a:t>
            </a:r>
            <a:fld id="{EF4002E7-DB4D-4CC3-8382-1939D19420D8}" type="slidenum">
              <a:rPr lang="en-US" smtClean="0"/>
              <a:pPr/>
              <a:t>25</a:t>
            </a:fld>
            <a:endParaRPr lang="en-US"/>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348611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7858125" cy="1066800"/>
          </a:xfrm>
        </p:spPr>
        <p:txBody>
          <a:bodyPr/>
          <a:lstStyle/>
          <a:p>
            <a:r>
              <a:rPr lang="en-AU" dirty="0" smtClean="0"/>
              <a:t>IEEE 802.11 Coexistence SC achieved its goals as an effective discussion forum for coexistence issues</a:t>
            </a:r>
            <a:endParaRPr lang="en-AU" dirty="0"/>
          </a:p>
        </p:txBody>
      </p:sp>
      <p:sp>
        <p:nvSpPr>
          <p:cNvPr id="3" name="Content Placeholder 2"/>
          <p:cNvSpPr>
            <a:spLocks noGrp="1"/>
          </p:cNvSpPr>
          <p:nvPr>
            <p:ph idx="1"/>
          </p:nvPr>
        </p:nvSpPr>
        <p:spPr/>
        <p:txBody>
          <a:bodyPr/>
          <a:lstStyle/>
          <a:p>
            <a:r>
              <a:rPr lang="en-AU" dirty="0"/>
              <a:t>802.11 </a:t>
            </a:r>
            <a:r>
              <a:rPr lang="en-AU" dirty="0" err="1"/>
              <a:t>Coex</a:t>
            </a:r>
            <a:r>
              <a:rPr lang="en-AU" dirty="0"/>
              <a:t> SC achievements in Atlanta in May 2019 (</a:t>
            </a:r>
            <a:r>
              <a:rPr lang="en-AU" dirty="0">
                <a:hlinkClick r:id="rId2"/>
              </a:rPr>
              <a:t>11-19-0571-05</a:t>
            </a:r>
            <a:r>
              <a:rPr lang="en-AU" dirty="0"/>
              <a:t>)</a:t>
            </a:r>
          </a:p>
          <a:p>
            <a:pPr lvl="1"/>
            <a:r>
              <a:rPr lang="en-AU" dirty="0" smtClean="0"/>
              <a:t>Heard report on 3GPP RAN/RAN1 activities</a:t>
            </a:r>
          </a:p>
          <a:p>
            <a:pPr lvl="2"/>
            <a:r>
              <a:rPr lang="en-AU" dirty="0"/>
              <a:t>See </a:t>
            </a:r>
            <a:r>
              <a:rPr lang="en-AU" dirty="0" smtClean="0">
                <a:hlinkClick r:id="rId3"/>
              </a:rPr>
              <a:t>11-19-0920-00</a:t>
            </a:r>
            <a:endParaRPr lang="en-AU" dirty="0" smtClean="0"/>
          </a:p>
          <a:p>
            <a:pPr lvl="1"/>
            <a:r>
              <a:rPr lang="en-US" dirty="0" smtClean="0"/>
              <a:t>Decided no response necessary at this time to received LS’s from</a:t>
            </a:r>
            <a:endParaRPr lang="en-US" dirty="0"/>
          </a:p>
          <a:p>
            <a:pPr lvl="2"/>
            <a:r>
              <a:rPr lang="en-US" dirty="0" smtClean="0"/>
              <a:t>3GPP RAN1 </a:t>
            </a:r>
            <a:r>
              <a:rPr lang="en-US" dirty="0"/>
              <a:t>on no/short LBT </a:t>
            </a:r>
          </a:p>
          <a:p>
            <a:pPr lvl="2"/>
            <a:r>
              <a:rPr lang="en-US" dirty="0"/>
              <a:t>3GPP </a:t>
            </a:r>
            <a:r>
              <a:rPr lang="en-US" dirty="0" smtClean="0"/>
              <a:t>RAN4 </a:t>
            </a:r>
            <a:r>
              <a:rPr lang="en-US" dirty="0"/>
              <a:t>on </a:t>
            </a:r>
            <a:r>
              <a:rPr lang="en-AU" dirty="0"/>
              <a:t>related to channel combinations for LAA in </a:t>
            </a:r>
            <a:r>
              <a:rPr lang="en-AU" dirty="0" smtClean="0"/>
              <a:t>5GHz</a:t>
            </a:r>
            <a:endParaRPr lang="en-US" dirty="0"/>
          </a:p>
          <a:p>
            <a:pPr lvl="1"/>
            <a:r>
              <a:rPr lang="en-AU" dirty="0" smtClean="0"/>
              <a:t>Discussed a variety of other coexistence related issues</a:t>
            </a:r>
          </a:p>
          <a:p>
            <a:pPr lvl="2"/>
            <a:r>
              <a:rPr lang="en-AU" dirty="0" smtClean="0"/>
              <a:t>Including issues raised in </a:t>
            </a:r>
            <a:r>
              <a:rPr lang="en-US" dirty="0" smtClean="0">
                <a:hlinkClick r:id="rId4"/>
              </a:rPr>
              <a:t>11-19-0895-01</a:t>
            </a:r>
            <a:endParaRPr lang="en-US" dirty="0" smtClean="0"/>
          </a:p>
          <a:p>
            <a:pPr lvl="2"/>
            <a:r>
              <a:rPr lang="en-US" dirty="0" smtClean="0"/>
              <a:t>Additional topics not discussed are included in </a:t>
            </a:r>
            <a:r>
              <a:rPr lang="en-US" dirty="0" smtClean="0">
                <a:hlinkClick r:id="rId2"/>
              </a:rPr>
              <a:t>agenda</a:t>
            </a:r>
            <a:endParaRPr lang="en-US" dirty="0" smtClean="0"/>
          </a:p>
          <a:p>
            <a:pPr lvl="1"/>
            <a:r>
              <a:rPr lang="en-US" dirty="0"/>
              <a:t>Heard presentation on history and function of EN 301 893</a:t>
            </a:r>
          </a:p>
          <a:p>
            <a:pPr lvl="2"/>
            <a:r>
              <a:rPr lang="en-AU" dirty="0"/>
              <a:t>See </a:t>
            </a:r>
            <a:r>
              <a:rPr lang="en-AU" dirty="0">
                <a:solidFill>
                  <a:srgbClr val="FF0000"/>
                </a:solidFill>
                <a:hlinkClick r:id="rId5"/>
              </a:rPr>
              <a:t>11-19-0921-00</a:t>
            </a:r>
            <a:r>
              <a:rPr lang="en-AU" dirty="0">
                <a:solidFill>
                  <a:srgbClr val="FF0000"/>
                </a:solidFill>
              </a:rPr>
              <a:t> </a:t>
            </a:r>
            <a:r>
              <a:rPr lang="en-AU" dirty="0"/>
              <a:t>(highly recommended</a:t>
            </a:r>
            <a:r>
              <a:rPr lang="en-AU" dirty="0" smtClean="0"/>
              <a:t>!)</a:t>
            </a:r>
            <a:endParaRPr lang="en-US" dirty="0"/>
          </a:p>
          <a:p>
            <a:pPr lvl="1"/>
            <a:endParaRPr lang="en-AU" dirty="0" smtClean="0"/>
          </a:p>
        </p:txBody>
      </p:sp>
      <p:sp>
        <p:nvSpPr>
          <p:cNvPr id="4" name="Footer Placeholder 3"/>
          <p:cNvSpPr>
            <a:spLocks noGrp="1"/>
          </p:cNvSpPr>
          <p:nvPr>
            <p:ph type="ftr" sz="quarter" idx="4294967295"/>
          </p:nvPr>
        </p:nvSpPr>
        <p:spPr>
          <a:xfrm>
            <a:off x="9577389" y="6475413"/>
            <a:ext cx="1776411" cy="45719"/>
          </a:xfrm>
          <a:prstGeom prst="rect">
            <a:avLst/>
          </a:prstGeom>
        </p:spPr>
        <p:txBody>
          <a:bodyPr/>
          <a:lstStyle/>
          <a:p>
            <a:r>
              <a:rPr lang="en-US" dirty="0" smtClean="0"/>
              <a:t>Andrew Myles, Cisco</a:t>
            </a:r>
            <a:endParaRPr lang="en-US" dirty="0"/>
          </a:p>
        </p:txBody>
      </p:sp>
      <p:sp>
        <p:nvSpPr>
          <p:cNvPr id="5" name="Slide Number Placeholder 4"/>
          <p:cNvSpPr>
            <a:spLocks noGrp="1"/>
          </p:cNvSpPr>
          <p:nvPr>
            <p:ph type="sldNum" sz="quarter" idx="4294967295"/>
          </p:nvPr>
        </p:nvSpPr>
        <p:spPr>
          <a:xfrm>
            <a:off x="5851525" y="6475413"/>
            <a:ext cx="565150" cy="182562"/>
          </a:xfrm>
          <a:prstGeom prst="rect">
            <a:avLst/>
          </a:prstGeom>
        </p:spPr>
        <p:txBody>
          <a:bodyPr/>
          <a:lstStyle/>
          <a:p>
            <a:r>
              <a:rPr lang="en-US" smtClean="0"/>
              <a:t>Slide </a:t>
            </a:r>
            <a:fld id="{EF4002E7-DB4D-4CC3-8382-1939D19420D8}" type="slidenum">
              <a:rPr lang="en-US" smtClean="0"/>
              <a:pPr/>
              <a:t>26</a:t>
            </a:fld>
            <a:endParaRPr lang="en-US"/>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9776787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Coexistence SC will focus on the </a:t>
            </a:r>
            <a:r>
              <a:rPr lang="en-AU" dirty="0" err="1" smtClean="0"/>
              <a:t>Coex</a:t>
            </a:r>
            <a:r>
              <a:rPr lang="en-AU" dirty="0" smtClean="0"/>
              <a:t> Workshop in Vienna in July 2019</a:t>
            </a:r>
            <a:endParaRPr lang="en-AU" dirty="0"/>
          </a:p>
        </p:txBody>
      </p:sp>
      <p:sp>
        <p:nvSpPr>
          <p:cNvPr id="3" name="Content Placeholder 2"/>
          <p:cNvSpPr>
            <a:spLocks noGrp="1"/>
          </p:cNvSpPr>
          <p:nvPr>
            <p:ph idx="1"/>
          </p:nvPr>
        </p:nvSpPr>
        <p:spPr/>
        <p:txBody>
          <a:bodyPr/>
          <a:lstStyle/>
          <a:p>
            <a:r>
              <a:rPr lang="en-AU" dirty="0" smtClean="0"/>
              <a:t>IEEE 802.11 Coexistence SC will meet in Vienna in July 2019</a:t>
            </a:r>
          </a:p>
          <a:p>
            <a:pPr lvl="1"/>
            <a:r>
              <a:rPr lang="en-AU" dirty="0" smtClean="0"/>
              <a:t>Run Coexistence Workshop agenda (Wed PM1/PM2/evening)</a:t>
            </a:r>
          </a:p>
          <a:p>
            <a:pPr lvl="1"/>
            <a:r>
              <a:rPr lang="en-AU" dirty="0" smtClean="0"/>
              <a:t>Post mortem on </a:t>
            </a:r>
            <a:r>
              <a:rPr lang="en-AU" dirty="0"/>
              <a:t>Coexistence Workshop </a:t>
            </a:r>
            <a:r>
              <a:rPr lang="en-AU" dirty="0" smtClean="0"/>
              <a:t> (Thu PM1)</a:t>
            </a:r>
          </a:p>
          <a:p>
            <a:pPr lvl="2"/>
            <a:endParaRPr lang="en-AU" dirty="0" smtClean="0"/>
          </a:p>
          <a:p>
            <a:pPr lvl="2"/>
            <a:endParaRPr lang="en-AU" dirty="0" smtClean="0"/>
          </a:p>
        </p:txBody>
      </p:sp>
      <p:sp>
        <p:nvSpPr>
          <p:cNvPr id="4" name="Footer Placeholder 3"/>
          <p:cNvSpPr>
            <a:spLocks noGrp="1"/>
          </p:cNvSpPr>
          <p:nvPr>
            <p:ph type="ftr" sz="quarter" idx="4294967295"/>
          </p:nvPr>
        </p:nvSpPr>
        <p:spPr>
          <a:xfrm>
            <a:off x="9577389" y="6475413"/>
            <a:ext cx="1776411" cy="182562"/>
          </a:xfrm>
          <a:prstGeom prst="rect">
            <a:avLst/>
          </a:prstGeom>
        </p:spPr>
        <p:txBody>
          <a:bodyPr/>
          <a:lstStyle/>
          <a:p>
            <a:r>
              <a:rPr lang="en-US" dirty="0" smtClean="0"/>
              <a:t>Andrew Myles, Cisco</a:t>
            </a:r>
            <a:endParaRPr lang="en-US" dirty="0"/>
          </a:p>
        </p:txBody>
      </p:sp>
      <p:sp>
        <p:nvSpPr>
          <p:cNvPr id="5" name="Slide Number Placeholder 4"/>
          <p:cNvSpPr>
            <a:spLocks noGrp="1"/>
          </p:cNvSpPr>
          <p:nvPr>
            <p:ph type="sldNum" sz="quarter" idx="4294967295"/>
          </p:nvPr>
        </p:nvSpPr>
        <p:spPr>
          <a:xfrm>
            <a:off x="5851525" y="6475413"/>
            <a:ext cx="565150" cy="182562"/>
          </a:xfrm>
          <a:prstGeom prst="rect">
            <a:avLst/>
          </a:prstGeom>
        </p:spPr>
        <p:txBody>
          <a:bodyPr/>
          <a:lstStyle/>
          <a:p>
            <a:r>
              <a:rPr lang="en-US" smtClean="0"/>
              <a:t>Slide </a:t>
            </a:r>
            <a:fld id="{EF4002E7-DB4D-4CC3-8382-1939D19420D8}" type="slidenum">
              <a:rPr lang="en-US" smtClean="0"/>
              <a:pPr/>
              <a:t>27</a:t>
            </a:fld>
            <a:endParaRPr lang="en-US"/>
          </a:p>
        </p:txBody>
      </p:sp>
      <p:sp>
        <p:nvSpPr>
          <p:cNvPr id="6" name="Date Placeholder 5"/>
          <p:cNvSpPr>
            <a:spLocks noGrp="1"/>
          </p:cNvSpPr>
          <p:nvPr>
            <p:ph type="dt" idx="15"/>
          </p:nvPr>
        </p:nvSpPr>
        <p:spPr/>
        <p:txBody>
          <a:bodyPr/>
          <a:lstStyle/>
          <a:p>
            <a:r>
              <a:rPr lang="en-US" dirty="0" smtClean="0"/>
              <a:t>May 2019</a:t>
            </a:r>
            <a:endParaRPr lang="en-GB" dirty="0"/>
          </a:p>
        </p:txBody>
      </p:sp>
    </p:spTree>
    <p:extLst>
      <p:ext uri="{BB962C8B-B14F-4D97-AF65-F5344CB8AC3E}">
        <p14:creationId xmlns:p14="http://schemas.microsoft.com/office/powerpoint/2010/main" val="26299198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4294967295"/>
          </p:nvPr>
        </p:nvSpPr>
        <p:spPr>
          <a:xfrm>
            <a:off x="914401" y="350839"/>
            <a:ext cx="1436527" cy="276999"/>
          </a:xfrm>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May 2019</a:t>
            </a:r>
            <a:endParaRPr lang="en-GB" altLang="en-US" sz="1800" dirty="0"/>
          </a:p>
        </p:txBody>
      </p:sp>
      <p:sp>
        <p:nvSpPr>
          <p:cNvPr id="13315" name="Footer Placeholder 4"/>
          <p:cNvSpPr>
            <a:spLocks noGrp="1"/>
          </p:cNvSpPr>
          <p:nvPr>
            <p:ph type="ftr" sz="quarter" idx="4294967295"/>
          </p:nvPr>
        </p:nvSpPr>
        <p:spPr>
          <a:xfrm>
            <a:off x="9210816" y="6472516"/>
            <a:ext cx="2295383" cy="156884"/>
          </a:xfrm>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GB" sz="1200" b="0" dirty="0"/>
              <a:t>Jim Lansford, Chair (Qualcomm)</a:t>
            </a:r>
          </a:p>
        </p:txBody>
      </p:sp>
      <p:sp>
        <p:nvSpPr>
          <p:cNvPr id="13316"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5DD9A7A-ED0C-43AC-A30B-9DAF42DACF76}" type="slidenum">
              <a:rPr lang="en-GB" altLang="en-US" sz="1200" b="0"/>
              <a:pPr>
                <a:spcBef>
                  <a:spcPct val="0"/>
                </a:spcBef>
                <a:buFontTx/>
                <a:buNone/>
              </a:pPr>
              <a:t>28</a:t>
            </a:fld>
            <a:endParaRPr lang="en-GB" altLang="en-US" sz="1200" b="0"/>
          </a:p>
        </p:txBody>
      </p:sp>
      <p:sp>
        <p:nvSpPr>
          <p:cNvPr id="13317" name="Rectangle 2"/>
          <p:cNvSpPr>
            <a:spLocks noGrp="1" noChangeArrowheads="1"/>
          </p:cNvSpPr>
          <p:nvPr>
            <p:ph type="title"/>
          </p:nvPr>
        </p:nvSpPr>
        <p:spPr>
          <a:noFill/>
        </p:spPr>
        <p:txBody>
          <a:bodyPr/>
          <a:lstStyle/>
          <a:p>
            <a:r>
              <a:rPr lang="en-GB" altLang="en-US" dirty="0"/>
              <a:t>WNG SC Closing Report</a:t>
            </a:r>
          </a:p>
        </p:txBody>
      </p:sp>
      <p:sp>
        <p:nvSpPr>
          <p:cNvPr id="13318" name="Rectangle 4"/>
          <p:cNvSpPr>
            <a:spLocks noGrp="1" noChangeArrowheads="1"/>
          </p:cNvSpPr>
          <p:nvPr>
            <p:ph type="body" idx="1"/>
          </p:nvPr>
        </p:nvSpPr>
        <p:spPr>
          <a:xfrm>
            <a:off x="2209800" y="1524000"/>
            <a:ext cx="7772400" cy="381000"/>
          </a:xfrm>
          <a:noFill/>
        </p:spPr>
        <p:txBody>
          <a:bodyPr/>
          <a:lstStyle/>
          <a:p>
            <a:pPr algn="ctr">
              <a:buFontTx/>
              <a:buNone/>
            </a:pPr>
            <a:r>
              <a:rPr lang="en-GB" altLang="en-US" sz="2000" dirty="0"/>
              <a:t>Date:</a:t>
            </a:r>
            <a:r>
              <a:rPr lang="en-GB" altLang="en-US" sz="2000" b="0" dirty="0"/>
              <a:t> 2019-05-17</a:t>
            </a:r>
          </a:p>
        </p:txBody>
      </p:sp>
      <p:graphicFrame>
        <p:nvGraphicFramePr>
          <p:cNvPr id="13319" name="Object 5"/>
          <p:cNvGraphicFramePr>
            <a:graphicFrameLocks noChangeAspect="1"/>
          </p:cNvGraphicFramePr>
          <p:nvPr>
            <p:extLst/>
          </p:nvPr>
        </p:nvGraphicFramePr>
        <p:xfrm>
          <a:off x="2206626" y="2382839"/>
          <a:ext cx="7237413" cy="2060575"/>
        </p:xfrm>
        <a:graphic>
          <a:graphicData uri="http://schemas.openxmlformats.org/presentationml/2006/ole">
            <mc:AlternateContent xmlns:mc="http://schemas.openxmlformats.org/markup-compatibility/2006">
              <mc:Choice xmlns:v="urn:schemas-microsoft-com:vml" Requires="v">
                <p:oleObj spid="_x0000_s109590" name="Document" r:id="rId4" imgW="8142570" imgH="2309192" progId="Word.Document.8">
                  <p:embed/>
                </p:oleObj>
              </mc:Choice>
              <mc:Fallback>
                <p:oleObj name="Document" r:id="rId4" imgW="8142570" imgH="2309192" progId="Word.Document.8">
                  <p:embed/>
                  <p:pic>
                    <p:nvPicPr>
                      <p:cNvPr id="0" name=""/>
                      <p:cNvPicPr>
                        <a:picLocks noChangeAspect="1" noChangeArrowheads="1"/>
                      </p:cNvPicPr>
                      <p:nvPr/>
                    </p:nvPicPr>
                    <p:blipFill>
                      <a:blip r:embed="rId5"/>
                      <a:srcRect/>
                      <a:stretch>
                        <a:fillRect/>
                      </a:stretch>
                    </p:blipFill>
                    <p:spPr bwMode="auto">
                      <a:xfrm>
                        <a:off x="2206626" y="2382839"/>
                        <a:ext cx="7237413" cy="2060575"/>
                      </a:xfrm>
                      <a:prstGeom prst="rect">
                        <a:avLst/>
                      </a:prstGeom>
                      <a:noFill/>
                      <a:ln>
                        <a:noFill/>
                      </a:ln>
                      <a:effectLst/>
                      <a:extLst/>
                    </p:spPr>
                  </p:pic>
                </p:oleObj>
              </mc:Fallback>
            </mc:AlternateContent>
          </a:graphicData>
        </a:graphic>
      </p:graphicFrame>
      <p:sp>
        <p:nvSpPr>
          <p:cNvPr id="13320" name="Rectangle 6"/>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GB" altLang="en-US" sz="2000"/>
              <a:t>Authors:</a:t>
            </a:r>
            <a:endParaRPr lang="en-GB" altLang="en-US" sz="2000" b="0"/>
          </a:p>
        </p:txBody>
      </p:sp>
    </p:spTree>
    <p:extLst>
      <p:ext uri="{BB962C8B-B14F-4D97-AF65-F5344CB8AC3E}">
        <p14:creationId xmlns:p14="http://schemas.microsoft.com/office/powerpoint/2010/main" val="28067406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4294967295"/>
          </p:nvPr>
        </p:nvSpPr>
        <p:spPr>
          <a:xfrm>
            <a:off x="921590" y="304800"/>
            <a:ext cx="1360327" cy="276999"/>
          </a:xfrm>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May 2019</a:t>
            </a:r>
            <a:endParaRPr lang="en-GB" altLang="en-US" sz="1800" dirty="0"/>
          </a:p>
        </p:txBody>
      </p:sp>
      <p:sp>
        <p:nvSpPr>
          <p:cNvPr id="14339" name="Footer Placeholder 4"/>
          <p:cNvSpPr>
            <a:spLocks noGrp="1"/>
          </p:cNvSpPr>
          <p:nvPr>
            <p:ph type="ftr" sz="quarter" idx="4294967295"/>
          </p:nvPr>
        </p:nvSpPr>
        <p:spPr>
          <a:xfrm>
            <a:off x="8004110" y="6484694"/>
            <a:ext cx="3349690" cy="144706"/>
          </a:xfrm>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GB" sz="1200" b="0" dirty="0"/>
              <a:t>Jim Lansford, Chair (Qualcomm)</a:t>
            </a:r>
          </a:p>
        </p:txBody>
      </p:sp>
      <p:sp>
        <p:nvSpPr>
          <p:cNvPr id="14340"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49436526-2E2D-4112-A1A2-07C822E07195}" type="slidenum">
              <a:rPr lang="en-GB" altLang="en-US" sz="1200" b="0"/>
              <a:pPr>
                <a:spcBef>
                  <a:spcPct val="0"/>
                </a:spcBef>
                <a:buFontTx/>
                <a:buNone/>
              </a:pPr>
              <a:t>29</a:t>
            </a:fld>
            <a:endParaRPr lang="en-GB" altLang="en-US" sz="1200" b="0"/>
          </a:p>
        </p:txBody>
      </p:sp>
      <p:sp>
        <p:nvSpPr>
          <p:cNvPr id="14341" name="Rectangle 2"/>
          <p:cNvSpPr>
            <a:spLocks noGrp="1" noChangeArrowheads="1"/>
          </p:cNvSpPr>
          <p:nvPr>
            <p:ph type="title"/>
          </p:nvPr>
        </p:nvSpPr>
        <p:spPr>
          <a:noFill/>
        </p:spPr>
        <p:txBody>
          <a:bodyPr/>
          <a:lstStyle/>
          <a:p>
            <a:r>
              <a:rPr lang="en-GB" altLang="en-US" dirty="0"/>
              <a:t>Abstract</a:t>
            </a:r>
          </a:p>
        </p:txBody>
      </p:sp>
      <p:sp>
        <p:nvSpPr>
          <p:cNvPr id="14342" name="Rectangle 3"/>
          <p:cNvSpPr>
            <a:spLocks noGrp="1" noChangeArrowheads="1"/>
          </p:cNvSpPr>
          <p:nvPr>
            <p:ph type="body" idx="1"/>
          </p:nvPr>
        </p:nvSpPr>
        <p:spPr>
          <a:xfrm>
            <a:off x="2966864" y="1752600"/>
            <a:ext cx="6334472" cy="4114800"/>
          </a:xfrm>
          <a:noFill/>
        </p:spPr>
        <p:txBody>
          <a:bodyPr/>
          <a:lstStyle/>
          <a:p>
            <a:pPr algn="ctr">
              <a:buFontTx/>
              <a:buNone/>
            </a:pPr>
            <a:r>
              <a:rPr lang="en-GB" altLang="en-US" sz="3200" dirty="0"/>
              <a:t> Closing report for WNG SC for May 2019 in Atlanta (Georgia, USA)</a:t>
            </a:r>
          </a:p>
        </p:txBody>
      </p:sp>
    </p:spTree>
    <p:extLst>
      <p:ext uri="{BB962C8B-B14F-4D97-AF65-F5344CB8AC3E}">
        <p14:creationId xmlns:p14="http://schemas.microsoft.com/office/powerpoint/2010/main" val="32814771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 by breakout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49253" y="1524000"/>
            <a:ext cx="8994947" cy="4915470"/>
          </a:xfrm>
        </p:spPr>
      </p:pic>
    </p:spTree>
    <p:extLst>
      <p:ext uri="{BB962C8B-B14F-4D97-AF65-F5344CB8AC3E}">
        <p14:creationId xmlns:p14="http://schemas.microsoft.com/office/powerpoint/2010/main" val="1219555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4294967295"/>
          </p:nvPr>
        </p:nvSpPr>
        <p:spPr>
          <a:xfrm>
            <a:off x="914400" y="332602"/>
            <a:ext cx="2274727" cy="276999"/>
          </a:xfrm>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May 2019</a:t>
            </a:r>
            <a:endParaRPr lang="en-GB" altLang="en-US" sz="1800" dirty="0"/>
          </a:p>
        </p:txBody>
      </p:sp>
      <p:sp>
        <p:nvSpPr>
          <p:cNvPr id="15363" name="Footer Placeholder 4"/>
          <p:cNvSpPr>
            <a:spLocks noGrp="1"/>
          </p:cNvSpPr>
          <p:nvPr>
            <p:ph type="ftr" sz="quarter" idx="4294967295"/>
          </p:nvPr>
        </p:nvSpPr>
        <p:spPr>
          <a:xfrm>
            <a:off x="8003256" y="6475413"/>
            <a:ext cx="3350543" cy="153987"/>
          </a:xfrm>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GB" sz="1200" b="0" dirty="0"/>
              <a:t>Jim Lansford, Chair (Qualcomm)</a:t>
            </a:r>
          </a:p>
        </p:txBody>
      </p:sp>
      <p:sp>
        <p:nvSpPr>
          <p:cNvPr id="15364"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E1058B0-560A-46B2-A208-C81E4C0153A3}" type="slidenum">
              <a:rPr lang="en-GB" altLang="en-US" sz="1200" b="0"/>
              <a:pPr>
                <a:spcBef>
                  <a:spcPct val="0"/>
                </a:spcBef>
                <a:buFontTx/>
                <a:buNone/>
              </a:pPr>
              <a:t>30</a:t>
            </a:fld>
            <a:endParaRPr lang="en-GB" altLang="en-US" sz="1200" b="0"/>
          </a:p>
        </p:txBody>
      </p:sp>
      <p:sp>
        <p:nvSpPr>
          <p:cNvPr id="15365" name="Rectangle 2"/>
          <p:cNvSpPr>
            <a:spLocks noGrp="1" noChangeArrowheads="1"/>
          </p:cNvSpPr>
          <p:nvPr>
            <p:ph type="body" idx="1"/>
          </p:nvPr>
        </p:nvSpPr>
        <p:spPr>
          <a:xfrm>
            <a:off x="1775520" y="525364"/>
            <a:ext cx="8712968" cy="5279901"/>
          </a:xfrm>
        </p:spPr>
        <p:txBody>
          <a:bodyPr/>
          <a:lstStyle/>
          <a:p>
            <a:pPr marL="0" indent="0" algn="ctr">
              <a:spcBef>
                <a:spcPts val="0"/>
              </a:spcBef>
            </a:pPr>
            <a:r>
              <a:rPr lang="en-US" altLang="en-US" sz="2800" dirty="0"/>
              <a:t>Summary</a:t>
            </a:r>
          </a:p>
          <a:p>
            <a:pPr marL="0" indent="0">
              <a:spcBef>
                <a:spcPts val="0"/>
              </a:spcBef>
            </a:pPr>
            <a:r>
              <a:rPr lang="en-US" altLang="en-US" dirty="0"/>
              <a:t>Final Agenda</a:t>
            </a:r>
          </a:p>
          <a:p>
            <a:pPr marL="0" indent="0">
              <a:spcBef>
                <a:spcPts val="0"/>
              </a:spcBef>
            </a:pPr>
            <a:r>
              <a:rPr lang="en-US" altLang="en-US" sz="1400" b="0" dirty="0"/>
              <a:t>	</a:t>
            </a:r>
            <a:r>
              <a:rPr lang="en-US" altLang="en-US" sz="1600" b="0" dirty="0">
                <a:hlinkClick r:id="rId3"/>
              </a:rPr>
              <a:t>https://mentor.ieee.org/802.11/dcn/19/11-19-0616-02-0wng-agenda-for-wng-sc-2019-may.ppt</a:t>
            </a:r>
            <a:r>
              <a:rPr lang="en-US" altLang="en-US" sz="1600" b="0" dirty="0"/>
              <a:t> </a:t>
            </a:r>
            <a:endParaRPr lang="en-US" altLang="en-US" sz="1600" dirty="0"/>
          </a:p>
          <a:p>
            <a:pPr marL="0" indent="0">
              <a:spcBef>
                <a:spcPts val="0"/>
              </a:spcBef>
            </a:pPr>
            <a:r>
              <a:rPr lang="en-US" altLang="en-US" sz="2000" dirty="0"/>
              <a:t>Presentations at May 2019 meeting</a:t>
            </a:r>
            <a:endParaRPr lang="en-GB" altLang="en-US" sz="2000" dirty="0"/>
          </a:p>
          <a:p>
            <a:pPr marL="400050" lvl="1" indent="0">
              <a:spcBef>
                <a:spcPct val="0"/>
              </a:spcBef>
              <a:defRPr/>
            </a:pPr>
            <a:r>
              <a:rPr lang="en-US" dirty="0"/>
              <a:t>“</a:t>
            </a:r>
            <a:r>
              <a:rPr lang="en" dirty="0"/>
              <a:t>Investigating the Compliance of Wireless Units with regulatory and normative requirements</a:t>
            </a:r>
            <a:r>
              <a:rPr lang="en-US" dirty="0"/>
              <a:t>” - Ammar </a:t>
            </a:r>
            <a:r>
              <a:rPr lang="en-US" dirty="0" err="1"/>
              <a:t>Alhosainy</a:t>
            </a:r>
            <a:r>
              <a:rPr lang="en-US" dirty="0"/>
              <a:t> (Carleton University), assisted by Sebastian Max (Ericsson) and Guido </a:t>
            </a:r>
            <a:r>
              <a:rPr lang="en-US" dirty="0" err="1"/>
              <a:t>Hiertz</a:t>
            </a:r>
            <a:r>
              <a:rPr lang="en-US" dirty="0"/>
              <a:t> (Ericsson)</a:t>
            </a:r>
          </a:p>
          <a:p>
            <a:pPr lvl="3">
              <a:spcBef>
                <a:spcPts val="0"/>
              </a:spcBef>
              <a:defRPr/>
            </a:pPr>
            <a:r>
              <a:rPr lang="en-US" altLang="en-US" sz="1800" dirty="0">
                <a:hlinkClick r:id="rId4"/>
              </a:rPr>
              <a:t>https://mentor.ieee.org/802.11/dcn/19/11-19-0693-00-0wng-investigating-the-compliance-of-wireless-units-with-regulatory-and-normative-requirements.pptx</a:t>
            </a:r>
            <a:r>
              <a:rPr lang="en-US" altLang="en-US" sz="1800" dirty="0"/>
              <a:t> </a:t>
            </a:r>
          </a:p>
          <a:p>
            <a:pPr lvl="3">
              <a:spcBef>
                <a:spcPts val="0"/>
              </a:spcBef>
              <a:defRPr/>
            </a:pPr>
            <a:r>
              <a:rPr lang="en-US" altLang="en-US" sz="1800" dirty="0"/>
              <a:t>No  motions, No straw polls</a:t>
            </a:r>
          </a:p>
          <a:p>
            <a:pPr marL="457200" indent="-457200">
              <a:spcBef>
                <a:spcPts val="0"/>
              </a:spcBef>
            </a:pPr>
            <a:r>
              <a:rPr lang="en-GB" altLang="en-US" dirty="0"/>
              <a:t>Minutes</a:t>
            </a:r>
          </a:p>
          <a:p>
            <a:pPr lvl="1">
              <a:spcBef>
                <a:spcPts val="0"/>
              </a:spcBef>
            </a:pPr>
            <a:r>
              <a:rPr lang="en-GB" altLang="en-US" sz="1800" dirty="0"/>
              <a:t>  </a:t>
            </a:r>
            <a:r>
              <a:rPr lang="en-GB" altLang="en-US" sz="1800" dirty="0">
                <a:hlinkClick r:id="rId5"/>
              </a:rPr>
              <a:t>https://mentor.ieee.org/802.11/dcn/19/11-19-0892-00-0wng-wng-sc-meeting-minutes-2019-may-atlanta.docx</a:t>
            </a:r>
            <a:r>
              <a:rPr lang="en-GB" altLang="en-US" sz="1800" dirty="0"/>
              <a:t> </a:t>
            </a:r>
          </a:p>
          <a:p>
            <a:pPr>
              <a:spcBef>
                <a:spcPts val="0"/>
              </a:spcBef>
            </a:pPr>
            <a:r>
              <a:rPr lang="en-GB" altLang="ko-KR" dirty="0">
                <a:ea typeface="Gulim" pitchFamily="34" charset="-127"/>
              </a:rPr>
              <a:t>Plans for July 2019</a:t>
            </a:r>
            <a:endParaRPr lang="en-US" altLang="en-US" dirty="0"/>
          </a:p>
          <a:p>
            <a:pPr lvl="1">
              <a:spcBef>
                <a:spcPts val="0"/>
              </a:spcBef>
              <a:defRPr/>
            </a:pPr>
            <a:r>
              <a:rPr lang="en-US" altLang="en-US" dirty="0"/>
              <a:t>TBD</a:t>
            </a:r>
          </a:p>
          <a:p>
            <a:pPr>
              <a:spcBef>
                <a:spcPts val="0"/>
              </a:spcBef>
              <a:defRPr/>
            </a:pPr>
            <a:r>
              <a:rPr lang="en-US" altLang="en-US" dirty="0"/>
              <a:t>No motions in the SG, no conference calls</a:t>
            </a:r>
            <a:endParaRPr lang="en-GB" altLang="en-US" dirty="0"/>
          </a:p>
          <a:p>
            <a:pPr>
              <a:spcBef>
                <a:spcPts val="0"/>
              </a:spcBef>
              <a:defRPr/>
            </a:pPr>
            <a:endParaRPr lang="en-US" altLang="en-US" dirty="0"/>
          </a:p>
        </p:txBody>
      </p:sp>
    </p:spTree>
    <p:extLst>
      <p:ext uri="{BB962C8B-B14F-4D97-AF65-F5344CB8AC3E}">
        <p14:creationId xmlns:p14="http://schemas.microsoft.com/office/powerpoint/2010/main" val="3776776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4294967295"/>
          </p:nvPr>
        </p:nvSpPr>
        <p:spPr>
          <a:xfrm>
            <a:off x="5851525" y="6475413"/>
            <a:ext cx="565150" cy="182562"/>
          </a:xfrm>
          <a:prstGeom prst="rect">
            <a:avLst/>
          </a:prstGeom>
        </p:spPr>
        <p:txBody>
          <a:bodyPr/>
          <a:lstStyle/>
          <a:p>
            <a:pPr>
              <a:defRPr/>
            </a:pPr>
            <a:r>
              <a:rPr lang="en-US" smtClean="0"/>
              <a:t>Slide </a:t>
            </a:r>
            <a:fld id="{C81347C9-C12F-43D2-B3D1-D523E0829A79}" type="slidenum">
              <a:rPr lang="en-US" smtClean="0"/>
              <a:pPr>
                <a:defRPr/>
              </a:pPr>
              <a:t>31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May 2019 (Atlanta) closing report</a:t>
            </a:r>
          </a:p>
        </p:txBody>
      </p:sp>
      <p:sp>
        <p:nvSpPr>
          <p:cNvPr id="1030" name="Rectangle 6"/>
          <p:cNvSpPr>
            <a:spLocks noGrp="1" noChangeArrowheads="1"/>
          </p:cNvSpPr>
          <p:nvPr>
            <p:ph type="body" idx="1"/>
          </p:nvPr>
        </p:nvSpPr>
        <p:spPr>
          <a:xfrm>
            <a:off x="2209800" y="2330450"/>
            <a:ext cx="7772400" cy="381000"/>
          </a:xfrm>
        </p:spPr>
        <p:txBody>
          <a:bodyPr/>
          <a:lstStyle/>
          <a:p>
            <a:pPr marL="0" indent="0" algn="ctr">
              <a:defRPr/>
            </a:pPr>
            <a:r>
              <a:rPr lang="en-US" b="0" dirty="0" smtClean="0">
                <a:solidFill>
                  <a:schemeClr val="accent2">
                    <a:lumMod val="50000"/>
                  </a:schemeClr>
                </a:solidFill>
              </a:rPr>
              <a:t>17 May 2019</a:t>
            </a:r>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nvPr>
        </p:nvGraphicFramePr>
        <p:xfrm>
          <a:off x="2209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xmlns="" val="20000"/>
                    </a:ext>
                  </a:extLst>
                </a:gridCol>
                <a:gridCol w="1924050">
                  <a:extLst>
                    <a:ext uri="{9D8B030D-6E8A-4147-A177-3AD203B41FA5}">
                      <a16:colId xmlns:a16="http://schemas.microsoft.com/office/drawing/2014/main" xmlns="" val="20001"/>
                    </a:ext>
                  </a:extLst>
                </a:gridCol>
                <a:gridCol w="1924050">
                  <a:extLst>
                    <a:ext uri="{9D8B030D-6E8A-4147-A177-3AD203B41FA5}">
                      <a16:colId xmlns:a16="http://schemas.microsoft.com/office/drawing/2014/main" xmlns="" val="20002"/>
                    </a:ext>
                  </a:extLst>
                </a:gridCol>
                <a:gridCol w="1924050">
                  <a:extLst>
                    <a:ext uri="{9D8B030D-6E8A-4147-A177-3AD203B41FA5}">
                      <a16:colId xmlns:a16="http://schemas.microsoft.com/office/drawing/2014/main" xmlns=""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xmlns=""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xmlns=""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xmlns="" val="10002"/>
                  </a:ext>
                </a:extLst>
              </a:tr>
            </a:tbl>
          </a:graphicData>
        </a:graphic>
      </p:graphicFrame>
      <p:sp>
        <p:nvSpPr>
          <p:cNvPr id="3" name="Footer Placeholder 2"/>
          <p:cNvSpPr>
            <a:spLocks noGrp="1"/>
          </p:cNvSpPr>
          <p:nvPr>
            <p:ph type="ftr" idx="14"/>
          </p:nvPr>
        </p:nvSpPr>
        <p:spPr/>
        <p:txBody>
          <a:bodyPr/>
          <a:lstStyle/>
          <a:p>
            <a:r>
              <a:rPr lang="en-GB" smtClean="0"/>
              <a:t>Andrew Myles, Cisco</a:t>
            </a:r>
            <a:endParaRPr lang="en-GB" dirty="0"/>
          </a:p>
        </p:txBody>
      </p:sp>
    </p:spTree>
    <p:extLst>
      <p:ext uri="{BB962C8B-B14F-4D97-AF65-F5344CB8AC3E}">
        <p14:creationId xmlns:p14="http://schemas.microsoft.com/office/powerpoint/2010/main" val="39697066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8001000" cy="1066800"/>
          </a:xfrm>
        </p:spPr>
        <p:txBody>
          <a:bodyPr/>
          <a:lstStyle/>
          <a:p>
            <a:r>
              <a:rPr lang="en-AU" dirty="0" smtClean="0"/>
              <a:t>IEEE 802 JTC1 SC focused on executing the PSDO process</a:t>
            </a:r>
            <a:endParaRPr lang="en-AU" dirty="0"/>
          </a:p>
        </p:txBody>
      </p:sp>
      <p:sp>
        <p:nvSpPr>
          <p:cNvPr id="3" name="Content Placeholder 2"/>
          <p:cNvSpPr>
            <a:spLocks noGrp="1"/>
          </p:cNvSpPr>
          <p:nvPr>
            <p:ph idx="1"/>
          </p:nvPr>
        </p:nvSpPr>
        <p:spPr/>
        <p:txBody>
          <a:bodyPr/>
          <a:lstStyle/>
          <a:p>
            <a:r>
              <a:rPr lang="en-AU" dirty="0" smtClean="0"/>
              <a:t>IEEE 802 JTC1 SC achievements in Atlanta as of May 2019</a:t>
            </a:r>
          </a:p>
          <a:p>
            <a:pPr lvl="1"/>
            <a:r>
              <a:rPr lang="en-AU" dirty="0"/>
              <a:t>Agenda - </a:t>
            </a:r>
            <a:r>
              <a:rPr lang="en-AU" dirty="0" smtClean="0">
                <a:hlinkClick r:id="rId2"/>
              </a:rPr>
              <a:t>11-19-0534-06</a:t>
            </a:r>
            <a:endParaRPr lang="en-AU" dirty="0" smtClean="0"/>
          </a:p>
          <a:p>
            <a:pPr lvl="1"/>
            <a:endParaRPr lang="en-AU" dirty="0" smtClean="0"/>
          </a:p>
          <a:p>
            <a:pPr lvl="1"/>
            <a:endParaRPr lang="en-AU" dirty="0" smtClean="0"/>
          </a:p>
        </p:txBody>
      </p:sp>
      <p:sp>
        <p:nvSpPr>
          <p:cNvPr id="4" name="Footer Placeholder 3"/>
          <p:cNvSpPr>
            <a:spLocks noGrp="1"/>
          </p:cNvSpPr>
          <p:nvPr>
            <p:ph type="ftr" sz="quarter" idx="4294967295"/>
          </p:nvPr>
        </p:nvSpPr>
        <p:spPr>
          <a:xfrm>
            <a:off x="9982200" y="6475413"/>
            <a:ext cx="1433085" cy="184666"/>
          </a:xfrm>
          <a:prstGeom prst="rect">
            <a:avLst/>
          </a:prstGeom>
        </p:spPr>
        <p:txBody>
          <a:bodyPr/>
          <a:lstStyle/>
          <a:p>
            <a:r>
              <a:rPr lang="en-US" smtClean="0"/>
              <a:t>Andrew Myles, Cisco</a:t>
            </a:r>
            <a:endParaRPr lang="en-US" dirty="0"/>
          </a:p>
        </p:txBody>
      </p:sp>
      <p:sp>
        <p:nvSpPr>
          <p:cNvPr id="5" name="Slide Number Placeholder 4"/>
          <p:cNvSpPr>
            <a:spLocks noGrp="1"/>
          </p:cNvSpPr>
          <p:nvPr>
            <p:ph type="sldNum" sz="quarter" idx="4294967295"/>
          </p:nvPr>
        </p:nvSpPr>
        <p:spPr>
          <a:xfrm>
            <a:off x="5851525" y="6475413"/>
            <a:ext cx="565150" cy="182562"/>
          </a:xfrm>
          <a:prstGeom prst="rect">
            <a:avLst/>
          </a:prstGeom>
        </p:spPr>
        <p:txBody>
          <a:bodyPr/>
          <a:lstStyle/>
          <a:p>
            <a:r>
              <a:rPr lang="en-US" smtClean="0"/>
              <a:t>Slide </a:t>
            </a:r>
            <a:fld id="{EF4002E7-DB4D-4CC3-8382-1939D19420D8}" type="slidenum">
              <a:rPr lang="en-US" smtClean="0"/>
              <a:pPr/>
              <a:t>32</a:t>
            </a:fld>
            <a:endParaRPr lang="en-US"/>
          </a:p>
        </p:txBody>
      </p:sp>
      <p:graphicFrame>
        <p:nvGraphicFramePr>
          <p:cNvPr id="7" name="Content Placeholder 5"/>
          <p:cNvGraphicFramePr>
            <a:graphicFrameLocks/>
          </p:cNvGraphicFramePr>
          <p:nvPr>
            <p:extLst/>
          </p:nvPr>
        </p:nvGraphicFramePr>
        <p:xfrm>
          <a:off x="3124200" y="2971800"/>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xmlns="" val="4026387333"/>
                    </a:ext>
                  </a:extLst>
                </a:gridCol>
                <a:gridCol w="1930400">
                  <a:extLst>
                    <a:ext uri="{9D8B030D-6E8A-4147-A177-3AD203B41FA5}">
                      <a16:colId xmlns:a16="http://schemas.microsoft.com/office/drawing/2014/main" xmlns="" val="1749157900"/>
                    </a:ext>
                  </a:extLst>
                </a:gridCol>
                <a:gridCol w="1930400">
                  <a:extLst>
                    <a:ext uri="{9D8B030D-6E8A-4147-A177-3AD203B41FA5}">
                      <a16:colId xmlns:a16="http://schemas.microsoft.com/office/drawing/2014/main" xmlns=""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Completed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xmlns="" val="2218623818"/>
                  </a:ext>
                </a:extLst>
              </a:tr>
              <a:tr h="370840">
                <a:tc>
                  <a:txBody>
                    <a:bodyPr/>
                    <a:lstStyle/>
                    <a:p>
                      <a:pPr algn="ctr"/>
                      <a:r>
                        <a:rPr lang="en-AU" b="1" dirty="0" smtClean="0"/>
                        <a:t>802.1</a:t>
                      </a:r>
                      <a:endParaRPr lang="en-AU" b="1" dirty="0"/>
                    </a:p>
                  </a:txBody>
                  <a:tcPr/>
                </a:tc>
                <a:tc>
                  <a:txBody>
                    <a:bodyPr/>
                    <a:lstStyle/>
                    <a:p>
                      <a:pPr algn="ctr"/>
                      <a:r>
                        <a:rPr lang="en-AU" dirty="0" smtClean="0"/>
                        <a:t>27</a:t>
                      </a:r>
                      <a:endParaRPr lang="en-AU" dirty="0"/>
                    </a:p>
                  </a:txBody>
                  <a:tcPr/>
                </a:tc>
                <a:tc>
                  <a:txBody>
                    <a:bodyPr/>
                    <a:lstStyle/>
                    <a:p>
                      <a:pPr algn="ctr"/>
                      <a:r>
                        <a:rPr lang="en-AU" dirty="0" smtClean="0"/>
                        <a:t>11</a:t>
                      </a:r>
                      <a:endParaRPr lang="en-AU" dirty="0"/>
                    </a:p>
                  </a:txBody>
                  <a:tcPr/>
                </a:tc>
                <a:extLst>
                  <a:ext uri="{0D108BD9-81ED-4DB2-BD59-A6C34878D82A}">
                    <a16:rowId xmlns:a16="http://schemas.microsoft.com/office/drawing/2014/main" xmlns="" val="2541870238"/>
                  </a:ext>
                </a:extLst>
              </a:tr>
              <a:tr h="370840">
                <a:tc>
                  <a:txBody>
                    <a:bodyPr/>
                    <a:lstStyle/>
                    <a:p>
                      <a:pPr algn="ctr"/>
                      <a:r>
                        <a:rPr lang="en-AU" b="1" dirty="0" smtClean="0"/>
                        <a:t>802.3</a:t>
                      </a:r>
                    </a:p>
                  </a:txBody>
                  <a:tcPr/>
                </a:tc>
                <a:tc>
                  <a:txBody>
                    <a:bodyPr/>
                    <a:lstStyle/>
                    <a:p>
                      <a:pPr algn="ctr"/>
                      <a:r>
                        <a:rPr lang="en-AU" dirty="0" smtClean="0"/>
                        <a:t>15</a:t>
                      </a:r>
                      <a:endParaRPr lang="en-AU" dirty="0"/>
                    </a:p>
                  </a:txBody>
                  <a:tcPr/>
                </a:tc>
                <a:tc>
                  <a:txBody>
                    <a:bodyPr/>
                    <a:lstStyle/>
                    <a:p>
                      <a:pPr algn="ctr"/>
                      <a:r>
                        <a:rPr lang="en-AU" dirty="0" smtClean="0"/>
                        <a:t>5</a:t>
                      </a:r>
                      <a:endParaRPr lang="en-AU" dirty="0"/>
                    </a:p>
                  </a:txBody>
                  <a:tcPr/>
                </a:tc>
                <a:extLst>
                  <a:ext uri="{0D108BD9-81ED-4DB2-BD59-A6C34878D82A}">
                    <a16:rowId xmlns:a16="http://schemas.microsoft.com/office/drawing/2014/main" xmlns="" val="2616437558"/>
                  </a:ext>
                </a:extLst>
              </a:tr>
              <a:tr h="370840">
                <a:tc>
                  <a:txBody>
                    <a:bodyPr/>
                    <a:lstStyle/>
                    <a:p>
                      <a:pPr algn="ctr"/>
                      <a:r>
                        <a:rPr lang="en-AU" b="1" dirty="0" smtClean="0"/>
                        <a:t>802.11</a:t>
                      </a:r>
                      <a:endParaRPr lang="en-AU" b="1" dirty="0"/>
                    </a:p>
                  </a:txBody>
                  <a:tcPr/>
                </a:tc>
                <a:tc>
                  <a:txBody>
                    <a:bodyPr/>
                    <a:lstStyle/>
                    <a:p>
                      <a:pPr algn="ctr"/>
                      <a:r>
                        <a:rPr lang="en-AU" dirty="0" smtClean="0"/>
                        <a:t>8</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xmlns=""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xmlns=""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xmlns="" val="1930315798"/>
                  </a:ext>
                </a:extLst>
              </a:tr>
              <a:tr h="370840">
                <a:tc>
                  <a:txBody>
                    <a:bodyPr/>
                    <a:lstStyle/>
                    <a:p>
                      <a:pPr algn="ctr"/>
                      <a:r>
                        <a:rPr lang="en-AU" b="1" dirty="0" smtClean="0"/>
                        <a:t>802.21</a:t>
                      </a:r>
                      <a:endParaRPr lang="en-AU" b="1" dirty="0"/>
                    </a:p>
                  </a:txBody>
                  <a:tcPr/>
                </a:tc>
                <a:tc>
                  <a:txBody>
                    <a:bodyPr/>
                    <a:lstStyle/>
                    <a:p>
                      <a:pPr algn="ctr"/>
                      <a:r>
                        <a:rPr lang="en-AU" dirty="0" smtClean="0"/>
                        <a:t>3</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xmlns="" val="3179030079"/>
                  </a:ext>
                </a:extLst>
              </a:tr>
              <a:tr h="370840">
                <a:tc>
                  <a:txBody>
                    <a:bodyPr/>
                    <a:lstStyle/>
                    <a:p>
                      <a:pPr algn="ctr"/>
                      <a:r>
                        <a:rPr lang="en-AU" b="1" dirty="0" smtClean="0"/>
                        <a:t>802.22</a:t>
                      </a:r>
                      <a:endParaRPr lang="en-AU" b="1" dirty="0"/>
                    </a:p>
                  </a:txBody>
                  <a:tcPr/>
                </a:tc>
                <a:tc>
                  <a:txBody>
                    <a:bodyPr/>
                    <a:lstStyle/>
                    <a:p>
                      <a:pPr algn="ctr"/>
                      <a:r>
                        <a:rPr lang="en-AU" dirty="0" smtClean="0"/>
                        <a:t>3</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0</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456360250"/>
                  </a:ext>
                </a:extLst>
              </a:tr>
              <a:tr h="370840">
                <a:tc>
                  <a:txBody>
                    <a:bodyPr/>
                    <a:lstStyle/>
                    <a:p>
                      <a:pPr algn="ctr"/>
                      <a:r>
                        <a:rPr lang="en-AU" b="1" dirty="0" smtClean="0"/>
                        <a:t>All</a:t>
                      </a:r>
                      <a:endParaRPr lang="en-AU" b="1" dirty="0"/>
                    </a:p>
                  </a:txBody>
                  <a:tcPr/>
                </a:tc>
                <a:tc>
                  <a:txBody>
                    <a:bodyPr/>
                    <a:lstStyle/>
                    <a:p>
                      <a:pPr algn="ctr"/>
                      <a:r>
                        <a:rPr lang="en-AU" b="1" dirty="0" smtClean="0"/>
                        <a:t>58</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27</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3024263602"/>
                  </a:ext>
                </a:extLst>
              </a:tr>
            </a:tbl>
          </a:graphicData>
        </a:graphic>
      </p:graphicFrame>
    </p:spTree>
    <p:extLst>
      <p:ext uri="{BB962C8B-B14F-4D97-AF65-F5344CB8AC3E}">
        <p14:creationId xmlns:p14="http://schemas.microsoft.com/office/powerpoint/2010/main" val="35511945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JTC1 SC focused on executing the PSDO process</a:t>
            </a:r>
            <a:endParaRPr lang="en-AU" dirty="0"/>
          </a:p>
        </p:txBody>
      </p:sp>
      <p:sp>
        <p:nvSpPr>
          <p:cNvPr id="3" name="Content Placeholder 2"/>
          <p:cNvSpPr>
            <a:spLocks noGrp="1"/>
          </p:cNvSpPr>
          <p:nvPr>
            <p:ph sz="half" idx="1"/>
          </p:nvPr>
        </p:nvSpPr>
        <p:spPr/>
        <p:txBody>
          <a:bodyPr/>
          <a:lstStyle/>
          <a:p>
            <a:r>
              <a:rPr lang="en-AU" dirty="0" smtClean="0"/>
              <a:t>Status of PSDO process</a:t>
            </a:r>
          </a:p>
          <a:p>
            <a:pPr lvl="1"/>
            <a:r>
              <a:rPr lang="en-AU" dirty="0" smtClean="0"/>
              <a:t>Recent publications</a:t>
            </a:r>
          </a:p>
          <a:p>
            <a:pPr lvl="3"/>
            <a:r>
              <a:rPr lang="en-AU" dirty="0" smtClean="0"/>
              <a:t>802c</a:t>
            </a:r>
          </a:p>
          <a:p>
            <a:pPr lvl="3"/>
            <a:r>
              <a:rPr lang="en-AU" dirty="0" smtClean="0"/>
              <a:t>802.15.6*</a:t>
            </a:r>
          </a:p>
          <a:p>
            <a:pPr lvl="1"/>
            <a:r>
              <a:rPr lang="en-AU" dirty="0" smtClean="0"/>
              <a:t>Recent ballot completions</a:t>
            </a:r>
            <a:endParaRPr lang="en-AU" dirty="0"/>
          </a:p>
          <a:p>
            <a:pPr lvl="2"/>
            <a:r>
              <a:rPr lang="en-AU" dirty="0" smtClean="0"/>
              <a:t>60 </a:t>
            </a:r>
            <a:r>
              <a:rPr lang="en-AU" dirty="0"/>
              <a:t>day </a:t>
            </a:r>
            <a:r>
              <a:rPr lang="en-AU" dirty="0" smtClean="0"/>
              <a:t>ballot</a:t>
            </a:r>
          </a:p>
          <a:p>
            <a:pPr lvl="3"/>
            <a:r>
              <a:rPr lang="en-AU" dirty="0" smtClean="0"/>
              <a:t>802.1Xck*, 802.1AE*</a:t>
            </a:r>
          </a:p>
          <a:p>
            <a:pPr lvl="3"/>
            <a:r>
              <a:rPr lang="en-AU" dirty="0" smtClean="0"/>
              <a:t>802.3cb*, 802.3-REV*</a:t>
            </a:r>
          </a:p>
          <a:p>
            <a:pPr lvl="3"/>
            <a:r>
              <a:rPr lang="en-AU" b="1" dirty="0"/>
              <a:t>802.11aj</a:t>
            </a:r>
            <a:r>
              <a:rPr lang="en-AU" b="1" dirty="0" smtClean="0"/>
              <a:t>*</a:t>
            </a:r>
          </a:p>
          <a:p>
            <a:pPr lvl="2"/>
            <a:r>
              <a:rPr lang="en-AU" dirty="0" smtClean="0"/>
              <a:t>FDIS </a:t>
            </a:r>
            <a:r>
              <a:rPr lang="en-AU" dirty="0"/>
              <a:t>ballot</a:t>
            </a:r>
          </a:p>
          <a:p>
            <a:pPr lvl="3"/>
            <a:r>
              <a:rPr lang="en-AU" dirty="0"/>
              <a:t>802.1AC/</a:t>
            </a:r>
            <a:r>
              <a:rPr lang="en-AU" dirty="0" err="1"/>
              <a:t>Cor</a:t>
            </a:r>
            <a:r>
              <a:rPr lang="en-AU" dirty="0"/>
              <a:t> </a:t>
            </a:r>
            <a:r>
              <a:rPr lang="en-AU" dirty="0" smtClean="0"/>
              <a:t>1</a:t>
            </a:r>
          </a:p>
          <a:p>
            <a:pPr lvl="3"/>
            <a:r>
              <a:rPr lang="en-AU" b="1" dirty="0" smtClean="0"/>
              <a:t>802.11ah</a:t>
            </a:r>
            <a:endParaRPr lang="en-AU" b="1" dirty="0"/>
          </a:p>
          <a:p>
            <a:pPr lvl="3"/>
            <a:endParaRPr lang="en-AU" dirty="0" smtClean="0"/>
          </a:p>
        </p:txBody>
      </p:sp>
      <p:sp>
        <p:nvSpPr>
          <p:cNvPr id="6" name="Content Placeholder 5"/>
          <p:cNvSpPr>
            <a:spLocks noGrp="1"/>
          </p:cNvSpPr>
          <p:nvPr>
            <p:ph sz="half" idx="2"/>
          </p:nvPr>
        </p:nvSpPr>
        <p:spPr/>
        <p:txBody>
          <a:bodyPr/>
          <a:lstStyle/>
          <a:p>
            <a:endParaRPr lang="en-AU" dirty="0" smtClean="0"/>
          </a:p>
          <a:p>
            <a:pPr lvl="1"/>
            <a:r>
              <a:rPr lang="en-AU" dirty="0"/>
              <a:t>Ballots in progress</a:t>
            </a:r>
          </a:p>
          <a:p>
            <a:pPr lvl="2"/>
            <a:r>
              <a:rPr lang="en-AU" dirty="0"/>
              <a:t>60 day ballot</a:t>
            </a:r>
          </a:p>
          <a:p>
            <a:pPr lvl="2"/>
            <a:r>
              <a:rPr lang="en-AU" dirty="0" smtClean="0"/>
              <a:t>FDIS </a:t>
            </a:r>
            <a:r>
              <a:rPr lang="en-AU" dirty="0"/>
              <a:t>ballot</a:t>
            </a:r>
          </a:p>
          <a:p>
            <a:pPr lvl="3"/>
            <a:r>
              <a:rPr lang="en-AU" dirty="0" smtClean="0"/>
              <a:t>802.1Q#, 802.1AR#. 802.1CM</a:t>
            </a:r>
          </a:p>
          <a:p>
            <a:pPr lvl="3"/>
            <a:r>
              <a:rPr lang="en-AU" b="1" dirty="0" smtClean="0"/>
              <a:t>802.11ak#, 802.11aq#</a:t>
            </a:r>
            <a:endParaRPr lang="en-AU" b="1" dirty="0"/>
          </a:p>
          <a:p>
            <a:pPr lvl="2"/>
            <a:endParaRPr lang="en-AU" dirty="0"/>
          </a:p>
          <a:p>
            <a:pPr lvl="1"/>
            <a:r>
              <a:rPr lang="en-AU" sz="1600" dirty="0"/>
              <a:t>Note: * = comment resolution required</a:t>
            </a:r>
          </a:p>
          <a:p>
            <a:pPr lvl="1"/>
            <a:r>
              <a:rPr lang="en-AU" sz="1600" dirty="0"/>
              <a:t>Note: # = ballot starts soon</a:t>
            </a:r>
          </a:p>
        </p:txBody>
      </p:sp>
      <p:sp>
        <p:nvSpPr>
          <p:cNvPr id="7" name="Date Placeholder 6"/>
          <p:cNvSpPr>
            <a:spLocks noGrp="1"/>
          </p:cNvSpPr>
          <p:nvPr>
            <p:ph type="dt" idx="10"/>
          </p:nvPr>
        </p:nvSpPr>
        <p:spPr/>
        <p:txBody>
          <a:bodyPr/>
          <a:lstStyle/>
          <a:p>
            <a:r>
              <a:rPr lang="en-US" smtClean="0"/>
              <a:t>May 2019</a:t>
            </a:r>
            <a:endParaRPr lang="en-GB"/>
          </a:p>
        </p:txBody>
      </p:sp>
      <p:sp>
        <p:nvSpPr>
          <p:cNvPr id="8" name="Footer Placeholder 7"/>
          <p:cNvSpPr>
            <a:spLocks noGrp="1"/>
          </p:cNvSpPr>
          <p:nvPr>
            <p:ph type="ftr" idx="11"/>
          </p:nvPr>
        </p:nvSpPr>
        <p:spPr/>
        <p:txBody>
          <a:bodyPr/>
          <a:lstStyle/>
          <a:p>
            <a:r>
              <a:rPr lang="en-GB" smtClean="0"/>
              <a:t>Andrew Myles, Cisco</a:t>
            </a:r>
            <a:endParaRPr lang="en-GB"/>
          </a:p>
        </p:txBody>
      </p:sp>
      <p:sp>
        <p:nvSpPr>
          <p:cNvPr id="9" name="Slide Number Placeholder 8"/>
          <p:cNvSpPr>
            <a:spLocks noGrp="1"/>
          </p:cNvSpPr>
          <p:nvPr>
            <p:ph type="sldNum" idx="12"/>
          </p:nvPr>
        </p:nvSpPr>
        <p:spPr/>
        <p:txBody>
          <a:bodyPr/>
          <a:lstStyle/>
          <a:p>
            <a:r>
              <a:rPr lang="en-GB" smtClean="0"/>
              <a:t>Slide </a:t>
            </a:r>
            <a:fld id="{1CD163DD-D5E7-41DA-95F2-71530C24F8C3}" type="slidenum">
              <a:rPr lang="en-GB" smtClean="0"/>
              <a:pPr/>
              <a:t>33</a:t>
            </a:fld>
            <a:endParaRPr lang="en-GB"/>
          </a:p>
        </p:txBody>
      </p:sp>
    </p:spTree>
    <p:extLst>
      <p:ext uri="{BB962C8B-B14F-4D97-AF65-F5344CB8AC3E}">
        <p14:creationId xmlns:p14="http://schemas.microsoft.com/office/powerpoint/2010/main" val="25780853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 JTC1 SC </a:t>
            </a:r>
            <a:r>
              <a:rPr lang="en-AU" dirty="0" smtClean="0"/>
              <a:t>considered other SC6 related issues</a:t>
            </a:r>
            <a:endParaRPr lang="en-AU" dirty="0"/>
          </a:p>
        </p:txBody>
      </p:sp>
      <p:sp>
        <p:nvSpPr>
          <p:cNvPr id="8" name="Content Placeholder 7"/>
          <p:cNvSpPr>
            <a:spLocks noGrp="1"/>
          </p:cNvSpPr>
          <p:nvPr>
            <p:ph idx="1"/>
          </p:nvPr>
        </p:nvSpPr>
        <p:spPr/>
        <p:txBody>
          <a:bodyPr/>
          <a:lstStyle/>
          <a:p>
            <a:r>
              <a:rPr lang="en-AU" dirty="0" smtClean="0"/>
              <a:t>Other SC6 related issues</a:t>
            </a:r>
          </a:p>
          <a:p>
            <a:pPr lvl="1"/>
            <a:r>
              <a:rPr lang="en-AU" dirty="0" smtClean="0"/>
              <a:t>Systematic review of two standards passed ISO ballot</a:t>
            </a:r>
          </a:p>
          <a:p>
            <a:pPr lvl="2"/>
            <a:r>
              <a:rPr lang="en-AU" dirty="0" smtClean="0"/>
              <a:t>ISO/IEC/IEEE </a:t>
            </a:r>
            <a:r>
              <a:rPr lang="en-AU" dirty="0"/>
              <a:t>8802-1X:2013 (closed 4 March 2019) </a:t>
            </a:r>
          </a:p>
          <a:p>
            <a:pPr lvl="2"/>
            <a:r>
              <a:rPr lang="en-AU" dirty="0"/>
              <a:t>ISO/IEC/IEEE 8802-1AE:2013 (closed 4 March 2019) </a:t>
            </a:r>
            <a:endParaRPr lang="en-AU" dirty="0" smtClean="0"/>
          </a:p>
          <a:p>
            <a:pPr lvl="2"/>
            <a:r>
              <a:rPr lang="en-AU" dirty="0"/>
              <a:t>ISO/IEC/IEEE 8802-1AS:2014 (closing 4 June 2019</a:t>
            </a:r>
            <a:r>
              <a:rPr lang="en-AU" dirty="0" smtClean="0"/>
              <a:t>)</a:t>
            </a:r>
            <a:endParaRPr lang="en-AU" dirty="0"/>
          </a:p>
          <a:p>
            <a:pPr lvl="1"/>
            <a:r>
              <a:rPr lang="en-AU" dirty="0" smtClean="0"/>
              <a:t>SC6 have withdrawn old standards, based on IEEE 802 LS</a:t>
            </a:r>
          </a:p>
          <a:p>
            <a:pPr lvl="2"/>
            <a:r>
              <a:rPr lang="en-AU" dirty="0"/>
              <a:t>ISO/IEC TR </a:t>
            </a:r>
            <a:r>
              <a:rPr lang="en-AU" dirty="0" smtClean="0"/>
              <a:t>8802-1:2001</a:t>
            </a:r>
          </a:p>
          <a:p>
            <a:pPr lvl="2"/>
            <a:r>
              <a:rPr lang="en-AU" dirty="0" smtClean="0"/>
              <a:t>ISO/IEC 15802-1:1995</a:t>
            </a:r>
          </a:p>
          <a:p>
            <a:pPr lvl="2"/>
            <a:r>
              <a:rPr lang="en-AU" dirty="0" smtClean="0"/>
              <a:t>ISO/IEC 15802-3:1998</a:t>
            </a:r>
          </a:p>
          <a:p>
            <a:pPr lvl="2"/>
            <a:r>
              <a:rPr lang="en-AU" dirty="0" smtClean="0"/>
              <a:t>ISO/IEC 8802-5:1998</a:t>
            </a:r>
          </a:p>
          <a:p>
            <a:pPr lvl="2"/>
            <a:r>
              <a:rPr lang="en-AU" dirty="0" smtClean="0"/>
              <a:t>ISO/IEC </a:t>
            </a:r>
            <a:r>
              <a:rPr lang="en-AU" dirty="0"/>
              <a:t>8802-5:1998/Amd.1:1998 </a:t>
            </a:r>
            <a:endParaRPr lang="en-AU" dirty="0" smtClean="0"/>
          </a:p>
          <a:p>
            <a:pPr lvl="1"/>
            <a:r>
              <a:rPr lang="en-AU" dirty="0" smtClean="0"/>
              <a:t>Nothing of interest occurred at recent SC6 meeting in </a:t>
            </a:r>
            <a:r>
              <a:rPr lang="en-AU" dirty="0" err="1" smtClean="0"/>
              <a:t>Beijng</a:t>
            </a:r>
            <a:endParaRPr lang="en-AU" dirty="0" smtClean="0"/>
          </a:p>
        </p:txBody>
      </p:sp>
      <p:sp>
        <p:nvSpPr>
          <p:cNvPr id="5" name="Footer Placeholder 4"/>
          <p:cNvSpPr>
            <a:spLocks noGrp="1"/>
          </p:cNvSpPr>
          <p:nvPr>
            <p:ph type="ftr" sz="quarter" idx="4294967295"/>
          </p:nvPr>
        </p:nvSpPr>
        <p:spPr>
          <a:xfrm>
            <a:off x="8634841" y="6475413"/>
            <a:ext cx="1433085" cy="184666"/>
          </a:xfrm>
          <a:prstGeom prst="rect">
            <a:avLst/>
          </a:prstGeom>
        </p:spPr>
        <p:txBody>
          <a:bodyPr/>
          <a:lstStyle/>
          <a:p>
            <a:pPr>
              <a:defRPr/>
            </a:pPr>
            <a:r>
              <a:rPr lang="en-US" smtClean="0"/>
              <a:t>Andrew Myles, Cisco</a:t>
            </a:r>
            <a:endParaRPr lang="en-US" dirty="0"/>
          </a:p>
        </p:txBody>
      </p:sp>
      <p:sp>
        <p:nvSpPr>
          <p:cNvPr id="6" name="Slide Number Placeholder 5"/>
          <p:cNvSpPr>
            <a:spLocks noGrp="1"/>
          </p:cNvSpPr>
          <p:nvPr>
            <p:ph type="sldNum" sz="quarter" idx="4294967295"/>
          </p:nvPr>
        </p:nvSpPr>
        <p:spPr>
          <a:xfrm>
            <a:off x="5851525" y="6475413"/>
            <a:ext cx="565150" cy="182562"/>
          </a:xfrm>
          <a:prstGeom prst="rect">
            <a:avLst/>
          </a:prstGeom>
        </p:spPr>
        <p:txBody>
          <a:bodyPr/>
          <a:lstStyle/>
          <a:p>
            <a:pPr>
              <a:defRPr/>
            </a:pPr>
            <a:r>
              <a:rPr lang="en-US" smtClean="0"/>
              <a:t>Slide </a:t>
            </a:r>
            <a:fld id="{FCE5288C-F87B-4810-A6B2-740CE13BD34D}" type="slidenum">
              <a:rPr lang="en-US" smtClean="0"/>
              <a:pPr>
                <a:defRPr/>
              </a:pPr>
              <a:t>34</a:t>
            </a:fld>
            <a:endParaRPr lang="en-US"/>
          </a:p>
        </p:txBody>
      </p:sp>
    </p:spTree>
    <p:extLst>
      <p:ext uri="{BB962C8B-B14F-4D97-AF65-F5344CB8AC3E}">
        <p14:creationId xmlns:p14="http://schemas.microsoft.com/office/powerpoint/2010/main" val="31760572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JTC1 SC will focus on executing the PSDO process in Vienna </a:t>
            </a:r>
            <a:r>
              <a:rPr lang="en-AU" dirty="0"/>
              <a:t>in </a:t>
            </a:r>
            <a:r>
              <a:rPr lang="en-AU" dirty="0" smtClean="0"/>
              <a:t>July </a:t>
            </a:r>
            <a:r>
              <a:rPr lang="en-AU" dirty="0"/>
              <a:t>2019</a:t>
            </a:r>
          </a:p>
        </p:txBody>
      </p:sp>
      <p:sp>
        <p:nvSpPr>
          <p:cNvPr id="3" name="Content Placeholder 2"/>
          <p:cNvSpPr>
            <a:spLocks noGrp="1"/>
          </p:cNvSpPr>
          <p:nvPr>
            <p:ph idx="1"/>
          </p:nvPr>
        </p:nvSpPr>
        <p:spPr/>
        <p:txBody>
          <a:bodyPr/>
          <a:lstStyle/>
          <a:p>
            <a:r>
              <a:rPr lang="en-AU" dirty="0" smtClean="0"/>
              <a:t>IEEE 802 JTC1 SC plans for Vienna in July 2019</a:t>
            </a:r>
          </a:p>
          <a:p>
            <a:pPr lvl="1"/>
            <a:r>
              <a:rPr lang="en-AU" dirty="0" smtClean="0"/>
              <a:t>Execute PSDO process</a:t>
            </a:r>
          </a:p>
          <a:p>
            <a:pPr lvl="1"/>
            <a:endParaRPr lang="en-AU" dirty="0"/>
          </a:p>
        </p:txBody>
      </p:sp>
      <p:sp>
        <p:nvSpPr>
          <p:cNvPr id="4" name="Footer Placeholder 3"/>
          <p:cNvSpPr>
            <a:spLocks noGrp="1"/>
          </p:cNvSpPr>
          <p:nvPr>
            <p:ph type="ftr" sz="quarter" idx="4294967295"/>
          </p:nvPr>
        </p:nvSpPr>
        <p:spPr>
          <a:xfrm>
            <a:off x="8634841" y="6475413"/>
            <a:ext cx="1433085" cy="184666"/>
          </a:xfrm>
          <a:prstGeom prst="rect">
            <a:avLst/>
          </a:prstGeom>
        </p:spPr>
        <p:txBody>
          <a:bodyPr/>
          <a:lstStyle/>
          <a:p>
            <a:r>
              <a:rPr lang="en-US" smtClean="0"/>
              <a:t>Andrew Myles, Cisco</a:t>
            </a:r>
            <a:endParaRPr lang="en-US" dirty="0"/>
          </a:p>
        </p:txBody>
      </p:sp>
      <p:sp>
        <p:nvSpPr>
          <p:cNvPr id="5" name="Slide Number Placeholder 4"/>
          <p:cNvSpPr>
            <a:spLocks noGrp="1"/>
          </p:cNvSpPr>
          <p:nvPr>
            <p:ph type="sldNum" sz="quarter" idx="4294967295"/>
          </p:nvPr>
        </p:nvSpPr>
        <p:spPr>
          <a:xfrm>
            <a:off x="5851525" y="6475413"/>
            <a:ext cx="565150" cy="182562"/>
          </a:xfrm>
          <a:prstGeom prst="rect">
            <a:avLst/>
          </a:prstGeom>
        </p:spPr>
        <p:txBody>
          <a:bodyPr/>
          <a:lstStyle/>
          <a:p>
            <a:r>
              <a:rPr lang="en-US" smtClean="0"/>
              <a:t>Slide </a:t>
            </a:r>
            <a:fld id="{EF4002E7-DB4D-4CC3-8382-1939D19420D8}" type="slidenum">
              <a:rPr lang="en-US" smtClean="0"/>
              <a:pPr/>
              <a:t>35</a:t>
            </a:fld>
            <a:endParaRPr lang="en-US"/>
          </a:p>
        </p:txBody>
      </p:sp>
    </p:spTree>
    <p:extLst>
      <p:ext uri="{BB962C8B-B14F-4D97-AF65-F5344CB8AC3E}">
        <p14:creationId xmlns:p14="http://schemas.microsoft.com/office/powerpoint/2010/main" val="42483335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a:xfrm>
            <a:off x="2209800" y="685800"/>
            <a:ext cx="7924800" cy="1066800"/>
          </a:xfrm>
        </p:spPr>
        <p:txBody>
          <a:bodyPr/>
          <a:lstStyle/>
          <a:p>
            <a:r>
              <a:rPr lang="en-US" altLang="en-US" dirty="0" err="1" smtClean="0"/>
              <a:t>TGmd</a:t>
            </a:r>
            <a:r>
              <a:rPr lang="en-US" altLang="en-US" dirty="0" smtClean="0"/>
              <a:t> May 2019 Closing Report</a:t>
            </a:r>
          </a:p>
        </p:txBody>
      </p:sp>
      <p:sp>
        <p:nvSpPr>
          <p:cNvPr id="2054" name="Rectangle 6"/>
          <p:cNvSpPr>
            <a:spLocks noGrp="1" noChangeArrowheads="1"/>
          </p:cNvSpPr>
          <p:nvPr>
            <p:ph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2019-05-16</a:t>
            </a:r>
          </a:p>
          <a:p>
            <a:pPr algn="ctr">
              <a:lnSpc>
                <a:spcPct val="90000"/>
              </a:lnSpc>
              <a:buFontTx/>
              <a:buNone/>
            </a:pPr>
            <a:endParaRPr lang="en-US" altLang="en-US" sz="2000" b="0" dirty="0"/>
          </a:p>
        </p:txBody>
      </p:sp>
      <p:sp>
        <p:nvSpPr>
          <p:cNvPr id="3076" name="Slide Number Placeholder 5"/>
          <p:cNvSpPr>
            <a:spLocks noGrp="1"/>
          </p:cNvSpPr>
          <p:nvPr>
            <p:ph type="sldNum"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36</a:t>
            </a:fld>
            <a:endParaRPr lang="en-US" smtClean="0"/>
          </a:p>
        </p:txBody>
      </p:sp>
      <p:sp>
        <p:nvSpPr>
          <p:cNvPr id="3075" name="Footer Placeholder 4"/>
          <p:cNvSpPr>
            <a:spLocks noGrp="1"/>
          </p:cNvSpPr>
          <p:nvPr>
            <p:ph type="ftr" idx="14"/>
          </p:nvPr>
        </p:nvSpPr>
        <p:spPr>
          <a:xfrm>
            <a:off x="9601201" y="6475413"/>
            <a:ext cx="1752599" cy="15398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Dorothy Stanley, HP Enterprise</a:t>
            </a:r>
          </a:p>
        </p:txBody>
      </p:sp>
      <p:sp>
        <p:nvSpPr>
          <p:cNvPr id="3074" name="Date Placeholder 3"/>
          <p:cNvSpPr>
            <a:spLocks noGrp="1"/>
          </p:cNvSpPr>
          <p:nvPr>
            <p:ph type="dt" idx="15"/>
          </p:nvPr>
        </p:nvSpPr>
        <p:spPr>
          <a:xfrm>
            <a:off x="2220914" y="334964"/>
            <a:ext cx="1893887" cy="27463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May 2019</a:t>
            </a:r>
            <a:endParaRPr lang="en-US" sz="1800" dirty="0"/>
          </a:p>
        </p:txBody>
      </p:sp>
      <p:graphicFrame>
        <p:nvGraphicFramePr>
          <p:cNvPr id="2055" name="Object 11"/>
          <p:cNvGraphicFramePr>
            <a:graphicFrameLocks noChangeAspect="1"/>
          </p:cNvGraphicFramePr>
          <p:nvPr>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117780" name="Document" r:id="rId4" imgW="8254447" imgH="2544858" progId="Word.Document.8">
                  <p:embed/>
                </p:oleObj>
              </mc:Choice>
              <mc:Fallback>
                <p:oleObj name="Document" r:id="rId4" imgW="8254447" imgH="2544858" progId="Word.Document.8">
                  <p:embed/>
                  <p:pic>
                    <p:nvPicPr>
                      <p:cNvPr id="0" name=""/>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extLst>
      <p:ext uri="{BB962C8B-B14F-4D97-AF65-F5344CB8AC3E}">
        <p14:creationId xmlns:p14="http://schemas.microsoft.com/office/powerpoint/2010/main" val="40943270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closing report for the May 2019 session.</a:t>
            </a:r>
          </a:p>
        </p:txBody>
      </p:sp>
      <p:sp>
        <p:nvSpPr>
          <p:cNvPr id="4100" name="Slide Number Placeholder 5"/>
          <p:cNvSpPr>
            <a:spLocks noGrp="1"/>
          </p:cNvSpPr>
          <p:nvPr>
            <p:ph type="sldNum"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37</a:t>
            </a:fld>
            <a:endParaRPr lang="en-US" smtClean="0"/>
          </a:p>
        </p:txBody>
      </p:sp>
      <p:sp>
        <p:nvSpPr>
          <p:cNvPr id="4099" name="Footer Placeholder 4"/>
          <p:cNvSpPr>
            <a:spLocks noGrp="1"/>
          </p:cNvSpPr>
          <p:nvPr>
            <p:ph type="ftr" idx="14"/>
          </p:nvPr>
        </p:nvSpPr>
        <p:spPr>
          <a:xfrm>
            <a:off x="9601201" y="6475413"/>
            <a:ext cx="1752599" cy="15398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Dorothy Stanley, HP Enterprise</a:t>
            </a:r>
          </a:p>
        </p:txBody>
      </p:sp>
      <p:sp>
        <p:nvSpPr>
          <p:cNvPr id="4098" name="Date Placeholder 3"/>
          <p:cNvSpPr>
            <a:spLocks noGrp="1"/>
          </p:cNvSpPr>
          <p:nvPr>
            <p:ph type="dt" idx="15"/>
          </p:nvPr>
        </p:nvSpPr>
        <p:spPr>
          <a:xfrm>
            <a:off x="2220914" y="334964"/>
            <a:ext cx="1893887" cy="27463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May 2019</a:t>
            </a:r>
          </a:p>
        </p:txBody>
      </p:sp>
    </p:spTree>
    <p:extLst>
      <p:ext uri="{BB962C8B-B14F-4D97-AF65-F5344CB8AC3E}">
        <p14:creationId xmlns:p14="http://schemas.microsoft.com/office/powerpoint/2010/main" val="12208257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7772400" cy="1066800"/>
          </a:xfrm>
        </p:spPr>
        <p:txBody>
          <a:bodyPr/>
          <a:lstStyle/>
          <a:p>
            <a:r>
              <a:rPr lang="en-US" dirty="0" smtClean="0"/>
              <a:t>Work completed this week </a:t>
            </a:r>
            <a:r>
              <a:rPr lang="en-US" dirty="0"/>
              <a:t/>
            </a:r>
            <a:br>
              <a:rPr lang="en-US" dirty="0"/>
            </a:br>
            <a:endParaRPr lang="en-US" dirty="0"/>
          </a:p>
        </p:txBody>
      </p:sp>
      <p:sp>
        <p:nvSpPr>
          <p:cNvPr id="3" name="Content Placeholder 2"/>
          <p:cNvSpPr>
            <a:spLocks noGrp="1"/>
          </p:cNvSpPr>
          <p:nvPr>
            <p:ph idx="1"/>
          </p:nvPr>
        </p:nvSpPr>
        <p:spPr>
          <a:xfrm>
            <a:off x="1905000" y="1447800"/>
            <a:ext cx="8382000" cy="4876800"/>
          </a:xfrm>
        </p:spPr>
        <p:txBody>
          <a:bodyPr/>
          <a:lstStyle/>
          <a:p>
            <a:pPr>
              <a:defRPr/>
            </a:pPr>
            <a:r>
              <a:rPr lang="en-US" altLang="ja-JP" dirty="0" smtClean="0"/>
              <a:t>Continued comment resolution of 723 comments received in LB236</a:t>
            </a:r>
          </a:p>
          <a:p>
            <a:pPr lvl="1">
              <a:defRPr/>
            </a:pPr>
            <a:r>
              <a:rPr lang="en-US" altLang="ja-JP" dirty="0" smtClean="0"/>
              <a:t>Approximately 400 Comments resolved to date</a:t>
            </a:r>
          </a:p>
          <a:p>
            <a:pPr>
              <a:defRPr/>
            </a:pPr>
            <a:r>
              <a:rPr lang="en-US" altLang="ja-JP" dirty="0" smtClean="0"/>
              <a:t>Planned teleconferences and Ad-hoc meeting</a:t>
            </a:r>
          </a:p>
          <a:p>
            <a:pPr lvl="1">
              <a:defRPr/>
            </a:pPr>
            <a:r>
              <a:rPr lang="en-US" altLang="en-US" dirty="0" smtClean="0"/>
              <a:t>May 24, 31, June 21, 28</a:t>
            </a:r>
            <a:endParaRPr lang="en-US" altLang="ja-JP" dirty="0" smtClean="0"/>
          </a:p>
          <a:p>
            <a:pPr>
              <a:defRPr/>
            </a:pPr>
            <a:r>
              <a:rPr lang="en-US" dirty="0" smtClean="0"/>
              <a:t>Mandatory Draft Review (MDR) completed</a:t>
            </a:r>
          </a:p>
          <a:p>
            <a:pPr>
              <a:defRPr/>
            </a:pPr>
            <a:r>
              <a:rPr lang="en-US" dirty="0" err="1" smtClean="0"/>
              <a:t>TGmd</a:t>
            </a:r>
            <a:r>
              <a:rPr lang="en-US" dirty="0" smtClean="0"/>
              <a:t> schedule: updated</a:t>
            </a:r>
          </a:p>
          <a:p>
            <a:r>
              <a:rPr lang="en-US" dirty="0" smtClean="0"/>
              <a:t>Agenda</a:t>
            </a:r>
            <a:endParaRPr lang="en-US" dirty="0"/>
          </a:p>
          <a:p>
            <a:pPr lvl="1"/>
            <a:r>
              <a:rPr lang="en-US" dirty="0">
                <a:hlinkClick r:id="rId3"/>
              </a:rPr>
              <a:t>https://</a:t>
            </a:r>
            <a:r>
              <a:rPr lang="en-US" dirty="0" smtClean="0">
                <a:hlinkClick r:id="rId3"/>
              </a:rPr>
              <a:t>mentor.ieee.org/802.11/dcn/19/11-19-0568-08-000m-2019-may-tgmd-agenda.pptx</a:t>
            </a:r>
            <a:r>
              <a:rPr lang="en-US" dirty="0" smtClean="0"/>
              <a:t> </a:t>
            </a:r>
          </a:p>
        </p:txBody>
      </p:sp>
      <p:sp>
        <p:nvSpPr>
          <p:cNvPr id="6" name="Slide Number Placeholder 5"/>
          <p:cNvSpPr>
            <a:spLocks noGrp="1"/>
          </p:cNvSpPr>
          <p:nvPr>
            <p:ph type="sldNum" idx="12"/>
          </p:nvPr>
        </p:nvSpPr>
        <p:spPr/>
        <p:txBody>
          <a:bodyPr/>
          <a:lstStyle/>
          <a:p>
            <a:pPr>
              <a:defRPr/>
            </a:pPr>
            <a:r>
              <a:rPr lang="en-US" smtClean="0"/>
              <a:t>Slide </a:t>
            </a:r>
            <a:fld id="{9F280238-5E03-4A90-BACD-D800220B2674}" type="slidenum">
              <a:rPr lang="en-US" smtClean="0"/>
              <a:pPr>
                <a:defRPr/>
              </a:pPr>
              <a:t>38</a:t>
            </a:fld>
            <a:endParaRPr lang="en-US"/>
          </a:p>
        </p:txBody>
      </p:sp>
      <p:sp>
        <p:nvSpPr>
          <p:cNvPr id="5" name="Footer Placeholder 4"/>
          <p:cNvSpPr>
            <a:spLocks noGrp="1"/>
          </p:cNvSpPr>
          <p:nvPr>
            <p:ph type="ftr" idx="14"/>
          </p:nvPr>
        </p:nvSpPr>
        <p:spPr>
          <a:xfrm>
            <a:off x="9601201" y="6475413"/>
            <a:ext cx="1752599" cy="153987"/>
          </a:xfrm>
          <a:prstGeom prst="rect">
            <a:avLst/>
          </a:prstGeom>
        </p:spPr>
        <p:txBody>
          <a:bodyPr/>
          <a:lstStyle/>
          <a:p>
            <a:pPr>
              <a:defRPr/>
            </a:pPr>
            <a:r>
              <a:rPr lang="en-US" dirty="0" smtClean="0"/>
              <a:t>Dorothy Stanley, HP Enterprise</a:t>
            </a:r>
            <a:endParaRPr lang="en-US" dirty="0"/>
          </a:p>
        </p:txBody>
      </p:sp>
      <p:sp>
        <p:nvSpPr>
          <p:cNvPr id="4" name="Date Placeholder 3"/>
          <p:cNvSpPr>
            <a:spLocks noGrp="1"/>
          </p:cNvSpPr>
          <p:nvPr>
            <p:ph type="dt" idx="15"/>
          </p:nvPr>
        </p:nvSpPr>
        <p:spPr>
          <a:xfrm>
            <a:off x="2220914" y="334964"/>
            <a:ext cx="1893887" cy="274637"/>
          </a:xfrm>
          <a:prstGeom prst="rect">
            <a:avLst/>
          </a:prstGeom>
        </p:spPr>
        <p:txBody>
          <a:bodyPr/>
          <a:lstStyle/>
          <a:p>
            <a:pPr>
              <a:defRPr/>
            </a:pPr>
            <a:r>
              <a:rPr lang="en-US" smtClean="0"/>
              <a:t>May 2019</a:t>
            </a:r>
            <a:endParaRPr lang="en-US" dirty="0"/>
          </a:p>
        </p:txBody>
      </p:sp>
    </p:spTree>
    <p:extLst>
      <p:ext uri="{BB962C8B-B14F-4D97-AF65-F5344CB8AC3E}">
        <p14:creationId xmlns:p14="http://schemas.microsoft.com/office/powerpoint/2010/main" val="41433248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7772400" cy="1066800"/>
          </a:xfrm>
        </p:spPr>
        <p:txBody>
          <a:bodyPr/>
          <a:lstStyle/>
          <a:p>
            <a:r>
              <a:rPr lang="en-US" dirty="0" err="1" smtClean="0"/>
              <a:t>TGmd</a:t>
            </a:r>
            <a:r>
              <a:rPr lang="en-US" dirty="0" smtClean="0"/>
              <a:t> schedule - updated</a:t>
            </a:r>
            <a:r>
              <a:rPr lang="en-US" dirty="0"/>
              <a:t/>
            </a:r>
            <a:br>
              <a:rPr lang="en-US" dirty="0"/>
            </a:br>
            <a:endParaRPr lang="en-US" dirty="0"/>
          </a:p>
        </p:txBody>
      </p:sp>
      <p:sp>
        <p:nvSpPr>
          <p:cNvPr id="3" name="Content Placeholder 2"/>
          <p:cNvSpPr>
            <a:spLocks noGrp="1"/>
          </p:cNvSpPr>
          <p:nvPr>
            <p:ph idx="1"/>
          </p:nvPr>
        </p:nvSpPr>
        <p:spPr>
          <a:xfrm>
            <a:off x="1943100" y="1828800"/>
            <a:ext cx="8382000" cy="3657600"/>
          </a:xfrm>
        </p:spPr>
        <p:txBody>
          <a:bodyPr/>
          <a:lstStyle/>
          <a:p>
            <a:pPr>
              <a:lnSpc>
                <a:spcPct val="80000"/>
              </a:lnSpc>
            </a:pPr>
            <a:r>
              <a:rPr lang="en-US" altLang="en-US" dirty="0"/>
              <a:t>January 2018 – Initial WGLB</a:t>
            </a:r>
          </a:p>
          <a:p>
            <a:pPr>
              <a:lnSpc>
                <a:spcPct val="80000"/>
              </a:lnSpc>
            </a:pPr>
            <a:r>
              <a:rPr lang="en-US" altLang="en-US" dirty="0" smtClean="0"/>
              <a:t>November </a:t>
            </a:r>
            <a:r>
              <a:rPr lang="en-US" altLang="en-US" dirty="0"/>
              <a:t>2018 –D2.0 WGLB Recirculation </a:t>
            </a:r>
            <a:r>
              <a:rPr lang="en-US" altLang="en-US" dirty="0" smtClean="0"/>
              <a:t>LB</a:t>
            </a:r>
          </a:p>
          <a:p>
            <a:pPr>
              <a:lnSpc>
                <a:spcPct val="80000"/>
              </a:lnSpc>
            </a:pPr>
            <a:r>
              <a:rPr lang="en-US" altLang="en-US" dirty="0" smtClean="0"/>
              <a:t>May 2019 – MEC/MDR done</a:t>
            </a:r>
          </a:p>
          <a:p>
            <a:pPr>
              <a:lnSpc>
                <a:spcPct val="80000"/>
              </a:lnSpc>
            </a:pPr>
            <a:r>
              <a:rPr lang="en-US" altLang="en-US" dirty="0" smtClean="0"/>
              <a:t>July 2019 – D3.0 WGLB Recirculation LB </a:t>
            </a:r>
            <a:endParaRPr lang="en-US" altLang="en-US" dirty="0"/>
          </a:p>
          <a:p>
            <a:pPr>
              <a:lnSpc>
                <a:spcPct val="80000"/>
              </a:lnSpc>
            </a:pPr>
            <a:r>
              <a:rPr lang="en-US" altLang="en-US" dirty="0" smtClean="0"/>
              <a:t>July </a:t>
            </a:r>
            <a:r>
              <a:rPr lang="en-US" altLang="en-US" dirty="0"/>
              <a:t>2019 – Form SB </a:t>
            </a:r>
            <a:r>
              <a:rPr lang="en-US" altLang="en-US" dirty="0" smtClean="0"/>
              <a:t>Pool </a:t>
            </a:r>
            <a:endParaRPr lang="en-US" altLang="en-US" dirty="0"/>
          </a:p>
          <a:p>
            <a:pPr>
              <a:lnSpc>
                <a:spcPct val="80000"/>
              </a:lnSpc>
            </a:pPr>
            <a:r>
              <a:rPr lang="en-US" altLang="en-US" dirty="0" smtClean="0"/>
              <a:t>September 2019 – D3.0 Recirculation (unchanged)</a:t>
            </a:r>
          </a:p>
          <a:p>
            <a:pPr>
              <a:lnSpc>
                <a:spcPct val="80000"/>
              </a:lnSpc>
            </a:pPr>
            <a:r>
              <a:rPr lang="en-US" altLang="en-US" dirty="0" smtClean="0"/>
              <a:t>October </a:t>
            </a:r>
            <a:r>
              <a:rPr lang="en-US" altLang="en-US" dirty="0"/>
              <a:t>2019 – Initial SB </a:t>
            </a:r>
            <a:r>
              <a:rPr lang="en-US" altLang="en-US" dirty="0" smtClean="0"/>
              <a:t>D3.0</a:t>
            </a:r>
            <a:endParaRPr lang="en-US" altLang="en-US" dirty="0"/>
          </a:p>
          <a:p>
            <a:pPr>
              <a:lnSpc>
                <a:spcPct val="80000"/>
              </a:lnSpc>
            </a:pPr>
            <a:r>
              <a:rPr lang="en-US" altLang="en-US" dirty="0" smtClean="0"/>
              <a:t>March 2020– </a:t>
            </a:r>
            <a:r>
              <a:rPr lang="en-US" altLang="en-US" dirty="0"/>
              <a:t>Recirculation </a:t>
            </a:r>
            <a:r>
              <a:rPr lang="en-US" altLang="en-US" dirty="0" smtClean="0"/>
              <a:t>SB D4.0</a:t>
            </a:r>
            <a:endParaRPr lang="en-US" altLang="en-US" dirty="0"/>
          </a:p>
          <a:p>
            <a:pPr>
              <a:lnSpc>
                <a:spcPct val="80000"/>
              </a:lnSpc>
            </a:pPr>
            <a:r>
              <a:rPr lang="en-US" altLang="en-US" dirty="0" smtClean="0"/>
              <a:t>July </a:t>
            </a:r>
            <a:r>
              <a:rPr lang="en-US" altLang="en-US" dirty="0"/>
              <a:t>2020 – </a:t>
            </a:r>
            <a:r>
              <a:rPr lang="en-US" altLang="en-US" dirty="0" smtClean="0"/>
              <a:t>WG/EC approval </a:t>
            </a:r>
            <a:endParaRPr lang="en-US" altLang="en-US" dirty="0"/>
          </a:p>
          <a:p>
            <a:pPr>
              <a:lnSpc>
                <a:spcPct val="80000"/>
              </a:lnSpc>
            </a:pPr>
            <a:r>
              <a:rPr lang="en-US" altLang="en-US" smtClean="0"/>
              <a:t>Sept </a:t>
            </a:r>
            <a:r>
              <a:rPr lang="en-US" altLang="en-US" dirty="0"/>
              <a:t>2020 – </a:t>
            </a:r>
            <a:r>
              <a:rPr lang="en-US" altLang="en-US" dirty="0" err="1" smtClean="0"/>
              <a:t>RevCom</a:t>
            </a:r>
            <a:r>
              <a:rPr lang="en-US" altLang="en-US" dirty="0" smtClean="0"/>
              <a:t>/SASB approval</a:t>
            </a:r>
            <a:endParaRPr lang="en-US" altLang="en-US" dirty="0"/>
          </a:p>
        </p:txBody>
      </p:sp>
      <p:sp>
        <p:nvSpPr>
          <p:cNvPr id="6" name="Slide Number Placeholder 5"/>
          <p:cNvSpPr>
            <a:spLocks noGrp="1"/>
          </p:cNvSpPr>
          <p:nvPr>
            <p:ph type="sldNum" idx="12"/>
          </p:nvPr>
        </p:nvSpPr>
        <p:spPr/>
        <p:txBody>
          <a:bodyPr/>
          <a:lstStyle/>
          <a:p>
            <a:pPr>
              <a:defRPr/>
            </a:pPr>
            <a:r>
              <a:rPr lang="en-US" smtClean="0"/>
              <a:t>Slide </a:t>
            </a:r>
            <a:fld id="{9F280238-5E03-4A90-BACD-D800220B2674}" type="slidenum">
              <a:rPr lang="en-US" smtClean="0"/>
              <a:pPr>
                <a:defRPr/>
              </a:pPr>
              <a:t>39</a:t>
            </a:fld>
            <a:endParaRPr lang="en-US"/>
          </a:p>
        </p:txBody>
      </p:sp>
      <p:sp>
        <p:nvSpPr>
          <p:cNvPr id="5" name="Footer Placeholder 4"/>
          <p:cNvSpPr>
            <a:spLocks noGrp="1"/>
          </p:cNvSpPr>
          <p:nvPr>
            <p:ph type="ftr" idx="14"/>
          </p:nvPr>
        </p:nvSpPr>
        <p:spPr>
          <a:xfrm>
            <a:off x="9601201" y="6475413"/>
            <a:ext cx="1752599" cy="77787"/>
          </a:xfrm>
          <a:prstGeom prst="rect">
            <a:avLst/>
          </a:prstGeom>
        </p:spPr>
        <p:txBody>
          <a:bodyPr/>
          <a:lstStyle/>
          <a:p>
            <a:pPr>
              <a:defRPr/>
            </a:pPr>
            <a:r>
              <a:rPr lang="en-US" dirty="0" smtClean="0"/>
              <a:t>Dorothy Stanley, HP Enterprise</a:t>
            </a:r>
            <a:endParaRPr lang="en-US" dirty="0"/>
          </a:p>
        </p:txBody>
      </p:sp>
      <p:sp>
        <p:nvSpPr>
          <p:cNvPr id="4" name="Date Placeholder 3"/>
          <p:cNvSpPr>
            <a:spLocks noGrp="1"/>
          </p:cNvSpPr>
          <p:nvPr>
            <p:ph type="dt" idx="15"/>
          </p:nvPr>
        </p:nvSpPr>
        <p:spPr>
          <a:xfrm>
            <a:off x="2220914" y="334964"/>
            <a:ext cx="1893887" cy="274637"/>
          </a:xfrm>
          <a:prstGeom prst="rect">
            <a:avLst/>
          </a:prstGeom>
        </p:spPr>
        <p:txBody>
          <a:bodyPr/>
          <a:lstStyle/>
          <a:p>
            <a:pPr>
              <a:defRPr/>
            </a:pPr>
            <a:r>
              <a:rPr lang="en-US" smtClean="0"/>
              <a:t>May 2019</a:t>
            </a:r>
            <a:endParaRPr lang="en-US" dirty="0"/>
          </a:p>
        </p:txBody>
      </p:sp>
    </p:spTree>
    <p:extLst>
      <p:ext uri="{BB962C8B-B14F-4D97-AF65-F5344CB8AC3E}">
        <p14:creationId xmlns:p14="http://schemas.microsoft.com/office/powerpoint/2010/main" val="142946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pic>
        <p:nvPicPr>
          <p:cNvPr id="3" name="Content Placeholder 2"/>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219200" y="992187"/>
            <a:ext cx="9618482" cy="5256213"/>
          </a:xfrm>
        </p:spPr>
      </p:pic>
    </p:spTree>
    <p:extLst>
      <p:ext uri="{BB962C8B-B14F-4D97-AF65-F5344CB8AC3E}">
        <p14:creationId xmlns:p14="http://schemas.microsoft.com/office/powerpoint/2010/main" val="163777030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Approved PARs: </a:t>
            </a:r>
            <a:r>
              <a:rPr lang="en-US" altLang="en-US" sz="2000" dirty="0">
                <a:hlinkClick r:id="rId4"/>
              </a:rPr>
              <a:t>https://standards.ieee.org/about/sba/index.html</a:t>
            </a:r>
            <a:r>
              <a:rPr lang="en-US" altLang="en-US" sz="2000" dirty="0"/>
              <a:t> </a:t>
            </a:r>
          </a:p>
          <a:p>
            <a:r>
              <a:rPr lang="en-US" altLang="en-US" sz="2000" dirty="0"/>
              <a:t>Comment spreadsheet: </a:t>
            </a:r>
            <a:r>
              <a:rPr lang="en-US" altLang="en-US" sz="2000" dirty="0">
                <a:hlinkClick r:id="rId5"/>
              </a:rPr>
              <a:t>https://mentor.ieee.org/802.11/dcn/18/11-18-0611-15-000m-revmd-wg-ballot-comments.xls</a:t>
            </a:r>
            <a:r>
              <a:rPr lang="en-US" altLang="en-US" sz="2000" dirty="0"/>
              <a:t> </a:t>
            </a:r>
          </a:p>
        </p:txBody>
      </p:sp>
      <p:sp>
        <p:nvSpPr>
          <p:cNvPr id="15364" name="Slide Number Placeholder 5"/>
          <p:cNvSpPr>
            <a:spLocks noGrp="1"/>
          </p:cNvSpPr>
          <p:nvPr>
            <p:ph type="sldNum"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40</a:t>
            </a:fld>
            <a:endParaRPr lang="en-US" smtClean="0"/>
          </a:p>
        </p:txBody>
      </p:sp>
      <p:sp>
        <p:nvSpPr>
          <p:cNvPr id="15363" name="Footer Placeholder 4"/>
          <p:cNvSpPr>
            <a:spLocks noGrp="1"/>
          </p:cNvSpPr>
          <p:nvPr>
            <p:ph type="ftr" idx="14"/>
          </p:nvPr>
        </p:nvSpPr>
        <p:spPr>
          <a:xfrm>
            <a:off x="9601201" y="6475413"/>
            <a:ext cx="1752599" cy="15398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Dorothy Stanley, HP Enterprise</a:t>
            </a:r>
          </a:p>
        </p:txBody>
      </p:sp>
      <p:sp>
        <p:nvSpPr>
          <p:cNvPr id="15362" name="Date Placeholder 3"/>
          <p:cNvSpPr>
            <a:spLocks noGrp="1"/>
          </p:cNvSpPr>
          <p:nvPr>
            <p:ph type="dt" idx="15"/>
          </p:nvPr>
        </p:nvSpPr>
        <p:spPr>
          <a:xfrm>
            <a:off x="2220914" y="334964"/>
            <a:ext cx="1893887" cy="27463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May 2019</a:t>
            </a:r>
          </a:p>
        </p:txBody>
      </p:sp>
    </p:spTree>
    <p:extLst>
      <p:ext uri="{BB962C8B-B14F-4D97-AF65-F5344CB8AC3E}">
        <p14:creationId xmlns:p14="http://schemas.microsoft.com/office/powerpoint/2010/main" val="4859695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p:txBody>
          <a:bodyPr/>
          <a:lstStyle/>
          <a:p>
            <a:r>
              <a:rPr lang="en-US" dirty="0" err="1"/>
              <a:t>TGax</a:t>
            </a:r>
            <a:r>
              <a:rPr lang="en-US" dirty="0"/>
              <a:t> May 2019 Closing Report</a:t>
            </a:r>
          </a:p>
        </p:txBody>
      </p:sp>
      <p:sp>
        <p:nvSpPr>
          <p:cNvPr id="1031" name="Rectangle 6"/>
          <p:cNvSpPr>
            <a:spLocks noGrp="1" noChangeArrowheads="1"/>
          </p:cNvSpPr>
          <p:nvPr>
            <p:ph idx="1"/>
          </p:nvPr>
        </p:nvSpPr>
        <p:spPr>
          <a:xfrm>
            <a:off x="2209800" y="1828800"/>
            <a:ext cx="7772400" cy="381000"/>
          </a:xfrm>
        </p:spPr>
        <p:txBody>
          <a:bodyPr/>
          <a:lstStyle/>
          <a:p>
            <a:pPr algn="ctr">
              <a:buFontTx/>
              <a:buNone/>
            </a:pPr>
            <a:r>
              <a:rPr lang="en-US" sz="2000" dirty="0"/>
              <a:t>Date:</a:t>
            </a:r>
            <a:r>
              <a:rPr lang="en-US" sz="2000" b="0" dirty="0"/>
              <a:t> 2019-05-16</a:t>
            </a:r>
          </a:p>
        </p:txBody>
      </p:sp>
      <p:sp>
        <p:nvSpPr>
          <p:cNvPr id="1029" name="Slide Number Placeholder 5"/>
          <p:cNvSpPr>
            <a:spLocks noGrp="1"/>
          </p:cNvSpPr>
          <p:nvPr>
            <p:ph type="sldNum" idx="12"/>
          </p:nvPr>
        </p:nvSpPr>
        <p:spPr>
          <a:noFill/>
        </p:spPr>
        <p:txBody>
          <a:bodyPr/>
          <a:lstStyle/>
          <a:p>
            <a:r>
              <a:rPr lang="en-US"/>
              <a:t>Slide </a:t>
            </a:r>
            <a:fld id="{793F0BDF-8B5A-4F42-A460-6E03123FEBC0}" type="slidenum">
              <a:rPr lang="en-US" smtClean="0"/>
              <a:pPr/>
              <a:t>41</a:t>
            </a:fld>
            <a:endParaRPr lang="en-US"/>
          </a:p>
        </p:txBody>
      </p:sp>
      <p:sp>
        <p:nvSpPr>
          <p:cNvPr id="1028" name="Footer Placeholder 4"/>
          <p:cNvSpPr>
            <a:spLocks noGrp="1"/>
          </p:cNvSpPr>
          <p:nvPr>
            <p:ph type="ftr" idx="14"/>
          </p:nvPr>
        </p:nvSpPr>
        <p:spPr>
          <a:xfrm>
            <a:off x="9601201" y="6475413"/>
            <a:ext cx="1828799" cy="153987"/>
          </a:xfrm>
          <a:prstGeom prst="rect">
            <a:avLst/>
          </a:prstGeom>
          <a:noFill/>
        </p:spPr>
        <p:txBody>
          <a:bodyPr/>
          <a:lstStyle/>
          <a:p>
            <a:r>
              <a:rPr lang="en-US" dirty="0"/>
              <a:t>Osama Aboul-Magd (Huawei Technologies)</a:t>
            </a:r>
          </a:p>
        </p:txBody>
      </p:sp>
      <p:sp>
        <p:nvSpPr>
          <p:cNvPr id="1027" name="Date Placeholder 3"/>
          <p:cNvSpPr>
            <a:spLocks noGrp="1"/>
          </p:cNvSpPr>
          <p:nvPr>
            <p:ph type="dt" idx="15"/>
          </p:nvPr>
        </p:nvSpPr>
        <p:spPr>
          <a:xfrm>
            <a:off x="2220914" y="334964"/>
            <a:ext cx="1182687" cy="276225"/>
          </a:xfrm>
          <a:prstGeom prst="rect">
            <a:avLst/>
          </a:prstGeom>
          <a:noFill/>
        </p:spPr>
        <p:txBody>
          <a:bodyPr/>
          <a:lstStyle/>
          <a:p>
            <a:r>
              <a:rPr lang="en-CA" altLang="zh-CN"/>
              <a:t>May 2019</a:t>
            </a:r>
            <a:endParaRPr lang="en-US"/>
          </a:p>
        </p:txBody>
      </p:sp>
      <p:graphicFrame>
        <p:nvGraphicFramePr>
          <p:cNvPr id="1026" name="Object 11"/>
          <p:cNvGraphicFramePr>
            <a:graphicFrameLocks noChangeAspect="1"/>
          </p:cNvGraphicFramePr>
          <p:nvPr/>
        </p:nvGraphicFramePr>
        <p:xfrm>
          <a:off x="2590801" y="2590800"/>
          <a:ext cx="7535863" cy="2286000"/>
        </p:xfrm>
        <a:graphic>
          <a:graphicData uri="http://schemas.openxmlformats.org/presentationml/2006/ole">
            <mc:AlternateContent xmlns:mc="http://schemas.openxmlformats.org/markup-compatibility/2006">
              <mc:Choice xmlns:v="urn:schemas-microsoft-com:vml" Requires="v">
                <p:oleObj spid="_x0000_s110614" name="Document" r:id="rId4" imgW="8610834" imgH="2617202" progId="Word.Document.8">
                  <p:embed/>
                </p:oleObj>
              </mc:Choice>
              <mc:Fallback>
                <p:oleObj name="Document" r:id="rId4" imgW="8610834" imgH="2617202"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1" y="2590800"/>
                        <a:ext cx="7535863" cy="22860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21336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extLst>
      <p:ext uri="{BB962C8B-B14F-4D97-AF65-F5344CB8AC3E}">
        <p14:creationId xmlns:p14="http://schemas.microsoft.com/office/powerpoint/2010/main" val="2991098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p:txBody>
          <a:bodyPr/>
          <a:lstStyle/>
          <a:p>
            <a:r>
              <a:rPr lang="en-US" dirty="0"/>
              <a:t>Abstract</a:t>
            </a:r>
          </a:p>
        </p:txBody>
      </p:sp>
      <p:sp>
        <p:nvSpPr>
          <p:cNvPr id="7174" name="Rectangle 3"/>
          <p:cNvSpPr>
            <a:spLocks noGrp="1" noChangeArrowheads="1"/>
          </p:cNvSpPr>
          <p:nvPr>
            <p:ph idx="1"/>
          </p:nvPr>
        </p:nvSpPr>
        <p:spPr/>
        <p:txBody>
          <a:bodyPr/>
          <a:lstStyle/>
          <a:p>
            <a:pPr>
              <a:buFontTx/>
              <a:buNone/>
            </a:pPr>
            <a:r>
              <a:rPr lang="en-US" dirty="0"/>
              <a:t>This document is the closing report for the TGax for the May 2019 session.</a:t>
            </a:r>
          </a:p>
        </p:txBody>
      </p:sp>
      <p:sp>
        <p:nvSpPr>
          <p:cNvPr id="7172" name="Slide Number Placeholder 5"/>
          <p:cNvSpPr>
            <a:spLocks noGrp="1"/>
          </p:cNvSpPr>
          <p:nvPr>
            <p:ph type="sldNum" idx="12"/>
          </p:nvPr>
        </p:nvSpPr>
        <p:spPr>
          <a:noFill/>
        </p:spPr>
        <p:txBody>
          <a:bodyPr/>
          <a:lstStyle/>
          <a:p>
            <a:r>
              <a:rPr lang="en-US"/>
              <a:t>Slide </a:t>
            </a:r>
            <a:fld id="{9BDFEE4B-8411-40A8-8639-87B3C757CCB2}" type="slidenum">
              <a:rPr lang="en-US" smtClean="0"/>
              <a:pPr/>
              <a:t>42</a:t>
            </a:fld>
            <a:endParaRPr lang="en-US"/>
          </a:p>
        </p:txBody>
      </p:sp>
      <p:sp>
        <p:nvSpPr>
          <p:cNvPr id="7171" name="Footer Placeholder 4"/>
          <p:cNvSpPr>
            <a:spLocks noGrp="1"/>
          </p:cNvSpPr>
          <p:nvPr>
            <p:ph type="ftr" idx="14"/>
          </p:nvPr>
        </p:nvSpPr>
        <p:spPr>
          <a:xfrm>
            <a:off x="9601201" y="6475412"/>
            <a:ext cx="1752599" cy="230187"/>
          </a:xfrm>
          <a:prstGeom prst="rect">
            <a:avLst/>
          </a:prstGeom>
          <a:noFill/>
        </p:spPr>
        <p:txBody>
          <a:bodyPr/>
          <a:lstStyle/>
          <a:p>
            <a:r>
              <a:rPr lang="en-US" dirty="0"/>
              <a:t>Osama Aboul-Magd (Huawei Technologies)</a:t>
            </a:r>
          </a:p>
        </p:txBody>
      </p:sp>
      <p:sp>
        <p:nvSpPr>
          <p:cNvPr id="7170" name="Date Placeholder 3"/>
          <p:cNvSpPr>
            <a:spLocks noGrp="1"/>
          </p:cNvSpPr>
          <p:nvPr>
            <p:ph type="dt" idx="15"/>
          </p:nvPr>
        </p:nvSpPr>
        <p:spPr>
          <a:xfrm>
            <a:off x="2220913" y="334964"/>
            <a:ext cx="1339850" cy="276225"/>
          </a:xfrm>
          <a:prstGeom prst="rect">
            <a:avLst/>
          </a:prstGeom>
          <a:noFill/>
        </p:spPr>
        <p:txBody>
          <a:bodyPr/>
          <a:lstStyle/>
          <a:p>
            <a:r>
              <a:rPr lang="en-CA" altLang="zh-CN"/>
              <a:t>May 2019</a:t>
            </a:r>
            <a:endParaRPr lang="en-US"/>
          </a:p>
        </p:txBody>
      </p:sp>
    </p:spTree>
    <p:extLst>
      <p:ext uri="{BB962C8B-B14F-4D97-AF65-F5344CB8AC3E}">
        <p14:creationId xmlns:p14="http://schemas.microsoft.com/office/powerpoint/2010/main" val="37418720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7772400" cy="1447800"/>
          </a:xfrm>
        </p:spPr>
        <p:txBody>
          <a:bodyPr/>
          <a:lstStyle/>
          <a:p>
            <a:r>
              <a:rPr lang="en-CA" dirty="0"/>
              <a:t>Work Completed</a:t>
            </a:r>
          </a:p>
        </p:txBody>
      </p:sp>
      <p:sp>
        <p:nvSpPr>
          <p:cNvPr id="3" name="Content Placeholder 2"/>
          <p:cNvSpPr>
            <a:spLocks noGrp="1"/>
          </p:cNvSpPr>
          <p:nvPr>
            <p:ph idx="1"/>
          </p:nvPr>
        </p:nvSpPr>
        <p:spPr>
          <a:xfrm>
            <a:off x="1981200" y="1905000"/>
            <a:ext cx="8458200" cy="4572000"/>
          </a:xfrm>
        </p:spPr>
        <p:txBody>
          <a:bodyPr/>
          <a:lstStyle/>
          <a:p>
            <a:r>
              <a:rPr lang="en-CA" dirty="0"/>
              <a:t>The TG completed the resolution of about 430 comments.</a:t>
            </a:r>
          </a:p>
          <a:p>
            <a:r>
              <a:rPr lang="en-CA" dirty="0"/>
              <a:t>The TG passed a motion to have an ad-hoc meeting in Rennes, France hosted by </a:t>
            </a:r>
            <a:r>
              <a:rPr lang="en-CA" dirty="0" smtClean="0"/>
              <a:t>Canon </a:t>
            </a:r>
            <a:r>
              <a:rPr lang="en-CA" dirty="0"/>
              <a:t>during the period July 10-12.</a:t>
            </a:r>
          </a:p>
          <a:p>
            <a:r>
              <a:rPr lang="en-CA" dirty="0"/>
              <a:t>Discussed the TG timeline and made few adjustments</a:t>
            </a:r>
          </a:p>
          <a:p>
            <a:r>
              <a:rPr lang="en-CA" dirty="0"/>
              <a:t>The TG agenda is available at:</a:t>
            </a:r>
          </a:p>
          <a:p>
            <a:pPr lvl="1"/>
            <a:r>
              <a:rPr lang="en-CA" dirty="0">
                <a:hlinkClick r:id="rId3"/>
              </a:rPr>
              <a:t>https://mentor.ieee.org/802.11/dcn/19/11-19-0615-06-00ax-tgax-may-2019-meeting-agenda.pptx</a:t>
            </a:r>
            <a:r>
              <a:rPr lang="en-CA" dirty="0"/>
              <a:t>  </a:t>
            </a:r>
          </a:p>
        </p:txBody>
      </p:sp>
      <p:sp>
        <p:nvSpPr>
          <p:cNvPr id="6" name="Slide Number Placeholder 5"/>
          <p:cNvSpPr>
            <a:spLocks noGrp="1"/>
          </p:cNvSpPr>
          <p:nvPr>
            <p:ph type="sldNum" idx="12"/>
          </p:nvPr>
        </p:nvSpPr>
        <p:spPr/>
        <p:txBody>
          <a:bodyPr/>
          <a:lstStyle/>
          <a:p>
            <a:pPr>
              <a:defRPr/>
            </a:pPr>
            <a:r>
              <a:rPr lang="en-US"/>
              <a:t>Slide </a:t>
            </a:r>
            <a:fld id="{E7E6215C-0148-4EB1-A390-22B113FC486F}" type="slidenum">
              <a:rPr lang="en-US" smtClean="0"/>
              <a:pPr>
                <a:defRPr/>
              </a:pPr>
              <a:t>43</a:t>
            </a:fld>
            <a:endParaRPr lang="en-US"/>
          </a:p>
        </p:txBody>
      </p:sp>
      <p:sp>
        <p:nvSpPr>
          <p:cNvPr id="5" name="Footer Placeholder 4"/>
          <p:cNvSpPr>
            <a:spLocks noGrp="1"/>
          </p:cNvSpPr>
          <p:nvPr>
            <p:ph type="ftr" idx="14"/>
          </p:nvPr>
        </p:nvSpPr>
        <p:spPr>
          <a:xfrm>
            <a:off x="9601201" y="6475413"/>
            <a:ext cx="1828799" cy="153987"/>
          </a:xfrm>
          <a:prstGeom prst="rect">
            <a:avLst/>
          </a:prstGeom>
        </p:spPr>
        <p:txBody>
          <a:bodyPr/>
          <a:lstStyle/>
          <a:p>
            <a:pPr>
              <a:defRPr/>
            </a:pPr>
            <a:r>
              <a:rPr lang="en-US" dirty="0"/>
              <a:t>Osama Aboul-Magd (Huawei Technologies)</a:t>
            </a:r>
          </a:p>
        </p:txBody>
      </p:sp>
      <p:sp>
        <p:nvSpPr>
          <p:cNvPr id="4" name="Date Placeholder 3"/>
          <p:cNvSpPr>
            <a:spLocks noGrp="1"/>
          </p:cNvSpPr>
          <p:nvPr>
            <p:ph type="dt" idx="15"/>
          </p:nvPr>
        </p:nvSpPr>
        <p:spPr>
          <a:xfrm>
            <a:off x="2220913" y="334964"/>
            <a:ext cx="1339850" cy="276225"/>
          </a:xfrm>
          <a:prstGeom prst="rect">
            <a:avLst/>
          </a:prstGeom>
        </p:spPr>
        <p:txBody>
          <a:bodyPr/>
          <a:lstStyle/>
          <a:p>
            <a:pPr>
              <a:defRPr/>
            </a:pPr>
            <a:r>
              <a:rPr lang="en-CA" altLang="zh-CN"/>
              <a:t>May 2019</a:t>
            </a:r>
            <a:endParaRPr lang="en-US" dirty="0"/>
          </a:p>
        </p:txBody>
      </p:sp>
    </p:spTree>
    <p:extLst>
      <p:ext uri="{BB962C8B-B14F-4D97-AF65-F5344CB8AC3E}">
        <p14:creationId xmlns:p14="http://schemas.microsoft.com/office/powerpoint/2010/main" val="31070470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63F7B3-139F-DD4F-A112-34BC49913ECD}"/>
              </a:ext>
            </a:extLst>
          </p:cNvPr>
          <p:cNvSpPr>
            <a:spLocks noGrp="1"/>
          </p:cNvSpPr>
          <p:nvPr>
            <p:ph type="title"/>
          </p:nvPr>
        </p:nvSpPr>
        <p:spPr/>
        <p:txBody>
          <a:bodyPr/>
          <a:lstStyle/>
          <a:p>
            <a:r>
              <a:rPr lang="en-US" dirty="0" smtClean="0"/>
              <a:t>Timeline - updated</a:t>
            </a:r>
            <a:endParaRPr lang="en-US" dirty="0"/>
          </a:p>
        </p:txBody>
      </p:sp>
      <p:sp>
        <p:nvSpPr>
          <p:cNvPr id="7" name="Content Placeholder 2">
            <a:extLst>
              <a:ext uri="{FF2B5EF4-FFF2-40B4-BE49-F238E27FC236}">
                <a16:creationId xmlns:a16="http://schemas.microsoft.com/office/drawing/2014/main" xmlns="" id="{C6E70B24-7BCA-5E4A-9669-F2847F3C9ED9}"/>
              </a:ext>
            </a:extLst>
          </p:cNvPr>
          <p:cNvSpPr>
            <a:spLocks noGrp="1"/>
          </p:cNvSpPr>
          <p:nvPr>
            <p:ph idx="1"/>
          </p:nvPr>
        </p:nvSpPr>
        <p:spPr>
          <a:xfrm>
            <a:off x="1981200" y="1981200"/>
            <a:ext cx="8229600" cy="2590800"/>
          </a:xfrm>
        </p:spPr>
        <p:txBody>
          <a:bodyPr/>
          <a:lstStyle/>
          <a:p>
            <a:pPr>
              <a:buFont typeface="Arial" panose="020B0604020202020204" pitchFamily="34" charset="0"/>
              <a:buChar char="•"/>
            </a:pPr>
            <a:r>
              <a:rPr lang="en-CA" sz="1800" dirty="0"/>
              <a:t>Form standards association ballot Pool / Reform</a:t>
            </a:r>
            <a:r>
              <a:rPr lang="en-US" sz="1800" dirty="0"/>
              <a:t>		</a:t>
            </a:r>
            <a:r>
              <a:rPr lang="en-US" sz="1800" dirty="0">
                <a:solidFill>
                  <a:srgbClr val="FF0000"/>
                </a:solidFill>
              </a:rPr>
              <a:t>June 2019</a:t>
            </a:r>
          </a:p>
          <a:p>
            <a:pPr>
              <a:buFont typeface="Arial" panose="020B0604020202020204" pitchFamily="34" charset="0"/>
              <a:buChar char="•"/>
            </a:pPr>
            <a:r>
              <a:rPr lang="en-US" sz="1800" dirty="0"/>
              <a:t>MEC/MDR						</a:t>
            </a:r>
            <a:r>
              <a:rPr lang="en-US" sz="1800" dirty="0">
                <a:solidFill>
                  <a:srgbClr val="FF0000"/>
                </a:solidFill>
              </a:rPr>
              <a:t>May 2019</a:t>
            </a:r>
          </a:p>
          <a:p>
            <a:pPr>
              <a:buFont typeface="Arial" panose="020B0604020202020204" pitchFamily="34" charset="0"/>
              <a:buChar char="•"/>
            </a:pPr>
            <a:r>
              <a:rPr lang="en-US" sz="1800" dirty="0"/>
              <a:t>Sponsor Ballot						</a:t>
            </a:r>
            <a:r>
              <a:rPr lang="en-US" sz="1800" dirty="0">
                <a:solidFill>
                  <a:srgbClr val="FF0000"/>
                </a:solidFill>
              </a:rPr>
              <a:t>August 2019</a:t>
            </a:r>
          </a:p>
          <a:p>
            <a:pPr>
              <a:buFont typeface="Arial" panose="020B0604020202020204" pitchFamily="34" charset="0"/>
              <a:buChar char="•"/>
            </a:pPr>
            <a:r>
              <a:rPr lang="en-US" sz="1800" dirty="0"/>
              <a:t>Final WG Approval					January 2020</a:t>
            </a:r>
          </a:p>
          <a:p>
            <a:pPr>
              <a:buFont typeface="Arial" panose="020B0604020202020204" pitchFamily="34" charset="0"/>
              <a:buChar char="•"/>
            </a:pPr>
            <a:r>
              <a:rPr lang="en-CA" sz="1800" dirty="0"/>
              <a:t>Final or Conditional 802 EC Approval			March 2020</a:t>
            </a:r>
          </a:p>
          <a:p>
            <a:pPr>
              <a:buFont typeface="Arial" panose="020B0604020202020204" pitchFamily="34" charset="0"/>
              <a:buChar char="•"/>
            </a:pPr>
            <a:r>
              <a:rPr lang="en-CA" sz="1800" dirty="0" err="1"/>
              <a:t>RevCom</a:t>
            </a:r>
            <a:r>
              <a:rPr lang="en-CA" sz="1800" dirty="0"/>
              <a:t> &amp; Standards Board Final or Continuous Process Approval								June 2020</a:t>
            </a:r>
            <a:endParaRPr lang="en-US" sz="1600" dirty="0"/>
          </a:p>
        </p:txBody>
      </p:sp>
      <p:sp>
        <p:nvSpPr>
          <p:cNvPr id="6" name="Slide Number Placeholder 5">
            <a:extLst>
              <a:ext uri="{FF2B5EF4-FFF2-40B4-BE49-F238E27FC236}">
                <a16:creationId xmlns:a16="http://schemas.microsoft.com/office/drawing/2014/main" xmlns="" id="{3110B85C-A5E4-2B4C-A28B-1D3283C67F99}"/>
              </a:ext>
            </a:extLst>
          </p:cNvPr>
          <p:cNvSpPr>
            <a:spLocks noGrp="1"/>
          </p:cNvSpPr>
          <p:nvPr>
            <p:ph type="sldNum" idx="12"/>
          </p:nvPr>
        </p:nvSpPr>
        <p:spPr/>
        <p:txBody>
          <a:bodyPr/>
          <a:lstStyle/>
          <a:p>
            <a:pPr>
              <a:defRPr/>
            </a:pPr>
            <a:r>
              <a:rPr lang="en-US"/>
              <a:t>Slide </a:t>
            </a:r>
            <a:fld id="{E7E6215C-0148-4EB1-A390-22B113FC486F}" type="slidenum">
              <a:rPr lang="en-US" smtClean="0"/>
              <a:pPr>
                <a:defRPr/>
              </a:pPr>
              <a:t>44</a:t>
            </a:fld>
            <a:endParaRPr lang="en-US"/>
          </a:p>
        </p:txBody>
      </p:sp>
      <p:sp>
        <p:nvSpPr>
          <p:cNvPr id="5" name="Footer Placeholder 4">
            <a:extLst>
              <a:ext uri="{FF2B5EF4-FFF2-40B4-BE49-F238E27FC236}">
                <a16:creationId xmlns:a16="http://schemas.microsoft.com/office/drawing/2014/main" xmlns="" id="{E86C596F-01F9-CD43-B523-9A9D7ADA84E8}"/>
              </a:ext>
            </a:extLst>
          </p:cNvPr>
          <p:cNvSpPr>
            <a:spLocks noGrp="1"/>
          </p:cNvSpPr>
          <p:nvPr>
            <p:ph type="ftr" idx="14"/>
          </p:nvPr>
        </p:nvSpPr>
        <p:spPr>
          <a:xfrm>
            <a:off x="9601201" y="6475413"/>
            <a:ext cx="1828799" cy="153987"/>
          </a:xfrm>
          <a:prstGeom prst="rect">
            <a:avLst/>
          </a:prstGeom>
        </p:spPr>
        <p:txBody>
          <a:bodyPr/>
          <a:lstStyle/>
          <a:p>
            <a:pPr>
              <a:defRPr/>
            </a:pPr>
            <a:r>
              <a:rPr lang="en-US" dirty="0"/>
              <a:t>Osama Aboul-Magd (Huawei Technologies)</a:t>
            </a:r>
          </a:p>
        </p:txBody>
      </p:sp>
      <p:sp>
        <p:nvSpPr>
          <p:cNvPr id="4" name="Date Placeholder 3">
            <a:extLst>
              <a:ext uri="{FF2B5EF4-FFF2-40B4-BE49-F238E27FC236}">
                <a16:creationId xmlns:a16="http://schemas.microsoft.com/office/drawing/2014/main" xmlns="" id="{86D596C9-603F-7448-ADAB-9D0D1C91D187}"/>
              </a:ext>
            </a:extLst>
          </p:cNvPr>
          <p:cNvSpPr>
            <a:spLocks noGrp="1"/>
          </p:cNvSpPr>
          <p:nvPr>
            <p:ph type="dt" idx="15"/>
          </p:nvPr>
        </p:nvSpPr>
        <p:spPr>
          <a:xfrm>
            <a:off x="2220913" y="334964"/>
            <a:ext cx="1339850" cy="276225"/>
          </a:xfrm>
          <a:prstGeom prst="rect">
            <a:avLst/>
          </a:prstGeom>
        </p:spPr>
        <p:txBody>
          <a:bodyPr/>
          <a:lstStyle/>
          <a:p>
            <a:pPr>
              <a:defRPr/>
            </a:pPr>
            <a:r>
              <a:rPr lang="en-CA" altLang="zh-CN"/>
              <a:t>May 2019</a:t>
            </a:r>
            <a:endParaRPr lang="en-US" dirty="0"/>
          </a:p>
        </p:txBody>
      </p:sp>
    </p:spTree>
    <p:extLst>
      <p:ext uri="{BB962C8B-B14F-4D97-AF65-F5344CB8AC3E}">
        <p14:creationId xmlns:p14="http://schemas.microsoft.com/office/powerpoint/2010/main" val="259980947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dirty="0"/>
              <a:t>July 2019 Goals</a:t>
            </a:r>
          </a:p>
        </p:txBody>
      </p:sp>
      <p:sp>
        <p:nvSpPr>
          <p:cNvPr id="10246" name="Rectangle 3"/>
          <p:cNvSpPr>
            <a:spLocks noGrp="1" noChangeArrowheads="1"/>
          </p:cNvSpPr>
          <p:nvPr>
            <p:ph idx="1"/>
          </p:nvPr>
        </p:nvSpPr>
        <p:spPr>
          <a:xfrm>
            <a:off x="2209800" y="1676400"/>
            <a:ext cx="8077200" cy="4419600"/>
          </a:xfrm>
        </p:spPr>
        <p:txBody>
          <a:bodyPr/>
          <a:lstStyle/>
          <a:p>
            <a:pPr>
              <a:buFont typeface="Arial" panose="020B0604020202020204" pitchFamily="34" charset="0"/>
              <a:buChar char="•"/>
            </a:pPr>
            <a:r>
              <a:rPr lang="en-US" sz="2800" dirty="0"/>
              <a:t>Complete the comment resolution on draft D4.0.</a:t>
            </a:r>
          </a:p>
          <a:p>
            <a:pPr>
              <a:buFont typeface="Arial" panose="020B0604020202020204" pitchFamily="34" charset="0"/>
              <a:buChar char="•"/>
            </a:pPr>
            <a:r>
              <a:rPr lang="en-US" sz="2800" dirty="0"/>
              <a:t>Instruct the TG Editor to prepare draft D5.0 and start a new WG Recirculation ballot.</a:t>
            </a:r>
          </a:p>
        </p:txBody>
      </p:sp>
      <p:sp>
        <p:nvSpPr>
          <p:cNvPr id="10244" name="Slide Number Placeholder 5"/>
          <p:cNvSpPr>
            <a:spLocks noGrp="1"/>
          </p:cNvSpPr>
          <p:nvPr>
            <p:ph type="sldNum" idx="12"/>
          </p:nvPr>
        </p:nvSpPr>
        <p:spPr>
          <a:noFill/>
        </p:spPr>
        <p:txBody>
          <a:bodyPr/>
          <a:lstStyle/>
          <a:p>
            <a:r>
              <a:rPr lang="en-US"/>
              <a:t>Slide </a:t>
            </a:r>
            <a:fld id="{049BA8DF-A3A2-4703-BC17-810D8C766354}" type="slidenum">
              <a:rPr lang="en-US" smtClean="0"/>
              <a:pPr/>
              <a:t>45</a:t>
            </a:fld>
            <a:endParaRPr lang="en-US"/>
          </a:p>
        </p:txBody>
      </p:sp>
      <p:sp>
        <p:nvSpPr>
          <p:cNvPr id="10243" name="Footer Placeholder 4"/>
          <p:cNvSpPr>
            <a:spLocks noGrp="1"/>
          </p:cNvSpPr>
          <p:nvPr>
            <p:ph type="ftr" idx="14"/>
          </p:nvPr>
        </p:nvSpPr>
        <p:spPr>
          <a:xfrm>
            <a:off x="9601201" y="6475413"/>
            <a:ext cx="1752599" cy="77787"/>
          </a:xfrm>
          <a:prstGeom prst="rect">
            <a:avLst/>
          </a:prstGeom>
          <a:noFill/>
        </p:spPr>
        <p:txBody>
          <a:bodyPr/>
          <a:lstStyle/>
          <a:p>
            <a:r>
              <a:rPr lang="en-US" dirty="0"/>
              <a:t>Osama Aboul-Magd (Huawei Technologies)</a:t>
            </a:r>
          </a:p>
        </p:txBody>
      </p:sp>
      <p:sp>
        <p:nvSpPr>
          <p:cNvPr id="10242" name="Date Placeholder 3"/>
          <p:cNvSpPr>
            <a:spLocks noGrp="1"/>
          </p:cNvSpPr>
          <p:nvPr>
            <p:ph type="dt" idx="15"/>
          </p:nvPr>
        </p:nvSpPr>
        <p:spPr>
          <a:xfrm>
            <a:off x="2220913" y="334964"/>
            <a:ext cx="1339850" cy="276225"/>
          </a:xfrm>
          <a:prstGeom prst="rect">
            <a:avLst/>
          </a:prstGeom>
          <a:noFill/>
        </p:spPr>
        <p:txBody>
          <a:bodyPr/>
          <a:lstStyle/>
          <a:p>
            <a:r>
              <a:rPr lang="en-CA" altLang="zh-CN"/>
              <a:t>May 2019</a:t>
            </a:r>
            <a:endParaRPr lang="en-US"/>
          </a:p>
        </p:txBody>
      </p:sp>
    </p:spTree>
    <p:extLst>
      <p:ext uri="{BB962C8B-B14F-4D97-AF65-F5344CB8AC3E}">
        <p14:creationId xmlns:p14="http://schemas.microsoft.com/office/powerpoint/2010/main" val="80925828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Schedule</a:t>
            </a:r>
          </a:p>
        </p:txBody>
      </p:sp>
      <p:sp>
        <p:nvSpPr>
          <p:cNvPr id="3" name="Content Placeholder 2"/>
          <p:cNvSpPr>
            <a:spLocks noGrp="1"/>
          </p:cNvSpPr>
          <p:nvPr>
            <p:ph idx="1"/>
          </p:nvPr>
        </p:nvSpPr>
        <p:spPr/>
        <p:txBody>
          <a:bodyPr/>
          <a:lstStyle/>
          <a:p>
            <a:r>
              <a:rPr lang="en-US" dirty="0"/>
              <a:t>Approved in March:</a:t>
            </a:r>
          </a:p>
          <a:p>
            <a:r>
              <a:rPr lang="en-US" dirty="0"/>
              <a:t>May 23		10:00 – 12:00 ET</a:t>
            </a:r>
          </a:p>
          <a:p>
            <a:endParaRPr lang="en-US" dirty="0"/>
          </a:p>
          <a:p>
            <a:r>
              <a:rPr lang="en-US" dirty="0"/>
              <a:t>New Schedule </a:t>
            </a:r>
          </a:p>
          <a:p>
            <a:r>
              <a:rPr lang="en-US" dirty="0"/>
              <a:t>May 30		20:00 – 22:00 ET</a:t>
            </a:r>
          </a:p>
          <a:p>
            <a:r>
              <a:rPr lang="en-US" dirty="0"/>
              <a:t>June 13		10:00 – 12:00 ET</a:t>
            </a:r>
          </a:p>
          <a:p>
            <a:r>
              <a:rPr lang="en-US" dirty="0"/>
              <a:t>June 20		20:00 – 22:00 ET</a:t>
            </a:r>
          </a:p>
          <a:p>
            <a:r>
              <a:rPr lang="en-US" dirty="0"/>
              <a:t>June 27		10:00 -12:00 ET </a:t>
            </a:r>
            <a:r>
              <a:rPr lang="en-US" sz="2800" dirty="0"/>
              <a:t>					</a:t>
            </a:r>
          </a:p>
          <a:p>
            <a:pPr>
              <a:buFont typeface="Arial"/>
              <a:buChar char="•"/>
            </a:pPr>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a:xfrm>
            <a:off x="8305800" y="6475414"/>
            <a:ext cx="3184520" cy="180975"/>
          </a:xfrm>
          <a:prstGeom prst="rect">
            <a:avLst/>
          </a:prstGeom>
        </p:spPr>
        <p:txBody>
          <a:bodyPr/>
          <a:lstStyle/>
          <a:p>
            <a:r>
              <a:rPr lang="en-GB" dirty="0"/>
              <a:t>Osama Aboul-Magd (Huawei Technologies)</a:t>
            </a:r>
          </a:p>
        </p:txBody>
      </p:sp>
      <p:sp>
        <p:nvSpPr>
          <p:cNvPr id="6" name="Date Placeholder 5"/>
          <p:cNvSpPr>
            <a:spLocks noGrp="1"/>
          </p:cNvSpPr>
          <p:nvPr>
            <p:ph type="dt" idx="15"/>
          </p:nvPr>
        </p:nvSpPr>
        <p:spPr>
          <a:xfrm>
            <a:off x="2220913" y="333375"/>
            <a:ext cx="1874823" cy="273050"/>
          </a:xfrm>
          <a:prstGeom prst="rect">
            <a:avLst/>
          </a:prstGeom>
        </p:spPr>
        <p:txBody>
          <a:bodyPr/>
          <a:lstStyle/>
          <a:p>
            <a:r>
              <a:rPr lang="en-CA"/>
              <a:t>May 2019</a:t>
            </a:r>
            <a:endParaRPr lang="en-GB" dirty="0"/>
          </a:p>
        </p:txBody>
      </p:sp>
    </p:spTree>
    <p:extLst>
      <p:ext uri="{BB962C8B-B14F-4D97-AF65-F5344CB8AC3E}">
        <p14:creationId xmlns:p14="http://schemas.microsoft.com/office/powerpoint/2010/main" val="174642585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1524000" y="609600"/>
            <a:ext cx="9144000" cy="1066800"/>
          </a:xfrm>
        </p:spPr>
        <p:txBody>
          <a:bodyPr/>
          <a:lstStyle/>
          <a:p>
            <a:r>
              <a:rPr lang="en-US" altLang="en-US" smtClean="0"/>
              <a:t>Task Group AY </a:t>
            </a:r>
            <a:br>
              <a:rPr lang="en-US" altLang="en-US" smtClean="0"/>
            </a:br>
            <a:r>
              <a:rPr lang="en-US" altLang="en-US" smtClean="0"/>
              <a:t>May 2019 Closing Report</a:t>
            </a:r>
          </a:p>
        </p:txBody>
      </p:sp>
      <p:sp>
        <p:nvSpPr>
          <p:cNvPr id="15366" name="Rectangle 6"/>
          <p:cNvSpPr>
            <a:spLocks noGrp="1" noChangeArrowheads="1"/>
          </p:cNvSpPr>
          <p:nvPr>
            <p:ph idx="1"/>
          </p:nvPr>
        </p:nvSpPr>
        <p:spPr>
          <a:xfrm>
            <a:off x="2209800" y="1676400"/>
            <a:ext cx="7772400" cy="381000"/>
          </a:xfrm>
        </p:spPr>
        <p:txBody>
          <a:bodyPr/>
          <a:lstStyle/>
          <a:p>
            <a:pPr algn="ctr">
              <a:buFontTx/>
              <a:buNone/>
            </a:pPr>
            <a:r>
              <a:rPr lang="en-US" altLang="en-US" sz="2000"/>
              <a:t>Date:</a:t>
            </a:r>
            <a:r>
              <a:rPr lang="en-US" altLang="en-US" sz="2000" b="0"/>
              <a:t> 2019-05-16</a:t>
            </a:r>
          </a:p>
        </p:txBody>
      </p:sp>
      <p:sp>
        <p:nvSpPr>
          <p:cNvPr id="15364"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79F82CC-BBEC-470F-B677-CA4116DAB92D}" type="slidenum">
              <a:rPr lang="en-US" altLang="en-US" sz="1200" b="0"/>
              <a:pPr>
                <a:spcBef>
                  <a:spcPct val="0"/>
                </a:spcBef>
                <a:buFontTx/>
                <a:buNone/>
              </a:pPr>
              <a:t>47</a:t>
            </a:fld>
            <a:endParaRPr lang="en-US" altLang="en-US" sz="1200" b="0"/>
          </a:p>
        </p:txBody>
      </p:sp>
      <p:sp>
        <p:nvSpPr>
          <p:cNvPr id="15363" name="Footer Placeholder 4"/>
          <p:cNvSpPr>
            <a:spLocks noGrp="1"/>
          </p:cNvSpPr>
          <p:nvPr>
            <p:ph type="ftr" idx="14"/>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Edward Au (Huawei Technologies)</a:t>
            </a:r>
          </a:p>
        </p:txBody>
      </p:sp>
      <p:sp>
        <p:nvSpPr>
          <p:cNvPr id="15362" name="Date Placeholder 3"/>
          <p:cNvSpPr>
            <a:spLocks noGrp="1"/>
          </p:cNvSpPr>
          <p:nvPr>
            <p:ph type="dt" idx="15"/>
          </p:nvPr>
        </p:nvSpPr>
        <p:spPr>
          <a:xfrm>
            <a:off x="2220914" y="333376"/>
            <a:ext cx="9683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graphicFrame>
        <p:nvGraphicFramePr>
          <p:cNvPr id="15367" name="Object 11"/>
          <p:cNvGraphicFramePr>
            <a:graphicFrameLocks noChangeAspect="1"/>
          </p:cNvGraphicFramePr>
          <p:nvPr/>
        </p:nvGraphicFramePr>
        <p:xfrm>
          <a:off x="2198688" y="2667000"/>
          <a:ext cx="7816850" cy="939800"/>
        </p:xfrm>
        <a:graphic>
          <a:graphicData uri="http://schemas.openxmlformats.org/presentationml/2006/ole">
            <mc:AlternateContent xmlns:mc="http://schemas.openxmlformats.org/markup-compatibility/2006">
              <mc:Choice xmlns:v="urn:schemas-microsoft-com:vml" Requires="v">
                <p:oleObj spid="_x0000_s111638" name="Document" r:id="rId4" imgW="8227229" imgH="998269" progId="Word.Document.8">
                  <p:embed/>
                </p:oleObj>
              </mc:Choice>
              <mc:Fallback>
                <p:oleObj name="Document" r:id="rId4" imgW="8227229" imgH="998269"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8688" y="2667000"/>
                        <a:ext cx="7816850" cy="939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8" name="Rectangle 12"/>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spTree>
    <p:extLst>
      <p:ext uri="{BB962C8B-B14F-4D97-AF65-F5344CB8AC3E}">
        <p14:creationId xmlns:p14="http://schemas.microsoft.com/office/powerpoint/2010/main" val="268110042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r>
              <a:rPr lang="en-US" altLang="en-US" smtClean="0"/>
              <a:t>Abstract</a:t>
            </a:r>
          </a:p>
        </p:txBody>
      </p:sp>
      <p:sp>
        <p:nvSpPr>
          <p:cNvPr id="17412" name="Rectangle 3"/>
          <p:cNvSpPr>
            <a:spLocks noGrp="1" noChangeArrowheads="1"/>
          </p:cNvSpPr>
          <p:nvPr>
            <p:ph idx="1"/>
          </p:nvPr>
        </p:nvSpPr>
        <p:spPr/>
        <p:txBody>
          <a:bodyPr/>
          <a:lstStyle/>
          <a:p>
            <a:pPr marL="0" algn="just"/>
            <a:r>
              <a:rPr lang="en-US" altLang="en-US" smtClean="0"/>
              <a:t>This document is the closing report for Task Group AY for the May 2019 session.</a:t>
            </a:r>
          </a:p>
        </p:txBody>
      </p:sp>
      <p:sp>
        <p:nvSpPr>
          <p:cNvPr id="17410"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400370F-E748-4270-A711-203E5F0F6615}" type="slidenum">
              <a:rPr lang="en-US" altLang="en-US" sz="1200" b="0"/>
              <a:pPr>
                <a:spcBef>
                  <a:spcPct val="0"/>
                </a:spcBef>
                <a:buFontTx/>
                <a:buNone/>
              </a:pPr>
              <a:t>48</a:t>
            </a:fld>
            <a:endParaRPr lang="en-US" altLang="en-US" sz="1200" b="0"/>
          </a:p>
        </p:txBody>
      </p:sp>
      <p:sp>
        <p:nvSpPr>
          <p:cNvPr id="7" name="Footer Placeholder 4"/>
          <p:cNvSpPr>
            <a:spLocks noGrp="1"/>
          </p:cNvSpPr>
          <p:nvPr>
            <p:ph type="ftr" idx="14"/>
          </p:nvPr>
        </p:nvSpPr>
        <p:spPr>
          <a:xfrm>
            <a:off x="7315201" y="6475413"/>
            <a:ext cx="2752725" cy="184150"/>
          </a:xfrm>
          <a:prstGeom prst="rect">
            <a:avLst/>
          </a:prstGeom>
        </p:spPr>
        <p:txBody>
          <a:bodyPr/>
          <a:lstStyle/>
          <a:p>
            <a:pPr>
              <a:defRPr/>
            </a:pPr>
            <a:r>
              <a:rPr lang="en-US"/>
              <a:t>Edward Au (Huawei Technologies)</a:t>
            </a:r>
          </a:p>
        </p:txBody>
      </p:sp>
      <p:sp>
        <p:nvSpPr>
          <p:cNvPr id="17414" name="Date Placeholder 3"/>
          <p:cNvSpPr>
            <a:spLocks noGrp="1"/>
          </p:cNvSpPr>
          <p:nvPr>
            <p:ph type="dt" idx="15"/>
          </p:nvPr>
        </p:nvSpPr>
        <p:spPr>
          <a:xfrm>
            <a:off x="2220914" y="333376"/>
            <a:ext cx="9683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Tree>
    <p:extLst>
      <p:ext uri="{BB962C8B-B14F-4D97-AF65-F5344CB8AC3E}">
        <p14:creationId xmlns:p14="http://schemas.microsoft.com/office/powerpoint/2010/main" val="255684320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AF966E35-2E7F-4EB2-AD10-4521D2135578}" type="slidenum">
              <a:rPr lang="en-US" altLang="en-US" sz="1200" b="0"/>
              <a:pPr>
                <a:spcBef>
                  <a:spcPct val="0"/>
                </a:spcBef>
                <a:buFontTx/>
                <a:buNone/>
              </a:pPr>
              <a:t>49</a:t>
            </a:fld>
            <a:endParaRPr lang="en-US" altLang="en-US" sz="1200" b="0"/>
          </a:p>
        </p:txBody>
      </p:sp>
      <p:sp>
        <p:nvSpPr>
          <p:cNvPr id="19461" name="Footer Placeholder 4"/>
          <p:cNvSpPr>
            <a:spLocks noGrp="1"/>
          </p:cNvSpPr>
          <p:nvPr>
            <p:ph type="ftr" idx="14"/>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Edward Au (Huawei Technologies)</a:t>
            </a:r>
          </a:p>
        </p:txBody>
      </p:sp>
      <p:sp>
        <p:nvSpPr>
          <p:cNvPr id="19462" name="Date Placeholder 3"/>
          <p:cNvSpPr>
            <a:spLocks noGrp="1"/>
          </p:cNvSpPr>
          <p:nvPr>
            <p:ph type="dt" idx="15"/>
          </p:nvPr>
        </p:nvSpPr>
        <p:spPr>
          <a:xfrm>
            <a:off x="2220914" y="333376"/>
            <a:ext cx="9683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19459"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Work Completed</a:t>
            </a:r>
          </a:p>
        </p:txBody>
      </p:sp>
      <p:sp>
        <p:nvSpPr>
          <p:cNvPr id="19460" name="Rectangle 3"/>
          <p:cNvSpPr txBox="1">
            <a:spLocks noChangeArrowheads="1"/>
          </p:cNvSpPr>
          <p:nvPr/>
        </p:nvSpPr>
        <p:spPr bwMode="auto">
          <a:xfrm>
            <a:off x="2209800" y="18288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1225"/>
              </a:spcBef>
            </a:pPr>
            <a:r>
              <a:rPr lang="en-CA" altLang="en-US"/>
              <a:t>All remaining CIDs for LB239 are resolved and approved.</a:t>
            </a:r>
          </a:p>
          <a:p>
            <a:pPr algn="just">
              <a:spcBef>
                <a:spcPts val="1225"/>
              </a:spcBef>
            </a:pPr>
            <a:r>
              <a:rPr lang="en-CA" altLang="en-US"/>
              <a:t>PAR extension request is approved.</a:t>
            </a:r>
          </a:p>
          <a:p>
            <a:pPr algn="just">
              <a:spcBef>
                <a:spcPts val="1225"/>
              </a:spcBef>
            </a:pPr>
            <a:r>
              <a:rPr lang="en-CA" altLang="en-US"/>
              <a:t>A motion is passed to prepare D4.0 and start a 15 day recirculation Working Group technical letter ballot.</a:t>
            </a:r>
          </a:p>
          <a:p>
            <a:pPr algn="just">
              <a:spcBef>
                <a:spcPts val="1225"/>
              </a:spcBef>
            </a:pPr>
            <a:endParaRPr lang="en-CA" altLang="en-US"/>
          </a:p>
          <a:p>
            <a:pPr algn="just">
              <a:spcBef>
                <a:spcPts val="1225"/>
              </a:spcBef>
            </a:pPr>
            <a:endParaRPr lang="en-CA" altLang="en-US"/>
          </a:p>
          <a:p>
            <a:pPr algn="just">
              <a:spcBef>
                <a:spcPts val="1225"/>
              </a:spcBef>
            </a:pPr>
            <a:endParaRPr lang="en-CA" altLang="en-US"/>
          </a:p>
          <a:p>
            <a:pPr algn="just">
              <a:spcBef>
                <a:spcPts val="1225"/>
              </a:spcBef>
            </a:pPr>
            <a:endParaRPr lang="en-CA" altLang="en-US"/>
          </a:p>
          <a:p>
            <a:pPr algn="just">
              <a:spcBef>
                <a:spcPts val="1225"/>
              </a:spcBef>
            </a:pPr>
            <a:endParaRPr lang="en-CA" altLang="en-US"/>
          </a:p>
          <a:p>
            <a:pPr algn="just">
              <a:spcBef>
                <a:spcPts val="1225"/>
              </a:spcBef>
            </a:pPr>
            <a:endParaRPr lang="en-US" altLang="en-US"/>
          </a:p>
          <a:p>
            <a:pPr lvl="1" algn="just">
              <a:spcBef>
                <a:spcPts val="1225"/>
              </a:spcBef>
            </a:pPr>
            <a:endParaRPr lang="en-US" altLang="en-US"/>
          </a:p>
          <a:p>
            <a:pPr lvl="1" algn="just"/>
            <a:endParaRPr lang="en-US" altLang="en-US"/>
          </a:p>
          <a:p>
            <a:pPr lvl="1"/>
            <a:endParaRPr lang="en-US" altLang="en-US"/>
          </a:p>
          <a:p>
            <a:pPr lvl="1"/>
            <a:endParaRPr lang="en-US" altLang="en-US"/>
          </a:p>
        </p:txBody>
      </p:sp>
    </p:spTree>
    <p:extLst>
      <p:ext uri="{BB962C8B-B14F-4D97-AF65-F5344CB8AC3E}">
        <p14:creationId xmlns:p14="http://schemas.microsoft.com/office/powerpoint/2010/main" val="33322056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(May 2019)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2019-05-14</a:t>
            </a:r>
            <a:endParaRPr lang="en-GB" sz="2000" b="0" dirty="0"/>
          </a:p>
        </p:txBody>
      </p:sp>
      <p:sp>
        <p:nvSpPr>
          <p:cNvPr id="6" name="Date Placeholder 3"/>
          <p:cNvSpPr>
            <a:spLocks noGrp="1"/>
          </p:cNvSpPr>
          <p:nvPr>
            <p:ph type="dt" idx="10"/>
          </p:nvPr>
        </p:nvSpPr>
        <p:spPr/>
        <p:txBody>
          <a:bodyPr/>
          <a:lstStyle/>
          <a:p>
            <a:r>
              <a:rPr lang="en-US"/>
              <a:t>May 2019</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5</a:t>
            </a:fld>
            <a:endParaRPr lang="en-GB" dirty="0"/>
          </a:p>
        </p:txBody>
      </p:sp>
      <p:graphicFrame>
        <p:nvGraphicFramePr>
          <p:cNvPr id="3075" name="Object 3"/>
          <p:cNvGraphicFramePr>
            <a:graphicFrameLocks noChangeAspect="1"/>
          </p:cNvGraphicFramePr>
          <p:nvPr>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spid="_x0000_s107541" name="Document" r:id="rId4" imgW="10439485" imgH="2546686" progId="Word.Document.8">
                  <p:embed/>
                </p:oleObj>
              </mc:Choice>
              <mc:Fallback>
                <p:oleObj name="Document" r:id="rId4" imgW="10439485" imgH="2546686" progId="Word.Document.8">
                  <p:embed/>
                  <p:pic>
                    <p:nvPicPr>
                      <p:cNvPr id="0" name=""/>
                      <p:cNvPicPr>
                        <a:picLocks noChangeAspect="1" noChangeArrowheads="1"/>
                      </p:cNvPicPr>
                      <p:nvPr/>
                    </p:nvPicPr>
                    <p:blipFill>
                      <a:blip r:embed="rId5"/>
                      <a:srcRect/>
                      <a:stretch>
                        <a:fillRect/>
                      </a:stretch>
                    </p:blipFill>
                    <p:spPr bwMode="auto">
                      <a:xfrm>
                        <a:off x="993775" y="2436813"/>
                        <a:ext cx="10123488" cy="24606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8189779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BF9C88E-D452-4CEC-BDDB-8EF7A7611B39}" type="slidenum">
              <a:rPr lang="en-US" altLang="en-US" sz="1200" b="0"/>
              <a:pPr>
                <a:spcBef>
                  <a:spcPct val="0"/>
                </a:spcBef>
                <a:buFontTx/>
                <a:buNone/>
              </a:pPr>
              <a:t>50</a:t>
            </a:fld>
            <a:endParaRPr lang="en-US" altLang="en-US" sz="1200" b="0"/>
          </a:p>
        </p:txBody>
      </p:sp>
      <p:sp>
        <p:nvSpPr>
          <p:cNvPr id="21509" name="Footer Placeholder 4"/>
          <p:cNvSpPr>
            <a:spLocks noGrp="1"/>
          </p:cNvSpPr>
          <p:nvPr>
            <p:ph type="ftr" idx="14"/>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Edward Au (Huawei Technologies)</a:t>
            </a:r>
          </a:p>
        </p:txBody>
      </p:sp>
      <p:sp>
        <p:nvSpPr>
          <p:cNvPr id="21510" name="Date Placeholder 3"/>
          <p:cNvSpPr>
            <a:spLocks noGrp="1"/>
          </p:cNvSpPr>
          <p:nvPr>
            <p:ph type="dt" idx="15"/>
          </p:nvPr>
        </p:nvSpPr>
        <p:spPr>
          <a:xfrm>
            <a:off x="2220914" y="333376"/>
            <a:ext cx="9683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2150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Goals for July 2019 plenary</a:t>
            </a:r>
          </a:p>
        </p:txBody>
      </p:sp>
      <p:sp>
        <p:nvSpPr>
          <p:cNvPr id="21508" name="Rectangle 3"/>
          <p:cNvSpPr txBox="1">
            <a:spLocks noChangeArrowheads="1"/>
          </p:cNvSpPr>
          <p:nvPr/>
        </p:nvSpPr>
        <p:spPr bwMode="auto">
          <a:xfrm>
            <a:off x="2209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1225"/>
              </a:spcBef>
            </a:pPr>
            <a:r>
              <a:rPr lang="en-US" altLang="en-US"/>
              <a:t>Comment resolution on D4.0</a:t>
            </a:r>
          </a:p>
          <a:p>
            <a:pPr algn="just">
              <a:spcBef>
                <a:spcPts val="1225"/>
              </a:spcBef>
            </a:pPr>
            <a:r>
              <a:rPr lang="en-US" altLang="en-US"/>
              <a:t>Technical presentation</a:t>
            </a:r>
          </a:p>
          <a:p>
            <a:pPr algn="just">
              <a:spcBef>
                <a:spcPts val="1225"/>
              </a:spcBef>
            </a:pPr>
            <a:endParaRPr lang="en-US" altLang="en-US"/>
          </a:p>
          <a:p>
            <a:pPr algn="just">
              <a:spcBef>
                <a:spcPts val="1225"/>
              </a:spcBef>
            </a:pPr>
            <a:endParaRPr lang="en-US" altLang="en-US"/>
          </a:p>
          <a:p>
            <a:pPr algn="just">
              <a:spcBef>
                <a:spcPts val="1225"/>
              </a:spcBef>
            </a:pPr>
            <a:endParaRPr lang="en-US" altLang="en-US"/>
          </a:p>
          <a:p>
            <a:pPr lvl="1" algn="just"/>
            <a:endParaRPr lang="en-US" altLang="en-US"/>
          </a:p>
          <a:p>
            <a:pPr lvl="1"/>
            <a:endParaRPr lang="en-US" altLang="en-US"/>
          </a:p>
          <a:p>
            <a:pPr lvl="1"/>
            <a:endParaRPr lang="en-US" altLang="en-US"/>
          </a:p>
        </p:txBody>
      </p:sp>
    </p:spTree>
    <p:extLst>
      <p:ext uri="{BB962C8B-B14F-4D97-AF65-F5344CB8AC3E}">
        <p14:creationId xmlns:p14="http://schemas.microsoft.com/office/powerpoint/2010/main" val="371855795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AD830148-1773-4C29-B302-03C863B39F17}" type="slidenum">
              <a:rPr lang="en-US" altLang="en-US" sz="1200" b="0"/>
              <a:pPr>
                <a:spcBef>
                  <a:spcPct val="0"/>
                </a:spcBef>
                <a:buFontTx/>
                <a:buNone/>
              </a:pPr>
              <a:t>51</a:t>
            </a:fld>
            <a:endParaRPr lang="en-US" altLang="en-US" sz="1200" b="0"/>
          </a:p>
        </p:txBody>
      </p:sp>
      <p:sp>
        <p:nvSpPr>
          <p:cNvPr id="23557" name="Footer Placeholder 4"/>
          <p:cNvSpPr>
            <a:spLocks noGrp="1"/>
          </p:cNvSpPr>
          <p:nvPr>
            <p:ph type="ftr" idx="14"/>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Edward Au (Huawei Technologies)</a:t>
            </a:r>
          </a:p>
        </p:txBody>
      </p:sp>
      <p:sp>
        <p:nvSpPr>
          <p:cNvPr id="23558" name="Date Placeholder 3"/>
          <p:cNvSpPr>
            <a:spLocks noGrp="1"/>
          </p:cNvSpPr>
          <p:nvPr>
            <p:ph type="dt" idx="15"/>
          </p:nvPr>
        </p:nvSpPr>
        <p:spPr>
          <a:xfrm>
            <a:off x="2220914" y="333376"/>
            <a:ext cx="9683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23555"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Teleconference Schedule</a:t>
            </a:r>
          </a:p>
        </p:txBody>
      </p:sp>
      <p:sp>
        <p:nvSpPr>
          <p:cNvPr id="23556" name="Rectangle 3"/>
          <p:cNvSpPr txBox="1">
            <a:spLocks noChangeArrowheads="1"/>
          </p:cNvSpPr>
          <p:nvPr/>
        </p:nvSpPr>
        <p:spPr bwMode="auto">
          <a:xfrm>
            <a:off x="2209800" y="1828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600"/>
              </a:spcBef>
            </a:pPr>
            <a:r>
              <a:rPr lang="en-US" altLang="en-US">
                <a:cs typeface="Times New Roman" panose="02020603050405020304" pitchFamily="18" charset="0"/>
              </a:rPr>
              <a:t>July 10, 2019 (Wednesday), 10:00am ET – 11:30am ET</a:t>
            </a:r>
          </a:p>
          <a:p>
            <a:pPr algn="just">
              <a:spcBef>
                <a:spcPts val="600"/>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lvl="1" algn="just"/>
            <a:endParaRPr lang="en-US" altLang="en-US">
              <a:cs typeface="Times New Roman" panose="02020603050405020304" pitchFamily="18" charset="0"/>
            </a:endParaRPr>
          </a:p>
          <a:p>
            <a:pPr lvl="1"/>
            <a:endParaRPr lang="en-US" altLang="en-US">
              <a:cs typeface="Times New Roman" panose="02020603050405020304" pitchFamily="18" charset="0"/>
            </a:endParaRPr>
          </a:p>
          <a:p>
            <a:pPr lvl="1"/>
            <a:endParaRPr lang="en-US" altLang="en-US">
              <a:cs typeface="Times New Roman" panose="02020603050405020304" pitchFamily="18" charset="0"/>
            </a:endParaRPr>
          </a:p>
        </p:txBody>
      </p:sp>
    </p:spTree>
    <p:extLst>
      <p:ext uri="{BB962C8B-B14F-4D97-AF65-F5344CB8AC3E}">
        <p14:creationId xmlns:p14="http://schemas.microsoft.com/office/powerpoint/2010/main" val="222200171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Closing Report</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2019-05-17</a:t>
            </a:r>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52</a:t>
            </a:fld>
            <a:endParaRPr lang="en-GB" dirty="0"/>
          </a:p>
        </p:txBody>
      </p:sp>
      <p:graphicFrame>
        <p:nvGraphicFramePr>
          <p:cNvPr id="3075" name="Object 3"/>
          <p:cNvGraphicFramePr>
            <a:graphicFrameLocks noChangeAspect="1"/>
          </p:cNvGraphicFramePr>
          <p:nvPr>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112661" name="Document" r:id="rId4" imgW="10797356" imgH="2534496" progId="Word.Document.8">
                  <p:embed/>
                </p:oleObj>
              </mc:Choice>
              <mc:Fallback>
                <p:oleObj name="Document" r:id="rId4" imgW="10797356" imgH="2534496" progId="Word.Document.8">
                  <p:embed/>
                  <p:pic>
                    <p:nvPicPr>
                      <p:cNvPr id="0" name=""/>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10856002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dirty="0" smtClean="0"/>
              <a:t>This </a:t>
            </a:r>
            <a:r>
              <a:rPr lang="en-US" dirty="0"/>
              <a:t>document is the </a:t>
            </a:r>
            <a:r>
              <a:rPr lang="en-US" dirty="0" err="1"/>
              <a:t>TGaz</a:t>
            </a:r>
            <a:r>
              <a:rPr lang="en-US" dirty="0"/>
              <a:t> Next Generation Positioning closing report for the </a:t>
            </a:r>
            <a:r>
              <a:rPr lang="en-US" dirty="0" smtClean="0"/>
              <a:t>Atlanta GA, May 2019 </a:t>
            </a:r>
            <a:r>
              <a:rPr lang="en-US" dirty="0"/>
              <a:t>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313884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~200 technical and ~600 editorial comments.</a:t>
            </a:r>
          </a:p>
          <a:p>
            <a:pPr>
              <a:buFont typeface="Arial" panose="020B0604020202020204" pitchFamily="34" charset="0"/>
              <a:buChar char="•"/>
            </a:pPr>
            <a:r>
              <a:rPr lang="en-US" b="0" dirty="0"/>
              <a:t>Performed comment assignment of ~100 CIDs.</a:t>
            </a:r>
          </a:p>
          <a:p>
            <a:pPr>
              <a:buFont typeface="Arial" panose="020B0604020202020204" pitchFamily="34" charset="0"/>
              <a:buChar char="•"/>
            </a:pPr>
            <a:r>
              <a:rPr lang="en-US" b="0" dirty="0"/>
              <a:t>Group met for 6 meeting slots and reviewed a total of 25 submissions.</a:t>
            </a:r>
          </a:p>
          <a:p>
            <a:pPr>
              <a:buFont typeface="Arial" panose="020B0604020202020204" pitchFamily="34" charset="0"/>
              <a:buChar char="•"/>
            </a:pPr>
            <a:r>
              <a:rPr lang="en-US" b="0" dirty="0"/>
              <a:t>On track for a projected </a:t>
            </a:r>
            <a:r>
              <a:rPr lang="en-US" b="0" dirty="0" smtClean="0"/>
              <a:t>re-circ. </a:t>
            </a:r>
            <a:r>
              <a:rPr lang="en-US" b="0" dirty="0"/>
              <a:t>ballot out of Sep. meeting</a:t>
            </a:r>
            <a:r>
              <a:rPr lang="en-US" b="0" dirty="0" smtClean="0"/>
              <a:t>.</a:t>
            </a:r>
          </a:p>
          <a:p>
            <a:pPr>
              <a:buFont typeface="Arial" panose="020B0604020202020204" pitchFamily="34" charset="0"/>
              <a:buChar char="•"/>
            </a:pPr>
            <a:r>
              <a:rPr lang="en-US" b="0" dirty="0" smtClean="0"/>
              <a:t>PAR extension approval request made to EC (pending WG approval).</a:t>
            </a:r>
            <a:endParaRPr lang="en-US" b="0" dirty="0"/>
          </a:p>
          <a:p>
            <a:pPr marL="0" indent="0"/>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4709464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Towards July Meeting and Beyond</a:t>
            </a:r>
            <a:endParaRPr lang="en-US" dirty="0"/>
          </a:p>
        </p:txBody>
      </p:sp>
      <p:sp>
        <p:nvSpPr>
          <p:cNvPr id="3" name="Content Placeholder 2"/>
          <p:cNvSpPr>
            <a:spLocks noGrp="1"/>
          </p:cNvSpPr>
          <p:nvPr>
            <p:ph idx="1"/>
          </p:nvPr>
        </p:nvSpPr>
        <p:spPr>
          <a:xfrm>
            <a:off x="929217" y="1628800"/>
            <a:ext cx="10361084" cy="4473253"/>
          </a:xfrm>
        </p:spPr>
        <p:txBody>
          <a:bodyPr/>
          <a:lstStyle/>
          <a:p>
            <a:pPr>
              <a:buFont typeface="Arial" panose="020B0604020202020204" pitchFamily="34" charset="0"/>
              <a:buChar char="•"/>
            </a:pPr>
            <a:r>
              <a:rPr lang="en-US" b="0" dirty="0"/>
              <a:t>Continue comment resolution for LB240.</a:t>
            </a:r>
          </a:p>
          <a:p>
            <a:pPr>
              <a:buFont typeface="Arial" panose="020B0604020202020204" pitchFamily="34" charset="0"/>
              <a:buChar char="•"/>
            </a:pPr>
            <a:r>
              <a:rPr lang="en-US" b="0" dirty="0"/>
              <a:t>Publish a new baseline draft.</a:t>
            </a:r>
          </a:p>
          <a:p>
            <a:pPr>
              <a:buFont typeface="Arial" panose="020B0604020202020204" pitchFamily="34" charset="0"/>
              <a:buChar char="•"/>
            </a:pPr>
            <a:r>
              <a:rPr lang="en-US" b="0" dirty="0" smtClean="0"/>
              <a:t>Hold a </a:t>
            </a:r>
            <a:r>
              <a:rPr lang="en-US" b="0" dirty="0"/>
              <a:t>3 day ad hoc for the purpose of comment resolution.</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7177379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May 22</a:t>
            </a:r>
            <a:r>
              <a:rPr lang="en-US" altLang="en-US" baseline="30000" dirty="0"/>
              <a:t>nd</a:t>
            </a:r>
            <a:r>
              <a:rPr lang="en-US" altLang="en-US" dirty="0"/>
              <a:t> 	(Wednesday), 13:00 ET – 14:30 ET – already approved</a:t>
            </a:r>
          </a:p>
          <a:p>
            <a:pPr>
              <a:buFont typeface="Arial" panose="020B0604020202020204" pitchFamily="34" charset="0"/>
              <a:buChar char="•"/>
            </a:pPr>
            <a:r>
              <a:rPr lang="en-US" altLang="en-US" dirty="0"/>
              <a:t>May 29</a:t>
            </a:r>
            <a:r>
              <a:rPr lang="en-US" altLang="en-US" baseline="30000" dirty="0"/>
              <a:t>th</a:t>
            </a:r>
            <a:r>
              <a:rPr lang="en-US" altLang="en-US" dirty="0"/>
              <a:t> 	(Wednesday), 13:00 ET – 14:30 ET</a:t>
            </a:r>
          </a:p>
          <a:p>
            <a:pPr>
              <a:buFont typeface="Arial" panose="020B0604020202020204" pitchFamily="34" charset="0"/>
              <a:buChar char="•"/>
            </a:pPr>
            <a:r>
              <a:rPr lang="en-US" altLang="en-US" dirty="0"/>
              <a:t>June 5</a:t>
            </a:r>
            <a:r>
              <a:rPr lang="en-US" altLang="en-US" baseline="30000" dirty="0"/>
              <a:t>th</a:t>
            </a:r>
            <a:r>
              <a:rPr lang="en-US" altLang="en-US" dirty="0"/>
              <a:t> 	(Wednesday), 13:00 ET – 14:30 ET</a:t>
            </a:r>
          </a:p>
          <a:p>
            <a:pPr>
              <a:buFont typeface="Arial" panose="020B0604020202020204" pitchFamily="34" charset="0"/>
              <a:buChar char="•"/>
            </a:pPr>
            <a:r>
              <a:rPr lang="en-US" altLang="en-US" dirty="0"/>
              <a:t>June 12</a:t>
            </a:r>
            <a:r>
              <a:rPr lang="en-US" altLang="en-US" baseline="30000" dirty="0"/>
              <a:t>th</a:t>
            </a:r>
            <a:r>
              <a:rPr lang="en-US" altLang="en-US" dirty="0"/>
              <a:t> 	(Wednesday), 13:00 ET – 14:30 ET</a:t>
            </a:r>
          </a:p>
          <a:p>
            <a:pPr>
              <a:buFont typeface="Arial" panose="020B0604020202020204" pitchFamily="34" charset="0"/>
              <a:buChar char="•"/>
            </a:pPr>
            <a:r>
              <a:rPr lang="en-US" altLang="en-US" dirty="0"/>
              <a:t>June 19</a:t>
            </a:r>
            <a:r>
              <a:rPr lang="en-US" altLang="en-US" baseline="30000" dirty="0"/>
              <a:t>th</a:t>
            </a:r>
            <a:r>
              <a:rPr lang="en-US" altLang="en-US" dirty="0"/>
              <a:t> 	(Wednesday), 13:00 ET – 14:30 ET</a:t>
            </a:r>
          </a:p>
          <a:p>
            <a:pPr>
              <a:buFont typeface="Arial" panose="020B0604020202020204" pitchFamily="34" charset="0"/>
              <a:buChar char="•"/>
            </a:pPr>
            <a:r>
              <a:rPr lang="en-US" altLang="en-US" dirty="0"/>
              <a:t>July 10</a:t>
            </a:r>
            <a:r>
              <a:rPr lang="en-US" altLang="en-US" baseline="30000" dirty="0"/>
              <a:t>th</a:t>
            </a:r>
            <a:r>
              <a:rPr lang="en-US" altLang="en-US" dirty="0"/>
              <a:t> 	(Wednesday), 13:00 ET – 14:30 ET</a:t>
            </a:r>
          </a:p>
          <a:p>
            <a:pPr>
              <a:buFont typeface="Arial" panose="020B0604020202020204" pitchFamily="34" charset="0"/>
              <a:buChar char="•"/>
            </a:pPr>
            <a:r>
              <a:rPr lang="en-US" altLang="en-US" dirty="0"/>
              <a:t>July 24</a:t>
            </a:r>
            <a:r>
              <a:rPr lang="en-US" altLang="en-US" baseline="30000" dirty="0"/>
              <a:t>th</a:t>
            </a:r>
            <a:r>
              <a:rPr lang="en-US" altLang="en-US" dirty="0"/>
              <a:t> 	(Wednesday), 13:00 ET – 14:30 ET</a:t>
            </a:r>
          </a:p>
          <a:p>
            <a:pPr marL="0" indent="0"/>
            <a:endParaRPr lang="en-US" altLang="en-US" dirty="0"/>
          </a:p>
          <a:p>
            <a:pPr marL="0" indent="0"/>
            <a:endParaRPr lang="en-US" altLang="en-US" dirty="0"/>
          </a:p>
          <a:p>
            <a:pPr>
              <a:buFont typeface="Arial" panose="020B0604020202020204" pitchFamily="34" charset="0"/>
              <a:buChar char="•"/>
            </a:pPr>
            <a:endParaRPr lang="en-US" altLang="en-US" dirty="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9142129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2019 May </a:t>
            </a:r>
            <a:br>
              <a:rPr lang="en-US" altLang="en-US" dirty="0" smtClean="0"/>
            </a:br>
            <a:r>
              <a:rPr lang="en-US" altLang="en-US" dirty="0" err="1" smtClean="0"/>
              <a:t>TGba</a:t>
            </a:r>
            <a:r>
              <a:rPr lang="en-US" altLang="en-US" dirty="0" smtClean="0"/>
              <a:t> Closing Report</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101"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0E02C77-ED2B-4944-ABFE-6FB45349A4DD}" type="slidenum">
              <a:rPr lang="en-US" altLang="en-US" sz="1200" b="0"/>
              <a:pPr>
                <a:spcBef>
                  <a:spcPct val="0"/>
                </a:spcBef>
                <a:buFontTx/>
                <a:buNone/>
              </a:pPr>
              <a:t>57</a:t>
            </a:fld>
            <a:endParaRPr lang="en-US" altLang="en-US" sz="1200" b="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2019-5-16</a:t>
            </a:r>
            <a:endParaRPr lang="en-GB" sz="2000" b="0" kern="0" dirty="0"/>
          </a:p>
        </p:txBody>
      </p:sp>
      <p:sp>
        <p:nvSpPr>
          <p:cNvPr id="4103"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a:solidFill>
                  <a:srgbClr val="000000"/>
                </a:solidFill>
              </a:rPr>
              <a:t>Authors:</a:t>
            </a:r>
          </a:p>
        </p:txBody>
      </p:sp>
      <p:graphicFrame>
        <p:nvGraphicFramePr>
          <p:cNvPr id="4104" name="Object 3"/>
          <p:cNvGraphicFramePr>
            <a:graphicFrameLocks noChangeAspect="1"/>
          </p:cNvGraphicFramePr>
          <p:nvPr/>
        </p:nvGraphicFramePr>
        <p:xfrm>
          <a:off x="2300289" y="3062289"/>
          <a:ext cx="7177087" cy="2625725"/>
        </p:xfrm>
        <a:graphic>
          <a:graphicData uri="http://schemas.openxmlformats.org/presentationml/2006/ole">
            <mc:AlternateContent xmlns:mc="http://schemas.openxmlformats.org/markup-compatibility/2006">
              <mc:Choice xmlns:v="urn:schemas-microsoft-com:vml" Requires="v">
                <p:oleObj spid="_x0000_s113685" name="Document" r:id="rId4" imgW="8267030" imgH="3023616" progId="Word.Document.8">
                  <p:embed/>
                </p:oleObj>
              </mc:Choice>
              <mc:Fallback>
                <p:oleObj name="Document" r:id="rId4" imgW="8267030" imgH="3023616"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00289" y="3062289"/>
                        <a:ext cx="7177087" cy="26257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01066489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t>Work Completed</a:t>
            </a:r>
          </a:p>
        </p:txBody>
      </p:sp>
      <p:sp>
        <p:nvSpPr>
          <p:cNvPr id="6147" name="Content Placeholder 2"/>
          <p:cNvSpPr>
            <a:spLocks noGrp="1"/>
          </p:cNvSpPr>
          <p:nvPr>
            <p:ph idx="1"/>
          </p:nvPr>
        </p:nvSpPr>
        <p:spPr>
          <a:xfrm>
            <a:off x="2209801" y="1600201"/>
            <a:ext cx="7858125" cy="4875213"/>
          </a:xfrm>
        </p:spPr>
        <p:txBody>
          <a:bodyPr/>
          <a:lstStyle/>
          <a:p>
            <a:endParaRPr lang="en-US" altLang="en-US" dirty="0" smtClean="0"/>
          </a:p>
          <a:p>
            <a:pPr>
              <a:defRPr/>
            </a:pPr>
            <a:r>
              <a:rPr lang="en-US" altLang="en-US" dirty="0" smtClean="0"/>
              <a:t>Resolved all the comments received on D2.0 (LB237)</a:t>
            </a:r>
            <a:endParaRPr lang="en-US" altLang="en-US" dirty="0"/>
          </a:p>
          <a:p>
            <a:pPr>
              <a:defRPr/>
            </a:pPr>
            <a:r>
              <a:rPr lang="en-US" altLang="en-US" dirty="0" smtClean="0"/>
              <a:t>Approved WG recirculation letter ballot on D3.0</a:t>
            </a:r>
            <a:endParaRPr lang="en-US" altLang="en-US" dirty="0"/>
          </a:p>
          <a:p>
            <a:pPr>
              <a:defRPr/>
            </a:pPr>
            <a:r>
              <a:rPr lang="en-US" altLang="en-US" dirty="0" smtClean="0"/>
              <a:t>Review </a:t>
            </a:r>
            <a:r>
              <a:rPr lang="en-US" altLang="en-US" dirty="0"/>
              <a:t>TG timeline</a:t>
            </a:r>
          </a:p>
          <a:p>
            <a:r>
              <a:rPr lang="en-US" altLang="en-US" dirty="0" smtClean="0"/>
              <a:t>Agenda: doc:11-19/617r11</a:t>
            </a:r>
          </a:p>
          <a:p>
            <a:endParaRPr lang="en-US" altLang="en-US" dirty="0" smtClean="0"/>
          </a:p>
          <a:p>
            <a:endParaRPr lang="en-US" altLang="en-US" dirty="0" smtClean="0"/>
          </a:p>
        </p:txBody>
      </p:sp>
      <p:sp>
        <p:nvSpPr>
          <p:cNvPr id="4" name="Date Placeholder 3"/>
          <p:cNvSpPr>
            <a:spLocks noGrp="1"/>
          </p:cNvSpPr>
          <p:nvPr>
            <p:ph type="dt" sz="quarter" idx="4294967295"/>
          </p:nvPr>
        </p:nvSpPr>
        <p:spPr>
          <a:xfrm>
            <a:off x="2199217" y="324462"/>
            <a:ext cx="908863" cy="277775"/>
          </a:xfrm>
          <a:prstGeom prst="rect">
            <a:avLst/>
          </a:prstGeom>
        </p:spPr>
        <p:txBody>
          <a:bodyPr/>
          <a:lstStyle/>
          <a:p>
            <a:pPr>
              <a:defRPr/>
            </a:pPr>
            <a:r>
              <a:rPr lang="en-US" sz="1400" dirty="0" smtClean="0">
                <a:solidFill>
                  <a:schemeClr val="tx1"/>
                </a:solidFill>
              </a:rPr>
              <a:t>May 2019</a:t>
            </a:r>
            <a:endParaRPr lang="en-US" sz="1400" dirty="0">
              <a:solidFill>
                <a:schemeClr val="tx1"/>
              </a:solidFill>
            </a:endParaRPr>
          </a:p>
        </p:txBody>
      </p:sp>
      <p:sp>
        <p:nvSpPr>
          <p:cNvPr id="5" name="Footer Placeholder 4"/>
          <p:cNvSpPr>
            <a:spLocks noGrp="1"/>
          </p:cNvSpPr>
          <p:nvPr>
            <p:ph type="ftr" sz="quarter" idx="4294967295"/>
          </p:nvPr>
        </p:nvSpPr>
        <p:spPr>
          <a:xfrm>
            <a:off x="8991600" y="6467273"/>
            <a:ext cx="2489199" cy="184666"/>
          </a:xfrm>
          <a:prstGeom prst="rect">
            <a:avLst/>
          </a:prstGeom>
        </p:spPr>
        <p:txBody>
          <a:bodyPr/>
          <a:lstStyle/>
          <a:p>
            <a:pPr>
              <a:defRPr/>
            </a:pPr>
            <a:r>
              <a:rPr lang="en-US" sz="1400" dirty="0">
                <a:solidFill>
                  <a:schemeClr val="tx1"/>
                </a:solidFill>
              </a:rPr>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58</a:t>
            </a:fld>
            <a:endParaRPr lang="en-US" altLang="en-US" sz="1200" b="0"/>
          </a:p>
        </p:txBody>
      </p:sp>
    </p:spTree>
    <p:extLst>
      <p:ext uri="{BB962C8B-B14F-4D97-AF65-F5344CB8AC3E}">
        <p14:creationId xmlns:p14="http://schemas.microsoft.com/office/powerpoint/2010/main" val="174384013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7"/>
          <p:cNvSpPr>
            <a:spLocks noGrp="1"/>
          </p:cNvSpPr>
          <p:nvPr>
            <p:ph type="title"/>
          </p:nvPr>
        </p:nvSpPr>
        <p:spPr/>
        <p:txBody>
          <a:bodyPr/>
          <a:lstStyle/>
          <a:p>
            <a:r>
              <a:rPr lang="en-US" altLang="en-US" dirty="0" smtClean="0"/>
              <a:t>Goals for July 2019</a:t>
            </a:r>
          </a:p>
        </p:txBody>
      </p:sp>
      <p:sp>
        <p:nvSpPr>
          <p:cNvPr id="33795" name="Content Placeholder 8"/>
          <p:cNvSpPr>
            <a:spLocks noGrp="1"/>
          </p:cNvSpPr>
          <p:nvPr>
            <p:ph idx="1"/>
          </p:nvPr>
        </p:nvSpPr>
        <p:spPr>
          <a:xfrm>
            <a:off x="2209800" y="2133600"/>
            <a:ext cx="8153400" cy="4114800"/>
          </a:xfrm>
        </p:spPr>
        <p:txBody>
          <a:bodyPr/>
          <a:lstStyle/>
          <a:p>
            <a:pPr>
              <a:defRPr/>
            </a:pPr>
            <a:r>
              <a:rPr lang="en-US" altLang="en-US" dirty="0"/>
              <a:t>Comment </a:t>
            </a:r>
            <a:r>
              <a:rPr lang="en-US" altLang="en-US" dirty="0" smtClean="0"/>
              <a:t>assignment</a:t>
            </a:r>
            <a:endParaRPr lang="en-US" altLang="en-US" dirty="0"/>
          </a:p>
          <a:p>
            <a:pPr>
              <a:defRPr/>
            </a:pPr>
            <a:r>
              <a:rPr lang="en-US" altLang="en-US" dirty="0"/>
              <a:t>Comment resolution on D3.0</a:t>
            </a:r>
          </a:p>
          <a:p>
            <a:pPr>
              <a:defRPr/>
            </a:pPr>
            <a:r>
              <a:rPr lang="en-US" altLang="en-US" dirty="0"/>
              <a:t>Review timeline</a:t>
            </a:r>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4294967295"/>
          </p:nvPr>
        </p:nvSpPr>
        <p:spPr>
          <a:xfrm>
            <a:off x="917276" y="303215"/>
            <a:ext cx="1153583" cy="277775"/>
          </a:xfrm>
          <a:prstGeom prst="rect">
            <a:avLst/>
          </a:prstGeom>
        </p:spPr>
        <p:txBody>
          <a:bodyPr/>
          <a:lstStyle/>
          <a:p>
            <a:pPr>
              <a:defRPr/>
            </a:pPr>
            <a:r>
              <a:rPr lang="en-US" sz="1600" dirty="0" smtClean="0">
                <a:solidFill>
                  <a:schemeClr val="tx1"/>
                </a:solidFill>
              </a:rPr>
              <a:t>May 2019</a:t>
            </a:r>
            <a:endParaRPr lang="en-US" sz="1600" dirty="0">
              <a:solidFill>
                <a:schemeClr val="tx1"/>
              </a:solidFill>
            </a:endParaRPr>
          </a:p>
        </p:txBody>
      </p:sp>
      <p:sp>
        <p:nvSpPr>
          <p:cNvPr id="6" name="Footer Placeholder 5"/>
          <p:cNvSpPr>
            <a:spLocks noGrp="1"/>
          </p:cNvSpPr>
          <p:nvPr>
            <p:ph type="ftr" sz="quarter" idx="4294967295"/>
          </p:nvPr>
        </p:nvSpPr>
        <p:spPr>
          <a:xfrm>
            <a:off x="8915400" y="6458647"/>
            <a:ext cx="2565399" cy="184666"/>
          </a:xfrm>
          <a:prstGeom prst="rect">
            <a:avLst/>
          </a:prstGeom>
        </p:spPr>
        <p:txBody>
          <a:bodyPr/>
          <a:lstStyle/>
          <a:p>
            <a:pPr>
              <a:defRPr/>
            </a:pPr>
            <a:r>
              <a:rPr lang="en-US" sz="1600">
                <a:solidFill>
                  <a:schemeClr val="tx1"/>
                </a:solidFill>
              </a:rPr>
              <a:t>Minyoung Park (Intel Corp.)</a:t>
            </a:r>
          </a:p>
        </p:txBody>
      </p:sp>
      <p:sp>
        <p:nvSpPr>
          <p:cNvPr id="7174" name="Slide Number Placeholder 6"/>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FE51C9A-CBBC-467B-BF25-688AD0302282}" type="slidenum">
              <a:rPr lang="en-US" altLang="en-US" sz="1200" b="0"/>
              <a:pPr>
                <a:spcBef>
                  <a:spcPct val="0"/>
                </a:spcBef>
                <a:buFontTx/>
                <a:buNone/>
              </a:pPr>
              <a:t>59</a:t>
            </a:fld>
            <a:endParaRPr lang="en-US" altLang="en-US" sz="1200" b="0"/>
          </a:p>
        </p:txBody>
      </p:sp>
    </p:spTree>
    <p:extLst>
      <p:ext uri="{BB962C8B-B14F-4D97-AF65-F5344CB8AC3E}">
        <p14:creationId xmlns:p14="http://schemas.microsoft.com/office/powerpoint/2010/main" val="237954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May 14</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2000" dirty="0"/>
              <a:t>11ax </a:t>
            </a:r>
            <a:r>
              <a:rPr lang="en-US" sz="2000" dirty="0"/>
              <a:t>–    </a:t>
            </a:r>
            <a:r>
              <a:rPr lang="en-US" sz="2000" dirty="0" smtClean="0"/>
              <a:t>Is at D4.1, expect D4.2 after May. Expect to </a:t>
            </a:r>
            <a:r>
              <a:rPr lang="en-US" sz="2000" dirty="0" err="1" smtClean="0"/>
              <a:t>recirc</a:t>
            </a:r>
            <a:r>
              <a:rPr lang="en-US" sz="2000" dirty="0" smtClean="0"/>
              <a:t> D5.0 in July.</a:t>
            </a:r>
            <a:endParaRPr lang="en-US" sz="2000" dirty="0"/>
          </a:p>
          <a:p>
            <a:r>
              <a:rPr lang="en-US" sz="2000" dirty="0"/>
              <a:t>11ay –    </a:t>
            </a:r>
            <a:r>
              <a:rPr lang="en-US" sz="2000" dirty="0" smtClean="0"/>
              <a:t>At D3.1. Have 47 CIDS before </a:t>
            </a:r>
            <a:r>
              <a:rPr lang="en-US" sz="2000" dirty="0" err="1" smtClean="0"/>
              <a:t>recirc</a:t>
            </a:r>
            <a:r>
              <a:rPr lang="en-US" sz="2000" dirty="0" smtClean="0"/>
              <a:t>. Looking good for May </a:t>
            </a:r>
            <a:r>
              <a:rPr lang="en-US" sz="2000" dirty="0" err="1" smtClean="0"/>
              <a:t>recirc</a:t>
            </a:r>
            <a:r>
              <a:rPr lang="en-US" sz="2000" dirty="0" smtClean="0"/>
              <a:t>. </a:t>
            </a:r>
            <a:endParaRPr lang="en-GB" sz="2000" dirty="0"/>
          </a:p>
          <a:p>
            <a:r>
              <a:rPr lang="en-GB" sz="2000" dirty="0"/>
              <a:t>11az – </a:t>
            </a:r>
            <a:r>
              <a:rPr lang="en-US" sz="2000" dirty="0"/>
              <a:t>   </a:t>
            </a:r>
            <a:r>
              <a:rPr lang="en-US" sz="2000" dirty="0" smtClean="0"/>
              <a:t>Expect D1.1 out of July. Have around 500 comments to resolve. Targeting September for D2.0 </a:t>
            </a:r>
            <a:r>
              <a:rPr lang="en-US" sz="2000" dirty="0" err="1" smtClean="0"/>
              <a:t>recirc</a:t>
            </a:r>
            <a:r>
              <a:rPr lang="en-US" sz="2000" dirty="0" smtClean="0"/>
              <a:t>.</a:t>
            </a:r>
            <a:endParaRPr lang="en-GB" sz="2000" dirty="0"/>
          </a:p>
          <a:p>
            <a:r>
              <a:rPr lang="en-GB" sz="2000" dirty="0"/>
              <a:t>11ba –    </a:t>
            </a:r>
            <a:r>
              <a:rPr lang="en-GB" sz="2000" dirty="0" smtClean="0"/>
              <a:t>At D2.1. 160 CIDs to be resolved this week. Expect to </a:t>
            </a:r>
            <a:r>
              <a:rPr lang="en-GB" sz="2000" dirty="0" err="1" smtClean="0"/>
              <a:t>recirc</a:t>
            </a:r>
            <a:r>
              <a:rPr lang="en-GB" sz="2000" dirty="0" smtClean="0"/>
              <a:t> D3.0 in May.</a:t>
            </a:r>
            <a:endParaRPr lang="en-GB" sz="2000" dirty="0"/>
          </a:p>
          <a:p>
            <a:r>
              <a:rPr lang="en-GB" sz="2000" dirty="0"/>
              <a:t>11bb –    </a:t>
            </a:r>
            <a:r>
              <a:rPr lang="en-GB" sz="2000" dirty="0" smtClean="0"/>
              <a:t>Still in proposal phase. Start work on D0.1 in September.</a:t>
            </a:r>
            <a:endParaRPr lang="en-GB" sz="2000" dirty="0"/>
          </a:p>
          <a:p>
            <a:r>
              <a:rPr lang="en-GB" sz="2000" dirty="0"/>
              <a:t>11bc –	 </a:t>
            </a:r>
            <a:r>
              <a:rPr lang="en-GB" sz="2000" dirty="0" smtClean="0"/>
              <a:t>Expect D0.1 in September or November</a:t>
            </a:r>
            <a:endParaRPr lang="en-GB" sz="2000" dirty="0"/>
          </a:p>
          <a:p>
            <a:r>
              <a:rPr lang="en-GB" sz="2000" dirty="0"/>
              <a:t>11bd – 	 </a:t>
            </a:r>
            <a:r>
              <a:rPr lang="en-GB" sz="2000" dirty="0" smtClean="0"/>
              <a:t>Expect D0.1 in September</a:t>
            </a:r>
            <a:endParaRPr lang="en-GB" sz="2000" dirty="0"/>
          </a:p>
          <a:p>
            <a:r>
              <a:rPr lang="en-GB" sz="2000" dirty="0" err="1"/>
              <a:t>REVmd</a:t>
            </a:r>
            <a:r>
              <a:rPr lang="en-GB" sz="2000" dirty="0"/>
              <a:t> –   </a:t>
            </a:r>
            <a:r>
              <a:rPr lang="en-GB" sz="2000" dirty="0" smtClean="0"/>
              <a:t>A D2.2, expect D2.3 out of May. Emily on sabbatical; Edward with be editor. Expect D3.0 out of July.</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38160956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Teleconference Call Schedule</a:t>
            </a:r>
          </a:p>
        </p:txBody>
      </p:sp>
      <p:sp>
        <p:nvSpPr>
          <p:cNvPr id="8195" name="Content Placeholder 2"/>
          <p:cNvSpPr>
            <a:spLocks noGrp="1"/>
          </p:cNvSpPr>
          <p:nvPr>
            <p:ph idx="1"/>
          </p:nvPr>
        </p:nvSpPr>
        <p:spPr/>
        <p:txBody>
          <a:bodyPr/>
          <a:lstStyle/>
          <a:p>
            <a:pPr marL="342900" lvl="1" indent="-342900">
              <a:buFontTx/>
              <a:buChar char="•"/>
              <a:defRPr/>
            </a:pPr>
            <a:r>
              <a:rPr lang="en-US" altLang="en-US" sz="2400" b="1" dirty="0" smtClean="0"/>
              <a:t>Three teleconference call (Monday, 1.5 hours):</a:t>
            </a:r>
            <a:endParaRPr lang="en-US" altLang="en-US" sz="2400" b="1" dirty="0"/>
          </a:p>
          <a:p>
            <a:pPr marL="685800" lvl="2" indent="-342900">
              <a:defRPr/>
            </a:pPr>
            <a:r>
              <a:rPr lang="en-US" altLang="en-US" sz="2400" b="1" dirty="0" smtClean="0"/>
              <a:t>June 17th </a:t>
            </a:r>
            <a:r>
              <a:rPr lang="en-US" altLang="en-US" sz="2400" b="1" dirty="0"/>
              <a:t>, 10:00 ET</a:t>
            </a:r>
          </a:p>
          <a:p>
            <a:pPr marL="342900" lvl="2" indent="0">
              <a:buNone/>
              <a:defRPr/>
            </a:pPr>
            <a:endParaRPr lang="en-US" altLang="en-US" sz="2400" b="1" dirty="0"/>
          </a:p>
        </p:txBody>
      </p:sp>
      <p:sp>
        <p:nvSpPr>
          <p:cNvPr id="4" name="Date Placeholder 3"/>
          <p:cNvSpPr>
            <a:spLocks noGrp="1"/>
          </p:cNvSpPr>
          <p:nvPr>
            <p:ph type="dt" sz="quarter" idx="4294967295"/>
          </p:nvPr>
        </p:nvSpPr>
        <p:spPr>
          <a:xfrm>
            <a:off x="929218" y="332602"/>
            <a:ext cx="1340110" cy="276999"/>
          </a:xfrm>
          <a:prstGeom prst="rect">
            <a:avLst/>
          </a:prstGeom>
        </p:spPr>
        <p:txBody>
          <a:bodyPr/>
          <a:lstStyle/>
          <a:p>
            <a:pPr>
              <a:defRPr/>
            </a:pPr>
            <a:r>
              <a:rPr lang="en-US" sz="1600" dirty="0" smtClean="0">
                <a:solidFill>
                  <a:schemeClr val="tx1"/>
                </a:solidFill>
              </a:rPr>
              <a:t>May 2019</a:t>
            </a:r>
            <a:endParaRPr lang="en-US" sz="1600" dirty="0">
              <a:solidFill>
                <a:schemeClr val="tx1"/>
              </a:solidFill>
            </a:endParaRPr>
          </a:p>
        </p:txBody>
      </p:sp>
      <p:sp>
        <p:nvSpPr>
          <p:cNvPr id="5" name="Footer Placeholder 4"/>
          <p:cNvSpPr>
            <a:spLocks noGrp="1"/>
          </p:cNvSpPr>
          <p:nvPr>
            <p:ph type="ftr" sz="quarter" idx="4294967295"/>
          </p:nvPr>
        </p:nvSpPr>
        <p:spPr>
          <a:xfrm>
            <a:off x="8763000" y="6458647"/>
            <a:ext cx="2641599" cy="184666"/>
          </a:xfrm>
          <a:prstGeom prst="rect">
            <a:avLst/>
          </a:prstGeom>
        </p:spPr>
        <p:txBody>
          <a:bodyPr/>
          <a:lstStyle/>
          <a:p>
            <a:pPr>
              <a:defRPr/>
            </a:pPr>
            <a:r>
              <a:rPr lang="en-US" sz="1600" dirty="0">
                <a:solidFill>
                  <a:schemeClr val="tx1"/>
                </a:solidFill>
              </a:rPr>
              <a:t>Minyoung Park (Intel Corp.)</a:t>
            </a:r>
          </a:p>
        </p:txBody>
      </p:sp>
      <p:sp>
        <p:nvSpPr>
          <p:cNvPr id="8198"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FCB1795-DADD-4574-8B8E-996323406FF2}" type="slidenum">
              <a:rPr lang="en-US" altLang="en-US" sz="1200" b="0"/>
              <a:pPr>
                <a:spcBef>
                  <a:spcPct val="0"/>
                </a:spcBef>
                <a:buFontTx/>
                <a:buNone/>
              </a:pPr>
              <a:t>60</a:t>
            </a:fld>
            <a:endParaRPr lang="en-US" altLang="en-US" sz="1200" b="0"/>
          </a:p>
        </p:txBody>
      </p:sp>
    </p:spTree>
    <p:extLst>
      <p:ext uri="{BB962C8B-B14F-4D97-AF65-F5344CB8AC3E}">
        <p14:creationId xmlns:p14="http://schemas.microsoft.com/office/powerpoint/2010/main" val="131510105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4294967295"/>
          </p:nvPr>
        </p:nvSpPr>
        <p:spPr>
          <a:xfrm>
            <a:off x="2209800" y="333376"/>
            <a:ext cx="1182688"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15363"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sp>
        <p:nvSpPr>
          <p:cNvPr id="153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4D81CD0-32A8-4578-BBBF-BE3A4090B437}" type="slidenum">
              <a:rPr lang="en-US" altLang="en-US" sz="1200" b="0"/>
              <a:pPr>
                <a:spcBef>
                  <a:spcPct val="0"/>
                </a:spcBef>
                <a:buFontTx/>
                <a:buNone/>
              </a:pPr>
              <a:t>61</a:t>
            </a:fld>
            <a:endParaRPr lang="en-US" altLang="en-US" sz="1200" b="0"/>
          </a:p>
        </p:txBody>
      </p:sp>
      <p:sp>
        <p:nvSpPr>
          <p:cNvPr id="15365" name="Rectangle 2"/>
          <p:cNvSpPr>
            <a:spLocks noGrp="1" noChangeArrowheads="1"/>
          </p:cNvSpPr>
          <p:nvPr>
            <p:ph type="title"/>
          </p:nvPr>
        </p:nvSpPr>
        <p:spPr>
          <a:xfrm>
            <a:off x="2209800" y="609600"/>
            <a:ext cx="7772400" cy="1066800"/>
          </a:xfrm>
        </p:spPr>
        <p:txBody>
          <a:bodyPr/>
          <a:lstStyle/>
          <a:p>
            <a:r>
              <a:rPr lang="en-US" altLang="en-US" smtClean="0"/>
              <a:t>TGbb May 2019 Closing Report</a:t>
            </a:r>
          </a:p>
        </p:txBody>
      </p:sp>
      <p:sp>
        <p:nvSpPr>
          <p:cNvPr id="15366" name="Rectangle 6"/>
          <p:cNvSpPr>
            <a:spLocks noGrp="1" noChangeArrowheads="1"/>
          </p:cNvSpPr>
          <p:nvPr>
            <p:ph type="body" idx="1"/>
          </p:nvPr>
        </p:nvSpPr>
        <p:spPr>
          <a:xfrm>
            <a:off x="2209800" y="1752600"/>
            <a:ext cx="7772400" cy="381000"/>
          </a:xfrm>
        </p:spPr>
        <p:txBody>
          <a:bodyPr/>
          <a:lstStyle/>
          <a:p>
            <a:pPr algn="ctr">
              <a:buFontTx/>
              <a:buNone/>
            </a:pPr>
            <a:r>
              <a:rPr lang="en-US" altLang="en-US" sz="2000"/>
              <a:t>Date:</a:t>
            </a:r>
            <a:r>
              <a:rPr lang="en-US" altLang="en-US" sz="2000" b="0"/>
              <a:t> 2019-05-16</a:t>
            </a:r>
          </a:p>
        </p:txBody>
      </p:sp>
      <p:graphicFrame>
        <p:nvGraphicFramePr>
          <p:cNvPr id="15367" name="Object 11"/>
          <p:cNvGraphicFramePr>
            <a:graphicFrameLocks noChangeAspect="1"/>
          </p:cNvGraphicFramePr>
          <p:nvPr/>
        </p:nvGraphicFramePr>
        <p:xfrm>
          <a:off x="2189163" y="2663826"/>
          <a:ext cx="8629650" cy="1668463"/>
        </p:xfrm>
        <a:graphic>
          <a:graphicData uri="http://schemas.openxmlformats.org/presentationml/2006/ole">
            <mc:AlternateContent xmlns:mc="http://schemas.openxmlformats.org/markup-compatibility/2006">
              <mc:Choice xmlns:v="urn:schemas-microsoft-com:vml" Requires="v">
                <p:oleObj spid="_x0000_s114708" name="Document" r:id="rId4" imgW="8242364" imgH="1597287" progId="Word.Document.8">
                  <p:embed/>
                </p:oleObj>
              </mc:Choice>
              <mc:Fallback>
                <p:oleObj name="Document" r:id="rId4" imgW="8242364" imgH="1597287"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89163" y="2663826"/>
                        <a:ext cx="8629650" cy="166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368" name="Rectangle 12"/>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spTree>
    <p:extLst>
      <p:ext uri="{BB962C8B-B14F-4D97-AF65-F5344CB8AC3E}">
        <p14:creationId xmlns:p14="http://schemas.microsoft.com/office/powerpoint/2010/main" val="401448487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9128C5B-4AF9-4416-A1BE-64D41977C72F}" type="slidenum">
              <a:rPr lang="en-US" altLang="en-US" sz="1200" b="0"/>
              <a:pPr>
                <a:spcBef>
                  <a:spcPct val="0"/>
                </a:spcBef>
                <a:buFontTx/>
                <a:buNone/>
              </a:pPr>
              <a:t>62</a:t>
            </a:fld>
            <a:endParaRPr lang="en-US" altLang="en-US" sz="1200" b="0"/>
          </a:p>
        </p:txBody>
      </p:sp>
      <p:sp>
        <p:nvSpPr>
          <p:cNvPr id="17411" name="Rectangle 3"/>
          <p:cNvSpPr txBox="1">
            <a:spLocks noChangeArrowheads="1"/>
          </p:cNvSpPr>
          <p:nvPr/>
        </p:nvSpPr>
        <p:spPr bwMode="auto">
          <a:xfrm>
            <a:off x="2209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Light Communications Task Group closing report for the May 2019 session.</a:t>
            </a:r>
          </a:p>
          <a:p>
            <a:pPr lvl="1"/>
            <a:endParaRPr lang="en-US" altLang="en-US" dirty="0"/>
          </a:p>
          <a:p>
            <a:pPr lvl="1"/>
            <a:endParaRPr lang="en-US" altLang="en-US" dirty="0"/>
          </a:p>
        </p:txBody>
      </p:sp>
      <p:sp>
        <p:nvSpPr>
          <p:cNvPr id="1741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Date Placeholder 3"/>
          <p:cNvSpPr>
            <a:spLocks noGrp="1"/>
          </p:cNvSpPr>
          <p:nvPr>
            <p:ph type="dt" sz="quarter" idx="4294967295"/>
          </p:nvPr>
        </p:nvSpPr>
        <p:spPr>
          <a:xfrm>
            <a:off x="2209800" y="333376"/>
            <a:ext cx="1182688"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17414"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spTree>
    <p:extLst>
      <p:ext uri="{BB962C8B-B14F-4D97-AF65-F5344CB8AC3E}">
        <p14:creationId xmlns:p14="http://schemas.microsoft.com/office/powerpoint/2010/main" val="249973884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77D138E-769B-4BE3-9738-34157999540F}" type="slidenum">
              <a:rPr lang="en-US" altLang="en-US" sz="1200" b="0"/>
              <a:pPr>
                <a:spcBef>
                  <a:spcPct val="0"/>
                </a:spcBef>
                <a:buFontTx/>
                <a:buNone/>
              </a:pPr>
              <a:t>63</a:t>
            </a:fld>
            <a:endParaRPr lang="en-US" altLang="en-US" sz="1200" b="0"/>
          </a:p>
        </p:txBody>
      </p:sp>
      <p:sp>
        <p:nvSpPr>
          <p:cNvPr id="17411" name="Rectangle 3">
            <a:extLst>
              <a:ext uri="{FF2B5EF4-FFF2-40B4-BE49-F238E27FC236}">
                <a16:creationId xmlns:a16="http://schemas.microsoft.com/office/drawing/2014/main" xmlns="" id="{6F1E1487-9677-45E7-8A6F-BEB88DB435CF}"/>
              </a:ext>
            </a:extLst>
          </p:cNvPr>
          <p:cNvSpPr txBox="1">
            <a:spLocks noChangeArrowheads="1"/>
          </p:cNvSpPr>
          <p:nvPr/>
        </p:nvSpPr>
        <p:spPr bwMode="auto">
          <a:xfrm>
            <a:off x="2209800" y="1676400"/>
            <a:ext cx="77612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457200" lvl="1" indent="0">
              <a:buNone/>
              <a:defRPr/>
            </a:pPr>
            <a:r>
              <a:rPr lang="en-US" altLang="en-US" sz="2400" b="1" u="sng" dirty="0"/>
              <a:t>Content</a:t>
            </a:r>
          </a:p>
          <a:p>
            <a:pPr lvl="1" algn="just">
              <a:defRPr/>
            </a:pPr>
            <a:r>
              <a:rPr lang="en-GB" altLang="en-US" dirty="0" err="1"/>
              <a:t>TGbb</a:t>
            </a:r>
            <a:r>
              <a:rPr lang="en-GB" altLang="en-US" dirty="0"/>
              <a:t> is in proposal preparation phase for PHY and MAC</a:t>
            </a:r>
          </a:p>
          <a:p>
            <a:pPr lvl="2" algn="just">
              <a:defRPr/>
            </a:pPr>
            <a:r>
              <a:rPr lang="en-GB" altLang="en-US" sz="1600" dirty="0"/>
              <a:t>PHY pre-proposal (doc. 11-19/0847r1)</a:t>
            </a:r>
          </a:p>
          <a:p>
            <a:pPr lvl="2" algn="just">
              <a:defRPr/>
            </a:pPr>
            <a:r>
              <a:rPr lang="en-GB" altLang="en-US" sz="1600" dirty="0"/>
              <a:t>MAC pre-proposals (doc. 11-19/0846r1, doc. 11-19/0757r1)</a:t>
            </a:r>
          </a:p>
          <a:p>
            <a:pPr lvl="1" algn="just">
              <a:defRPr/>
            </a:pPr>
            <a:r>
              <a:rPr lang="en-GB" altLang="en-US" dirty="0"/>
              <a:t>Discussions ongoing for the Evaluation Methodology for the MAC (doc. 11-19/0187r5)</a:t>
            </a:r>
          </a:p>
          <a:p>
            <a:pPr lvl="2" algn="just">
              <a:defRPr/>
            </a:pPr>
            <a:r>
              <a:rPr lang="en-GB" altLang="en-US" sz="1600" dirty="0"/>
              <a:t>MAC Evaluation Methodology (doc. 11-19/0848r2, doc. 11-19/0916r1)</a:t>
            </a:r>
          </a:p>
          <a:p>
            <a:pPr lvl="1" algn="just">
              <a:defRPr/>
            </a:pPr>
            <a:r>
              <a:rPr lang="en-GB" altLang="en-US" dirty="0"/>
              <a:t>Conference call schedule was agreed</a:t>
            </a:r>
          </a:p>
          <a:p>
            <a:pPr marL="457200" lvl="1" indent="0">
              <a:buNone/>
              <a:defRPr/>
            </a:pPr>
            <a:endParaRPr lang="en-US" altLang="en-US" sz="1400" b="1" dirty="0"/>
          </a:p>
          <a:p>
            <a:pPr marL="457200" lvl="1" indent="0">
              <a:buNone/>
              <a:defRPr/>
            </a:pPr>
            <a:r>
              <a:rPr lang="en-US" altLang="en-US" b="1" dirty="0"/>
              <a:t>Meeting agenda and motions are available in doc. 11-19/0614r3</a:t>
            </a:r>
          </a:p>
          <a:p>
            <a:pPr marL="457200" lvl="1" indent="0">
              <a:buNone/>
              <a:defRPr/>
            </a:pPr>
            <a:r>
              <a:rPr lang="en-US" altLang="en-US" b="1" dirty="0"/>
              <a:t>Minutes of the meeting are available in doc. 11-19/0934r0.</a:t>
            </a:r>
          </a:p>
        </p:txBody>
      </p:sp>
      <p:sp>
        <p:nvSpPr>
          <p:cNvPr id="19460"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err="1">
                <a:solidFill>
                  <a:schemeClr val="tx2"/>
                </a:solidFill>
              </a:rPr>
              <a:t>TGbb</a:t>
            </a:r>
            <a:r>
              <a:rPr lang="en-US" altLang="en-US" sz="3200" dirty="0">
                <a:solidFill>
                  <a:schemeClr val="tx2"/>
                </a:solidFill>
              </a:rPr>
              <a:t> activities in </a:t>
            </a:r>
            <a:r>
              <a:rPr lang="en-US" altLang="en-US" sz="3200" dirty="0" smtClean="0">
                <a:solidFill>
                  <a:schemeClr val="tx2"/>
                </a:solidFill>
              </a:rPr>
              <a:t>May meeting</a:t>
            </a:r>
            <a:endParaRPr lang="en-US" altLang="en-US" sz="3200" dirty="0">
              <a:solidFill>
                <a:schemeClr val="tx2"/>
              </a:solidFill>
            </a:endParaRPr>
          </a:p>
        </p:txBody>
      </p:sp>
      <p:sp>
        <p:nvSpPr>
          <p:cNvPr id="19461" name="Date Placeholder 3"/>
          <p:cNvSpPr>
            <a:spLocks noGrp="1"/>
          </p:cNvSpPr>
          <p:nvPr>
            <p:ph type="dt" sz="quarter" idx="4294967295"/>
          </p:nvPr>
        </p:nvSpPr>
        <p:spPr>
          <a:xfrm>
            <a:off x="2209800" y="333376"/>
            <a:ext cx="1182688"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19462"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spTree>
    <p:extLst>
      <p:ext uri="{BB962C8B-B14F-4D97-AF65-F5344CB8AC3E}">
        <p14:creationId xmlns:p14="http://schemas.microsoft.com/office/powerpoint/2010/main" val="74827979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14954-BE77-4916-8A7F-57915362C635}" type="slidenum">
              <a:rPr lang="en-US" altLang="en-US" sz="1200" b="0"/>
              <a:pPr>
                <a:spcBef>
                  <a:spcPct val="0"/>
                </a:spcBef>
                <a:buFontTx/>
                <a:buNone/>
              </a:pPr>
              <a:t>64</a:t>
            </a:fld>
            <a:endParaRPr lang="en-US" altLang="en-US" sz="1200" b="0"/>
          </a:p>
        </p:txBody>
      </p:sp>
      <p:sp>
        <p:nvSpPr>
          <p:cNvPr id="21507"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Evaluation methodology update</a:t>
            </a:r>
          </a:p>
        </p:txBody>
      </p:sp>
      <p:sp>
        <p:nvSpPr>
          <p:cNvPr id="21508" name="Date Placeholder 3"/>
          <p:cNvSpPr>
            <a:spLocks noGrp="1"/>
          </p:cNvSpPr>
          <p:nvPr>
            <p:ph type="dt" sz="quarter" idx="4294967295"/>
          </p:nvPr>
        </p:nvSpPr>
        <p:spPr>
          <a:xfrm>
            <a:off x="2209800" y="333376"/>
            <a:ext cx="1182688"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21509"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pic>
        <p:nvPicPr>
          <p:cNvPr id="215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22589" y="1487488"/>
            <a:ext cx="6346825" cy="4760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698148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8BC3139-F561-4A90-8458-66E9BEF89A6F}" type="slidenum">
              <a:rPr lang="en-US" altLang="en-US" sz="1200" b="0"/>
              <a:pPr>
                <a:spcBef>
                  <a:spcPct val="0"/>
                </a:spcBef>
                <a:buFontTx/>
                <a:buNone/>
              </a:pPr>
              <a:t>65</a:t>
            </a:fld>
            <a:endParaRPr lang="en-US" altLang="en-US" sz="1200" b="0"/>
          </a:p>
        </p:txBody>
      </p:sp>
      <p:sp>
        <p:nvSpPr>
          <p:cNvPr id="23555"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Teleconference schedule request</a:t>
            </a:r>
          </a:p>
        </p:txBody>
      </p:sp>
      <p:sp>
        <p:nvSpPr>
          <p:cNvPr id="23556" name="Date Placeholder 3"/>
          <p:cNvSpPr>
            <a:spLocks noGrp="1"/>
          </p:cNvSpPr>
          <p:nvPr>
            <p:ph type="dt" sz="quarter" idx="4294967295"/>
          </p:nvPr>
        </p:nvSpPr>
        <p:spPr>
          <a:xfrm>
            <a:off x="2220914" y="333376"/>
            <a:ext cx="9429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23557"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pic>
        <p:nvPicPr>
          <p:cNvPr id="2355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00" y="1524001"/>
            <a:ext cx="6553200" cy="491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034324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49CE65-D84C-48FD-A7FE-CB779C38BB25}" type="slidenum">
              <a:rPr lang="en-US" altLang="en-US" sz="1200" b="0"/>
              <a:pPr>
                <a:spcBef>
                  <a:spcPct val="0"/>
                </a:spcBef>
                <a:buFontTx/>
                <a:buNone/>
              </a:pPr>
              <a:t>66</a:t>
            </a:fld>
            <a:endParaRPr lang="en-US" altLang="en-US" sz="1200" b="0"/>
          </a:p>
        </p:txBody>
      </p:sp>
      <p:sp>
        <p:nvSpPr>
          <p:cNvPr id="25603" name="Rectangle 3"/>
          <p:cNvSpPr txBox="1">
            <a:spLocks noChangeArrowheads="1"/>
          </p:cNvSpPr>
          <p:nvPr/>
        </p:nvSpPr>
        <p:spPr bwMode="auto">
          <a:xfrm>
            <a:off x="2209800" y="1676400"/>
            <a:ext cx="77612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r>
              <a:rPr lang="en-GB" altLang="en-US" sz="2400"/>
              <a:t>6 slots were requested</a:t>
            </a:r>
          </a:p>
          <a:p>
            <a:pPr lvl="1"/>
            <a:r>
              <a:rPr lang="en-GB" altLang="en-US" sz="2400"/>
              <a:t>Hear further pre-proposals on PHY and MAC</a:t>
            </a:r>
          </a:p>
          <a:p>
            <a:pPr lvl="1"/>
            <a:r>
              <a:rPr lang="en-GB" altLang="en-US" sz="2400"/>
              <a:t>Discuss initial evaluation results</a:t>
            </a:r>
          </a:p>
        </p:txBody>
      </p:sp>
      <p:sp>
        <p:nvSpPr>
          <p:cNvPr id="25604"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Plans for TGbb July Meeting</a:t>
            </a:r>
          </a:p>
        </p:txBody>
      </p:sp>
      <p:sp>
        <p:nvSpPr>
          <p:cNvPr id="25605" name="Date Placeholder 3"/>
          <p:cNvSpPr>
            <a:spLocks noGrp="1"/>
          </p:cNvSpPr>
          <p:nvPr>
            <p:ph type="dt" sz="quarter" idx="4294967295"/>
          </p:nvPr>
        </p:nvSpPr>
        <p:spPr>
          <a:xfrm>
            <a:off x="2209800" y="333376"/>
            <a:ext cx="1182688"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25606"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spTree>
    <p:extLst>
      <p:ext uri="{BB962C8B-B14F-4D97-AF65-F5344CB8AC3E}">
        <p14:creationId xmlns:p14="http://schemas.microsoft.com/office/powerpoint/2010/main" val="143310283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2220913" y="333375"/>
            <a:ext cx="2303451" cy="273050"/>
          </a:xfrm>
        </p:spPr>
        <p:txBody>
          <a:bodyPr/>
          <a:lstStyle/>
          <a:p>
            <a:r>
              <a:rPr lang="en-GB"/>
              <a:t>May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67</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TGbc</a:t>
            </a:r>
            <a:r>
              <a:rPr lang="en-GB" dirty="0"/>
              <a:t> Closing Report</a:t>
            </a:r>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2019-05-17</a:t>
            </a:r>
          </a:p>
        </p:txBody>
      </p:sp>
      <p:graphicFrame>
        <p:nvGraphicFramePr>
          <p:cNvPr id="3075" name="Object 3"/>
          <p:cNvGraphicFramePr>
            <a:graphicFrameLocks noChangeAspect="1"/>
          </p:cNvGraphicFramePr>
          <p:nvPr/>
        </p:nvGraphicFramePr>
        <p:xfrm>
          <a:off x="2032000" y="2286000"/>
          <a:ext cx="8128000" cy="2463800"/>
        </p:xfrm>
        <a:graphic>
          <a:graphicData uri="http://schemas.openxmlformats.org/presentationml/2006/ole">
            <mc:AlternateContent xmlns:mc="http://schemas.openxmlformats.org/markup-compatibility/2006">
              <mc:Choice xmlns:v="urn:schemas-microsoft-com:vml" Requires="v">
                <p:oleObj spid="_x0000_s115732" name="Dokument" r:id="rId4" imgW="8255000" imgH="2514600" progId="Word.Document.8">
                  <p:embed/>
                </p:oleObj>
              </mc:Choice>
              <mc:Fallback>
                <p:oleObj name="Dokument" r:id="rId4" imgW="8255000" imgH="251460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32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extLst>
      <p:ext uri="{BB962C8B-B14F-4D97-AF65-F5344CB8AC3E}">
        <p14:creationId xmlns:p14="http://schemas.microsoft.com/office/powerpoint/2010/main" val="32809675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2220913" y="333375"/>
            <a:ext cx="2589203" cy="273050"/>
          </a:xfrm>
        </p:spPr>
        <p:txBody>
          <a:bodyPr/>
          <a:lstStyle/>
          <a:p>
            <a:r>
              <a:rPr lang="en-GB"/>
              <a:t>May 2019</a:t>
            </a:r>
            <a:endParaRPr lang="en-GB" dirty="0"/>
          </a:p>
        </p:txBody>
      </p:sp>
      <p:sp>
        <p:nvSpPr>
          <p:cNvPr id="5" name="Footer Placeholder 4"/>
          <p:cNvSpPr>
            <a:spLocks noGrp="1"/>
          </p:cNvSpPr>
          <p:nvPr>
            <p:ph type="ftr" idx="14"/>
          </p:nvPr>
        </p:nvSpPr>
        <p:spPr>
          <a:xfrm>
            <a:off x="7024694" y="6475414"/>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68</a:t>
            </a:fld>
            <a:endParaRPr lang="en-GB"/>
          </a:p>
        </p:txBody>
      </p:sp>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2209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Closing report for IEEE 802.11 </a:t>
            </a:r>
            <a:r>
              <a:rPr lang="en-GB" dirty="0" err="1"/>
              <a:t>TGbc</a:t>
            </a:r>
            <a:r>
              <a:rPr lang="en-GB" dirty="0"/>
              <a:t> (Enhanced Broadcast Services) for May </a:t>
            </a:r>
            <a:r>
              <a:rPr lang="en-GB" dirty="0" smtClean="0"/>
              <a:t>2019, </a:t>
            </a:r>
            <a:r>
              <a:rPr lang="en-GB" dirty="0"/>
              <a:t>Atlanta, GA, USA.</a:t>
            </a:r>
          </a:p>
        </p:txBody>
      </p:sp>
    </p:spTree>
    <p:extLst>
      <p:ext uri="{BB962C8B-B14F-4D97-AF65-F5344CB8AC3E}">
        <p14:creationId xmlns:p14="http://schemas.microsoft.com/office/powerpoint/2010/main" val="2042873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Work Completed this week</a:t>
            </a:r>
          </a:p>
        </p:txBody>
      </p:sp>
      <p:sp>
        <p:nvSpPr>
          <p:cNvPr id="3" name="Inhaltsplatzhalter 2"/>
          <p:cNvSpPr>
            <a:spLocks noGrp="1"/>
          </p:cNvSpPr>
          <p:nvPr>
            <p:ph idx="1"/>
          </p:nvPr>
        </p:nvSpPr>
        <p:spPr>
          <a:xfrm>
            <a:off x="2209801" y="1700809"/>
            <a:ext cx="7770813" cy="4113213"/>
          </a:xfrm>
        </p:spPr>
        <p:txBody>
          <a:bodyPr/>
          <a:lstStyle/>
          <a:p>
            <a:r>
              <a:rPr lang="en-US" sz="2000" dirty="0"/>
              <a:t>Group met in three time slots during this week</a:t>
            </a:r>
          </a:p>
          <a:p>
            <a:endParaRPr lang="en-US" sz="2000" dirty="0"/>
          </a:p>
          <a:p>
            <a:r>
              <a:rPr lang="en-US" sz="2000" dirty="0"/>
              <a:t>5 Presentations discussed; topics covered</a:t>
            </a:r>
          </a:p>
          <a:p>
            <a:pPr>
              <a:buFont typeface="Arial" panose="020B0604020202020204" pitchFamily="34" charset="0"/>
              <a:buChar char="•"/>
            </a:pPr>
            <a:r>
              <a:rPr lang="en-US" sz="2000" dirty="0"/>
              <a:t>Functional requirements</a:t>
            </a:r>
          </a:p>
          <a:p>
            <a:pPr>
              <a:buFont typeface="Arial" panose="020B0604020202020204" pitchFamily="34" charset="0"/>
              <a:buChar char="•"/>
            </a:pPr>
            <a:r>
              <a:rPr lang="en-US" sz="2000" dirty="0"/>
              <a:t>System architecture / control plane</a:t>
            </a:r>
          </a:p>
          <a:p>
            <a:pPr>
              <a:buFont typeface="Arial" panose="020B0604020202020204" pitchFamily="34" charset="0"/>
              <a:buChar char="•"/>
            </a:pPr>
            <a:r>
              <a:rPr lang="en-US" sz="2000" dirty="0"/>
              <a:t>Use Cases</a:t>
            </a:r>
          </a:p>
          <a:p>
            <a:pPr marL="0" indent="0"/>
            <a:endParaRPr lang="en-US" sz="2000" dirty="0"/>
          </a:p>
          <a:p>
            <a:pPr marL="0" indent="0"/>
            <a:r>
              <a:rPr lang="en-US" sz="2000" dirty="0"/>
              <a:t>Tangible results</a:t>
            </a:r>
          </a:p>
          <a:p>
            <a:pPr>
              <a:buFont typeface="Arial" panose="020B0604020202020204" pitchFamily="34" charset="0"/>
              <a:buChar char="•"/>
            </a:pPr>
            <a:r>
              <a:rPr lang="en-US" sz="2000" dirty="0"/>
              <a:t>Approved additional use cases</a:t>
            </a:r>
          </a:p>
          <a:p>
            <a:pPr>
              <a:buFont typeface="Arial" panose="020B0604020202020204" pitchFamily="34" charset="0"/>
              <a:buChar char="•"/>
            </a:pPr>
            <a:r>
              <a:rPr lang="en-US" sz="2000" dirty="0"/>
              <a:t>Approved additional functional requirements</a:t>
            </a:r>
          </a:p>
          <a:p>
            <a:pPr>
              <a:buFont typeface="Arial" panose="020B0604020202020204" pitchFamily="34" charset="0"/>
              <a:buChar char="•"/>
            </a:pPr>
            <a:r>
              <a:rPr lang="en-US" sz="2000" dirty="0">
                <a:solidFill>
                  <a:srgbClr val="FF0000"/>
                </a:solidFill>
              </a:rPr>
              <a:t>Confirmation of Carol Ansley (</a:t>
            </a:r>
            <a:r>
              <a:rPr lang="en-US" sz="2000" dirty="0" err="1">
                <a:solidFill>
                  <a:srgbClr val="FF0000"/>
                </a:solidFill>
              </a:rPr>
              <a:t>Commscope</a:t>
            </a:r>
            <a:r>
              <a:rPr lang="en-US" sz="2000" dirty="0">
                <a:solidFill>
                  <a:srgbClr val="FF0000"/>
                </a:solidFill>
              </a:rPr>
              <a:t>) as the </a:t>
            </a:r>
            <a:r>
              <a:rPr lang="en-US" sz="2000" dirty="0" err="1">
                <a:solidFill>
                  <a:srgbClr val="FF0000"/>
                </a:solidFill>
              </a:rPr>
              <a:t>TGbc</a:t>
            </a:r>
            <a:r>
              <a:rPr lang="en-US" sz="2000" dirty="0">
                <a:solidFill>
                  <a:srgbClr val="FF0000"/>
                </a:solidFill>
              </a:rPr>
              <a:t> Technical Editor</a:t>
            </a:r>
          </a:p>
          <a:p>
            <a:pPr>
              <a:buFont typeface="Arial" panose="020B0604020202020204" pitchFamily="34" charset="0"/>
              <a:buChar char="•"/>
            </a:pPr>
            <a:endParaRPr lang="en-US" sz="20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extLst>
      <p:ext uri="{BB962C8B-B14F-4D97-AF65-F5344CB8AC3E}">
        <p14:creationId xmlns:p14="http://schemas.microsoft.com/office/powerpoint/2010/main" val="6345931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a:t>
            </a:r>
            <a:r>
              <a:rPr lang="en-US" sz="1800" dirty="0" smtClean="0"/>
              <a:t>)</a:t>
            </a:r>
          </a:p>
          <a:p>
            <a:r>
              <a:rPr lang="en-US" sz="1800" dirty="0" smtClean="0"/>
              <a:t>Completed</a:t>
            </a:r>
          </a:p>
          <a:p>
            <a:endParaRPr lang="en-US" sz="1800" dirty="0"/>
          </a:p>
          <a:p>
            <a:r>
              <a:rPr lang="en-US" sz="1800" dirty="0"/>
              <a:t>P802.11ay will be started on </a:t>
            </a:r>
            <a:r>
              <a:rPr lang="en-US" sz="1800" dirty="0" smtClean="0"/>
              <a:t>D3.1 </a:t>
            </a:r>
            <a:r>
              <a:rPr lang="en-US" sz="1800" dirty="0"/>
              <a:t>out of March meeting (Robert Stacey, Solomon Trainin, Edward Au, Emily Qi, Yongho Seok, Peter Ecclesine</a:t>
            </a:r>
            <a:r>
              <a:rPr lang="en-US" sz="1800" dirty="0" smtClean="0"/>
              <a:t>)</a:t>
            </a:r>
          </a:p>
          <a:p>
            <a:r>
              <a:rPr lang="en-US" sz="1800" dirty="0" smtClean="0"/>
              <a:t>Reviewed</a:t>
            </a:r>
          </a:p>
          <a:p>
            <a:endParaRPr lang="en-US" sz="1800" dirty="0"/>
          </a:p>
          <a:p>
            <a:r>
              <a:rPr lang="en-US" sz="1800" dirty="0" smtClean="0"/>
              <a:t>P802.11ax will start </a:t>
            </a:r>
            <a:r>
              <a:rPr lang="en-US" sz="1800" dirty="0"/>
              <a:t>on </a:t>
            </a:r>
            <a:r>
              <a:rPr lang="en-US" sz="1800" dirty="0" smtClean="0"/>
              <a:t>D4.1 </a:t>
            </a:r>
            <a:r>
              <a:rPr lang="en-US" sz="1800" dirty="0"/>
              <a:t>out of </a:t>
            </a:r>
            <a:r>
              <a:rPr lang="en-US" sz="1800" dirty="0" smtClean="0"/>
              <a:t>May meeting </a:t>
            </a:r>
            <a:r>
              <a:rPr lang="en-US" sz="1800" dirty="0"/>
              <a:t>(Robert Stacey, </a:t>
            </a:r>
            <a:r>
              <a:rPr lang="en-US" sz="1800" dirty="0" smtClean="0"/>
              <a:t>Edward Au (mid June), Yongho </a:t>
            </a:r>
            <a:r>
              <a:rPr lang="en-US" sz="1800" dirty="0"/>
              <a:t>Seok, </a:t>
            </a:r>
            <a:r>
              <a:rPr lang="en-US" sz="1800" dirty="0" smtClean="0"/>
              <a:t>Naveen </a:t>
            </a:r>
            <a:r>
              <a:rPr lang="en-US" sz="1800" dirty="0"/>
              <a:t>Kakani, Perry </a:t>
            </a:r>
            <a:r>
              <a:rPr lang="en-US" sz="1800" dirty="0" err="1"/>
              <a:t>Correll</a:t>
            </a:r>
            <a:r>
              <a:rPr lang="en-US" sz="1800" dirty="0"/>
              <a:t>, Peter Ecclesine, Po-Kai Huang</a:t>
            </a:r>
            <a:r>
              <a:rPr lang="en-US" sz="1800" dirty="0" smtClean="0"/>
              <a:t>)</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7655658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2238349" y="357166"/>
            <a:ext cx="2374889" cy="273050"/>
          </a:xfrm>
        </p:spPr>
        <p:txBody>
          <a:bodyPr/>
          <a:lstStyle/>
          <a:p>
            <a:r>
              <a:rPr lang="en-GB"/>
              <a:t>May 2019</a:t>
            </a:r>
          </a:p>
        </p:txBody>
      </p:sp>
      <p:sp>
        <p:nvSpPr>
          <p:cNvPr id="5" name="Footer Placeholder 4"/>
          <p:cNvSpPr>
            <a:spLocks noGrp="1"/>
          </p:cNvSpPr>
          <p:nvPr>
            <p:ph type="ftr" idx="14"/>
          </p:nvPr>
        </p:nvSpPr>
        <p:spPr>
          <a:xfrm>
            <a:off x="7667636" y="6475414"/>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70</a:t>
            </a:fld>
            <a:endParaRPr lang="en-GB"/>
          </a:p>
        </p:txBody>
      </p:sp>
      <p:sp>
        <p:nvSpPr>
          <p:cNvPr id="10241" name="Rectangle 1"/>
          <p:cNvSpPr>
            <a:spLocks noGrp="1" noChangeArrowheads="1"/>
          </p:cNvSpPr>
          <p:nvPr>
            <p:ph type="title"/>
          </p:nvPr>
        </p:nvSpPr>
        <p:spPr>
          <a:xfrm>
            <a:off x="2209800" y="684213"/>
            <a:ext cx="7772400" cy="1160462"/>
          </a:xfrm>
          <a:ln/>
        </p:spPr>
        <p:txBody>
          <a:bodyPr vert="horz" wrap="square" lIns="90000" tIns="46800" rIns="90000" bIns="46800" numCol="1" anchor="ctr" anchorCtr="0" compatLnSpc="1">
            <a:prstTxWarp prst="textNoShape">
              <a:avLst/>
            </a:prstTxWarp>
          </a:bodyPr>
          <a:lstStyle/>
          <a:p>
            <a:r>
              <a:rPr lang="en-US" dirty="0"/>
              <a:t>Plans for July 2019</a:t>
            </a:r>
          </a:p>
        </p:txBody>
      </p:sp>
      <p:sp>
        <p:nvSpPr>
          <p:cNvPr id="10242" name="Rectangle 2"/>
          <p:cNvSpPr>
            <a:spLocks noGrp="1" noChangeArrowheads="1"/>
          </p:cNvSpPr>
          <p:nvPr>
            <p:ph type="body" idx="1"/>
          </p:nvPr>
        </p:nvSpPr>
        <p:spPr>
          <a:xfrm>
            <a:off x="2209800" y="1981201"/>
            <a:ext cx="7772400" cy="4208463"/>
          </a:xfrm>
          <a:ln/>
        </p:spPr>
        <p:txBody>
          <a:bodyPr/>
          <a:lstStyle/>
          <a:p>
            <a:pPr>
              <a:buFont typeface="Arial" panose="020B0604020202020204" pitchFamily="34" charset="0"/>
              <a:buChar char="•"/>
            </a:pPr>
            <a:r>
              <a:rPr lang="en-US" dirty="0"/>
              <a:t>Approve additional technical requirements</a:t>
            </a:r>
          </a:p>
          <a:p>
            <a:pPr>
              <a:buFont typeface="Arial" panose="020B0604020202020204" pitchFamily="34" charset="0"/>
              <a:buChar char="•"/>
            </a:pPr>
            <a:r>
              <a:rPr lang="en-US" dirty="0"/>
              <a:t>Consolidate the system architecture / control plane discussions</a:t>
            </a:r>
          </a:p>
          <a:p>
            <a:pPr>
              <a:buFont typeface="Arial" panose="020B0604020202020204" pitchFamily="34" charset="0"/>
              <a:buChar char="•"/>
            </a:pPr>
            <a:r>
              <a:rPr lang="en-US" dirty="0"/>
              <a:t>Discuss early drafts of amendment text</a:t>
            </a:r>
          </a:p>
        </p:txBody>
      </p:sp>
    </p:spTree>
    <p:extLst>
      <p:ext uri="{BB962C8B-B14F-4D97-AF65-F5344CB8AC3E}">
        <p14:creationId xmlns:p14="http://schemas.microsoft.com/office/powerpoint/2010/main" val="32310291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Future Session Planning</a:t>
            </a:r>
          </a:p>
        </p:txBody>
      </p:sp>
      <p:sp>
        <p:nvSpPr>
          <p:cNvPr id="3" name="Inhaltsplatzhalter 2"/>
          <p:cNvSpPr>
            <a:spLocks noGrp="1"/>
          </p:cNvSpPr>
          <p:nvPr>
            <p:ph idx="1"/>
          </p:nvPr>
        </p:nvSpPr>
        <p:spPr/>
        <p:txBody>
          <a:bodyPr/>
          <a:lstStyle/>
          <a:p>
            <a:r>
              <a:rPr lang="en-US" dirty="0"/>
              <a:t>Teleconferences:</a:t>
            </a:r>
          </a:p>
          <a:p>
            <a:pPr>
              <a:buFont typeface="Arial" panose="020B0604020202020204" pitchFamily="34" charset="0"/>
              <a:buChar char="•"/>
            </a:pPr>
            <a:r>
              <a:rPr lang="en-US" dirty="0"/>
              <a:t>	Tuesday, June 11, 2019, 10:00h ET</a:t>
            </a:r>
          </a:p>
          <a:p>
            <a:endParaRPr lang="en-US" dirty="0"/>
          </a:p>
          <a:p>
            <a:endParaRPr lang="en-US" dirty="0"/>
          </a:p>
          <a:p>
            <a:r>
              <a:rPr lang="en-US" dirty="0"/>
              <a:t>14-17 July 2019 F2F meeting, </a:t>
            </a:r>
            <a:r>
              <a:rPr lang="en-GB" dirty="0"/>
              <a:t>Austria </a:t>
            </a:r>
            <a:r>
              <a:rPr lang="en-GB" dirty="0" err="1"/>
              <a:t>Center</a:t>
            </a:r>
            <a:r>
              <a:rPr lang="en-GB" dirty="0"/>
              <a:t> Vienna, Vienna, Austria</a:t>
            </a:r>
            <a:r>
              <a:rPr lang="en-US" dirty="0"/>
              <a:t>:</a:t>
            </a:r>
          </a:p>
          <a:p>
            <a:pPr>
              <a:buFont typeface="Arial" panose="020B0604020202020204" pitchFamily="34" charset="0"/>
              <a:buChar char="•"/>
            </a:pPr>
            <a:r>
              <a:rPr lang="en-US" dirty="0"/>
              <a:t>	Meeting time requested:  3 sessions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extLst>
      <p:ext uri="{BB962C8B-B14F-4D97-AF65-F5344CB8AC3E}">
        <p14:creationId xmlns:p14="http://schemas.microsoft.com/office/powerpoint/2010/main" val="199550503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schedule – unchanged</a:t>
            </a:r>
          </a:p>
        </p:txBody>
      </p:sp>
      <p:sp>
        <p:nvSpPr>
          <p:cNvPr id="3" name="Inhaltsplatzhalter 2"/>
          <p:cNvSpPr>
            <a:spLocks noGrp="1"/>
          </p:cNvSpPr>
          <p:nvPr>
            <p:ph idx="1"/>
          </p:nvPr>
        </p:nvSpPr>
        <p:spPr/>
        <p:txBody>
          <a:bodyPr/>
          <a:lstStyle/>
          <a:p>
            <a:pPr marL="0" indent="0">
              <a:lnSpc>
                <a:spcPct val="80000"/>
              </a:lnSpc>
            </a:pPr>
            <a:r>
              <a:rPr lang="en-US" altLang="en-US" dirty="0"/>
              <a:t>January 2019		First meeting as a task group</a:t>
            </a:r>
          </a:p>
          <a:p>
            <a:pPr marL="0" indent="0">
              <a:lnSpc>
                <a:spcPct val="80000"/>
              </a:lnSpc>
            </a:pPr>
            <a:r>
              <a:rPr lang="en-US" altLang="en-US" dirty="0"/>
              <a:t>January 2020		Initial WGLB (D1.0)</a:t>
            </a:r>
          </a:p>
          <a:p>
            <a:pPr marL="0" indent="0">
              <a:lnSpc>
                <a:spcPct val="80000"/>
              </a:lnSpc>
            </a:pPr>
            <a:r>
              <a:rPr lang="en-US" altLang="en-US" dirty="0"/>
              <a:t>July 2020			D2.0 WGLB Recirculation LB</a:t>
            </a:r>
          </a:p>
          <a:p>
            <a:pPr marL="0" indent="0">
              <a:lnSpc>
                <a:spcPct val="80000"/>
              </a:lnSpc>
            </a:pPr>
            <a:r>
              <a:rPr lang="en-US" altLang="en-US" dirty="0"/>
              <a:t>January 2021		Form SB Pool</a:t>
            </a:r>
          </a:p>
          <a:p>
            <a:pPr marL="0" indent="0">
              <a:lnSpc>
                <a:spcPct val="80000"/>
              </a:lnSpc>
            </a:pPr>
            <a:r>
              <a:rPr lang="en-US" altLang="en-US" dirty="0"/>
              <a:t>January 2021		MEC/MDR done</a:t>
            </a:r>
          </a:p>
          <a:p>
            <a:pPr marL="0" indent="0">
              <a:lnSpc>
                <a:spcPct val="80000"/>
              </a:lnSpc>
            </a:pPr>
            <a:r>
              <a:rPr lang="en-US" altLang="en-US" dirty="0"/>
              <a:t>March 2021		Initial SB</a:t>
            </a:r>
          </a:p>
          <a:p>
            <a:pPr marL="0" indent="0">
              <a:lnSpc>
                <a:spcPct val="80000"/>
              </a:lnSpc>
            </a:pPr>
            <a:r>
              <a:rPr lang="en-US" altLang="en-US" dirty="0"/>
              <a:t>July 2021			Recirculation SB</a:t>
            </a:r>
          </a:p>
          <a:p>
            <a:pPr marL="0" indent="0">
              <a:lnSpc>
                <a:spcPct val="80000"/>
              </a:lnSpc>
            </a:pPr>
            <a:r>
              <a:rPr lang="en-US" altLang="en-US" dirty="0"/>
              <a:t>Jan 2022			Final WG/EC approval</a:t>
            </a:r>
          </a:p>
          <a:p>
            <a:pPr marL="0" indent="0">
              <a:lnSpc>
                <a:spcPct val="80000"/>
              </a:lnSpc>
            </a:pPr>
            <a:r>
              <a:rPr lang="en-US" altLang="en-US" dirty="0"/>
              <a:t>Feb 2022			</a:t>
            </a:r>
            <a:r>
              <a:rPr lang="en-US" altLang="en-US" dirty="0" err="1"/>
              <a:t>Revcom</a:t>
            </a:r>
            <a:r>
              <a:rPr lang="en-US" altLang="en-US" dirty="0"/>
              <a:t>/SASB approval</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extLst>
      <p:ext uri="{BB962C8B-B14F-4D97-AF65-F5344CB8AC3E}">
        <p14:creationId xmlns:p14="http://schemas.microsoft.com/office/powerpoint/2010/main" val="108059598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2238349" y="357166"/>
            <a:ext cx="2374889" cy="273050"/>
          </a:xfrm>
        </p:spPr>
        <p:txBody>
          <a:bodyPr/>
          <a:lstStyle/>
          <a:p>
            <a:r>
              <a:rPr lang="en-GB"/>
              <a:t>May 2019</a:t>
            </a:r>
          </a:p>
        </p:txBody>
      </p:sp>
      <p:sp>
        <p:nvSpPr>
          <p:cNvPr id="5" name="Footer Placeholder 4"/>
          <p:cNvSpPr>
            <a:spLocks noGrp="1"/>
          </p:cNvSpPr>
          <p:nvPr>
            <p:ph type="ftr" idx="14"/>
          </p:nvPr>
        </p:nvSpPr>
        <p:spPr>
          <a:xfrm>
            <a:off x="7739074" y="6475414"/>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73</a:t>
            </a:fld>
            <a:endParaRPr lang="en-GB"/>
          </a:p>
        </p:txBody>
      </p:sp>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2209800" y="1981201"/>
            <a:ext cx="7772400" cy="4208463"/>
          </a:xfrm>
          <a:ln/>
        </p:spPr>
        <p:txBody>
          <a:bodyPr/>
          <a:lstStyle/>
          <a:p>
            <a:r>
              <a:rPr lang="en-US" dirty="0"/>
              <a:t>Agenda for this week:				11-19/0812</a:t>
            </a:r>
          </a:p>
          <a:p>
            <a:r>
              <a:rPr lang="en-US" dirty="0"/>
              <a:t>Meeting / Chair’s Slide Deck:		11-19/0814</a:t>
            </a:r>
          </a:p>
          <a:p>
            <a:r>
              <a:rPr lang="en-US" dirty="0"/>
              <a:t>Meeting minutes:					11-19/0819</a:t>
            </a:r>
          </a:p>
          <a:p>
            <a:r>
              <a:rPr lang="en-US" dirty="0"/>
              <a:t>Snapshot Slide:						11-19/0813</a:t>
            </a:r>
          </a:p>
          <a:p>
            <a:r>
              <a:rPr lang="en-US" dirty="0"/>
              <a:t>Closing report:						11-19/0815</a:t>
            </a:r>
          </a:p>
          <a:p>
            <a:endParaRPr lang="en-US" dirty="0"/>
          </a:p>
          <a:p>
            <a:r>
              <a:rPr lang="en-US" dirty="0" err="1"/>
              <a:t>TGbc</a:t>
            </a:r>
            <a:r>
              <a:rPr lang="en-US" dirty="0"/>
              <a:t> Motion Booklet:				11-18/2123</a:t>
            </a:r>
          </a:p>
          <a:p>
            <a:r>
              <a:rPr lang="en-US" dirty="0" err="1"/>
              <a:t>TGbc</a:t>
            </a:r>
            <a:r>
              <a:rPr lang="en-US" dirty="0"/>
              <a:t> Selection Procedure:			11-19/0135r0</a:t>
            </a:r>
          </a:p>
          <a:p>
            <a:r>
              <a:rPr lang="en-US" dirty="0" err="1"/>
              <a:t>TGbc</a:t>
            </a:r>
            <a:r>
              <a:rPr lang="en-US" dirty="0"/>
              <a:t> Functional Requirements:	11-19/0151</a:t>
            </a:r>
          </a:p>
        </p:txBody>
      </p:sp>
    </p:spTree>
    <p:extLst>
      <p:ext uri="{BB962C8B-B14F-4D97-AF65-F5344CB8AC3E}">
        <p14:creationId xmlns:p14="http://schemas.microsoft.com/office/powerpoint/2010/main" val="26114711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TGbd</a:t>
            </a:r>
            <a:r>
              <a:rPr lang="en-GB" dirty="0" smtClean="0"/>
              <a:t> Closing </a:t>
            </a:r>
            <a:r>
              <a:rPr lang="en-GB" dirty="0"/>
              <a:t>Report </a:t>
            </a:r>
            <a:r>
              <a:rPr lang="en-GB" dirty="0" smtClean="0"/>
              <a:t>– Atlanta</a:t>
            </a:r>
            <a:endParaRPr lang="en-GB" dirty="0"/>
          </a:p>
        </p:txBody>
      </p:sp>
      <p:sp>
        <p:nvSpPr>
          <p:cNvPr id="3074" name="Rectangle 2"/>
          <p:cNvSpPr>
            <a:spLocks noGrp="1" noChangeArrowheads="1"/>
          </p:cNvSpPr>
          <p:nvPr>
            <p:ph idx="1"/>
          </p:nvPr>
        </p:nvSpPr>
        <p:spPr>
          <a:xfrm>
            <a:off x="2074127" y="186806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74</a:t>
            </a:fld>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smtClean="0"/>
              <a:t>Bo Sun (ZTE)</a:t>
            </a:r>
            <a:endParaRPr lang="en-GB" dirty="0"/>
          </a:p>
        </p:txBody>
      </p:sp>
      <p:sp>
        <p:nvSpPr>
          <p:cNvPr id="6" name="Date Placeholder 3"/>
          <p:cNvSpPr>
            <a:spLocks noGrp="1"/>
          </p:cNvSpPr>
          <p:nvPr>
            <p:ph type="dt" idx="15"/>
          </p:nvPr>
        </p:nvSpPr>
        <p:spPr>
          <a:xfrm>
            <a:off x="2220913" y="333375"/>
            <a:ext cx="2303451" cy="273050"/>
          </a:xfrm>
        </p:spPr>
        <p:txBody>
          <a:bodyPr/>
          <a:lstStyle/>
          <a:p>
            <a:r>
              <a:rPr lang="en-US" dirty="0" smtClean="0"/>
              <a:t>May 2019</a:t>
            </a:r>
            <a:endParaRPr lang="en-GB" dirty="0"/>
          </a:p>
        </p:txBody>
      </p:sp>
      <p:sp>
        <p:nvSpPr>
          <p:cNvPr id="3076" name="Rectangle 4"/>
          <p:cNvSpPr>
            <a:spLocks noChangeArrowheads="1"/>
          </p:cNvSpPr>
          <p:nvPr/>
        </p:nvSpPr>
        <p:spPr bwMode="auto">
          <a:xfrm>
            <a:off x="2057400" y="27432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11"/>
          <p:cNvGraphicFramePr>
            <a:graphicFrameLocks noChangeAspect="1"/>
          </p:cNvGraphicFramePr>
          <p:nvPr>
            <p:extLst/>
          </p:nvPr>
        </p:nvGraphicFramePr>
        <p:xfrm>
          <a:off x="2243138" y="3402852"/>
          <a:ext cx="7780337" cy="955675"/>
        </p:xfrm>
        <a:graphic>
          <a:graphicData uri="http://schemas.openxmlformats.org/presentationml/2006/ole">
            <mc:AlternateContent xmlns:mc="http://schemas.openxmlformats.org/markup-compatibility/2006">
              <mc:Choice xmlns:v="urn:schemas-microsoft-com:vml" Requires="v">
                <p:oleObj spid="_x0000_s116756" name="Document" r:id="rId4" imgW="8302326" imgH="1017911" progId="Word.Document.8">
                  <p:embed/>
                </p:oleObj>
              </mc:Choice>
              <mc:Fallback>
                <p:oleObj name="Document" r:id="rId4" imgW="8302326" imgH="1017911"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43138" y="3402852"/>
                        <a:ext cx="77803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193879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2209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en-US" dirty="0"/>
              <a:t>Closing report for </a:t>
            </a:r>
            <a:r>
              <a:rPr lang="en-GB" altLang="en-US" dirty="0" smtClean="0"/>
              <a:t>May 2019 </a:t>
            </a:r>
            <a:r>
              <a:rPr lang="en-GB" altLang="en-US" dirty="0" err="1" smtClean="0"/>
              <a:t>TGbd</a:t>
            </a:r>
            <a:r>
              <a:rPr lang="en-GB" altLang="en-US" dirty="0" smtClean="0"/>
              <a:t> meeting in Atlanta, GA, USA</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75</a:t>
            </a:fld>
            <a:endParaRPr lang="en-GB"/>
          </a:p>
        </p:txBody>
      </p:sp>
      <p:sp>
        <p:nvSpPr>
          <p:cNvPr id="4" name="Date Placeholder 3"/>
          <p:cNvSpPr>
            <a:spLocks noGrp="1"/>
          </p:cNvSpPr>
          <p:nvPr>
            <p:ph type="dt" idx="15"/>
          </p:nvPr>
        </p:nvSpPr>
        <p:spPr>
          <a:xfrm>
            <a:off x="2220913" y="333375"/>
            <a:ext cx="2589203" cy="273050"/>
          </a:xfrm>
        </p:spPr>
        <p:txBody>
          <a:bodyPr/>
          <a:lstStyle/>
          <a:p>
            <a:r>
              <a:rPr lang="en-US" dirty="0" smtClean="0"/>
              <a:t>May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smtClean="0"/>
              <a:t>Bo Sun (ZTE)</a:t>
            </a:r>
            <a:endParaRPr lang="en-GB" dirty="0"/>
          </a:p>
        </p:txBody>
      </p:sp>
    </p:spTree>
    <p:extLst>
      <p:ext uri="{BB962C8B-B14F-4D97-AF65-F5344CB8AC3E}">
        <p14:creationId xmlns:p14="http://schemas.microsoft.com/office/powerpoint/2010/main" val="8403727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BDFE0C-82E1-46BE-987F-B7EF866C9344}"/>
              </a:ext>
            </a:extLst>
          </p:cNvPr>
          <p:cNvSpPr>
            <a:spLocks noGrp="1"/>
          </p:cNvSpPr>
          <p:nvPr>
            <p:ph type="title"/>
          </p:nvPr>
        </p:nvSpPr>
        <p:spPr/>
        <p:txBody>
          <a:bodyPr/>
          <a:lstStyle/>
          <a:p>
            <a:r>
              <a:rPr lang="en-US" altLang="en-US" dirty="0" smtClean="0"/>
              <a:t>Completed work items in the week</a:t>
            </a:r>
            <a:endParaRPr lang="en-US" dirty="0"/>
          </a:p>
        </p:txBody>
      </p:sp>
      <p:sp>
        <p:nvSpPr>
          <p:cNvPr id="3" name="Content Placeholder 2">
            <a:extLst>
              <a:ext uri="{FF2B5EF4-FFF2-40B4-BE49-F238E27FC236}">
                <a16:creationId xmlns:a16="http://schemas.microsoft.com/office/drawing/2014/main" xmlns="" id="{CD7B87A0-10F9-4121-935C-57A81A40B92A}"/>
              </a:ext>
            </a:extLst>
          </p:cNvPr>
          <p:cNvSpPr>
            <a:spLocks noGrp="1"/>
          </p:cNvSpPr>
          <p:nvPr>
            <p:ph idx="1"/>
          </p:nvPr>
        </p:nvSpPr>
        <p:spPr>
          <a:xfrm>
            <a:off x="1371600" y="1828800"/>
            <a:ext cx="9903885" cy="4646613"/>
          </a:xfrm>
        </p:spPr>
        <p:txBody>
          <a:bodyPr>
            <a:normAutofit fontScale="62500" lnSpcReduction="20000"/>
          </a:bodyPr>
          <a:lstStyle/>
          <a:p>
            <a:pPr>
              <a:spcBef>
                <a:spcPct val="20000"/>
              </a:spcBef>
              <a:spcAft>
                <a:spcPts val="600"/>
              </a:spcAft>
              <a:buClrTx/>
              <a:buSzTx/>
            </a:pPr>
            <a:r>
              <a:rPr lang="en-US" altLang="en-US" sz="3400" dirty="0">
                <a:solidFill>
                  <a:schemeClr val="tx1"/>
                </a:solidFill>
                <a:ea typeface="MS PGothic" panose="020B0600070205080204" pitchFamily="34" charset="-128"/>
              </a:rPr>
              <a:t>6 meeting slots were allocated in the week. </a:t>
            </a:r>
          </a:p>
          <a:p>
            <a:pPr>
              <a:spcBef>
                <a:spcPct val="20000"/>
              </a:spcBef>
              <a:spcAft>
                <a:spcPts val="600"/>
              </a:spcAft>
              <a:buClrTx/>
              <a:buSzTx/>
            </a:pPr>
            <a:r>
              <a:rPr lang="en-US" altLang="en-US" sz="3400" dirty="0">
                <a:solidFill>
                  <a:schemeClr val="tx1"/>
                </a:solidFill>
                <a:ea typeface="MS PGothic" panose="020B0600070205080204" pitchFamily="34" charset="-128"/>
              </a:rPr>
              <a:t>Meeting agenda: the last revision of 11-19/0595</a:t>
            </a:r>
          </a:p>
          <a:p>
            <a:pPr>
              <a:spcBef>
                <a:spcPct val="20000"/>
              </a:spcBef>
              <a:spcAft>
                <a:spcPts val="600"/>
              </a:spcAft>
              <a:buClrTx/>
              <a:buSzTx/>
            </a:pPr>
            <a:r>
              <a:rPr lang="en-US" altLang="en-US" sz="3400" dirty="0">
                <a:solidFill>
                  <a:schemeClr val="tx1"/>
                </a:solidFill>
                <a:ea typeface="MS PGothic" panose="020B0600070205080204" pitchFamily="34" charset="-128"/>
              </a:rPr>
              <a:t>Work items completed in this week include: </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Approve the meeting minutes for Mar meeting and Apr/May CCs</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Discuss and approve the liaison response draft corresponding to liaison statement from ITU-T CITS (11-19/0843r0)</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Review </a:t>
            </a:r>
            <a:r>
              <a:rPr lang="en-US" altLang="en-US" sz="2900" dirty="0" err="1">
                <a:solidFill>
                  <a:schemeClr val="tx1"/>
                </a:solidFill>
                <a:ea typeface="MS PGothic" panose="020B0600070205080204" pitchFamily="34" charset="-128"/>
              </a:rPr>
              <a:t>TGbd</a:t>
            </a:r>
            <a:r>
              <a:rPr lang="en-US" altLang="en-US" sz="2900" dirty="0">
                <a:solidFill>
                  <a:schemeClr val="tx1"/>
                </a:solidFill>
                <a:ea typeface="MS PGothic" panose="020B0600070205080204" pitchFamily="34" charset="-128"/>
              </a:rPr>
              <a:t> timeline, no change</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Teleconference plan after May meeting was settled</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The group agreed to form two </a:t>
            </a:r>
            <a:r>
              <a:rPr lang="en-US" altLang="en-US" sz="2900" dirty="0" err="1">
                <a:solidFill>
                  <a:schemeClr val="tx1"/>
                </a:solidFill>
                <a:ea typeface="MS PGothic" panose="020B0600070205080204" pitchFamily="34" charset="-128"/>
              </a:rPr>
              <a:t>adhocs</a:t>
            </a:r>
            <a:r>
              <a:rPr lang="en-US" altLang="en-US" sz="2900" dirty="0">
                <a:solidFill>
                  <a:schemeClr val="tx1"/>
                </a:solidFill>
                <a:ea typeface="MS PGothic" panose="020B0600070205080204" pitchFamily="34" charset="-128"/>
              </a:rPr>
              <a:t> and call for nomination of co-chairs for each </a:t>
            </a:r>
            <a:r>
              <a:rPr lang="en-US" altLang="en-US" sz="2900" dirty="0" err="1">
                <a:solidFill>
                  <a:schemeClr val="tx1"/>
                </a:solidFill>
                <a:ea typeface="MS PGothic" panose="020B0600070205080204" pitchFamily="34" charset="-128"/>
              </a:rPr>
              <a:t>adhoc</a:t>
            </a:r>
            <a:endParaRPr lang="en-US" altLang="en-US" sz="2900" dirty="0">
              <a:solidFill>
                <a:schemeClr val="tx1"/>
              </a:solidFill>
              <a:ea typeface="MS PGothic" panose="020B0600070205080204" pitchFamily="34" charset="-128"/>
            </a:endParaRP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21 tech presentations were submitted for the week and part of them were presented in the week. </a:t>
            </a:r>
          </a:p>
          <a:p>
            <a:pPr lvl="1">
              <a:spcBef>
                <a:spcPct val="20000"/>
              </a:spcBef>
              <a:spcAft>
                <a:spcPts val="600"/>
              </a:spcAft>
              <a:buClrTx/>
              <a:buSzTx/>
              <a:buFontTx/>
              <a:buChar char="-"/>
            </a:pPr>
            <a:r>
              <a:rPr lang="en-US" sz="2500" dirty="0">
                <a:solidFill>
                  <a:schemeClr val="tx1"/>
                </a:solidFill>
                <a:ea typeface="MS PGothic" panose="020B0600070205080204" pitchFamily="34" charset="-128"/>
              </a:rPr>
              <a:t>8 motions passed for developing FRD and SFD</a:t>
            </a:r>
          </a:p>
          <a:p>
            <a:pPr>
              <a:spcBef>
                <a:spcPct val="20000"/>
              </a:spcBef>
              <a:spcAft>
                <a:spcPts val="600"/>
              </a:spcAft>
              <a:buClrTx/>
              <a:buSzTx/>
              <a:buFontTx/>
              <a:buChar char="-"/>
            </a:pPr>
            <a:r>
              <a:rPr lang="en-US" sz="2900" dirty="0">
                <a:solidFill>
                  <a:schemeClr val="tx1"/>
                </a:solidFill>
                <a:ea typeface="MS PGothic" panose="020B0600070205080204" pitchFamily="34" charset="-128"/>
              </a:rPr>
              <a:t>IEEE 802.18 progress on 5GAA comment updated</a:t>
            </a:r>
          </a:p>
          <a:p>
            <a:pPr>
              <a:spcBef>
                <a:spcPct val="20000"/>
              </a:spcBef>
              <a:spcAft>
                <a:spcPts val="600"/>
              </a:spcAft>
              <a:buClrTx/>
              <a:buSzTx/>
              <a:buFontTx/>
              <a:buChar char="-"/>
            </a:pPr>
            <a:endParaRPr lang="en-US" sz="2900" dirty="0"/>
          </a:p>
        </p:txBody>
      </p:sp>
      <p:sp>
        <p:nvSpPr>
          <p:cNvPr id="19460" name="灯片编号占位符 3">
            <a:extLst>
              <a:ext uri="{FF2B5EF4-FFF2-40B4-BE49-F238E27FC236}">
                <a16:creationId xmlns:a16="http://schemas.microsoft.com/office/drawing/2014/main" xmlns="" id="{548A6D8A-AFDC-4E13-A6E7-EED634F2E707}"/>
              </a:ext>
            </a:extLst>
          </p:cNvPr>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rgbClr val="000000"/>
                </a:solidFill>
                <a:latin typeface="Times New Roman" panose="02020603050405020304" pitchFamily="18" charset="0"/>
                <a:ea typeface="MS Gothic" panose="020B0609070205080204" pitchFamily="49" charset="-128"/>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MS Gothic" panose="020B0609070205080204" pitchFamily="49" charset="-128"/>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imes New Roman" panose="02020603050405020304" pitchFamily="18" charset="0"/>
                <a:ea typeface="MS Gothic" panose="020B0609070205080204" pitchFamily="49" charset="-128"/>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5pPr>
            <a:lvl6pPr marL="25146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6pPr>
            <a:lvl7pPr marL="29718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7pPr>
            <a:lvl8pPr marL="34290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8pPr>
            <a:lvl9pPr marL="38862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9pPr>
          </a:lstStyle>
          <a:p>
            <a:pPr>
              <a:spcBef>
                <a:spcPct val="0"/>
              </a:spcBef>
              <a:buFontTx/>
              <a:buNone/>
            </a:pPr>
            <a:r>
              <a:rPr lang="en-US" altLang="en-US" sz="1200" b="0">
                <a:solidFill>
                  <a:schemeClr val="tx1"/>
                </a:solidFill>
                <a:ea typeface="MS PGothic" panose="020B0600070205080204" pitchFamily="34" charset="-128"/>
                <a:cs typeface="Arial Unicode MS" panose="020B0604020202020204" pitchFamily="34" charset="-128"/>
              </a:rPr>
              <a:t>Slide </a:t>
            </a:r>
            <a:fld id="{2C41C87B-5680-448A-80C1-C50BF4FA17C2}" type="slidenum">
              <a:rPr lang="en-US" altLang="en-US" sz="1200" b="0">
                <a:solidFill>
                  <a:schemeClr val="tx1"/>
                </a:solidFill>
                <a:ea typeface="MS PGothic" panose="020B0600070205080204" pitchFamily="34" charset="-128"/>
                <a:cs typeface="Arial Unicode MS" panose="020B0604020202020204" pitchFamily="34" charset="-128"/>
              </a:rPr>
              <a:pPr>
                <a:spcBef>
                  <a:spcPct val="0"/>
                </a:spcBef>
                <a:buFontTx/>
                <a:buNone/>
              </a:pPr>
              <a:t>76</a:t>
            </a:fld>
            <a:endParaRPr lang="en-US" altLang="en-US" sz="1200" b="0">
              <a:solidFill>
                <a:schemeClr val="tx1"/>
              </a:solidFill>
              <a:ea typeface="MS PGothic" panose="020B0600070205080204" pitchFamily="34" charset="-128"/>
              <a:cs typeface="Arial Unicode MS" panose="020B0604020202020204" pitchFamily="34" charset="-128"/>
            </a:endParaRPr>
          </a:p>
        </p:txBody>
      </p:sp>
      <p:sp>
        <p:nvSpPr>
          <p:cNvPr id="19458" name="日期占位符 1">
            <a:extLst>
              <a:ext uri="{FF2B5EF4-FFF2-40B4-BE49-F238E27FC236}">
                <a16:creationId xmlns:a16="http://schemas.microsoft.com/office/drawing/2014/main" xmlns="" id="{67D14339-D42D-45DB-8332-6253F8638EEC}"/>
              </a:ext>
            </a:extLst>
          </p:cNvPr>
          <p:cNvSpPr>
            <a:spLocks noGrp="1" noChangeArrowheads="1"/>
          </p:cNvSpPr>
          <p:nvPr>
            <p:ph type="dt" idx="1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9pPr>
          </a:lstStyle>
          <a:p>
            <a:pPr>
              <a:buFont typeface="Times New Roman" panose="02020603050405020304" pitchFamily="18" charset="0"/>
              <a:buNone/>
            </a:pPr>
            <a:r>
              <a:rPr lang="en-US" altLang="en-US" sz="1800" dirty="0">
                <a:solidFill>
                  <a:srgbClr val="000000"/>
                </a:solidFill>
                <a:ea typeface="Arial Unicode MS" panose="020B0604020202020204" pitchFamily="34" charset="-128"/>
                <a:cs typeface="Arial Unicode MS" panose="020B0604020202020204" pitchFamily="34" charset="-128"/>
              </a:rPr>
              <a:t>May 2019</a:t>
            </a:r>
          </a:p>
        </p:txBody>
      </p:sp>
      <p:sp>
        <p:nvSpPr>
          <p:cNvPr id="7" name="Footer Placeholder 4"/>
          <p:cNvSpPr>
            <a:spLocks noGrp="1"/>
          </p:cNvSpPr>
          <p:nvPr>
            <p:ph type="ftr" idx="14"/>
          </p:nvPr>
        </p:nvSpPr>
        <p:spPr>
          <a:xfrm>
            <a:off x="7024694" y="6475414"/>
            <a:ext cx="3041644" cy="180975"/>
          </a:xfrm>
        </p:spPr>
        <p:txBody>
          <a:bodyPr/>
          <a:lstStyle/>
          <a:p>
            <a:r>
              <a:rPr lang="en-GB" dirty="0" smtClean="0"/>
              <a:t>Bo Sun (ZTE)</a:t>
            </a:r>
            <a:endParaRPr lang="en-GB" dirty="0"/>
          </a:p>
        </p:txBody>
      </p:sp>
    </p:spTree>
    <p:extLst>
      <p:ext uri="{BB962C8B-B14F-4D97-AF65-F5344CB8AC3E}">
        <p14:creationId xmlns:p14="http://schemas.microsoft.com/office/powerpoint/2010/main" val="64297350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Motion on LS response to CITS</a:t>
            </a:r>
            <a:endParaRPr lang="zh-CN" altLang="en-US" dirty="0"/>
          </a:p>
        </p:txBody>
      </p:sp>
      <p:sp>
        <p:nvSpPr>
          <p:cNvPr id="3" name="内容占位符 2"/>
          <p:cNvSpPr>
            <a:spLocks noGrp="1"/>
          </p:cNvSpPr>
          <p:nvPr>
            <p:ph idx="1"/>
          </p:nvPr>
        </p:nvSpPr>
        <p:spPr/>
        <p:txBody>
          <a:bodyPr/>
          <a:lstStyle/>
          <a:p>
            <a:r>
              <a:rPr lang="en-US" altLang="zh-CN" dirty="0"/>
              <a:t>Move to adopt the content in 11-19/0843r0 for IEEE 802.11 WG’s approval to send to ITU-T CITS and grant the 802.11 WG chair editorial privilege.</a:t>
            </a:r>
          </a:p>
          <a:p>
            <a:endParaRPr lang="en-US" altLang="zh-CN" dirty="0"/>
          </a:p>
          <a:p>
            <a:r>
              <a:rPr lang="en-US" altLang="zh-CN" dirty="0"/>
              <a:t>Moved:  	</a:t>
            </a:r>
            <a:r>
              <a:rPr lang="en-US" altLang="zh-CN" dirty="0" err="1" smtClean="0"/>
              <a:t>Dongguk</a:t>
            </a:r>
            <a:r>
              <a:rPr lang="en-US" altLang="zh-CN" dirty="0" smtClean="0"/>
              <a:t> Lim</a:t>
            </a:r>
            <a:endParaRPr lang="en-US" altLang="zh-CN" dirty="0"/>
          </a:p>
          <a:p>
            <a:r>
              <a:rPr lang="en-US" altLang="zh-CN" dirty="0"/>
              <a:t>Seconded: 	</a:t>
            </a:r>
            <a:r>
              <a:rPr lang="en-US" altLang="zh-CN" dirty="0" err="1" smtClean="0"/>
              <a:t>Rui</a:t>
            </a:r>
            <a:r>
              <a:rPr lang="en-US" altLang="zh-CN" dirty="0" smtClean="0"/>
              <a:t> Yang</a:t>
            </a:r>
            <a:endParaRPr lang="en-US" altLang="zh-CN" dirty="0"/>
          </a:p>
          <a:p>
            <a:endParaRPr lang="en-US" altLang="zh-CN" dirty="0"/>
          </a:p>
          <a:p>
            <a:r>
              <a:rPr lang="en-US" altLang="zh-CN" dirty="0"/>
              <a:t>Result: </a:t>
            </a:r>
            <a:r>
              <a:rPr lang="en-US" altLang="zh-CN" dirty="0" smtClean="0"/>
              <a:t>33Y/0N/2A </a:t>
            </a:r>
            <a:endParaRPr lang="en-US" altLang="zh-CN" dirty="0"/>
          </a:p>
          <a:p>
            <a:r>
              <a:rPr lang="en-US" altLang="zh-CN" dirty="0"/>
              <a:t>Motion passed</a:t>
            </a:r>
            <a:endParaRPr lang="zh-CN" altLang="en-US" dirty="0"/>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页脚占位符 4"/>
          <p:cNvSpPr>
            <a:spLocks noGrp="1"/>
          </p:cNvSpPr>
          <p:nvPr>
            <p:ph type="ftr" idx="14"/>
          </p:nvPr>
        </p:nvSpPr>
        <p:spPr/>
        <p:txBody>
          <a:bodyPr/>
          <a:lstStyle/>
          <a:p>
            <a:r>
              <a:rPr lang="en-GB" smtClean="0"/>
              <a:t>Bo Sun (ZTE)</a:t>
            </a:r>
            <a:endParaRPr lang="en-GB" dirty="0"/>
          </a:p>
        </p:txBody>
      </p:sp>
      <p:sp>
        <p:nvSpPr>
          <p:cNvPr id="6" name="日期占位符 5"/>
          <p:cNvSpPr>
            <a:spLocks noGrp="1"/>
          </p:cNvSpPr>
          <p:nvPr>
            <p:ph type="dt" idx="15"/>
          </p:nvPr>
        </p:nvSpPr>
        <p:spPr/>
        <p:txBody>
          <a:bodyPr/>
          <a:lstStyle/>
          <a:p>
            <a:r>
              <a:rPr lang="en-US" dirty="0" smtClean="0"/>
              <a:t>May 2019</a:t>
            </a:r>
            <a:endParaRPr lang="en-GB" dirty="0"/>
          </a:p>
        </p:txBody>
      </p:sp>
    </p:spTree>
    <p:extLst>
      <p:ext uri="{BB962C8B-B14F-4D97-AF65-F5344CB8AC3E}">
        <p14:creationId xmlns:p14="http://schemas.microsoft.com/office/powerpoint/2010/main" val="13619530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Motion on forming </a:t>
            </a:r>
            <a:r>
              <a:rPr lang="en-US" altLang="zh-CN" dirty="0" err="1"/>
              <a:t>Adhoc</a:t>
            </a:r>
            <a:r>
              <a:rPr lang="en-US" altLang="zh-CN" dirty="0"/>
              <a:t> Groups</a:t>
            </a:r>
            <a:endParaRPr lang="zh-CN" altLang="en-US" dirty="0"/>
          </a:p>
        </p:txBody>
      </p:sp>
      <p:sp>
        <p:nvSpPr>
          <p:cNvPr id="3" name="内容占位符 2"/>
          <p:cNvSpPr>
            <a:spLocks noGrp="1"/>
          </p:cNvSpPr>
          <p:nvPr>
            <p:ph idx="1"/>
          </p:nvPr>
        </p:nvSpPr>
        <p:spPr/>
        <p:txBody>
          <a:bodyPr/>
          <a:lstStyle/>
          <a:p>
            <a:r>
              <a:rPr lang="en-US" altLang="zh-CN" dirty="0"/>
              <a:t>Move to form two </a:t>
            </a:r>
            <a:r>
              <a:rPr lang="en-US" altLang="zh-CN" dirty="0" err="1"/>
              <a:t>adhoc</a:t>
            </a:r>
            <a:r>
              <a:rPr lang="en-US" altLang="zh-CN" dirty="0"/>
              <a:t> groups: MAC and PHY and two co-chairs for each </a:t>
            </a:r>
            <a:r>
              <a:rPr lang="en-US" altLang="zh-CN" dirty="0" err="1"/>
              <a:t>adhoc</a:t>
            </a:r>
            <a:r>
              <a:rPr lang="en-US" altLang="zh-CN" dirty="0"/>
              <a:t> group.</a:t>
            </a:r>
          </a:p>
          <a:p>
            <a:endParaRPr lang="en-US" altLang="zh-CN" dirty="0"/>
          </a:p>
          <a:p>
            <a:r>
              <a:rPr lang="en-US" altLang="zh-CN" dirty="0"/>
              <a:t>Moved: </a:t>
            </a:r>
            <a:r>
              <a:rPr lang="en-US" altLang="zh-CN" dirty="0" err="1"/>
              <a:t>Hongyuan</a:t>
            </a:r>
            <a:r>
              <a:rPr lang="en-US" altLang="zh-CN" dirty="0"/>
              <a:t> Zhang </a:t>
            </a:r>
          </a:p>
          <a:p>
            <a:r>
              <a:rPr lang="en-US" altLang="zh-CN" dirty="0"/>
              <a:t>Seconded: Al </a:t>
            </a:r>
            <a:r>
              <a:rPr lang="en-US" altLang="zh-CN" dirty="0" err="1"/>
              <a:t>Petrick</a:t>
            </a:r>
            <a:endParaRPr lang="en-US" altLang="zh-CN" dirty="0"/>
          </a:p>
          <a:p>
            <a:endParaRPr lang="en-US" altLang="zh-CN" dirty="0"/>
          </a:p>
          <a:p>
            <a:r>
              <a:rPr lang="en-US" altLang="zh-CN" dirty="0"/>
              <a:t>Result: 13Y/0N/12A, Passed</a:t>
            </a:r>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页脚占位符 4"/>
          <p:cNvSpPr>
            <a:spLocks noGrp="1"/>
          </p:cNvSpPr>
          <p:nvPr>
            <p:ph type="ftr" idx="14"/>
          </p:nvPr>
        </p:nvSpPr>
        <p:spPr/>
        <p:txBody>
          <a:bodyPr/>
          <a:lstStyle/>
          <a:p>
            <a:r>
              <a:rPr lang="en-GB" smtClean="0"/>
              <a:t>Bo Sun (ZTE)</a:t>
            </a:r>
            <a:endParaRPr lang="en-GB" dirty="0"/>
          </a:p>
        </p:txBody>
      </p:sp>
      <p:sp>
        <p:nvSpPr>
          <p:cNvPr id="6" name="日期占位符 5"/>
          <p:cNvSpPr>
            <a:spLocks noGrp="1"/>
          </p:cNvSpPr>
          <p:nvPr>
            <p:ph type="dt" idx="15"/>
          </p:nvPr>
        </p:nvSpPr>
        <p:spPr/>
        <p:txBody>
          <a:bodyPr/>
          <a:lstStyle/>
          <a:p>
            <a:r>
              <a:rPr lang="en-US" dirty="0" smtClean="0"/>
              <a:t>May 2019</a:t>
            </a:r>
            <a:endParaRPr lang="en-GB" dirty="0"/>
          </a:p>
        </p:txBody>
      </p:sp>
    </p:spTree>
    <p:extLst>
      <p:ext uri="{BB962C8B-B14F-4D97-AF65-F5344CB8AC3E}">
        <p14:creationId xmlns:p14="http://schemas.microsoft.com/office/powerpoint/2010/main" val="120155074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Tech submissions presented after Mar</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页脚占位符 4"/>
          <p:cNvSpPr>
            <a:spLocks noGrp="1"/>
          </p:cNvSpPr>
          <p:nvPr>
            <p:ph type="ftr" idx="14"/>
          </p:nvPr>
        </p:nvSpPr>
        <p:spPr/>
        <p:txBody>
          <a:bodyPr/>
          <a:lstStyle/>
          <a:p>
            <a:r>
              <a:rPr lang="en-GB" smtClean="0"/>
              <a:t>Bo Sun (ZTE)</a:t>
            </a:r>
            <a:endParaRPr lang="en-GB" dirty="0"/>
          </a:p>
        </p:txBody>
      </p:sp>
      <p:sp>
        <p:nvSpPr>
          <p:cNvPr id="6" name="日期占位符 5"/>
          <p:cNvSpPr>
            <a:spLocks noGrp="1"/>
          </p:cNvSpPr>
          <p:nvPr>
            <p:ph type="dt" idx="15"/>
          </p:nvPr>
        </p:nvSpPr>
        <p:spPr/>
        <p:txBody>
          <a:bodyPr/>
          <a:lstStyle/>
          <a:p>
            <a:r>
              <a:rPr lang="en-US" dirty="0" smtClean="0"/>
              <a:t>May 2019</a:t>
            </a:r>
            <a:endParaRPr lang="en-GB" dirty="0"/>
          </a:p>
        </p:txBody>
      </p:sp>
      <p:sp>
        <p:nvSpPr>
          <p:cNvPr id="8" name="Rectangle 3"/>
          <p:cNvSpPr txBox="1">
            <a:spLocks noChangeArrowheads="1"/>
          </p:cNvSpPr>
          <p:nvPr/>
        </p:nvSpPr>
        <p:spPr bwMode="auto">
          <a:xfrm>
            <a:off x="2511425" y="1770528"/>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defRPr/>
            </a:pPr>
            <a:r>
              <a:rPr lang="en-US" altLang="en-US" b="0" dirty="0">
                <a:solidFill>
                  <a:srgbClr val="00B050"/>
                </a:solidFill>
                <a:latin typeface="Calibri" panose="020F0502020204030204" pitchFamily="34" charset="0"/>
              </a:rPr>
              <a:t>11-19/0349, </a:t>
            </a:r>
            <a:r>
              <a:rPr lang="en-US" altLang="zh-CN" b="0" dirty="0">
                <a:solidFill>
                  <a:srgbClr val="00B050"/>
                </a:solidFill>
                <a:latin typeface="Calibri" panose="020F0502020204030204" pitchFamily="34" charset="0"/>
              </a:rPr>
              <a:t>NGV indication in legacy unicast PPDU, </a:t>
            </a:r>
            <a:r>
              <a:rPr lang="en-US" altLang="zh-CN" b="0" dirty="0" err="1">
                <a:solidFill>
                  <a:srgbClr val="00B050"/>
                </a:solidFill>
                <a:latin typeface="Calibri" panose="020F0502020204030204" pitchFamily="34" charset="0"/>
              </a:rPr>
              <a:t>Liwen</a:t>
            </a:r>
            <a:r>
              <a:rPr lang="en-US" altLang="zh-CN" b="0" dirty="0">
                <a:solidFill>
                  <a:srgbClr val="00B050"/>
                </a:solidFill>
                <a:latin typeface="Calibri" panose="020F0502020204030204" pitchFamily="34" charset="0"/>
              </a:rPr>
              <a:t> Chu (Marvell)</a:t>
            </a:r>
          </a:p>
          <a:p>
            <a:pPr algn="just">
              <a:defRPr/>
            </a:pPr>
            <a:r>
              <a:rPr lang="en-US" altLang="zh-CN" b="0" dirty="0">
                <a:solidFill>
                  <a:srgbClr val="00B050"/>
                </a:solidFill>
                <a:latin typeface="Calibri" panose="020F0502020204030204" pitchFamily="34" charset="0"/>
              </a:rPr>
              <a:t>11-19/0366r3, 20MHz Channel Access in 11 </a:t>
            </a:r>
            <a:r>
              <a:rPr lang="en-US" altLang="zh-CN" b="0" dirty="0" err="1">
                <a:solidFill>
                  <a:srgbClr val="00B050"/>
                </a:solidFill>
                <a:latin typeface="Calibri" panose="020F0502020204030204" pitchFamily="34" charset="0"/>
              </a:rPr>
              <a:t>bd</a:t>
            </a:r>
            <a:r>
              <a:rPr lang="en-US" altLang="zh-CN" b="0" dirty="0">
                <a:solidFill>
                  <a:srgbClr val="00B050"/>
                </a:solidFill>
                <a:latin typeface="Calibri" panose="020F0502020204030204" pitchFamily="34" charset="0"/>
              </a:rPr>
              <a:t>, </a:t>
            </a:r>
            <a:r>
              <a:rPr lang="en-US" altLang="zh-CN" b="0" dirty="0" err="1">
                <a:solidFill>
                  <a:srgbClr val="00B050"/>
                </a:solidFill>
                <a:latin typeface="Calibri" panose="020F0502020204030204" pitchFamily="34" charset="0"/>
              </a:rPr>
              <a:t>Insun</a:t>
            </a:r>
            <a:r>
              <a:rPr lang="en-US" altLang="zh-CN" b="0" dirty="0">
                <a:solidFill>
                  <a:srgbClr val="00B050"/>
                </a:solidFill>
                <a:latin typeface="Calibri" panose="020F0502020204030204" pitchFamily="34" charset="0"/>
              </a:rPr>
              <a:t> Jang (LG Electronics)</a:t>
            </a:r>
          </a:p>
          <a:p>
            <a:pPr algn="just">
              <a:defRPr/>
            </a:pPr>
            <a:r>
              <a:rPr lang="en-US" altLang="en-US" b="0" dirty="0">
                <a:solidFill>
                  <a:srgbClr val="00B050"/>
                </a:solidFill>
                <a:latin typeface="Calibri" panose="020F0502020204030204" pitchFamily="34" charset="0"/>
              </a:rPr>
              <a:t>11-19/0368, Channel usage in NGV, </a:t>
            </a:r>
            <a:r>
              <a:rPr lang="en-US" altLang="en-US" b="0" dirty="0" err="1">
                <a:solidFill>
                  <a:srgbClr val="00B050"/>
                </a:solidFill>
                <a:latin typeface="Calibri" panose="020F0502020204030204" pitchFamily="34" charset="0"/>
              </a:rPr>
              <a:t>Hanseul</a:t>
            </a:r>
            <a:r>
              <a:rPr lang="en-US" altLang="en-US" b="0" dirty="0">
                <a:solidFill>
                  <a:srgbClr val="00B050"/>
                </a:solidFill>
                <a:latin typeface="Calibri" panose="020F0502020204030204" pitchFamily="34" charset="0"/>
              </a:rPr>
              <a:t> Hong (</a:t>
            </a:r>
            <a:r>
              <a:rPr lang="en-US" altLang="en-US" b="0" dirty="0" err="1">
                <a:solidFill>
                  <a:srgbClr val="00B050"/>
                </a:solidFill>
                <a:latin typeface="Calibri" panose="020F0502020204030204" pitchFamily="34" charset="0"/>
              </a:rPr>
              <a:t>Yonsei</a:t>
            </a:r>
            <a:r>
              <a:rPr lang="en-US" altLang="en-US" b="0" dirty="0">
                <a:solidFill>
                  <a:srgbClr val="00B050"/>
                </a:solidFill>
                <a:latin typeface="Calibri" panose="020F0502020204030204" pitchFamily="34" charset="0"/>
              </a:rPr>
              <a:t> Univ.)</a:t>
            </a:r>
          </a:p>
          <a:p>
            <a:pPr algn="just">
              <a:defRPr/>
            </a:pPr>
            <a:r>
              <a:rPr lang="en-US" altLang="en-US" b="0" dirty="0">
                <a:solidFill>
                  <a:srgbClr val="00B050"/>
                </a:solidFill>
                <a:latin typeface="Calibri" panose="020F0502020204030204" pitchFamily="34" charset="0"/>
              </a:rPr>
              <a:t>11-19/0082r3, </a:t>
            </a:r>
            <a:r>
              <a:rPr lang="en-US" altLang="zh-CN" b="0" dirty="0">
                <a:solidFill>
                  <a:srgbClr val="00B050"/>
                </a:solidFill>
                <a:latin typeface="Calibri" panose="020F0502020204030204" pitchFamily="34" charset="0"/>
              </a:rPr>
              <a:t>Interoperable Approach for NGV New Modulations, Michael Fischer (NXP)</a:t>
            </a:r>
          </a:p>
          <a:p>
            <a:pPr algn="just">
              <a:defRPr/>
            </a:pPr>
            <a:r>
              <a:rPr lang="en-US" altLang="en-US" b="0" dirty="0">
                <a:solidFill>
                  <a:srgbClr val="00B050"/>
                </a:solidFill>
                <a:latin typeface="Calibri" panose="020F0502020204030204" pitchFamily="34" charset="0"/>
              </a:rPr>
              <a:t>11-19/0375, </a:t>
            </a:r>
            <a:r>
              <a:rPr lang="en-US" altLang="zh-CN" b="0" dirty="0">
                <a:solidFill>
                  <a:srgbClr val="00B050"/>
                </a:solidFill>
                <a:latin typeface="Calibri" panose="020F0502020204030204" pitchFamily="34" charset="0"/>
              </a:rPr>
              <a:t>Frame Aggregation, James </a:t>
            </a:r>
            <a:r>
              <a:rPr lang="en-US" altLang="zh-CN" b="0" dirty="0" err="1">
                <a:solidFill>
                  <a:srgbClr val="00B050"/>
                </a:solidFill>
                <a:latin typeface="Calibri" panose="020F0502020204030204" pitchFamily="34" charset="0"/>
              </a:rPr>
              <a:t>Lepp</a:t>
            </a:r>
            <a:r>
              <a:rPr lang="en-US" altLang="zh-CN" b="0" dirty="0">
                <a:solidFill>
                  <a:srgbClr val="00B050"/>
                </a:solidFill>
                <a:latin typeface="Calibri" panose="020F0502020204030204" pitchFamily="34" charset="0"/>
              </a:rPr>
              <a:t> (BlackBerry)</a:t>
            </a:r>
          </a:p>
          <a:p>
            <a:pPr algn="just">
              <a:defRPr/>
            </a:pPr>
            <a:r>
              <a:rPr lang="en-US" altLang="en-US" b="0" dirty="0">
                <a:solidFill>
                  <a:srgbClr val="00B050"/>
                </a:solidFill>
                <a:latin typeface="Calibri" panose="020F0502020204030204" pitchFamily="34" charset="0"/>
              </a:rPr>
              <a:t>11-19/0376, Rate Buckets, James </a:t>
            </a:r>
            <a:r>
              <a:rPr lang="en-US" altLang="en-US" b="0" dirty="0" err="1">
                <a:solidFill>
                  <a:srgbClr val="00B050"/>
                </a:solidFill>
                <a:latin typeface="Calibri" panose="020F0502020204030204" pitchFamily="34" charset="0"/>
              </a:rPr>
              <a:t>Lepp</a:t>
            </a:r>
            <a:r>
              <a:rPr lang="en-US" altLang="en-US" b="0" dirty="0">
                <a:solidFill>
                  <a:srgbClr val="00B050"/>
                </a:solidFill>
                <a:latin typeface="Calibri" panose="020F0502020204030204" pitchFamily="34" charset="0"/>
              </a:rPr>
              <a:t> (BlackBerry)</a:t>
            </a:r>
          </a:p>
          <a:p>
            <a:pPr algn="just">
              <a:defRPr/>
            </a:pPr>
            <a:r>
              <a:rPr lang="en-US" altLang="en-US" b="0" dirty="0">
                <a:solidFill>
                  <a:srgbClr val="00B050"/>
                </a:solidFill>
                <a:latin typeface="Calibri" panose="020F0502020204030204" pitchFamily="34" charset="0"/>
              </a:rPr>
              <a:t>11-19/0393, simulation of potential PHY technology for NGV, </a:t>
            </a:r>
            <a:r>
              <a:rPr lang="en-US" altLang="en-US" b="0" dirty="0" err="1">
                <a:solidFill>
                  <a:srgbClr val="00B050"/>
                </a:solidFill>
                <a:latin typeface="Calibri" panose="020F0502020204030204" pitchFamily="34" charset="0"/>
              </a:rPr>
              <a:t>Yonggang</a:t>
            </a:r>
            <a:r>
              <a:rPr lang="en-US" altLang="en-US" b="0" dirty="0">
                <a:solidFill>
                  <a:srgbClr val="00B050"/>
                </a:solidFill>
                <a:latin typeface="Calibri" panose="020F0502020204030204" pitchFamily="34" charset="0"/>
              </a:rPr>
              <a:t> Fang (ZTE)</a:t>
            </a:r>
          </a:p>
          <a:p>
            <a:pPr algn="just">
              <a:defRPr/>
            </a:pPr>
            <a:r>
              <a:rPr lang="en-US" altLang="en-US" b="0" dirty="0">
                <a:solidFill>
                  <a:srgbClr val="00B050"/>
                </a:solidFill>
                <a:latin typeface="Calibri" panose="020F0502020204030204" pitchFamily="34" charset="0"/>
              </a:rPr>
              <a:t>11-19/0688, 11bd MCS Discussions, </a:t>
            </a:r>
            <a:r>
              <a:rPr lang="en-US" altLang="en-US" b="0" dirty="0" err="1">
                <a:solidFill>
                  <a:srgbClr val="00B050"/>
                </a:solidFill>
                <a:latin typeface="Calibri" panose="020F0502020204030204" pitchFamily="34" charset="0"/>
              </a:rPr>
              <a:t>Sudhir</a:t>
            </a:r>
            <a:r>
              <a:rPr lang="en-US" altLang="en-US" b="0" dirty="0">
                <a:solidFill>
                  <a:srgbClr val="00B050"/>
                </a:solidFill>
                <a:latin typeface="Calibri" panose="020F0502020204030204" pitchFamily="34" charset="0"/>
              </a:rPr>
              <a:t> </a:t>
            </a:r>
            <a:r>
              <a:rPr lang="en-US" altLang="en-US" b="0" dirty="0" err="1">
                <a:solidFill>
                  <a:srgbClr val="00B050"/>
                </a:solidFill>
                <a:latin typeface="Calibri" panose="020F0502020204030204" pitchFamily="34" charset="0"/>
              </a:rPr>
              <a:t>Srinivasa</a:t>
            </a:r>
            <a:r>
              <a:rPr lang="en-US" altLang="en-US" b="0" dirty="0">
                <a:solidFill>
                  <a:srgbClr val="00B050"/>
                </a:solidFill>
                <a:latin typeface="Calibri" panose="020F0502020204030204" pitchFamily="34" charset="0"/>
              </a:rPr>
              <a:t> (Marvell) </a:t>
            </a:r>
          </a:p>
          <a:p>
            <a:pPr algn="just">
              <a:defRPr/>
            </a:pPr>
            <a:r>
              <a:rPr lang="en-US" altLang="en-US" b="0" dirty="0">
                <a:solidFill>
                  <a:srgbClr val="00B050"/>
                </a:solidFill>
                <a:latin typeface="Calibri" panose="020F0502020204030204" pitchFamily="34" charset="0"/>
              </a:rPr>
              <a:t>11-19/0683, MCS, PPDU format of Responding Frame, </a:t>
            </a:r>
            <a:r>
              <a:rPr lang="en-US" altLang="en-US" b="0" dirty="0" err="1">
                <a:solidFill>
                  <a:srgbClr val="00B050"/>
                </a:solidFill>
                <a:latin typeface="Calibri" panose="020F0502020204030204" pitchFamily="34" charset="0"/>
              </a:rPr>
              <a:t>Liwen</a:t>
            </a:r>
            <a:r>
              <a:rPr lang="en-US" altLang="en-US" b="0" dirty="0">
                <a:solidFill>
                  <a:srgbClr val="00B050"/>
                </a:solidFill>
                <a:latin typeface="Calibri" panose="020F0502020204030204" pitchFamily="34" charset="0"/>
              </a:rPr>
              <a:t> Chu (Marvell)</a:t>
            </a:r>
          </a:p>
          <a:p>
            <a:pPr algn="just">
              <a:defRPr/>
            </a:pPr>
            <a:r>
              <a:rPr lang="en-US" altLang="en-US" b="0" dirty="0">
                <a:solidFill>
                  <a:srgbClr val="00B050"/>
                </a:solidFill>
                <a:latin typeface="Calibri" panose="020F0502020204030204" pitchFamily="34" charset="0"/>
              </a:rPr>
              <a:t>11-19/0686, PHY Numerology Discussions, Prashant Sharma (Marvell)</a:t>
            </a:r>
          </a:p>
          <a:p>
            <a:pPr algn="just">
              <a:defRPr/>
            </a:pPr>
            <a:r>
              <a:rPr lang="en-US" altLang="en-US" b="0" dirty="0">
                <a:solidFill>
                  <a:srgbClr val="00B050"/>
                </a:solidFill>
                <a:latin typeface="Calibri" panose="020F0502020204030204" pitchFamily="34" charset="0"/>
              </a:rPr>
              <a:t>11-19/0739, PPDU format for 11bd, </a:t>
            </a:r>
            <a:r>
              <a:rPr lang="en-US" altLang="en-US" b="0" dirty="0" err="1">
                <a:solidFill>
                  <a:srgbClr val="00B050"/>
                </a:solidFill>
                <a:latin typeface="Calibri" panose="020F0502020204030204" pitchFamily="34" charset="0"/>
              </a:rPr>
              <a:t>Dongguk</a:t>
            </a:r>
            <a:r>
              <a:rPr lang="en-US" altLang="en-US" b="0" dirty="0">
                <a:solidFill>
                  <a:srgbClr val="00B050"/>
                </a:solidFill>
                <a:latin typeface="Calibri" panose="020F0502020204030204" pitchFamily="34" charset="0"/>
              </a:rPr>
              <a:t> Lim (LGE)</a:t>
            </a:r>
          </a:p>
          <a:p>
            <a:pPr algn="just">
              <a:defRPr/>
            </a:pPr>
            <a:r>
              <a:rPr lang="en-US" altLang="en-US" b="0" dirty="0">
                <a:solidFill>
                  <a:srgbClr val="00B050"/>
                </a:solidFill>
                <a:latin typeface="Calibri" panose="020F0502020204030204" pitchFamily="34" charset="0"/>
              </a:rPr>
              <a:t>11-19/0684, </a:t>
            </a:r>
            <a:r>
              <a:rPr lang="en-US" altLang="en-US" b="0" dirty="0" err="1">
                <a:solidFill>
                  <a:srgbClr val="00B050"/>
                </a:solidFill>
                <a:latin typeface="Calibri" panose="020F0502020204030204" pitchFamily="34" charset="0"/>
              </a:rPr>
              <a:t>Midamble</a:t>
            </a:r>
            <a:r>
              <a:rPr lang="en-US" altLang="en-US" b="0" dirty="0">
                <a:solidFill>
                  <a:srgbClr val="00B050"/>
                </a:solidFill>
                <a:latin typeface="Calibri" panose="020F0502020204030204" pitchFamily="34" charset="0"/>
              </a:rPr>
              <a:t> Periodicity, Prashant Sharma (Marvell)</a:t>
            </a:r>
          </a:p>
          <a:p>
            <a:pPr algn="just">
              <a:defRPr/>
            </a:pPr>
            <a:r>
              <a:rPr lang="en-US" altLang="en-US" b="0" dirty="0">
                <a:solidFill>
                  <a:srgbClr val="00B050"/>
                </a:solidFill>
                <a:latin typeface="Calibri" panose="020F0502020204030204" pitchFamily="34" charset="0"/>
              </a:rPr>
              <a:t>11-19/0685, </a:t>
            </a:r>
            <a:r>
              <a:rPr lang="en-US" altLang="en-US" b="0" dirty="0" err="1">
                <a:solidFill>
                  <a:srgbClr val="00B050"/>
                </a:solidFill>
                <a:latin typeface="Calibri" panose="020F0502020204030204" pitchFamily="34" charset="0"/>
              </a:rPr>
              <a:t>Midamble</a:t>
            </a:r>
            <a:r>
              <a:rPr lang="en-US" altLang="en-US" b="0" dirty="0">
                <a:solidFill>
                  <a:srgbClr val="00B050"/>
                </a:solidFill>
                <a:latin typeface="Calibri" panose="020F0502020204030204" pitchFamily="34" charset="0"/>
              </a:rPr>
              <a:t> Compression, Prashant Sharma (Marvell)</a:t>
            </a:r>
          </a:p>
          <a:p>
            <a:pPr algn="just">
              <a:defRPr/>
            </a:pPr>
            <a:r>
              <a:rPr lang="en-US" altLang="en-US" b="0" dirty="0">
                <a:solidFill>
                  <a:srgbClr val="00B050"/>
                </a:solidFill>
                <a:latin typeface="Calibri" panose="020F0502020204030204" pitchFamily="34" charset="0"/>
              </a:rPr>
              <a:t>11-19/0740, Performance evaluation of </a:t>
            </a:r>
            <a:r>
              <a:rPr lang="en-US" altLang="en-US" b="0" dirty="0" err="1">
                <a:solidFill>
                  <a:srgbClr val="00B050"/>
                </a:solidFill>
                <a:latin typeface="Calibri" panose="020F0502020204030204" pitchFamily="34" charset="0"/>
              </a:rPr>
              <a:t>Midamble</a:t>
            </a:r>
            <a:r>
              <a:rPr lang="en-US" altLang="en-US" b="0" dirty="0">
                <a:solidFill>
                  <a:srgbClr val="00B050"/>
                </a:solidFill>
                <a:latin typeface="Calibri" panose="020F0502020204030204" pitchFamily="34" charset="0"/>
              </a:rPr>
              <a:t>, </a:t>
            </a:r>
            <a:r>
              <a:rPr lang="en-US" altLang="en-US" b="0" dirty="0" err="1">
                <a:solidFill>
                  <a:srgbClr val="00B050"/>
                </a:solidFill>
                <a:latin typeface="Calibri" panose="020F0502020204030204" pitchFamily="34" charset="0"/>
              </a:rPr>
              <a:t>Dongguk</a:t>
            </a:r>
            <a:r>
              <a:rPr lang="en-US" altLang="en-US" b="0" dirty="0">
                <a:solidFill>
                  <a:srgbClr val="00B050"/>
                </a:solidFill>
                <a:latin typeface="Calibri" panose="020F0502020204030204" pitchFamily="34" charset="0"/>
              </a:rPr>
              <a:t> Lim (LGE)</a:t>
            </a:r>
          </a:p>
          <a:p>
            <a:pPr algn="just">
              <a:defRPr/>
            </a:pPr>
            <a:r>
              <a:rPr lang="en-US" altLang="en-US" b="0" dirty="0">
                <a:solidFill>
                  <a:srgbClr val="00B050"/>
                </a:solidFill>
                <a:latin typeface="Calibri" panose="020F0502020204030204" pitchFamily="34" charset="0"/>
              </a:rPr>
              <a:t>11-19/0715, 20 MHz channel usage, Onn Haran (</a:t>
            </a:r>
            <a:r>
              <a:rPr lang="en-US" altLang="en-US" b="0" dirty="0" err="1">
                <a:solidFill>
                  <a:srgbClr val="00B050"/>
                </a:solidFill>
                <a:latin typeface="Calibri" panose="020F0502020204030204" pitchFamily="34" charset="0"/>
              </a:rPr>
              <a:t>Autotalks</a:t>
            </a:r>
            <a:r>
              <a:rPr lang="en-US" altLang="en-US" b="0" dirty="0">
                <a:solidFill>
                  <a:srgbClr val="00B050"/>
                </a:solidFill>
                <a:latin typeface="Calibri" panose="020F0502020204030204" pitchFamily="34" charset="0"/>
              </a:rPr>
              <a:t>)</a:t>
            </a:r>
          </a:p>
          <a:p>
            <a:pPr algn="just">
              <a:defRPr/>
            </a:pPr>
            <a:r>
              <a:rPr lang="en-US" altLang="zh-CN" b="0" dirty="0">
                <a:solidFill>
                  <a:srgbClr val="00B050"/>
                </a:solidFill>
                <a:latin typeface="Calibri" panose="020F0502020204030204" pitchFamily="34" charset="0"/>
              </a:rPr>
              <a:t>11-19/0807, Consideration on 20MHz channel access in 11bd, </a:t>
            </a:r>
            <a:r>
              <a:rPr lang="en-US" altLang="zh-CN" b="0" dirty="0" err="1">
                <a:solidFill>
                  <a:srgbClr val="00B050"/>
                </a:solidFill>
                <a:latin typeface="Calibri" panose="020F0502020204030204" pitchFamily="34" charset="0"/>
              </a:rPr>
              <a:t>Yongsu</a:t>
            </a:r>
            <a:r>
              <a:rPr lang="en-US" altLang="zh-CN" b="0" dirty="0">
                <a:solidFill>
                  <a:srgbClr val="00B050"/>
                </a:solidFill>
                <a:latin typeface="Calibri" panose="020F0502020204030204" pitchFamily="34" charset="0"/>
              </a:rPr>
              <a:t> </a:t>
            </a:r>
            <a:r>
              <a:rPr lang="en-US" altLang="zh-CN" b="0" dirty="0" err="1">
                <a:solidFill>
                  <a:srgbClr val="00B050"/>
                </a:solidFill>
                <a:latin typeface="Calibri" panose="020F0502020204030204" pitchFamily="34" charset="0"/>
              </a:rPr>
              <a:t>Gwak</a:t>
            </a:r>
            <a:r>
              <a:rPr lang="en-US" altLang="zh-CN" b="0" dirty="0">
                <a:solidFill>
                  <a:srgbClr val="00B050"/>
                </a:solidFill>
                <a:latin typeface="Calibri" panose="020F0502020204030204" pitchFamily="34" charset="0"/>
              </a:rPr>
              <a:t> (KNUT)</a:t>
            </a:r>
          </a:p>
          <a:p>
            <a:pPr algn="just">
              <a:defRPr/>
            </a:pPr>
            <a:r>
              <a:rPr lang="en-US" altLang="en-US" b="0" dirty="0">
                <a:solidFill>
                  <a:srgbClr val="00B050"/>
                </a:solidFill>
                <a:latin typeface="Calibri" panose="020F0502020204030204" pitchFamily="34" charset="0"/>
              </a:rPr>
              <a:t>11-19/0276r3, MAC Service Update for NGV, Michael Fischer (NXP)</a:t>
            </a:r>
          </a:p>
          <a:p>
            <a:pPr algn="just">
              <a:defRPr/>
            </a:pPr>
            <a:r>
              <a:rPr lang="en-US" altLang="en-US" b="0" dirty="0">
                <a:solidFill>
                  <a:srgbClr val="00B050"/>
                </a:solidFill>
                <a:latin typeface="Calibri" panose="020F0502020204030204" pitchFamily="34" charset="0"/>
              </a:rPr>
              <a:t>11-19/0716, Adjacent channel detector, Onn Haran (</a:t>
            </a:r>
            <a:r>
              <a:rPr lang="en-US" altLang="en-US" b="0" dirty="0" err="1">
                <a:solidFill>
                  <a:srgbClr val="00B050"/>
                </a:solidFill>
                <a:latin typeface="Calibri" panose="020F0502020204030204" pitchFamily="34" charset="0"/>
              </a:rPr>
              <a:t>Autotalks</a:t>
            </a:r>
            <a:r>
              <a:rPr lang="en-US" altLang="en-US" b="0" dirty="0">
                <a:solidFill>
                  <a:srgbClr val="00B050"/>
                </a:solidFill>
                <a:latin typeface="Calibri" panose="020F0502020204030204" pitchFamily="34" charset="0"/>
              </a:rPr>
              <a:t>)</a:t>
            </a:r>
          </a:p>
          <a:p>
            <a:pPr algn="just">
              <a:defRPr/>
            </a:pPr>
            <a:r>
              <a:rPr lang="en-US" altLang="en-US" b="0" dirty="0">
                <a:solidFill>
                  <a:srgbClr val="00B050"/>
                </a:solidFill>
                <a:latin typeface="Calibri" panose="020F0502020204030204" pitchFamily="34" charset="0"/>
              </a:rPr>
              <a:t>11-19/0717, Reliable V2X operation, Onn Haran (</a:t>
            </a:r>
            <a:r>
              <a:rPr lang="en-US" altLang="en-US" b="0" dirty="0" err="1">
                <a:solidFill>
                  <a:srgbClr val="00B050"/>
                </a:solidFill>
                <a:latin typeface="Calibri" panose="020F0502020204030204" pitchFamily="34" charset="0"/>
              </a:rPr>
              <a:t>Autotalks</a:t>
            </a:r>
            <a:r>
              <a:rPr lang="en-US" altLang="en-US" b="0" dirty="0">
                <a:solidFill>
                  <a:srgbClr val="00B050"/>
                </a:solidFill>
                <a:latin typeface="Calibri" panose="020F0502020204030204" pitchFamily="34" charset="0"/>
              </a:rPr>
              <a:t>)</a:t>
            </a:r>
          </a:p>
          <a:p>
            <a:pPr algn="just">
              <a:defRPr/>
            </a:pPr>
            <a:endParaRPr lang="en-US" altLang="en-US" b="0" dirty="0">
              <a:solidFill>
                <a:srgbClr val="00B050"/>
              </a:solidFill>
              <a:latin typeface="Calibri" panose="020F0502020204030204" pitchFamily="34" charset="0"/>
            </a:endParaRPr>
          </a:p>
          <a:p>
            <a:pPr algn="just">
              <a:defRPr/>
            </a:pPr>
            <a:endParaRPr lang="en-US" altLang="en-US" dirty="0"/>
          </a:p>
        </p:txBody>
      </p:sp>
    </p:spTree>
    <p:extLst>
      <p:ext uri="{BB962C8B-B14F-4D97-AF65-F5344CB8AC3E}">
        <p14:creationId xmlns:p14="http://schemas.microsoft.com/office/powerpoint/2010/main" val="20046762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May 2019</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In Jan 2019, Editors discussed </a:t>
            </a:r>
            <a:r>
              <a:rPr lang="en-US" sz="1800" dirty="0" err="1"/>
              <a:t>REVmd</a:t>
            </a:r>
            <a:r>
              <a:rPr lang="en-US" sz="1800" dirty="0"/>
              <a:t> schedule and possible completion in 2020. We will revisit the running order in</a:t>
            </a:r>
            <a:r>
              <a:rPr lang="en-US" sz="1800" dirty="0">
                <a:solidFill>
                  <a:srgbClr val="FF0000"/>
                </a:solidFill>
              </a:rPr>
              <a:t> May</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2019</a:t>
            </a:r>
            <a:endParaRPr lang="en-GB"/>
          </a:p>
        </p:txBody>
      </p:sp>
      <p:graphicFrame>
        <p:nvGraphicFramePr>
          <p:cNvPr id="3" name="Table 2"/>
          <p:cNvGraphicFramePr>
            <a:graphicFrameLocks noGrp="1"/>
          </p:cNvGraphicFramePr>
          <p:nvPr>
            <p:extLst/>
          </p:nvPr>
        </p:nvGraphicFramePr>
        <p:xfrm>
          <a:off x="1295400" y="2285999"/>
          <a:ext cx="9296400" cy="4998720"/>
        </p:xfrm>
        <a:graphic>
          <a:graphicData uri="http://schemas.openxmlformats.org/drawingml/2006/table">
            <a:tbl>
              <a:tblPr firstRow="1" bandRow="1">
                <a:tableStyleId>{5C22544A-7EE6-4342-B048-85BDC9FD1C3A}</a:tableStyleId>
              </a:tblPr>
              <a:tblGrid>
                <a:gridCol w="3098800">
                  <a:extLst>
                    <a:ext uri="{9D8B030D-6E8A-4147-A177-3AD203B41FA5}">
                      <a16:colId xmlns="" xmlns:a16="http://schemas.microsoft.com/office/drawing/2014/main" val="3336049185"/>
                    </a:ext>
                  </a:extLst>
                </a:gridCol>
                <a:gridCol w="3098800">
                  <a:extLst>
                    <a:ext uri="{9D8B030D-6E8A-4147-A177-3AD203B41FA5}">
                      <a16:colId xmlns="" xmlns:a16="http://schemas.microsoft.com/office/drawing/2014/main" val="1921072032"/>
                    </a:ext>
                  </a:extLst>
                </a:gridCol>
                <a:gridCol w="3098800">
                  <a:extLst>
                    <a:ext uri="{9D8B030D-6E8A-4147-A177-3AD203B41FA5}">
                      <a16:colId xmlns="" xmlns:a16="http://schemas.microsoft.com/office/drawing/2014/main" val="3834352144"/>
                    </a:ext>
                  </a:extLst>
                </a:gridCol>
              </a:tblGrid>
              <a:tr h="36721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 xmlns:a16="http://schemas.microsoft.com/office/drawing/2014/main" val="3578554141"/>
                  </a:ext>
                </a:extLst>
              </a:tr>
              <a:tr h="5780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endParaRPr kumimoji="0" lang="en-US" sz="20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TGmd</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4611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753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May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Jun 2020*</a:t>
                      </a:r>
                    </a:p>
                  </a:txBody>
                  <a:tcPr horzOverflow="overflow">
                    <a:noFill/>
                  </a:tcPr>
                </a:tc>
                <a:extLst>
                  <a:ext uri="{0D108BD9-81ED-4DB2-BD59-A6C34878D82A}">
                    <a16:rowId xmlns="" xmlns:a16="http://schemas.microsoft.com/office/drawing/2014/main" val="216556490"/>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770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May 2020*</a:t>
                      </a:r>
                    </a:p>
                  </a:txBody>
                  <a:tcPr horzOverflow="overflow">
                    <a:noFill/>
                  </a:tcPr>
                </a:tc>
                <a:extLst>
                  <a:ext uri="{0D108BD9-81ED-4DB2-BD59-A6C34878D82A}">
                    <a16:rowId xmlns="" xmlns:a16="http://schemas.microsoft.com/office/drawing/2014/main" val="2414023622"/>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179</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Mar 2021</a:t>
                      </a:r>
                    </a:p>
                  </a:txBody>
                  <a:tcPr horzOverflow="overflow">
                    <a:noFill/>
                  </a:tcPr>
                </a:tc>
                <a:extLst>
                  <a:ext uri="{0D108BD9-81ED-4DB2-BD59-A6C34878D82A}">
                    <a16:rowId xmlns="" xmlns:a16="http://schemas.microsoft.com/office/drawing/2014/main" val="3227809256"/>
                  </a:ext>
                </a:extLst>
              </a:tr>
              <a:tr h="25488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 136</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Sept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Jul 2021</a:t>
                      </a:r>
                    </a:p>
                  </a:txBody>
                  <a:tcPr horzOverflow="overflow">
                    <a:noFill/>
                  </a:tcPr>
                </a:tc>
                <a:extLst>
                  <a:ext uri="{0D108BD9-81ED-4DB2-BD59-A6C34878D82A}">
                    <a16:rowId xmlns="" xmlns:a16="http://schemas.microsoft.com/office/drawing/2014/main" val="1982380037"/>
                  </a:ext>
                </a:extLst>
              </a:tr>
              <a:tr h="531844">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rgbClr val="0070C0"/>
                          </a:solidFill>
                          <a:effectLst/>
                          <a:latin typeface="Times New Roman" pitchFamily="18" charset="0"/>
                        </a:rPr>
                        <a:t>*</a:t>
                      </a:r>
                      <a:r>
                        <a:rPr kumimoji="0" lang="en-US" sz="2000" b="0" i="0" u="none" strike="noStrike" cap="none" normalizeH="0" baseline="0" dirty="0" err="1">
                          <a:ln>
                            <a:noFill/>
                          </a:ln>
                          <a:solidFill>
                            <a:srgbClr val="0070C0"/>
                          </a:solidFill>
                          <a:effectLst/>
                          <a:latin typeface="Times New Roman" pitchFamily="18" charset="0"/>
                        </a:rPr>
                        <a:t>REVmd</a:t>
                      </a:r>
                      <a:r>
                        <a:rPr kumimoji="0" lang="en-US" sz="2000" b="0" i="0" u="none" strike="noStrike" cap="none" normalizeH="0" baseline="0" dirty="0">
                          <a:ln>
                            <a:noFill/>
                          </a:ln>
                          <a:solidFill>
                            <a:srgbClr val="0070C0"/>
                          </a:solidFill>
                          <a:effectLst/>
                          <a:latin typeface="Times New Roman" pitchFamily="18" charset="0"/>
                        </a:rPr>
                        <a:t> might be March or May, 2020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 xmlns:a16="http://schemas.microsoft.com/office/drawing/2014/main" val="4167905179"/>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 xmlns:a16="http://schemas.microsoft.com/office/drawing/2014/main" val="1182416159"/>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 xmlns:a16="http://schemas.microsoft.com/office/drawing/2014/main" val="502494330"/>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 xmlns:a16="http://schemas.microsoft.com/office/drawing/2014/main" val="3939065581"/>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 xmlns:a16="http://schemas.microsoft.com/office/drawing/2014/main" val="1287635205"/>
                  </a:ext>
                </a:extLst>
              </a:tr>
            </a:tbl>
          </a:graphicData>
        </a:graphic>
      </p:graphicFrame>
    </p:spTree>
    <p:extLst>
      <p:ext uri="{BB962C8B-B14F-4D97-AF65-F5344CB8AC3E}">
        <p14:creationId xmlns:p14="http://schemas.microsoft.com/office/powerpoint/2010/main" val="31731184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Tech submissions list (not presented)</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页脚占位符 4"/>
          <p:cNvSpPr>
            <a:spLocks noGrp="1"/>
          </p:cNvSpPr>
          <p:nvPr>
            <p:ph type="ftr" idx="14"/>
          </p:nvPr>
        </p:nvSpPr>
        <p:spPr/>
        <p:txBody>
          <a:bodyPr/>
          <a:lstStyle/>
          <a:p>
            <a:r>
              <a:rPr lang="en-GB" smtClean="0"/>
              <a:t>Bo Sun (ZTE)</a:t>
            </a:r>
            <a:endParaRPr lang="en-GB" dirty="0"/>
          </a:p>
        </p:txBody>
      </p:sp>
      <p:sp>
        <p:nvSpPr>
          <p:cNvPr id="6" name="日期占位符 5"/>
          <p:cNvSpPr>
            <a:spLocks noGrp="1"/>
          </p:cNvSpPr>
          <p:nvPr>
            <p:ph type="dt" idx="15"/>
          </p:nvPr>
        </p:nvSpPr>
        <p:spPr/>
        <p:txBody>
          <a:bodyPr/>
          <a:lstStyle/>
          <a:p>
            <a:r>
              <a:rPr lang="en-US" dirty="0" smtClean="0"/>
              <a:t>May 2019</a:t>
            </a:r>
            <a:endParaRPr lang="en-GB" dirty="0"/>
          </a:p>
        </p:txBody>
      </p:sp>
      <p:sp>
        <p:nvSpPr>
          <p:cNvPr id="8" name="Rectangle 3"/>
          <p:cNvSpPr txBox="1">
            <a:spLocks noChangeArrowheads="1"/>
          </p:cNvSpPr>
          <p:nvPr/>
        </p:nvSpPr>
        <p:spPr bwMode="auto">
          <a:xfrm>
            <a:off x="2511425" y="2209800"/>
            <a:ext cx="7772400" cy="4208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defRPr/>
            </a:pPr>
            <a:r>
              <a:rPr lang="en-US" altLang="en-US" b="0" dirty="0">
                <a:solidFill>
                  <a:srgbClr val="00B050"/>
                </a:solidFill>
                <a:latin typeface="Calibri" panose="020F0502020204030204" pitchFamily="34" charset="0"/>
              </a:rPr>
              <a:t>11-19/0083r1, Indicating NGV Capabilities in MAC Header, Michael Fischer (NXP)</a:t>
            </a:r>
          </a:p>
          <a:p>
            <a:pPr algn="just">
              <a:defRPr/>
            </a:pPr>
            <a:r>
              <a:rPr lang="en-US" altLang="en-US" b="0" dirty="0">
                <a:latin typeface="Calibri" panose="020F0502020204030204" pitchFamily="34" charset="0"/>
              </a:rPr>
              <a:t>11-19/0774, Modulation Scheme for 11bd Range Extension Update, </a:t>
            </a:r>
            <a:r>
              <a:rPr lang="en-US" altLang="en-US" b="0" dirty="0" err="1">
                <a:latin typeface="Calibri" panose="020F0502020204030204" pitchFamily="34" charset="0"/>
              </a:rPr>
              <a:t>Jianhan</a:t>
            </a:r>
            <a:r>
              <a:rPr lang="en-US" altLang="en-US" b="0" dirty="0">
                <a:latin typeface="Calibri" panose="020F0502020204030204" pitchFamily="34" charset="0"/>
              </a:rPr>
              <a:t> Liu (</a:t>
            </a:r>
            <a:r>
              <a:rPr lang="en-US" altLang="en-US" b="0" dirty="0" err="1">
                <a:latin typeface="Calibri" panose="020F0502020204030204" pitchFamily="34" charset="0"/>
              </a:rPr>
              <a:t>Mediatek</a:t>
            </a:r>
            <a:r>
              <a:rPr lang="en-US" altLang="en-US" b="0" dirty="0">
                <a:latin typeface="Calibri" panose="020F0502020204030204" pitchFamily="34" charset="0"/>
              </a:rPr>
              <a:t>)</a:t>
            </a:r>
          </a:p>
          <a:p>
            <a:pPr algn="just">
              <a:defRPr/>
            </a:pPr>
            <a:r>
              <a:rPr lang="en-US" altLang="en-US" b="0" dirty="0">
                <a:latin typeface="Calibri" panose="020F0502020204030204" pitchFamily="34" charset="0"/>
              </a:rPr>
              <a:t>11-19/0775, 20 MHz transmission in NGV, </a:t>
            </a:r>
            <a:r>
              <a:rPr lang="en-US" altLang="en-US" b="0" dirty="0" err="1">
                <a:latin typeface="Calibri" panose="020F0502020204030204" pitchFamily="34" charset="0"/>
              </a:rPr>
              <a:t>Yujin</a:t>
            </a:r>
            <a:r>
              <a:rPr lang="en-US" altLang="en-US" b="0" dirty="0">
                <a:latin typeface="Calibri" panose="020F0502020204030204" pitchFamily="34" charset="0"/>
              </a:rPr>
              <a:t> Noh (</a:t>
            </a:r>
            <a:r>
              <a:rPr lang="en-US" altLang="en-US" b="0" dirty="0" err="1">
                <a:latin typeface="Calibri" panose="020F0502020204030204" pitchFamily="34" charset="0"/>
              </a:rPr>
              <a:t>Newracom</a:t>
            </a:r>
            <a:r>
              <a:rPr lang="en-US" altLang="en-US" b="0" dirty="0">
                <a:latin typeface="Calibri" panose="020F0502020204030204" pitchFamily="34" charset="0"/>
              </a:rPr>
              <a:t>)</a:t>
            </a:r>
          </a:p>
          <a:p>
            <a:pPr algn="just">
              <a:defRPr/>
            </a:pPr>
            <a:r>
              <a:rPr lang="en-US" altLang="en-US" b="0" dirty="0">
                <a:solidFill>
                  <a:srgbClr val="00B050"/>
                </a:solidFill>
                <a:latin typeface="Calibri" panose="020F0502020204030204" pitchFamily="34" charset="0"/>
              </a:rPr>
              <a:t>11-19/0776, PHY designs for NGV, </a:t>
            </a:r>
            <a:r>
              <a:rPr lang="en-US" altLang="en-US" b="0" dirty="0" err="1">
                <a:solidFill>
                  <a:srgbClr val="00B050"/>
                </a:solidFill>
                <a:latin typeface="Calibri" panose="020F0502020204030204" pitchFamily="34" charset="0"/>
              </a:rPr>
              <a:t>Yujin</a:t>
            </a:r>
            <a:r>
              <a:rPr lang="en-US" altLang="en-US" b="0" dirty="0">
                <a:solidFill>
                  <a:srgbClr val="00B050"/>
                </a:solidFill>
                <a:latin typeface="Calibri" panose="020F0502020204030204" pitchFamily="34" charset="0"/>
              </a:rPr>
              <a:t> Noh (</a:t>
            </a:r>
            <a:r>
              <a:rPr lang="en-US" altLang="en-US" b="0" dirty="0" err="1">
                <a:solidFill>
                  <a:srgbClr val="00B050"/>
                </a:solidFill>
                <a:latin typeface="Calibri" panose="020F0502020204030204" pitchFamily="34" charset="0"/>
              </a:rPr>
              <a:t>Newracom</a:t>
            </a:r>
            <a:r>
              <a:rPr lang="en-US" altLang="en-US" b="0" dirty="0">
                <a:solidFill>
                  <a:srgbClr val="00B050"/>
                </a:solidFill>
                <a:latin typeface="Calibri" panose="020F0502020204030204" pitchFamily="34" charset="0"/>
              </a:rPr>
              <a:t>)</a:t>
            </a:r>
          </a:p>
          <a:p>
            <a:pPr algn="just">
              <a:defRPr/>
            </a:pPr>
            <a:r>
              <a:rPr lang="en-US" altLang="en-US" b="0" dirty="0">
                <a:latin typeface="Calibri" panose="020F0502020204030204" pitchFamily="34" charset="0"/>
              </a:rPr>
              <a:t>11-19/0783r0, Radio Environment Operational Metric for NGV, Michael Fischer (NXP)</a:t>
            </a:r>
          </a:p>
          <a:p>
            <a:pPr algn="just">
              <a:defRPr/>
            </a:pPr>
            <a:r>
              <a:rPr lang="en-US" altLang="en-US" b="0" dirty="0">
                <a:latin typeface="Calibri" panose="020F0502020204030204" pitchFamily="34" charset="0"/>
              </a:rPr>
              <a:t>11-19/0784r1, Adaptive Repetition Scheme for NGV, Michael Fischer (NXP)</a:t>
            </a:r>
          </a:p>
          <a:p>
            <a:pPr algn="just">
              <a:defRPr/>
            </a:pPr>
            <a:r>
              <a:rPr lang="en-US" altLang="en-US" b="0" dirty="0">
                <a:latin typeface="Calibri" panose="020F0502020204030204" pitchFamily="34" charset="0"/>
              </a:rPr>
              <a:t>11-19/0788, Considerations on Ranging in NGV, Stephan Sand (German Aerospace Center (DLR))</a:t>
            </a:r>
          </a:p>
          <a:p>
            <a:pPr>
              <a:defRPr/>
            </a:pPr>
            <a:r>
              <a:rPr lang="en-US" altLang="zh-CN" b="0" dirty="0">
                <a:latin typeface="Calibri" panose="020F0502020204030204" pitchFamily="34" charset="0"/>
              </a:rPr>
              <a:t>11-19/0808, 11p PPDU transmission with legacy device information, </a:t>
            </a:r>
            <a:r>
              <a:rPr lang="en-US" altLang="zh-CN" b="0" dirty="0" err="1">
                <a:latin typeface="Calibri" panose="020F0502020204030204" pitchFamily="34" charset="0"/>
              </a:rPr>
              <a:t>Hanseul</a:t>
            </a:r>
            <a:r>
              <a:rPr lang="en-US" altLang="zh-CN" b="0" dirty="0">
                <a:latin typeface="Calibri" panose="020F0502020204030204" pitchFamily="34" charset="0"/>
              </a:rPr>
              <a:t> Hong (</a:t>
            </a:r>
            <a:r>
              <a:rPr lang="en-US" altLang="zh-CN" b="0" dirty="0" err="1">
                <a:latin typeface="Calibri" panose="020F0502020204030204" pitchFamily="34" charset="0"/>
              </a:rPr>
              <a:t>Yonsei</a:t>
            </a:r>
            <a:r>
              <a:rPr lang="en-US" altLang="zh-CN" b="0" dirty="0">
                <a:latin typeface="Calibri" panose="020F0502020204030204" pitchFamily="34" charset="0"/>
              </a:rPr>
              <a:t> Univ.)</a:t>
            </a:r>
          </a:p>
          <a:p>
            <a:pPr>
              <a:defRPr/>
            </a:pPr>
            <a:r>
              <a:rPr lang="en-US" altLang="zh-CN" b="0" dirty="0">
                <a:latin typeface="Calibri" panose="020F0502020204030204" pitchFamily="34" charset="0"/>
              </a:rPr>
              <a:t>11-19/0809, Channel usage in NGV: follow-up, </a:t>
            </a:r>
            <a:r>
              <a:rPr lang="en-US" altLang="zh-CN" b="0" dirty="0" err="1">
                <a:latin typeface="Calibri" panose="020F0502020204030204" pitchFamily="34" charset="0"/>
              </a:rPr>
              <a:t>Hanseul</a:t>
            </a:r>
            <a:r>
              <a:rPr lang="en-US" altLang="zh-CN" b="0" dirty="0">
                <a:latin typeface="Calibri" panose="020F0502020204030204" pitchFamily="34" charset="0"/>
              </a:rPr>
              <a:t> Hong (</a:t>
            </a:r>
            <a:r>
              <a:rPr lang="en-US" altLang="zh-CN" b="0" dirty="0" err="1">
                <a:latin typeface="Calibri" panose="020F0502020204030204" pitchFamily="34" charset="0"/>
              </a:rPr>
              <a:t>Yonsei</a:t>
            </a:r>
            <a:r>
              <a:rPr lang="en-US" altLang="zh-CN" b="0" dirty="0">
                <a:latin typeface="Calibri" panose="020F0502020204030204" pitchFamily="34" charset="0"/>
              </a:rPr>
              <a:t> Univ.)</a:t>
            </a:r>
          </a:p>
          <a:p>
            <a:pPr>
              <a:defRPr/>
            </a:pPr>
            <a:r>
              <a:rPr lang="en-US" altLang="zh-CN" b="0" dirty="0">
                <a:latin typeface="Calibri" panose="020F0502020204030204" pitchFamily="34" charset="0"/>
              </a:rPr>
              <a:t>11-19/0859, Ranging Performance in 11bd, Feng Jiang (Intel)</a:t>
            </a:r>
          </a:p>
          <a:p>
            <a:pPr>
              <a:defRPr/>
            </a:pPr>
            <a:r>
              <a:rPr lang="en-US" altLang="zh-CN" b="0" dirty="0">
                <a:latin typeface="Calibri" panose="020F0502020204030204" pitchFamily="34" charset="0"/>
              </a:rPr>
              <a:t>11-19/0864, NGV PPDU with Hierarchical MCS, Enrico </a:t>
            </a:r>
            <a:r>
              <a:rPr lang="en-US" altLang="zh-CN" b="0" dirty="0" err="1">
                <a:latin typeface="Calibri" panose="020F0502020204030204" pitchFamily="34" charset="0"/>
              </a:rPr>
              <a:t>Rantala</a:t>
            </a:r>
            <a:r>
              <a:rPr lang="en-US" altLang="zh-CN" b="0" dirty="0">
                <a:latin typeface="Calibri" panose="020F0502020204030204" pitchFamily="34" charset="0"/>
              </a:rPr>
              <a:t> (Nokia)</a:t>
            </a:r>
          </a:p>
          <a:p>
            <a:pPr marL="0" indent="0" algn="just">
              <a:buNone/>
              <a:defRPr/>
            </a:pPr>
            <a:endParaRPr lang="en-US" altLang="en-US" dirty="0"/>
          </a:p>
        </p:txBody>
      </p:sp>
    </p:spTree>
    <p:extLst>
      <p:ext uri="{BB962C8B-B14F-4D97-AF65-F5344CB8AC3E}">
        <p14:creationId xmlns:p14="http://schemas.microsoft.com/office/powerpoint/2010/main" val="207630217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Approved TG Document</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页脚占位符 4"/>
          <p:cNvSpPr>
            <a:spLocks noGrp="1"/>
          </p:cNvSpPr>
          <p:nvPr>
            <p:ph type="ftr" idx="14"/>
          </p:nvPr>
        </p:nvSpPr>
        <p:spPr/>
        <p:txBody>
          <a:bodyPr/>
          <a:lstStyle/>
          <a:p>
            <a:r>
              <a:rPr lang="en-GB" smtClean="0"/>
              <a:t>Bo Sun (ZTE)</a:t>
            </a:r>
            <a:endParaRPr lang="en-GB" dirty="0"/>
          </a:p>
        </p:txBody>
      </p:sp>
      <p:sp>
        <p:nvSpPr>
          <p:cNvPr id="6" name="日期占位符 5"/>
          <p:cNvSpPr>
            <a:spLocks noGrp="1"/>
          </p:cNvSpPr>
          <p:nvPr>
            <p:ph type="dt" idx="15"/>
          </p:nvPr>
        </p:nvSpPr>
        <p:spPr/>
        <p:txBody>
          <a:bodyPr/>
          <a:lstStyle/>
          <a:p>
            <a:r>
              <a:rPr lang="en-US" dirty="0" smtClean="0"/>
              <a:t>May 2019</a:t>
            </a:r>
            <a:endParaRPr lang="en-GB" dirty="0"/>
          </a:p>
        </p:txBody>
      </p:sp>
      <p:graphicFrame>
        <p:nvGraphicFramePr>
          <p:cNvPr id="7" name="表格 6"/>
          <p:cNvGraphicFramePr>
            <a:graphicFrameLocks noGrp="1"/>
          </p:cNvGraphicFramePr>
          <p:nvPr>
            <p:extLst/>
          </p:nvPr>
        </p:nvGraphicFramePr>
        <p:xfrm>
          <a:off x="2124075" y="2590800"/>
          <a:ext cx="7856538" cy="3235960"/>
        </p:xfrm>
        <a:graphic>
          <a:graphicData uri="http://schemas.openxmlformats.org/drawingml/2006/table">
            <a:tbl>
              <a:tblPr firstRow="1" bandRow="1">
                <a:tableStyleId>{5C22544A-7EE6-4342-B048-85BDC9FD1C3A}</a:tableStyleId>
              </a:tblPr>
              <a:tblGrid>
                <a:gridCol w="4495800"/>
                <a:gridCol w="1676400"/>
                <a:gridCol w="1684338"/>
              </a:tblGrid>
              <a:tr h="370840">
                <a:tc>
                  <a:txBody>
                    <a:bodyPr/>
                    <a:lstStyle/>
                    <a:p>
                      <a:r>
                        <a:rPr lang="en-US" altLang="zh-CN" dirty="0" smtClean="0"/>
                        <a:t>TG Document</a:t>
                      </a:r>
                      <a:endParaRPr lang="zh-CN" altLang="en-US" dirty="0"/>
                    </a:p>
                  </a:txBody>
                  <a:tcPr/>
                </a:tc>
                <a:tc>
                  <a:txBody>
                    <a:bodyPr/>
                    <a:lstStyle/>
                    <a:p>
                      <a:r>
                        <a:rPr lang="en-US" altLang="zh-CN" dirty="0" smtClean="0"/>
                        <a:t>Baseline Version</a:t>
                      </a:r>
                      <a:endParaRPr lang="zh-CN" altLang="en-US" dirty="0"/>
                    </a:p>
                  </a:txBody>
                  <a:tcPr/>
                </a:tc>
                <a:tc>
                  <a:txBody>
                    <a:bodyPr/>
                    <a:lstStyle/>
                    <a:p>
                      <a:r>
                        <a:rPr lang="en-US" altLang="zh-CN" dirty="0" smtClean="0"/>
                        <a:t>Latest</a:t>
                      </a:r>
                      <a:r>
                        <a:rPr lang="en-US" altLang="zh-CN" baseline="0" dirty="0" smtClean="0"/>
                        <a:t> Revision</a:t>
                      </a:r>
                      <a:endParaRPr lang="zh-CN" altLang="en-US" dirty="0"/>
                    </a:p>
                  </a:txBody>
                  <a:tcPr/>
                </a:tc>
              </a:tr>
              <a:tr h="370840">
                <a:tc>
                  <a:txBody>
                    <a:bodyPr/>
                    <a:lstStyle/>
                    <a:p>
                      <a:r>
                        <a:rPr lang="en-US" altLang="zh-CN" dirty="0" smtClean="0"/>
                        <a:t>Definition and requirements</a:t>
                      </a:r>
                      <a:endParaRPr lang="zh-CN" altLang="en-US" dirty="0"/>
                    </a:p>
                  </a:txBody>
                  <a:tcPr/>
                </a:tc>
                <a:tc>
                  <a:txBody>
                    <a:bodyPr/>
                    <a:lstStyle/>
                    <a:p>
                      <a:r>
                        <a:rPr lang="en-US" altLang="zh-CN" dirty="0" smtClean="0"/>
                        <a:t>11-19/0202r1</a:t>
                      </a:r>
                      <a:endParaRPr lang="zh-CN" altLang="en-US" dirty="0"/>
                    </a:p>
                  </a:txBody>
                  <a:tcPr/>
                </a:tc>
                <a:tc>
                  <a:txBody>
                    <a:bodyPr/>
                    <a:lstStyle/>
                    <a:p>
                      <a:r>
                        <a:rPr lang="en-US" altLang="zh-CN" dirty="0" smtClean="0"/>
                        <a:t>11-19/0202r1</a:t>
                      </a:r>
                      <a:endParaRPr lang="zh-CN" altLang="en-US" dirty="0"/>
                    </a:p>
                  </a:txBody>
                  <a:tcPr/>
                </a:tc>
              </a:tr>
              <a:tr h="370840">
                <a:tc>
                  <a:txBody>
                    <a:bodyPr/>
                    <a:lstStyle/>
                    <a:p>
                      <a:r>
                        <a:rPr lang="en-US" altLang="zh-CN" dirty="0" smtClean="0"/>
                        <a:t>Selection Procedure document</a:t>
                      </a:r>
                      <a:endParaRPr lang="zh-CN" altLang="en-US" dirty="0"/>
                    </a:p>
                  </a:txBody>
                  <a:tcPr/>
                </a:tc>
                <a:tc>
                  <a:txBody>
                    <a:bodyPr/>
                    <a:lstStyle/>
                    <a:p>
                      <a:r>
                        <a:rPr lang="en-US" altLang="zh-CN" dirty="0" smtClean="0">
                          <a:solidFill>
                            <a:schemeClr val="tx1"/>
                          </a:solidFill>
                        </a:rPr>
                        <a:t>11-19/0030r6</a:t>
                      </a:r>
                      <a:endParaRPr lang="zh-CN" altLang="en-US" dirty="0">
                        <a:solidFill>
                          <a:schemeClr val="tx1"/>
                        </a:solidFill>
                      </a:endParaRPr>
                    </a:p>
                  </a:txBody>
                  <a:tcPr/>
                </a:tc>
                <a:tc>
                  <a:txBody>
                    <a:bodyPr/>
                    <a:lstStyle/>
                    <a:p>
                      <a:r>
                        <a:rPr lang="en-US" altLang="zh-CN" dirty="0" smtClean="0">
                          <a:solidFill>
                            <a:schemeClr val="tx1"/>
                          </a:solidFill>
                        </a:rPr>
                        <a:t>11-19/0030r6</a:t>
                      </a:r>
                      <a:endParaRPr lang="zh-CN" altLang="en-US" dirty="0">
                        <a:solidFill>
                          <a:schemeClr val="tx1"/>
                        </a:solidFill>
                      </a:endParaRPr>
                    </a:p>
                  </a:txBody>
                  <a:tcPr/>
                </a:tc>
              </a:tr>
              <a:tr h="370840">
                <a:tc>
                  <a:txBody>
                    <a:bodyPr/>
                    <a:lstStyle/>
                    <a:p>
                      <a:r>
                        <a:rPr lang="en-US" altLang="zh-CN" dirty="0" smtClean="0"/>
                        <a:t>Functional Requirement document</a:t>
                      </a:r>
                      <a:endParaRPr lang="zh-CN" altLang="en-US" dirty="0"/>
                    </a:p>
                  </a:txBody>
                  <a:tcPr/>
                </a:tc>
                <a:tc>
                  <a:txBody>
                    <a:bodyPr/>
                    <a:lstStyle/>
                    <a:p>
                      <a:r>
                        <a:rPr lang="en-US" altLang="zh-CN" dirty="0" smtClean="0">
                          <a:solidFill>
                            <a:schemeClr val="tx1"/>
                          </a:solidFill>
                        </a:rPr>
                        <a:t>11-19/0440r0</a:t>
                      </a:r>
                      <a:endParaRPr lang="zh-CN" altLang="en-US" dirty="0">
                        <a:solidFill>
                          <a:schemeClr val="tx1"/>
                        </a:solidFill>
                      </a:endParaRPr>
                    </a:p>
                  </a:txBody>
                  <a:tcPr/>
                </a:tc>
                <a:tc>
                  <a:txBody>
                    <a:bodyPr/>
                    <a:lstStyle/>
                    <a:p>
                      <a:r>
                        <a:rPr lang="en-US" altLang="zh-CN" dirty="0" smtClean="0">
                          <a:solidFill>
                            <a:schemeClr val="tx1"/>
                          </a:solidFill>
                        </a:rPr>
                        <a:t>11-19/0440r0</a:t>
                      </a:r>
                      <a:endParaRPr lang="zh-CN" altLang="en-US" dirty="0">
                        <a:solidFill>
                          <a:schemeClr val="tx1"/>
                        </a:solidFill>
                      </a:endParaRPr>
                    </a:p>
                  </a:txBody>
                  <a:tcPr/>
                </a:tc>
              </a:tr>
              <a:tr h="370840">
                <a:tc>
                  <a:txBody>
                    <a:bodyPr/>
                    <a:lstStyle/>
                    <a:p>
                      <a:r>
                        <a:rPr lang="en-US" altLang="zh-CN" dirty="0" smtClean="0"/>
                        <a:t>Spec Framework document</a:t>
                      </a:r>
                      <a:endParaRPr lang="zh-CN" altLang="en-US" dirty="0"/>
                    </a:p>
                  </a:txBody>
                  <a:tcPr/>
                </a:tc>
                <a:tc>
                  <a:txBody>
                    <a:bodyPr/>
                    <a:lstStyle/>
                    <a:p>
                      <a:r>
                        <a:rPr lang="en-US" altLang="zh-CN" dirty="0" smtClean="0">
                          <a:solidFill>
                            <a:schemeClr val="tx1"/>
                          </a:solidFill>
                        </a:rPr>
                        <a:t>11-19/0041r0</a:t>
                      </a:r>
                      <a:endParaRPr lang="zh-CN" altLang="en-US" dirty="0">
                        <a:solidFill>
                          <a:schemeClr val="tx1"/>
                        </a:solidFill>
                      </a:endParaRPr>
                    </a:p>
                  </a:txBody>
                  <a:tcPr/>
                </a:tc>
                <a:tc>
                  <a:txBody>
                    <a:bodyPr/>
                    <a:lstStyle/>
                    <a:p>
                      <a:r>
                        <a:rPr lang="en-US" altLang="zh-CN" dirty="0" smtClean="0">
                          <a:solidFill>
                            <a:schemeClr val="tx1"/>
                          </a:solidFill>
                        </a:rPr>
                        <a:t>11-19/0441r0</a:t>
                      </a:r>
                      <a:endParaRPr lang="zh-CN" altLang="en-US" dirty="0">
                        <a:solidFill>
                          <a:schemeClr val="tx1"/>
                        </a:solidFill>
                      </a:endParaRPr>
                    </a:p>
                  </a:txBody>
                  <a:tcPr/>
                </a:tc>
              </a:tr>
              <a:tr h="370840">
                <a:tc>
                  <a:txBody>
                    <a:bodyPr/>
                    <a:lstStyle/>
                    <a:p>
                      <a:r>
                        <a:rPr lang="en-US" altLang="zh-CN" dirty="0" smtClean="0"/>
                        <a:t>Liaison response to IEEE VT/ITS</a:t>
                      </a:r>
                      <a:r>
                        <a:rPr lang="en-US" altLang="zh-CN" baseline="0" dirty="0" smtClean="0"/>
                        <a:t> 1609 WG</a:t>
                      </a:r>
                      <a:endParaRPr lang="zh-CN" altLang="en-US" dirty="0"/>
                    </a:p>
                  </a:txBody>
                  <a:tcPr/>
                </a:tc>
                <a:tc>
                  <a:txBody>
                    <a:bodyPr/>
                    <a:lstStyle/>
                    <a:p>
                      <a:r>
                        <a:rPr lang="en-US" altLang="zh-CN" dirty="0" smtClean="0">
                          <a:solidFill>
                            <a:schemeClr val="tx1"/>
                          </a:solidFill>
                        </a:rPr>
                        <a:t>11-19/0437r3</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11-19/0437r3</a:t>
                      </a:r>
                      <a:endParaRPr lang="zh-CN" altLang="en-US" dirty="0" smtClean="0">
                        <a:solidFill>
                          <a:schemeClr val="tx1"/>
                        </a:solidFill>
                      </a:endParaRPr>
                    </a:p>
                  </a:txBody>
                  <a:tcPr/>
                </a:tc>
              </a:tr>
              <a:tr h="370840">
                <a:tc>
                  <a:txBody>
                    <a:bodyPr/>
                    <a:lstStyle/>
                    <a:p>
                      <a:r>
                        <a:rPr lang="en-US" altLang="zh-CN" dirty="0" smtClean="0"/>
                        <a:t>Liaison response</a:t>
                      </a:r>
                      <a:r>
                        <a:rPr lang="en-US" altLang="zh-CN" baseline="0" dirty="0" smtClean="0"/>
                        <a:t> to ITU-T CITS</a:t>
                      </a:r>
                      <a:endParaRPr lang="zh-CN" altLang="en-US" dirty="0"/>
                    </a:p>
                  </a:txBody>
                  <a:tcPr/>
                </a:tc>
                <a:tc>
                  <a:txBody>
                    <a:bodyPr/>
                    <a:lstStyle/>
                    <a:p>
                      <a:r>
                        <a:rPr lang="en-US" altLang="zh-CN" dirty="0" smtClean="0">
                          <a:solidFill>
                            <a:srgbClr val="0070C0"/>
                          </a:solidFill>
                        </a:rPr>
                        <a:t>11-19/0843r0</a:t>
                      </a:r>
                      <a:endParaRPr lang="zh-CN" altLang="en-US"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solidFill>
                            <a:srgbClr val="0070C0"/>
                          </a:solidFill>
                        </a:rPr>
                        <a:t>11-19/0843r0</a:t>
                      </a:r>
                      <a:endParaRPr lang="zh-CN" altLang="en-US" dirty="0" smtClean="0">
                        <a:solidFill>
                          <a:srgbClr val="0070C0"/>
                        </a:solidFill>
                      </a:endParaRPr>
                    </a:p>
                  </a:txBody>
                  <a:tcPr/>
                </a:tc>
              </a:tr>
              <a:tr h="370840">
                <a:tc>
                  <a:txBody>
                    <a:bodyPr/>
                    <a:lstStyle/>
                    <a:p>
                      <a:r>
                        <a:rPr lang="en-US" altLang="zh-CN" dirty="0" err="1" smtClean="0"/>
                        <a:t>TBbd</a:t>
                      </a:r>
                      <a:r>
                        <a:rPr lang="en-US" altLang="zh-CN" baseline="0" dirty="0" smtClean="0"/>
                        <a:t> FRD/SFD Motion Booklet</a:t>
                      </a:r>
                      <a:endParaRPr lang="zh-CN" altLang="en-US" dirty="0"/>
                    </a:p>
                  </a:txBody>
                  <a:tcPr/>
                </a:tc>
                <a:tc>
                  <a:txBody>
                    <a:bodyPr/>
                    <a:lstStyle/>
                    <a:p>
                      <a:r>
                        <a:rPr lang="en-US" altLang="zh-CN" dirty="0" smtClean="0">
                          <a:solidFill>
                            <a:srgbClr val="0070C0"/>
                          </a:solidFill>
                        </a:rPr>
                        <a:t>11-19/0514r0</a:t>
                      </a:r>
                      <a:endParaRPr lang="zh-CN" altLang="en-US"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solidFill>
                            <a:srgbClr val="0070C0"/>
                          </a:solidFill>
                        </a:rPr>
                        <a:t>11-19/0514r4</a:t>
                      </a:r>
                      <a:endParaRPr lang="zh-CN" altLang="en-US" dirty="0" smtClean="0">
                        <a:solidFill>
                          <a:srgbClr val="0070C0"/>
                        </a:solidFill>
                      </a:endParaRPr>
                    </a:p>
                  </a:txBody>
                  <a:tcPr/>
                </a:tc>
              </a:tr>
            </a:tbl>
          </a:graphicData>
        </a:graphic>
      </p:graphicFrame>
    </p:spTree>
    <p:extLst>
      <p:ext uri="{BB962C8B-B14F-4D97-AF65-F5344CB8AC3E}">
        <p14:creationId xmlns:p14="http://schemas.microsoft.com/office/powerpoint/2010/main" val="370922295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Timeline (unchanged)</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页脚占位符 4"/>
          <p:cNvSpPr>
            <a:spLocks noGrp="1"/>
          </p:cNvSpPr>
          <p:nvPr>
            <p:ph type="ftr" idx="14"/>
          </p:nvPr>
        </p:nvSpPr>
        <p:spPr/>
        <p:txBody>
          <a:bodyPr/>
          <a:lstStyle/>
          <a:p>
            <a:r>
              <a:rPr lang="en-GB" smtClean="0"/>
              <a:t>Bo Sun (ZTE)</a:t>
            </a:r>
            <a:endParaRPr lang="en-GB" dirty="0"/>
          </a:p>
        </p:txBody>
      </p:sp>
      <p:sp>
        <p:nvSpPr>
          <p:cNvPr id="6" name="日期占位符 5"/>
          <p:cNvSpPr>
            <a:spLocks noGrp="1"/>
          </p:cNvSpPr>
          <p:nvPr>
            <p:ph type="dt" idx="15"/>
          </p:nvPr>
        </p:nvSpPr>
        <p:spPr/>
        <p:txBody>
          <a:bodyPr/>
          <a:lstStyle/>
          <a:p>
            <a:r>
              <a:rPr lang="en-US" dirty="0" smtClean="0"/>
              <a:t>May 2019</a:t>
            </a:r>
            <a:endParaRPr lang="en-GB" dirty="0"/>
          </a:p>
        </p:txBody>
      </p:sp>
      <p:sp>
        <p:nvSpPr>
          <p:cNvPr id="9" name="内容占位符 2"/>
          <p:cNvSpPr>
            <a:spLocks noGrp="1"/>
          </p:cNvSpPr>
          <p:nvPr>
            <p:ph idx="1"/>
          </p:nvPr>
        </p:nvSpPr>
        <p:spPr>
          <a:xfrm>
            <a:off x="2667000" y="1981200"/>
            <a:ext cx="6858000" cy="4114800"/>
          </a:xfrm>
        </p:spPr>
        <p:txBody>
          <a:bodyPr>
            <a:normAutofit fontScale="85000" lnSpcReduction="20000"/>
          </a:bodyPr>
          <a:lstStyle/>
          <a:p>
            <a:pPr>
              <a:buFont typeface="Arial" panose="020B0604020202020204" pitchFamily="34" charset="0"/>
              <a:buChar char="•"/>
              <a:defRPr/>
            </a:pPr>
            <a:r>
              <a:rPr lang="en-US" altLang="en-US" dirty="0" smtClean="0">
                <a:solidFill>
                  <a:srgbClr val="00B050"/>
                </a:solidFill>
              </a:rPr>
              <a:t>PAR approved					Dec 2018</a:t>
            </a:r>
          </a:p>
          <a:p>
            <a:pPr>
              <a:buFont typeface="Arial" panose="020B0604020202020204" pitchFamily="34" charset="0"/>
              <a:buChar char="•"/>
              <a:defRPr/>
            </a:pPr>
            <a:r>
              <a:rPr lang="en-US" altLang="en-US" dirty="0" smtClean="0">
                <a:solidFill>
                  <a:srgbClr val="00B050"/>
                </a:solidFill>
              </a:rPr>
              <a:t>First TG meeting					Jan 2019</a:t>
            </a:r>
          </a:p>
          <a:p>
            <a:pPr>
              <a:buFont typeface="Arial" panose="020B0604020202020204" pitchFamily="34" charset="0"/>
              <a:buChar char="•"/>
              <a:defRPr/>
            </a:pPr>
            <a:r>
              <a:rPr lang="en-US" altLang="en-US" dirty="0" smtClean="0"/>
              <a:t>D0.1 							Sept 2019</a:t>
            </a:r>
          </a:p>
          <a:p>
            <a:pPr>
              <a:buFont typeface="Arial" panose="020B0604020202020204" pitchFamily="34" charset="0"/>
              <a:buChar char="•"/>
              <a:defRPr/>
            </a:pPr>
            <a:r>
              <a:rPr lang="en-US" altLang="en-US" dirty="0" smtClean="0"/>
              <a:t>D1.0 Letter Ballot				Nov 2019</a:t>
            </a:r>
          </a:p>
          <a:p>
            <a:pPr>
              <a:buFont typeface="Arial" panose="020B0604020202020204" pitchFamily="34" charset="0"/>
              <a:buChar char="•"/>
              <a:defRPr/>
            </a:pPr>
            <a:r>
              <a:rPr lang="en-US" altLang="en-US" dirty="0" smtClean="0"/>
              <a:t>D2.0 LB recirculation			Mar 2020</a:t>
            </a:r>
          </a:p>
          <a:p>
            <a:pPr>
              <a:buFont typeface="Arial" panose="020B0604020202020204" pitchFamily="34" charset="0"/>
              <a:buChar char="•"/>
              <a:defRPr/>
            </a:pPr>
            <a:r>
              <a:rPr lang="en-US" altLang="en-US" dirty="0" smtClean="0"/>
              <a:t>Form Sponsor Ballot Pool		May 2020</a:t>
            </a:r>
          </a:p>
          <a:p>
            <a:pPr>
              <a:buFont typeface="Arial" panose="020B0604020202020204" pitchFamily="34" charset="0"/>
              <a:buChar char="•"/>
              <a:defRPr/>
            </a:pPr>
            <a:r>
              <a:rPr lang="en-US" altLang="en-US" dirty="0" smtClean="0"/>
              <a:t>D3.0 LB recirculation			May 2020</a:t>
            </a:r>
          </a:p>
          <a:p>
            <a:pPr>
              <a:buFont typeface="Arial" panose="020B0604020202020204" pitchFamily="34" charset="0"/>
              <a:buChar char="•"/>
              <a:defRPr/>
            </a:pPr>
            <a:r>
              <a:rPr lang="en-US" altLang="en-US" dirty="0" smtClean="0"/>
              <a:t>D3.0 unchanged recirculation 	July 2020</a:t>
            </a:r>
          </a:p>
          <a:p>
            <a:pPr>
              <a:buFont typeface="Arial" panose="020B0604020202020204" pitchFamily="34" charset="0"/>
              <a:buChar char="•"/>
              <a:defRPr/>
            </a:pPr>
            <a:r>
              <a:rPr lang="en-US" altLang="en-US" dirty="0" smtClean="0"/>
              <a:t>Initial Sponsor Ballot (D4.0)		Sept 2020</a:t>
            </a:r>
          </a:p>
          <a:p>
            <a:pPr>
              <a:buFont typeface="Arial" panose="020B0604020202020204" pitchFamily="34" charset="0"/>
              <a:buChar char="•"/>
              <a:defRPr/>
            </a:pPr>
            <a:r>
              <a:rPr lang="en-US" altLang="en-US" dirty="0" smtClean="0"/>
              <a:t>Final 802.11 WG approval		July 2021</a:t>
            </a:r>
          </a:p>
          <a:p>
            <a:pPr>
              <a:buFont typeface="Arial" panose="020B0604020202020204" pitchFamily="34" charset="0"/>
              <a:buChar char="•"/>
              <a:defRPr/>
            </a:pPr>
            <a:r>
              <a:rPr lang="en-US" altLang="en-US" dirty="0" smtClean="0"/>
              <a:t>802 EC approval					July 2021</a:t>
            </a:r>
          </a:p>
          <a:p>
            <a:pPr>
              <a:buFont typeface="Arial" panose="020B0604020202020204" pitchFamily="34" charset="0"/>
              <a:buChar char="•"/>
              <a:defRPr/>
            </a:pPr>
            <a:r>
              <a:rPr lang="en-US" altLang="en-US" dirty="0" err="1" smtClean="0"/>
              <a:t>RevCom</a:t>
            </a:r>
            <a:r>
              <a:rPr lang="en-US" altLang="en-US" dirty="0" smtClean="0"/>
              <a:t> and SASB approval		Sept 2021</a:t>
            </a:r>
          </a:p>
          <a:p>
            <a:pPr marL="0" indent="0">
              <a:defRPr/>
            </a:pPr>
            <a:endParaRPr lang="en-US" altLang="zh-CN" dirty="0" smtClean="0"/>
          </a:p>
          <a:p>
            <a:pPr>
              <a:defRPr/>
            </a:pPr>
            <a:endParaRPr lang="zh-CN" altLang="en-US" dirty="0"/>
          </a:p>
        </p:txBody>
      </p:sp>
    </p:spTree>
    <p:extLst>
      <p:ext uri="{BB962C8B-B14F-4D97-AF65-F5344CB8AC3E}">
        <p14:creationId xmlns:p14="http://schemas.microsoft.com/office/powerpoint/2010/main" val="408746056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5B8BE7-048D-4C6C-95C1-5665FEF86B36}"/>
              </a:ext>
            </a:extLst>
          </p:cNvPr>
          <p:cNvSpPr>
            <a:spLocks noGrp="1"/>
          </p:cNvSpPr>
          <p:nvPr>
            <p:ph type="title"/>
          </p:nvPr>
        </p:nvSpPr>
        <p:spPr>
          <a:xfrm>
            <a:off x="2209801" y="685801"/>
            <a:ext cx="7770813" cy="685800"/>
          </a:xfrm>
        </p:spPr>
        <p:txBody>
          <a:bodyPr/>
          <a:lstStyle/>
          <a:p>
            <a:r>
              <a:rPr lang="en-US" dirty="0" smtClean="0"/>
              <a:t>Teleconferences and Goal for May meeting</a:t>
            </a:r>
            <a:endParaRPr lang="en-US" dirty="0"/>
          </a:p>
        </p:txBody>
      </p:sp>
      <p:sp>
        <p:nvSpPr>
          <p:cNvPr id="3" name="Content Placeholder 2">
            <a:extLst>
              <a:ext uri="{FF2B5EF4-FFF2-40B4-BE49-F238E27FC236}">
                <a16:creationId xmlns:a16="http://schemas.microsoft.com/office/drawing/2014/main" xmlns="" id="{54D66123-1FE2-4F62-AE66-BEFF7B7022A0}"/>
              </a:ext>
            </a:extLst>
          </p:cNvPr>
          <p:cNvSpPr>
            <a:spLocks noGrp="1"/>
          </p:cNvSpPr>
          <p:nvPr>
            <p:ph idx="1"/>
          </p:nvPr>
        </p:nvSpPr>
        <p:spPr>
          <a:xfrm>
            <a:off x="2209801" y="1676401"/>
            <a:ext cx="7770813" cy="4418013"/>
          </a:xfrm>
        </p:spPr>
        <p:txBody>
          <a:bodyPr>
            <a:normAutofit lnSpcReduction="10000"/>
          </a:bodyPr>
          <a:lstStyle/>
          <a:p>
            <a:r>
              <a:rPr lang="en-US" altLang="zh-CN" dirty="0"/>
              <a:t>Planned TC: </a:t>
            </a:r>
          </a:p>
          <a:p>
            <a:pPr lvl="1"/>
            <a:r>
              <a:rPr lang="en-US" altLang="zh-CN" dirty="0"/>
              <a:t>Date: May 21 </a:t>
            </a:r>
            <a:r>
              <a:rPr lang="en-US" altLang="zh-CN" dirty="0" smtClean="0"/>
              <a:t>; 	Time</a:t>
            </a:r>
            <a:r>
              <a:rPr lang="en-US" altLang="zh-CN" dirty="0"/>
              <a:t>: 10:00am~11:59am, ET</a:t>
            </a:r>
          </a:p>
          <a:p>
            <a:endParaRPr lang="en-US" altLang="zh-CN" dirty="0"/>
          </a:p>
          <a:p>
            <a:r>
              <a:rPr lang="en-US" altLang="zh-CN" dirty="0"/>
              <a:t>New TC plan:</a:t>
            </a:r>
          </a:p>
          <a:p>
            <a:pPr lvl="1"/>
            <a:r>
              <a:rPr lang="en-US" altLang="zh-CN" dirty="0"/>
              <a:t>Date: Jun 18, </a:t>
            </a:r>
            <a:r>
              <a:rPr lang="en-US" altLang="zh-CN" b="1" u="sng" dirty="0"/>
              <a:t>Jun 25,</a:t>
            </a:r>
            <a:r>
              <a:rPr lang="en-US" altLang="zh-CN" dirty="0"/>
              <a:t> Aug </a:t>
            </a:r>
            <a:r>
              <a:rPr lang="en-US" altLang="zh-CN" dirty="0" smtClean="0"/>
              <a:t>6; 	Time</a:t>
            </a:r>
            <a:r>
              <a:rPr lang="en-US" altLang="zh-CN" dirty="0"/>
              <a:t>: 10:00am ~ 11:59am, ET</a:t>
            </a:r>
          </a:p>
          <a:p>
            <a:pPr lvl="1"/>
            <a:endParaRPr lang="en-US" altLang="zh-CN" dirty="0"/>
          </a:p>
          <a:p>
            <a:pPr lvl="1"/>
            <a:r>
              <a:rPr lang="en-US" altLang="zh-CN" dirty="0"/>
              <a:t>Date: Jun 4, Jul </a:t>
            </a:r>
            <a:r>
              <a:rPr lang="en-US" altLang="zh-CN" dirty="0" smtClean="0"/>
              <a:t>2; 			Time</a:t>
            </a:r>
            <a:r>
              <a:rPr lang="en-US" altLang="zh-CN" dirty="0"/>
              <a:t>: 6:00pm ~ 8:00pm, ET</a:t>
            </a:r>
          </a:p>
          <a:p>
            <a:endParaRPr lang="en-US" altLang="zh-CN" dirty="0" smtClean="0"/>
          </a:p>
          <a:p>
            <a:r>
              <a:rPr lang="en-US" altLang="zh-CN" dirty="0" smtClean="0"/>
              <a:t>Goal for May meeting</a:t>
            </a:r>
            <a:endParaRPr lang="en-US" altLang="zh-CN" dirty="0"/>
          </a:p>
          <a:p>
            <a:pPr lvl="1"/>
            <a:r>
              <a:rPr lang="en-US" altLang="zh-CN" dirty="0" smtClean="0"/>
              <a:t>Develop FRD and SFD</a:t>
            </a:r>
          </a:p>
          <a:p>
            <a:pPr lvl="1"/>
            <a:r>
              <a:rPr lang="en-US" altLang="zh-CN" dirty="0" smtClean="0"/>
              <a:t>Call for technical submissions for FRD and SFD</a:t>
            </a:r>
          </a:p>
          <a:p>
            <a:pPr lvl="1"/>
            <a:r>
              <a:rPr lang="en-US" dirty="0" smtClean="0"/>
              <a:t>Form PHY/MAC </a:t>
            </a:r>
            <a:r>
              <a:rPr lang="en-US" dirty="0" err="1" smtClean="0"/>
              <a:t>adhoc</a:t>
            </a:r>
            <a:r>
              <a:rPr lang="en-US" dirty="0" smtClean="0"/>
              <a:t> leadership</a:t>
            </a:r>
          </a:p>
          <a:p>
            <a:endParaRPr lang="en-US" dirty="0"/>
          </a:p>
        </p:txBody>
      </p:sp>
      <p:sp>
        <p:nvSpPr>
          <p:cNvPr id="4" name="Slide Number Placeholder 3">
            <a:extLst>
              <a:ext uri="{FF2B5EF4-FFF2-40B4-BE49-F238E27FC236}">
                <a16:creationId xmlns:a16="http://schemas.microsoft.com/office/drawing/2014/main" xmlns="" id="{EE925157-1A30-425D-8968-13D22408928B}"/>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6" name="Date Placeholder 5">
            <a:extLst>
              <a:ext uri="{FF2B5EF4-FFF2-40B4-BE49-F238E27FC236}">
                <a16:creationId xmlns:a16="http://schemas.microsoft.com/office/drawing/2014/main" xmlns="" id="{BBDFAEF7-10ED-486D-A0CB-86AD6331A839}"/>
              </a:ext>
            </a:extLst>
          </p:cNvPr>
          <p:cNvSpPr>
            <a:spLocks noGrp="1"/>
          </p:cNvSpPr>
          <p:nvPr>
            <p:ph type="dt" idx="15"/>
          </p:nvPr>
        </p:nvSpPr>
        <p:spPr/>
        <p:txBody>
          <a:bodyPr/>
          <a:lstStyle/>
          <a:p>
            <a:r>
              <a:rPr lang="en-US" dirty="0" smtClean="0"/>
              <a:t>May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smtClean="0"/>
              <a:t>Bo Sun (ZTE)</a:t>
            </a:r>
            <a:endParaRPr lang="en-GB" dirty="0"/>
          </a:p>
        </p:txBody>
      </p:sp>
    </p:spTree>
    <p:extLst>
      <p:ext uri="{BB962C8B-B14F-4D97-AF65-F5344CB8AC3E}">
        <p14:creationId xmlns:p14="http://schemas.microsoft.com/office/powerpoint/2010/main" val="114764367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2220913" y="333375"/>
            <a:ext cx="2303451" cy="273050"/>
          </a:xfrm>
        </p:spPr>
        <p:txBody>
          <a:bodyPr/>
          <a:lstStyle/>
          <a:p>
            <a:r>
              <a:rPr lang="en-US" dirty="0"/>
              <a:t>May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84</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2019 Closing Report</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2019-05-16</a:t>
            </a:r>
          </a:p>
        </p:txBody>
      </p:sp>
      <p:graphicFrame>
        <p:nvGraphicFramePr>
          <p:cNvPr id="3075" name="Object 3"/>
          <p:cNvGraphicFramePr>
            <a:graphicFrameLocks noChangeAspect="1"/>
          </p:cNvGraphicFramePr>
          <p:nvPr>
            <p:extLst/>
          </p:nvPr>
        </p:nvGraphicFramePr>
        <p:xfrm>
          <a:off x="1985963" y="2486025"/>
          <a:ext cx="8540750" cy="2503488"/>
        </p:xfrm>
        <a:graphic>
          <a:graphicData uri="http://schemas.openxmlformats.org/presentationml/2006/ole">
            <mc:AlternateContent xmlns:mc="http://schemas.openxmlformats.org/markup-compatibility/2006">
              <mc:Choice xmlns:v="urn:schemas-microsoft-com:vml" Requires="v">
                <p:oleObj spid="_x0000_s118803" name="Document" r:id="rId4" imgW="8552553" imgH="2514074" progId="Word.Document.8">
                  <p:embed/>
                </p:oleObj>
              </mc:Choice>
              <mc:Fallback>
                <p:oleObj name="Document" r:id="rId4" imgW="8552553" imgH="2514074" progId="Word.Document.8">
                  <p:embed/>
                  <p:pic>
                    <p:nvPicPr>
                      <p:cNvPr id="0" name=""/>
                      <p:cNvPicPr>
                        <a:picLocks noChangeAspect="1" noChangeArrowheads="1"/>
                      </p:cNvPicPr>
                      <p:nvPr/>
                    </p:nvPicPr>
                    <p:blipFill>
                      <a:blip r:embed="rId5"/>
                      <a:srcRect/>
                      <a:stretch>
                        <a:fillRect/>
                      </a:stretch>
                    </p:blipFill>
                    <p:spPr bwMode="auto">
                      <a:xfrm>
                        <a:off x="1985963" y="2486025"/>
                        <a:ext cx="8540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11323804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66B01F-F457-4ED6-AA77-75163E55EA85}"/>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xmlns="" id="{AD0CB229-88D9-4F75-A164-20AD092ED2DB}"/>
              </a:ext>
            </a:extLst>
          </p:cNvPr>
          <p:cNvSpPr>
            <a:spLocks noGrp="1"/>
          </p:cNvSpPr>
          <p:nvPr>
            <p:ph idx="1"/>
          </p:nvPr>
        </p:nvSpPr>
        <p:spPr/>
        <p:txBody>
          <a:bodyPr/>
          <a:lstStyle/>
          <a:p>
            <a:pPr>
              <a:buFont typeface="Arial" panose="020B0604020202020204" pitchFamily="34" charset="0"/>
              <a:buChar char="•"/>
            </a:pPr>
            <a:r>
              <a:rPr lang="en-US" altLang="en-US" dirty="0"/>
              <a:t>This document is the closing report for TGbe for the May 2019 session.</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xmlns="" id="{3C762D4F-D387-4894-8506-BFD458558F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xmlns="" id="{3A308887-AF61-4965-A91F-866299DEE56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CF57BECC-7A12-4E4A-92DB-FAF90B3B341A}"/>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64100922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AF491C-3E29-4F6D-9A04-A66625BD6778}"/>
              </a:ext>
            </a:extLst>
          </p:cNvPr>
          <p:cNvSpPr>
            <a:spLocks noGrp="1"/>
          </p:cNvSpPr>
          <p:nvPr>
            <p:ph type="title"/>
          </p:nvPr>
        </p:nvSpPr>
        <p:spPr/>
        <p:txBody>
          <a:bodyPr/>
          <a:lstStyle/>
          <a:p>
            <a:r>
              <a:rPr lang="en-US" dirty="0"/>
              <a:t>Work Completed</a:t>
            </a:r>
          </a:p>
        </p:txBody>
      </p:sp>
      <p:sp>
        <p:nvSpPr>
          <p:cNvPr id="3" name="Content Placeholder 2">
            <a:extLst>
              <a:ext uri="{FF2B5EF4-FFF2-40B4-BE49-F238E27FC236}">
                <a16:creationId xmlns:a16="http://schemas.microsoft.com/office/drawing/2014/main" xmlns="" id="{81F97B3B-6A7A-437A-AD64-93C735F073F2}"/>
              </a:ext>
            </a:extLst>
          </p:cNvPr>
          <p:cNvSpPr>
            <a:spLocks noGrp="1"/>
          </p:cNvSpPr>
          <p:nvPr>
            <p:ph idx="1"/>
          </p:nvPr>
        </p:nvSpPr>
        <p:spPr/>
        <p:txBody>
          <a:bodyPr/>
          <a:lstStyle/>
          <a:p>
            <a:pPr>
              <a:buFont typeface="Arial" panose="020B0604020202020204" pitchFamily="34" charset="0"/>
              <a:buChar char="•"/>
            </a:pPr>
            <a:r>
              <a:rPr lang="en-US" dirty="0"/>
              <a:t>Approved TGbe Selection Procedure document</a:t>
            </a:r>
          </a:p>
          <a:p>
            <a:pPr>
              <a:buFont typeface="Arial" panose="020B0604020202020204" pitchFamily="34" charset="0"/>
              <a:buChar char="•"/>
            </a:pPr>
            <a:r>
              <a:rPr lang="en-US" dirty="0"/>
              <a:t>Approved TGbe Timeline</a:t>
            </a:r>
          </a:p>
          <a:p>
            <a:pPr>
              <a:buFont typeface="Arial" panose="020B0604020202020204" pitchFamily="34" charset="0"/>
              <a:buChar char="•"/>
            </a:pPr>
            <a:r>
              <a:rPr lang="en-US" dirty="0"/>
              <a:t>Elected/Appointed Task Group Officers</a:t>
            </a:r>
          </a:p>
          <a:p>
            <a:pPr lvl="1">
              <a:buFont typeface="Arial" panose="020B0604020202020204" pitchFamily="34" charset="0"/>
              <a:buChar char="•"/>
            </a:pPr>
            <a:r>
              <a:rPr lang="en-US" dirty="0"/>
              <a:t>2 Vice Chairs, Secretary and Technical Editor</a:t>
            </a:r>
          </a:p>
          <a:p>
            <a:pPr>
              <a:buFont typeface="Arial" panose="020B0604020202020204" pitchFamily="34" charset="0"/>
              <a:buChar char="•"/>
            </a:pPr>
            <a:r>
              <a:rPr lang="en-US" dirty="0"/>
              <a:t>Discussed 16 technical submissions</a:t>
            </a:r>
          </a:p>
        </p:txBody>
      </p:sp>
      <p:sp>
        <p:nvSpPr>
          <p:cNvPr id="4" name="Slide Number Placeholder 3">
            <a:extLst>
              <a:ext uri="{FF2B5EF4-FFF2-40B4-BE49-F238E27FC236}">
                <a16:creationId xmlns:a16="http://schemas.microsoft.com/office/drawing/2014/main" xmlns="" id="{C5019A9D-774D-4EF1-99C7-D0E9308E29AD}"/>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xmlns="" id="{D3B5F63B-87D3-492B-ACCD-D2DF9A0B368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202BB38C-B736-49E7-A627-2A038D2D131B}"/>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37438998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July 2019</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Continue discussions on remaining TG documents</a:t>
            </a:r>
          </a:p>
          <a:p>
            <a:pPr>
              <a:buFont typeface="Arial" panose="020B0604020202020204" pitchFamily="34" charset="0"/>
              <a:buChar char="•"/>
            </a:pPr>
            <a:r>
              <a:rPr lang="en-US" dirty="0"/>
              <a:t>Presentation of technical submissions</a:t>
            </a:r>
          </a:p>
          <a:p>
            <a:pPr>
              <a:buFont typeface="Arial" panose="020B0604020202020204" pitchFamily="34" charset="0"/>
              <a:buChar char="•"/>
            </a:pPr>
            <a:r>
              <a:rPr lang="en-US"/>
              <a:t>Joint TGbe-802.1 TSN session</a:t>
            </a:r>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108863943"/>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93002A-89C8-4CF5-8660-46EAC04533E2}"/>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xmlns="" id="{63BED9BB-9C24-405D-B7F7-7A8EAA0C29DC}"/>
              </a:ext>
            </a:extLst>
          </p:cNvPr>
          <p:cNvSpPr>
            <a:spLocks noGrp="1"/>
          </p:cNvSpPr>
          <p:nvPr>
            <p:ph idx="1"/>
          </p:nvPr>
        </p:nvSpPr>
        <p:spPr/>
        <p:txBody>
          <a:bodyPr/>
          <a:lstStyle/>
          <a:p>
            <a:pPr>
              <a:buFont typeface="Arial" panose="020B0604020202020204" pitchFamily="34" charset="0"/>
              <a:buChar char="•"/>
            </a:pPr>
            <a:r>
              <a:rPr lang="en-US" altLang="en-US" dirty="0"/>
              <a:t>May </a:t>
            </a:r>
            <a:r>
              <a:rPr lang="en-US" altLang="en-US"/>
              <a:t>30th    (</a:t>
            </a:r>
            <a:r>
              <a:rPr lang="en-US" altLang="en-US" dirty="0"/>
              <a:t>Thursday), 	11:00 ET – 13:00 ET</a:t>
            </a:r>
          </a:p>
          <a:p>
            <a:pPr>
              <a:buFont typeface="Arial" panose="020B0604020202020204" pitchFamily="34" charset="0"/>
              <a:buChar char="•"/>
            </a:pPr>
            <a:r>
              <a:rPr lang="en-US" altLang="en-US" dirty="0"/>
              <a:t>June 13th 	 (Thursday), 	11:00 ET – 13:00 ET</a:t>
            </a:r>
          </a:p>
          <a:p>
            <a:pPr>
              <a:buFont typeface="Arial" panose="020B0604020202020204" pitchFamily="34" charset="0"/>
              <a:buChar char="•"/>
            </a:pPr>
            <a:r>
              <a:rPr lang="en-US" altLang="en-US" dirty="0"/>
              <a:t>June 27th 	 (Thursday), 	11:00 ET – 13:00 ET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xmlns="" id="{43E9B8DA-3D11-4963-9B61-5BDDD5FCFE9A}"/>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xmlns="" id="{26F736DD-9FAA-46B9-9461-F34E331422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60302F6-2069-4D39-8887-4C78EB7D3221}"/>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61581575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extShape 1"/>
          <p:cNvSpPr txBox="1"/>
          <p:nvPr/>
        </p:nvSpPr>
        <p:spPr>
          <a:xfrm>
            <a:off x="2220960" y="332640"/>
            <a:ext cx="967680" cy="276480"/>
          </a:xfrm>
          <a:prstGeom prst="rect">
            <a:avLst/>
          </a:prstGeom>
          <a:noFill/>
          <a:ln>
            <a:noFill/>
          </a:ln>
        </p:spPr>
        <p:txBody>
          <a:bodyPr lIns="0" tIns="0" rIns="0" bIns="0" anchor="b">
            <a:noAutofit/>
          </a:bodyPr>
          <a:lstStyle/>
          <a:p>
            <a:pPr>
              <a:spcBef>
                <a:spcPts val="360"/>
              </a:spcBef>
            </a:pPr>
            <a:r>
              <a:rPr lang="sv-SE" sz="1800" b="1" spc="-1">
                <a:solidFill>
                  <a:srgbClr val="000000"/>
                </a:solidFill>
                <a:latin typeface="Times New Roman"/>
              </a:rPr>
              <a:t>May 2019</a:t>
            </a:r>
            <a:endParaRPr lang="sv-SE" sz="1800" spc="-1">
              <a:latin typeface="DejaVu Serif"/>
            </a:endParaRPr>
          </a:p>
        </p:txBody>
      </p:sp>
      <p:sp>
        <p:nvSpPr>
          <p:cNvPr id="52" name="TextShape 2"/>
          <p:cNvSpPr txBox="1"/>
          <p:nvPr/>
        </p:nvSpPr>
        <p:spPr>
          <a:xfrm>
            <a:off x="7212000" y="6475320"/>
            <a:ext cx="2855520" cy="184320"/>
          </a:xfrm>
          <a:prstGeom prst="rect">
            <a:avLst/>
          </a:prstGeom>
          <a:noFill/>
          <a:ln>
            <a:noFill/>
          </a:ln>
        </p:spPr>
        <p:txBody>
          <a:bodyPr lIns="0" tIns="0" rIns="0" bIns="0">
            <a:noAutofit/>
          </a:bodyPr>
          <a:lstStyle/>
          <a:p>
            <a:pPr algn="r">
              <a:spcBef>
                <a:spcPts val="241"/>
              </a:spcBef>
            </a:pPr>
            <a:r>
              <a:rPr lang="sv-SE" sz="1200" spc="-1">
                <a:solidFill>
                  <a:srgbClr val="000000"/>
                </a:solidFill>
                <a:latin typeface="Times New Roman"/>
              </a:rPr>
              <a:t>Amelia Andersdotter, Chair (ARTICLE19)</a:t>
            </a:r>
            <a:endParaRPr lang="sv-SE" sz="1200" spc="-1">
              <a:latin typeface="DejaVu Serif"/>
            </a:endParaRPr>
          </a:p>
        </p:txBody>
      </p:sp>
      <p:sp>
        <p:nvSpPr>
          <p:cNvPr id="53" name="TextShape 3"/>
          <p:cNvSpPr txBox="1"/>
          <p:nvPr/>
        </p:nvSpPr>
        <p:spPr>
          <a:xfrm>
            <a:off x="5868840" y="6475320"/>
            <a:ext cx="529920" cy="182160"/>
          </a:xfrm>
          <a:prstGeom prst="rect">
            <a:avLst/>
          </a:prstGeom>
          <a:noFill/>
          <a:ln>
            <a:noFill/>
          </a:ln>
        </p:spPr>
        <p:txBody>
          <a:bodyPr lIns="0" tIns="0" rIns="0" bIns="0">
            <a:noAutofit/>
          </a:bodyPr>
          <a:lstStyle/>
          <a:p>
            <a:pPr algn="ctr">
              <a:lnSpc>
                <a:spcPct val="100000"/>
              </a:lnSpc>
            </a:pPr>
            <a:r>
              <a:rPr lang="sv-SE" sz="1200" spc="-1">
                <a:solidFill>
                  <a:srgbClr val="000000"/>
                </a:solidFill>
                <a:latin typeface="Times New Roman"/>
              </a:rPr>
              <a:t>Slide </a:t>
            </a:r>
            <a:fld id="{956F3233-C736-4F06-911D-A896D303A727}" type="slidenum">
              <a:rPr lang="sv-SE" sz="1200" spc="-1">
                <a:solidFill>
                  <a:srgbClr val="000000"/>
                </a:solidFill>
                <a:latin typeface="Times New Roman"/>
              </a:rPr>
              <a:t>89</a:t>
            </a:fld>
            <a:endParaRPr lang="sv-SE" sz="1200" spc="-1">
              <a:latin typeface="DejaVu Serif"/>
            </a:endParaRPr>
          </a:p>
        </p:txBody>
      </p:sp>
      <p:sp>
        <p:nvSpPr>
          <p:cNvPr id="54" name="TextShape 4"/>
          <p:cNvSpPr txBox="1"/>
          <p:nvPr/>
        </p:nvSpPr>
        <p:spPr>
          <a:xfrm>
            <a:off x="2209800" y="685800"/>
            <a:ext cx="7772040" cy="1066320"/>
          </a:xfrm>
          <a:prstGeom prst="rect">
            <a:avLst/>
          </a:prstGeom>
          <a:noFill/>
          <a:ln>
            <a:noFill/>
          </a:ln>
        </p:spPr>
        <p:txBody>
          <a:bodyPr lIns="92160" tIns="46080" rIns="92160" bIns="46080" anchor="ctr">
            <a:noAutofit/>
          </a:bodyPr>
          <a:lstStyle/>
          <a:p>
            <a:pPr algn="ctr">
              <a:lnSpc>
                <a:spcPct val="100000"/>
              </a:lnSpc>
            </a:pPr>
            <a:r>
              <a:rPr lang="en-GB" sz="3200" b="1" spc="-1" dirty="0" smtClean="0">
                <a:solidFill>
                  <a:srgbClr val="000000"/>
                </a:solidFill>
                <a:latin typeface="Times New Roman"/>
              </a:rPr>
              <a:t>RCM TIG </a:t>
            </a:r>
            <a:r>
              <a:rPr lang="en-GB" sz="3200" b="1" spc="-1" dirty="0">
                <a:solidFill>
                  <a:srgbClr val="000000"/>
                </a:solidFill>
                <a:latin typeface="Times New Roman"/>
              </a:rPr>
              <a:t>Closing Report</a:t>
            </a:r>
            <a:endParaRPr lang="en-GB" sz="3200" spc="-1" dirty="0">
              <a:solidFill>
                <a:srgbClr val="000000"/>
              </a:solidFill>
              <a:latin typeface="Times New Roman"/>
            </a:endParaRPr>
          </a:p>
        </p:txBody>
      </p:sp>
      <p:sp>
        <p:nvSpPr>
          <p:cNvPr id="55" name="TextShape 5"/>
          <p:cNvSpPr txBox="1"/>
          <p:nvPr/>
        </p:nvSpPr>
        <p:spPr>
          <a:xfrm>
            <a:off x="2209800" y="1523880"/>
            <a:ext cx="7772040" cy="380520"/>
          </a:xfrm>
          <a:prstGeom prst="rect">
            <a:avLst/>
          </a:prstGeom>
          <a:noFill/>
          <a:ln>
            <a:noFill/>
          </a:ln>
        </p:spPr>
        <p:txBody>
          <a:bodyPr lIns="92160" tIns="46080" rIns="92160" bIns="46080">
            <a:noAutofit/>
          </a:bodyPr>
          <a:lstStyle/>
          <a:p>
            <a:pPr marL="343080" indent="-342720" algn="ctr">
              <a:spcBef>
                <a:spcPts val="400"/>
              </a:spcBef>
            </a:pPr>
            <a:r>
              <a:rPr lang="en-GB" sz="2000" b="1" spc="-1">
                <a:solidFill>
                  <a:srgbClr val="000000"/>
                </a:solidFill>
                <a:latin typeface="Times New Roman"/>
              </a:rPr>
              <a:t>Date:</a:t>
            </a:r>
            <a:r>
              <a:rPr lang="en-GB" sz="2000" spc="-1">
                <a:solidFill>
                  <a:srgbClr val="000000"/>
                </a:solidFill>
                <a:latin typeface="Times New Roman"/>
              </a:rPr>
              <a:t> 2019-05-17</a:t>
            </a:r>
            <a:endParaRPr lang="en-GB" sz="2000" b="1" spc="-1">
              <a:solidFill>
                <a:srgbClr val="000000"/>
              </a:solidFill>
              <a:latin typeface="Times New Roman"/>
            </a:endParaRPr>
          </a:p>
        </p:txBody>
      </p:sp>
      <p:sp>
        <p:nvSpPr>
          <p:cNvPr id="56" name="CustomShape 6"/>
          <p:cNvSpPr/>
          <p:nvPr/>
        </p:nvSpPr>
        <p:spPr>
          <a:xfrm>
            <a:off x="2057520" y="1940040"/>
            <a:ext cx="1447560" cy="380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Autofit/>
          </a:bodyPr>
          <a:lstStyle/>
          <a:p>
            <a:pPr marL="343080" indent="-342720">
              <a:spcBef>
                <a:spcPts val="400"/>
              </a:spcBef>
            </a:pPr>
            <a:r>
              <a:rPr lang="sv-SE" sz="2000" b="1" spc="-1">
                <a:solidFill>
                  <a:srgbClr val="000000"/>
                </a:solidFill>
                <a:latin typeface="Times New Roman"/>
              </a:rPr>
              <a:t>Authors:</a:t>
            </a:r>
            <a:endParaRPr lang="sv-SE" sz="2000" spc="-1">
              <a:latin typeface="DejaVu Sans"/>
            </a:endParaRPr>
          </a:p>
        </p:txBody>
      </p:sp>
      <p:graphicFrame>
        <p:nvGraphicFramePr>
          <p:cNvPr id="57" name="Table 7"/>
          <p:cNvGraphicFramePr/>
          <p:nvPr/>
        </p:nvGraphicFramePr>
        <p:xfrm>
          <a:off x="2241840" y="2509920"/>
          <a:ext cx="7430040" cy="946080"/>
        </p:xfrm>
        <a:graphic>
          <a:graphicData uri="http://schemas.openxmlformats.org/drawingml/2006/table">
            <a:tbl>
              <a:tblPr/>
              <a:tblGrid>
                <a:gridCol w="3004920"/>
                <a:gridCol w="1562400"/>
                <a:gridCol w="2862720"/>
              </a:tblGrid>
              <a:tr h="361080">
                <a:tc>
                  <a:txBody>
                    <a:bodyPr/>
                    <a:lstStyle/>
                    <a:p>
                      <a:pPr>
                        <a:lnSpc>
                          <a:spcPct val="100000"/>
                        </a:lnSpc>
                      </a:pPr>
                      <a:r>
                        <a:rPr lang="sv-SE" sz="1400" b="1" strike="noStrike" spc="-1">
                          <a:latin typeface="DejaVu Sans"/>
                        </a:rPr>
                        <a:t>Name</a:t>
                      </a:r>
                      <a:endParaRPr lang="sv-SE" sz="1400" b="0" strike="noStrike" spc="-1">
                        <a:latin typeface="DejaVu Serif"/>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1" strike="noStrike" spc="-1">
                          <a:latin typeface="DejaVu Sans"/>
                        </a:rPr>
                        <a:t>Affiliation</a:t>
                      </a:r>
                      <a:endParaRPr lang="sv-SE" sz="1400" b="0" strike="noStrike" spc="-1">
                        <a:latin typeface="DejaVu Serif"/>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1" strike="noStrike" spc="-1">
                          <a:latin typeface="DejaVu Sans"/>
                        </a:rPr>
                        <a:t>Contact</a:t>
                      </a:r>
                      <a:endParaRPr lang="sv-SE" sz="1400" b="0" strike="noStrike" spc="-1">
                        <a:latin typeface="DejaVu Serif"/>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585000">
                <a:tc>
                  <a:txBody>
                    <a:bodyPr/>
                    <a:lstStyle/>
                    <a:p>
                      <a:pPr>
                        <a:lnSpc>
                          <a:spcPct val="100000"/>
                        </a:lnSpc>
                      </a:pPr>
                      <a:r>
                        <a:rPr lang="sv-SE" sz="1400" b="0" strike="noStrike" spc="-1">
                          <a:latin typeface="DejaVu Sans"/>
                        </a:rPr>
                        <a:t>Amelia Andersdotter</a:t>
                      </a:r>
                      <a:endParaRPr lang="sv-SE" sz="1400" b="0" strike="noStrike" spc="-1">
                        <a:latin typeface="DejaVu Serif"/>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0" strike="noStrike" spc="-1">
                          <a:latin typeface="DejaVu Sans"/>
                        </a:rPr>
                        <a:t>ARTICLE19</a:t>
                      </a:r>
                      <a:endParaRPr lang="sv-SE" sz="1400" b="0" strike="noStrike" spc="-1">
                        <a:latin typeface="DejaVu Serif"/>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0" strike="noStrike" spc="-1">
                          <a:latin typeface="DejaVu Sans"/>
                        </a:rPr>
                        <a:t>amelia@article19.org</a:t>
                      </a:r>
                      <a:endParaRPr lang="sv-SE" sz="1400" b="0" strike="noStrike" spc="-1">
                        <a:latin typeface="DejaVu Serif"/>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Tree>
    <p:extLst>
      <p:ext uri="{BB962C8B-B14F-4D97-AF65-F5344CB8AC3E}">
        <p14:creationId xmlns:p14="http://schemas.microsoft.com/office/powerpoint/2010/main" val="2945071794"/>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8237" y="603763"/>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nvPr>
        </p:nvGraphicFramePr>
        <p:xfrm>
          <a:off x="835168" y="1550547"/>
          <a:ext cx="10518632" cy="4470400"/>
        </p:xfrm>
        <a:graphic>
          <a:graphicData uri="http://schemas.openxmlformats.org/drawingml/2006/table">
            <a:tbl>
              <a:tblPr firstRow="1">
                <a:tableStyleId>{073A0DAA-6AF3-43AB-8588-CEC1D06C72B9}</a:tableStyleId>
              </a:tblPr>
              <a:tblGrid>
                <a:gridCol w="647601">
                  <a:extLst>
                    <a:ext uri="{9D8B030D-6E8A-4147-A177-3AD203B41FA5}">
                      <a16:colId xmlns="" xmlns:a16="http://schemas.microsoft.com/office/drawing/2014/main" val="4261970102"/>
                    </a:ext>
                  </a:extLst>
                </a:gridCol>
                <a:gridCol w="422231">
                  <a:extLst>
                    <a:ext uri="{9D8B030D-6E8A-4147-A177-3AD203B41FA5}">
                      <a16:colId xmlns="" xmlns:a16="http://schemas.microsoft.com/office/drawing/2014/main" val="78877518"/>
                    </a:ext>
                  </a:extLst>
                </a:gridCol>
                <a:gridCol w="457200">
                  <a:extLst>
                    <a:ext uri="{9D8B030D-6E8A-4147-A177-3AD203B41FA5}">
                      <a16:colId xmlns="" xmlns:a16="http://schemas.microsoft.com/office/drawing/2014/main" val="145119986"/>
                    </a:ext>
                  </a:extLst>
                </a:gridCol>
                <a:gridCol w="609600">
                  <a:extLst>
                    <a:ext uri="{9D8B030D-6E8A-4147-A177-3AD203B41FA5}">
                      <a16:colId xmlns="" xmlns:a16="http://schemas.microsoft.com/office/drawing/2014/main" val="3029749347"/>
                    </a:ext>
                  </a:extLst>
                </a:gridCol>
                <a:gridCol w="533400">
                  <a:extLst>
                    <a:ext uri="{9D8B030D-6E8A-4147-A177-3AD203B41FA5}">
                      <a16:colId xmlns="" xmlns:a16="http://schemas.microsoft.com/office/drawing/2014/main" val="948022760"/>
                    </a:ext>
                  </a:extLst>
                </a:gridCol>
                <a:gridCol w="381000">
                  <a:extLst>
                    <a:ext uri="{9D8B030D-6E8A-4147-A177-3AD203B41FA5}">
                      <a16:colId xmlns="" xmlns:a16="http://schemas.microsoft.com/office/drawing/2014/main" val="1543342895"/>
                    </a:ext>
                  </a:extLst>
                </a:gridCol>
                <a:gridCol w="609600">
                  <a:extLst>
                    <a:ext uri="{9D8B030D-6E8A-4147-A177-3AD203B41FA5}">
                      <a16:colId xmlns="" xmlns:a16="http://schemas.microsoft.com/office/drawing/2014/main" val="3821760127"/>
                    </a:ext>
                  </a:extLst>
                </a:gridCol>
                <a:gridCol w="533400">
                  <a:extLst>
                    <a:ext uri="{9D8B030D-6E8A-4147-A177-3AD203B41FA5}">
                      <a16:colId xmlns="" xmlns:a16="http://schemas.microsoft.com/office/drawing/2014/main" val="1625024730"/>
                    </a:ext>
                  </a:extLst>
                </a:gridCol>
                <a:gridCol w="457200">
                  <a:extLst>
                    <a:ext uri="{9D8B030D-6E8A-4147-A177-3AD203B41FA5}">
                      <a16:colId xmlns="" xmlns:a16="http://schemas.microsoft.com/office/drawing/2014/main" val="2849464904"/>
                    </a:ext>
                  </a:extLst>
                </a:gridCol>
                <a:gridCol w="457200">
                  <a:extLst>
                    <a:ext uri="{9D8B030D-6E8A-4147-A177-3AD203B41FA5}">
                      <a16:colId xmlns="" xmlns:a16="http://schemas.microsoft.com/office/drawing/2014/main" val="3784159027"/>
                    </a:ext>
                  </a:extLst>
                </a:gridCol>
                <a:gridCol w="1143000">
                  <a:extLst>
                    <a:ext uri="{9D8B030D-6E8A-4147-A177-3AD203B41FA5}">
                      <a16:colId xmlns="" xmlns:a16="http://schemas.microsoft.com/office/drawing/2014/main" val="309422106"/>
                    </a:ext>
                  </a:extLst>
                </a:gridCol>
                <a:gridCol w="457200">
                  <a:extLst>
                    <a:ext uri="{9D8B030D-6E8A-4147-A177-3AD203B41FA5}">
                      <a16:colId xmlns="" xmlns:a16="http://schemas.microsoft.com/office/drawing/2014/main" val="2746800865"/>
                    </a:ext>
                  </a:extLst>
                </a:gridCol>
                <a:gridCol w="685800">
                  <a:extLst>
                    <a:ext uri="{9D8B030D-6E8A-4147-A177-3AD203B41FA5}">
                      <a16:colId xmlns="" xmlns:a16="http://schemas.microsoft.com/office/drawing/2014/main" val="3917323349"/>
                    </a:ext>
                  </a:extLst>
                </a:gridCol>
                <a:gridCol w="1938583">
                  <a:extLst>
                    <a:ext uri="{9D8B030D-6E8A-4147-A177-3AD203B41FA5}">
                      <a16:colId xmlns="" xmlns:a16="http://schemas.microsoft.com/office/drawing/2014/main" val="664609411"/>
                    </a:ext>
                  </a:extLst>
                </a:gridCol>
                <a:gridCol w="1185617">
                  <a:extLst>
                    <a:ext uri="{9D8B030D-6E8A-4147-A177-3AD203B41FA5}">
                      <a16:colId xmlns="" xmlns:a16="http://schemas.microsoft.com/office/drawing/2014/main" val="1668201667"/>
                    </a:ext>
                  </a:extLst>
                </a:gridCol>
              </a:tblGrid>
              <a:tr h="21844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TG</a:t>
                      </a:r>
                      <a:endParaRPr kumimoji="0" lang="en-US" sz="12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a:ln>
                            <a:noFill/>
                          </a:ln>
                          <a:effectLst/>
                        </a:rPr>
                        <a:t>Published or Draft Baseline Documents</a:t>
                      </a:r>
                      <a:endParaRPr kumimoji="0" lang="en-US" sz="18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Source</a:t>
                      </a:r>
                      <a:endParaRPr kumimoji="0" lang="en-US" sz="10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MDR</a:t>
                      </a: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a:ln>
                            <a:noFill/>
                          </a:ln>
                          <a:effectLst/>
                        </a:rPr>
                        <a:t>Style Guide</a:t>
                      </a:r>
                      <a:endParaRPr kumimoji="0" lang="en-US" sz="1000" b="1" i="0" u="none" strike="noStrike" cap="none" normalizeH="0" baseline="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a:ln>
                            <a:noFill/>
                          </a:ln>
                          <a:effectLst/>
                        </a:rPr>
                        <a:t>Editor</a:t>
                      </a:r>
                      <a:endParaRPr kumimoji="0" lang="en-US" sz="1000" b="1" i="0" u="none" strike="noStrike" cap="none" normalizeH="0" baseline="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Snapshot Date</a:t>
                      </a: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67557412"/>
                  </a:ext>
                </a:extLst>
              </a:tr>
              <a:tr h="37084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Published</a:t>
                      </a:r>
                      <a:endParaRPr kumimoji="0" lang="en-US" sz="12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md</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ax</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ay</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az</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ba</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bb</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bc</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bd</a:t>
                      </a:r>
                      <a:r>
                        <a:rPr kumimoji="0" lang="en-US" sz="1200" u="none" strike="noStrike" cap="none" normalizeH="0" baseline="0" dirty="0">
                          <a:ln>
                            <a:noFill/>
                          </a:ln>
                          <a:effectLst/>
                        </a:rPr>
                        <a:t> </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 xmlns:a16="http://schemas.microsoft.com/office/drawing/2014/main" val="1841105578"/>
                  </a:ext>
                </a:extLst>
              </a:tr>
              <a:tr h="4662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md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2.2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Frame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12-Mar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202217997"/>
                  </a:ext>
                </a:extLst>
              </a:tr>
              <a:tr h="4662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4.1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err="1">
                          <a:solidFill>
                            <a:schemeClr val="tx1"/>
                          </a:solidFill>
                          <a:effectLst/>
                          <a:latin typeface="+mn-lt"/>
                          <a:ea typeface="+mn-ea"/>
                          <a:cs typeface="+mn-cs"/>
                        </a:rPr>
                        <a:t>Framemaker</a:t>
                      </a:r>
                      <a:r>
                        <a:rPr lang="en-US" sz="1600" kern="1200" dirty="0">
                          <a:solidFill>
                            <a:schemeClr val="tx1"/>
                          </a:solidFill>
                          <a:effectLst/>
                          <a:latin typeface="+mn-lt"/>
                          <a:ea typeface="+mn-ea"/>
                          <a:cs typeface="+mn-cs"/>
                        </a:rPr>
                        <a:t> 2017 release</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12-Mar</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193073376"/>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3.3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3.1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a:solidFill>
                            <a:schemeClr val="tx1"/>
                          </a:solidFill>
                          <a:effectLst/>
                          <a:latin typeface="+mn-lt"/>
                          <a:ea typeface="+mn-ea"/>
                          <a:cs typeface="+mn-cs"/>
                        </a:rPr>
                        <a:t>Word</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Carlos </a:t>
                      </a:r>
                      <a:r>
                        <a:rPr kumimoji="0" lang="en-US" sz="1800" b="0" i="0" u="none" strike="noStrike" cap="none" normalizeH="0" baseline="0" dirty="0" err="1">
                          <a:ln>
                            <a:noFill/>
                          </a:ln>
                          <a:solidFill>
                            <a:schemeClr val="tx1"/>
                          </a:solidFill>
                          <a:effectLst/>
                          <a:latin typeface="Times New Roman" pitchFamily="18" charset="0"/>
                        </a:rPr>
                        <a:t>Cordeiro</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chemeClr val="tx1"/>
                          </a:solidFill>
                          <a:effectLst/>
                          <a:latin typeface="Times New Roman" pitchFamily="18" charset="0"/>
                        </a:rPr>
                        <a:t>14-May</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55236281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az</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mn-lt"/>
                        </a:rPr>
                        <a:t>4.0</a:t>
                      </a:r>
                      <a:endParaRPr kumimoji="0" lang="en-US"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mn-lt"/>
                        </a:rPr>
                        <a:t>3.0</a:t>
                      </a:r>
                      <a:endParaRPr kumimoji="0" lang="en-US"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1.0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Chao Chun Wang Roy Want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chemeClr val="tx1"/>
                          </a:solidFill>
                          <a:effectLst/>
                          <a:latin typeface="Times New Roman" pitchFamily="18" charset="0"/>
                        </a:rPr>
                        <a:t>14-May</a:t>
                      </a: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172046837"/>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ba</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3.3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2.2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0.6</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err="1">
                          <a:solidFill>
                            <a:schemeClr val="tx1"/>
                          </a:solidFill>
                          <a:effectLst/>
                          <a:latin typeface="+mn-lt"/>
                          <a:ea typeface="+mn-ea"/>
                          <a:cs typeface="+mn-cs"/>
                        </a:rPr>
                        <a:t>Framemaker</a:t>
                      </a:r>
                      <a:r>
                        <a:rPr lang="en-US" sz="1600" kern="1200" dirty="0">
                          <a:solidFill>
                            <a:schemeClr val="tx1"/>
                          </a:solidFill>
                          <a:effectLst/>
                          <a:latin typeface="+mn-lt"/>
                          <a:ea typeface="+mn-ea"/>
                          <a:cs typeface="+mn-cs"/>
                        </a:rPr>
                        <a:t> 2017 release</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a:solidFill>
                            <a:schemeClr val="tx1"/>
                          </a:solidFill>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12-Mar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660612243"/>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05854219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bc</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0000CC"/>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711138465"/>
                  </a:ext>
                </a:extLst>
              </a:tr>
              <a:tr h="370840">
                <a:tc>
                  <a:txBody>
                    <a:bodyPr/>
                    <a:lstStyle/>
                    <a:p>
                      <a:pPr algn="ctr"/>
                      <a:r>
                        <a:rPr lang="en-US" dirty="0" err="1">
                          <a:solidFill>
                            <a:schemeClr val="tx1"/>
                          </a:solidFill>
                        </a:rPr>
                        <a:t>bd</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85866631"/>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
        <p:nvSpPr>
          <p:cNvPr id="7" name="Text Box 116"/>
          <p:cNvSpPr txBox="1">
            <a:spLocks noChangeArrowheads="1"/>
          </p:cNvSpPr>
          <p:nvPr/>
        </p:nvSpPr>
        <p:spPr bwMode="auto">
          <a:xfrm>
            <a:off x="9753600" y="855592"/>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5800" y="603763"/>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May 2019</a:t>
            </a:r>
            <a:endParaRPr lang="en-US" sz="1800" dirty="0">
              <a:solidFill>
                <a:srgbClr val="FF0000"/>
              </a:solidFill>
              <a:latin typeface="Arial" charset="0"/>
            </a:endParaRPr>
          </a:p>
        </p:txBody>
      </p:sp>
      <p:sp>
        <p:nvSpPr>
          <p:cNvPr id="9" name="Text Box 116"/>
          <p:cNvSpPr txBox="1">
            <a:spLocks noChangeArrowheads="1"/>
          </p:cNvSpPr>
          <p:nvPr/>
        </p:nvSpPr>
        <p:spPr bwMode="auto">
          <a:xfrm>
            <a:off x="685800" y="833738"/>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37997910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TextShape 1"/>
          <p:cNvSpPr txBox="1"/>
          <p:nvPr/>
        </p:nvSpPr>
        <p:spPr>
          <a:xfrm>
            <a:off x="2220960" y="332640"/>
            <a:ext cx="967680" cy="276480"/>
          </a:xfrm>
          <a:prstGeom prst="rect">
            <a:avLst/>
          </a:prstGeom>
          <a:noFill/>
          <a:ln>
            <a:noFill/>
          </a:ln>
        </p:spPr>
        <p:txBody>
          <a:bodyPr lIns="0" tIns="0" rIns="0" bIns="0" anchor="b">
            <a:noAutofit/>
          </a:bodyPr>
          <a:lstStyle/>
          <a:p>
            <a:pPr>
              <a:spcBef>
                <a:spcPts val="360"/>
              </a:spcBef>
            </a:pPr>
            <a:r>
              <a:rPr lang="sv-SE" sz="1800" b="1" spc="-1">
                <a:solidFill>
                  <a:srgbClr val="000000"/>
                </a:solidFill>
                <a:latin typeface="Times New Roman"/>
              </a:rPr>
              <a:t>May 2019</a:t>
            </a:r>
            <a:endParaRPr lang="sv-SE" sz="1800" spc="-1">
              <a:latin typeface="DejaVu Serif"/>
            </a:endParaRPr>
          </a:p>
        </p:txBody>
      </p:sp>
      <p:sp>
        <p:nvSpPr>
          <p:cNvPr id="59" name="TextShape 2"/>
          <p:cNvSpPr txBox="1"/>
          <p:nvPr/>
        </p:nvSpPr>
        <p:spPr>
          <a:xfrm>
            <a:off x="7284000" y="6484680"/>
            <a:ext cx="2784240" cy="184320"/>
          </a:xfrm>
          <a:prstGeom prst="rect">
            <a:avLst/>
          </a:prstGeom>
          <a:noFill/>
          <a:ln>
            <a:noFill/>
          </a:ln>
        </p:spPr>
        <p:txBody>
          <a:bodyPr lIns="0" tIns="0" rIns="0" bIns="0">
            <a:noAutofit/>
          </a:bodyPr>
          <a:lstStyle/>
          <a:p>
            <a:pPr algn="r">
              <a:spcBef>
                <a:spcPts val="241"/>
              </a:spcBef>
            </a:pPr>
            <a:r>
              <a:rPr lang="sv-SE" sz="1200" spc="-1">
                <a:solidFill>
                  <a:srgbClr val="000000"/>
                </a:solidFill>
                <a:latin typeface="Times New Roman"/>
              </a:rPr>
              <a:t>Amelia Andersdotter, Chair (ARTICLE19)</a:t>
            </a:r>
            <a:endParaRPr lang="sv-SE" sz="1200" spc="-1">
              <a:latin typeface="DejaVu Serif"/>
            </a:endParaRPr>
          </a:p>
        </p:txBody>
      </p:sp>
      <p:sp>
        <p:nvSpPr>
          <p:cNvPr id="60" name="TextShape 3"/>
          <p:cNvSpPr txBox="1"/>
          <p:nvPr/>
        </p:nvSpPr>
        <p:spPr>
          <a:xfrm>
            <a:off x="5868840" y="6475320"/>
            <a:ext cx="529920" cy="182160"/>
          </a:xfrm>
          <a:prstGeom prst="rect">
            <a:avLst/>
          </a:prstGeom>
          <a:noFill/>
          <a:ln>
            <a:noFill/>
          </a:ln>
        </p:spPr>
        <p:txBody>
          <a:bodyPr lIns="0" tIns="0" rIns="0" bIns="0">
            <a:noAutofit/>
          </a:bodyPr>
          <a:lstStyle/>
          <a:p>
            <a:pPr algn="ctr">
              <a:lnSpc>
                <a:spcPct val="100000"/>
              </a:lnSpc>
            </a:pPr>
            <a:r>
              <a:rPr lang="sv-SE" sz="1200" spc="-1">
                <a:solidFill>
                  <a:srgbClr val="000000"/>
                </a:solidFill>
                <a:latin typeface="Times New Roman"/>
              </a:rPr>
              <a:t>Slide </a:t>
            </a:r>
            <a:fld id="{CF164242-A224-4130-BF02-A802D650AA35}" type="slidenum">
              <a:rPr lang="sv-SE" sz="1200" spc="-1">
                <a:solidFill>
                  <a:srgbClr val="000000"/>
                </a:solidFill>
                <a:latin typeface="Times New Roman"/>
              </a:rPr>
              <a:t>90</a:t>
            </a:fld>
            <a:endParaRPr lang="sv-SE" sz="1200" spc="-1">
              <a:latin typeface="DejaVu Serif"/>
            </a:endParaRPr>
          </a:p>
        </p:txBody>
      </p:sp>
      <p:sp>
        <p:nvSpPr>
          <p:cNvPr id="61" name="TextShape 4"/>
          <p:cNvSpPr txBox="1"/>
          <p:nvPr/>
        </p:nvSpPr>
        <p:spPr>
          <a:xfrm>
            <a:off x="2209800" y="685800"/>
            <a:ext cx="7772040" cy="1066320"/>
          </a:xfrm>
          <a:prstGeom prst="rect">
            <a:avLst/>
          </a:prstGeom>
          <a:noFill/>
          <a:ln>
            <a:noFill/>
          </a:ln>
        </p:spPr>
        <p:txBody>
          <a:bodyPr lIns="92160" tIns="46080" rIns="92160" bIns="46080" anchor="ctr">
            <a:noAutofit/>
          </a:bodyPr>
          <a:lstStyle/>
          <a:p>
            <a:pPr algn="ctr">
              <a:lnSpc>
                <a:spcPct val="100000"/>
              </a:lnSpc>
            </a:pPr>
            <a:r>
              <a:rPr lang="en-GB" sz="3200" b="1" spc="-1">
                <a:solidFill>
                  <a:srgbClr val="000000"/>
                </a:solidFill>
                <a:latin typeface="Times New Roman"/>
              </a:rPr>
              <a:t>Abstract</a:t>
            </a:r>
            <a:endParaRPr lang="en-GB" sz="3200" spc="-1">
              <a:solidFill>
                <a:srgbClr val="000000"/>
              </a:solidFill>
              <a:latin typeface="Times New Roman"/>
            </a:endParaRPr>
          </a:p>
        </p:txBody>
      </p:sp>
      <p:sp>
        <p:nvSpPr>
          <p:cNvPr id="62" name="TextShape 5"/>
          <p:cNvSpPr txBox="1"/>
          <p:nvPr/>
        </p:nvSpPr>
        <p:spPr>
          <a:xfrm>
            <a:off x="2966880" y="1752480"/>
            <a:ext cx="6334200" cy="4114440"/>
          </a:xfrm>
          <a:prstGeom prst="rect">
            <a:avLst/>
          </a:prstGeom>
          <a:noFill/>
          <a:ln>
            <a:noFill/>
          </a:ln>
        </p:spPr>
        <p:txBody>
          <a:bodyPr lIns="92160" tIns="46080" rIns="92160" bIns="46080">
            <a:noAutofit/>
          </a:bodyPr>
          <a:lstStyle/>
          <a:p>
            <a:pPr marL="343080" indent="-342720" algn="ctr">
              <a:spcBef>
                <a:spcPts val="641"/>
              </a:spcBef>
            </a:pPr>
            <a:r>
              <a:rPr lang="en-GB" sz="2800" b="1" spc="-1">
                <a:solidFill>
                  <a:srgbClr val="000000"/>
                </a:solidFill>
                <a:latin typeface="Times New Roman"/>
              </a:rPr>
              <a:t> Closing report for RCM TIG May 2019 </a:t>
            </a:r>
          </a:p>
          <a:p>
            <a:pPr marL="343080" indent="-342720" algn="ctr">
              <a:spcBef>
                <a:spcPts val="641"/>
              </a:spcBef>
            </a:pPr>
            <a:endParaRPr lang="en-GB" sz="2800" b="1" spc="-1">
              <a:solidFill>
                <a:srgbClr val="000000"/>
              </a:solidFill>
              <a:latin typeface="Times New Roman"/>
            </a:endParaRPr>
          </a:p>
          <a:p>
            <a:pPr marL="343080" indent="-342720" algn="ctr">
              <a:spcBef>
                <a:spcPts val="641"/>
              </a:spcBef>
            </a:pPr>
            <a:r>
              <a:rPr lang="en-GB" sz="2800" b="1" spc="-1">
                <a:solidFill>
                  <a:srgbClr val="000000"/>
                </a:solidFill>
                <a:latin typeface="Times New Roman"/>
              </a:rPr>
              <a:t>Atlanta (USA)</a:t>
            </a:r>
          </a:p>
        </p:txBody>
      </p:sp>
    </p:spTree>
    <p:extLst>
      <p:ext uri="{BB962C8B-B14F-4D97-AF65-F5344CB8AC3E}">
        <p14:creationId xmlns:p14="http://schemas.microsoft.com/office/powerpoint/2010/main" val="1242925494"/>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TextShape 1"/>
          <p:cNvSpPr txBox="1"/>
          <p:nvPr/>
        </p:nvSpPr>
        <p:spPr>
          <a:xfrm>
            <a:off x="2220960" y="332640"/>
            <a:ext cx="967680" cy="276480"/>
          </a:xfrm>
          <a:prstGeom prst="rect">
            <a:avLst/>
          </a:prstGeom>
          <a:noFill/>
          <a:ln>
            <a:noFill/>
          </a:ln>
        </p:spPr>
        <p:txBody>
          <a:bodyPr lIns="0" tIns="0" rIns="0" bIns="0" anchor="b">
            <a:noAutofit/>
          </a:bodyPr>
          <a:lstStyle/>
          <a:p>
            <a:pPr>
              <a:spcBef>
                <a:spcPts val="360"/>
              </a:spcBef>
            </a:pPr>
            <a:r>
              <a:rPr lang="sv-SE" sz="1800" b="1" spc="-1">
                <a:solidFill>
                  <a:srgbClr val="000000"/>
                </a:solidFill>
                <a:latin typeface="Times New Roman"/>
              </a:rPr>
              <a:t>May 2019</a:t>
            </a:r>
            <a:endParaRPr lang="sv-SE" sz="1800" spc="-1">
              <a:latin typeface="DejaVu Serif"/>
            </a:endParaRPr>
          </a:p>
        </p:txBody>
      </p:sp>
      <p:sp>
        <p:nvSpPr>
          <p:cNvPr id="64" name="TextShape 2"/>
          <p:cNvSpPr txBox="1"/>
          <p:nvPr/>
        </p:nvSpPr>
        <p:spPr>
          <a:xfrm>
            <a:off x="6996000" y="6475320"/>
            <a:ext cx="3071520" cy="184320"/>
          </a:xfrm>
          <a:prstGeom prst="rect">
            <a:avLst/>
          </a:prstGeom>
          <a:noFill/>
          <a:ln>
            <a:noFill/>
          </a:ln>
        </p:spPr>
        <p:txBody>
          <a:bodyPr lIns="0" tIns="0" rIns="0" bIns="0">
            <a:noAutofit/>
          </a:bodyPr>
          <a:lstStyle/>
          <a:p>
            <a:pPr algn="r">
              <a:spcBef>
                <a:spcPts val="241"/>
              </a:spcBef>
            </a:pPr>
            <a:r>
              <a:rPr lang="sv-SE" sz="1200" spc="-1">
                <a:solidFill>
                  <a:srgbClr val="000000"/>
                </a:solidFill>
                <a:latin typeface="Times New Roman"/>
              </a:rPr>
              <a:t>Amelia Andersdotter, Chair (ARTICLE19)</a:t>
            </a:r>
            <a:endParaRPr lang="sv-SE" sz="1200" spc="-1">
              <a:latin typeface="DejaVu Serif"/>
            </a:endParaRPr>
          </a:p>
        </p:txBody>
      </p:sp>
      <p:sp>
        <p:nvSpPr>
          <p:cNvPr id="65" name="TextShape 3"/>
          <p:cNvSpPr txBox="1"/>
          <p:nvPr/>
        </p:nvSpPr>
        <p:spPr>
          <a:xfrm>
            <a:off x="5868840" y="6475320"/>
            <a:ext cx="529920" cy="182160"/>
          </a:xfrm>
          <a:prstGeom prst="rect">
            <a:avLst/>
          </a:prstGeom>
          <a:noFill/>
          <a:ln>
            <a:noFill/>
          </a:ln>
        </p:spPr>
        <p:txBody>
          <a:bodyPr lIns="0" tIns="0" rIns="0" bIns="0">
            <a:noAutofit/>
          </a:bodyPr>
          <a:lstStyle/>
          <a:p>
            <a:pPr algn="ctr">
              <a:lnSpc>
                <a:spcPct val="100000"/>
              </a:lnSpc>
            </a:pPr>
            <a:r>
              <a:rPr lang="sv-SE" sz="1200" spc="-1">
                <a:solidFill>
                  <a:srgbClr val="000000"/>
                </a:solidFill>
                <a:latin typeface="Times New Roman"/>
              </a:rPr>
              <a:t>Slide </a:t>
            </a:r>
            <a:fld id="{094ACC88-973D-4530-841D-093C702DF010}" type="slidenum">
              <a:rPr lang="sv-SE" sz="1200" spc="-1">
                <a:solidFill>
                  <a:srgbClr val="000000"/>
                </a:solidFill>
                <a:latin typeface="Times New Roman"/>
              </a:rPr>
              <a:t>91</a:t>
            </a:fld>
            <a:endParaRPr lang="sv-SE" sz="1200" spc="-1">
              <a:latin typeface="DejaVu Serif"/>
            </a:endParaRPr>
          </a:p>
        </p:txBody>
      </p:sp>
      <p:sp>
        <p:nvSpPr>
          <p:cNvPr id="66" name="TextShape 4"/>
          <p:cNvSpPr txBox="1"/>
          <p:nvPr/>
        </p:nvSpPr>
        <p:spPr>
          <a:xfrm>
            <a:off x="1775640" y="525240"/>
            <a:ext cx="8712720" cy="5279400"/>
          </a:xfrm>
          <a:prstGeom prst="rect">
            <a:avLst/>
          </a:prstGeom>
          <a:noFill/>
          <a:ln>
            <a:noFill/>
          </a:ln>
        </p:spPr>
        <p:txBody>
          <a:bodyPr lIns="92160" tIns="46080" rIns="92160" bIns="46080">
            <a:noAutofit/>
          </a:bodyPr>
          <a:lstStyle/>
          <a:p>
            <a:pPr algn="ctr">
              <a:lnSpc>
                <a:spcPct val="100000"/>
              </a:lnSpc>
            </a:pPr>
            <a:r>
              <a:rPr lang="en-GB" sz="2800" b="1" spc="-1">
                <a:solidFill>
                  <a:srgbClr val="000000"/>
                </a:solidFill>
                <a:latin typeface="Times New Roman"/>
              </a:rPr>
              <a:t>Summary</a:t>
            </a:r>
          </a:p>
          <a:p>
            <a:pPr>
              <a:lnSpc>
                <a:spcPct val="100000"/>
              </a:lnSpc>
            </a:pPr>
            <a:r>
              <a:rPr lang="en-GB" sz="1800" b="1" spc="-1">
                <a:solidFill>
                  <a:srgbClr val="000000"/>
                </a:solidFill>
                <a:latin typeface="Times New Roman"/>
              </a:rPr>
              <a:t>Some background to TIG:</a:t>
            </a:r>
          </a:p>
          <a:p>
            <a:pPr>
              <a:lnSpc>
                <a:spcPct val="100000"/>
              </a:lnSpc>
            </a:pPr>
            <a:r>
              <a:rPr lang="en-GB" sz="1400" spc="-1">
                <a:solidFill>
                  <a:srgbClr val="000000"/>
                </a:solidFill>
                <a:latin typeface="Times New Roman"/>
                <a:ea typeface="AR PL UMing CN"/>
              </a:rPr>
              <a:t>Summary of discussions on randomized and changing MAC addresses 2014-2019, </a:t>
            </a:r>
            <a:r>
              <a:rPr lang="en-GB" sz="1400" spc="-1">
                <a:solidFill>
                  <a:srgbClr val="000000"/>
                </a:solidFill>
                <a:latin typeface="Times New Roman"/>
              </a:rPr>
              <a:t>Amelia Andersdotter, 11-19/588r3</a:t>
            </a:r>
            <a:endParaRPr lang="en-GB" sz="1400" b="1" spc="-1">
              <a:solidFill>
                <a:srgbClr val="000000"/>
              </a:solidFill>
              <a:latin typeface="Times New Roman"/>
            </a:endParaRPr>
          </a:p>
          <a:p>
            <a:pPr>
              <a:lnSpc>
                <a:spcPct val="100000"/>
              </a:lnSpc>
            </a:pPr>
            <a:endParaRPr lang="en-GB" sz="1400" b="1" spc="-1">
              <a:solidFill>
                <a:srgbClr val="000000"/>
              </a:solidFill>
              <a:latin typeface="Times New Roman"/>
            </a:endParaRPr>
          </a:p>
          <a:p>
            <a:pPr>
              <a:lnSpc>
                <a:spcPct val="100000"/>
              </a:lnSpc>
            </a:pPr>
            <a:r>
              <a:rPr lang="en-GB" sz="1800" b="1" spc="-1">
                <a:solidFill>
                  <a:srgbClr val="000000"/>
                </a:solidFill>
                <a:latin typeface="Times New Roman"/>
              </a:rPr>
              <a:t>Final Agenda</a:t>
            </a:r>
          </a:p>
          <a:p>
            <a:pPr>
              <a:lnSpc>
                <a:spcPct val="100000"/>
              </a:lnSpc>
            </a:pPr>
            <a:r>
              <a:rPr lang="en-GB" sz="1600" spc="-1">
                <a:solidFill>
                  <a:srgbClr val="000000"/>
                </a:solidFill>
                <a:latin typeface="Times New Roman"/>
              </a:rPr>
              <a:t> </a:t>
            </a:r>
            <a:r>
              <a:rPr lang="en-GB" sz="1600" spc="-1">
                <a:solidFill>
                  <a:srgbClr val="000000"/>
                </a:solidFill>
                <a:latin typeface="Times New Roman"/>
                <a:hlinkClick r:id="rId3"/>
              </a:rPr>
              <a:t>https://mentor.ieee.org/802.11/dcn/19/11-19-0623-03-0rcm-rcm-tig-agenda.pptx</a:t>
            </a:r>
            <a:endParaRPr lang="en-GB" sz="1600" b="1" spc="-1">
              <a:solidFill>
                <a:srgbClr val="000000"/>
              </a:solidFill>
              <a:latin typeface="Times New Roman"/>
            </a:endParaRPr>
          </a:p>
          <a:p>
            <a:pPr>
              <a:lnSpc>
                <a:spcPct val="100000"/>
              </a:lnSpc>
            </a:pPr>
            <a:endParaRPr lang="en-GB" sz="1600" b="1" spc="-1">
              <a:solidFill>
                <a:srgbClr val="000000"/>
              </a:solidFill>
              <a:latin typeface="Times New Roman"/>
            </a:endParaRPr>
          </a:p>
          <a:p>
            <a:pPr>
              <a:lnSpc>
                <a:spcPct val="100000"/>
              </a:lnSpc>
            </a:pPr>
            <a:r>
              <a:rPr lang="en-GB" sz="1600" spc="-1">
                <a:solidFill>
                  <a:srgbClr val="000000"/>
                </a:solidFill>
                <a:latin typeface="Times New Roman"/>
              </a:rPr>
              <a:t>Mark Hamilton (Ruckus/ARRIS) was appointed vice-chair.</a:t>
            </a:r>
            <a:endParaRPr lang="en-GB" sz="1600" b="1" spc="-1">
              <a:solidFill>
                <a:srgbClr val="000000"/>
              </a:solidFill>
              <a:latin typeface="Times New Roman"/>
            </a:endParaRPr>
          </a:p>
          <a:p>
            <a:pPr>
              <a:lnSpc>
                <a:spcPct val="100000"/>
              </a:lnSpc>
            </a:pPr>
            <a:endParaRPr lang="en-GB" sz="1600" b="1" spc="-1">
              <a:solidFill>
                <a:srgbClr val="000000"/>
              </a:solidFill>
              <a:latin typeface="Times New Roman"/>
            </a:endParaRPr>
          </a:p>
          <a:p>
            <a:pPr>
              <a:lnSpc>
                <a:spcPct val="100000"/>
              </a:lnSpc>
            </a:pPr>
            <a:r>
              <a:rPr lang="en-GB" sz="2000" b="1" spc="-1">
                <a:solidFill>
                  <a:srgbClr val="000000"/>
                </a:solidFill>
                <a:latin typeface="Times New Roman"/>
              </a:rPr>
              <a:t>Presentations at May 2019 meeting</a:t>
            </a:r>
          </a:p>
          <a:p>
            <a:pPr marL="432000" indent="-324000">
              <a:spcBef>
                <a:spcPts val="601"/>
              </a:spcBef>
              <a:buFont typeface="StarSymbol"/>
              <a:buAutoNum type="arabicParenR"/>
            </a:pPr>
            <a:r>
              <a:rPr lang="en-GB" sz="1600" spc="-1">
                <a:solidFill>
                  <a:srgbClr val="000000"/>
                </a:solidFill>
                <a:latin typeface="Times New Roman"/>
                <a:ea typeface="MS Gothic"/>
              </a:rPr>
              <a:t>Summary of RCM TIG formation (presentation), Amelia Andersdotter, 11-19/854r0</a:t>
            </a:r>
            <a:endParaRPr lang="en-GB" sz="1600" b="1" spc="-1">
              <a:solidFill>
                <a:srgbClr val="000000"/>
              </a:solidFill>
              <a:latin typeface="Times New Roman"/>
            </a:endParaRPr>
          </a:p>
          <a:p>
            <a:pPr marL="432000" indent="-324000">
              <a:spcBef>
                <a:spcPts val="601"/>
              </a:spcBef>
              <a:buFont typeface="StarSymbol"/>
              <a:buAutoNum type="arabicParenR"/>
            </a:pPr>
            <a:r>
              <a:rPr lang="en-GB" sz="1600" spc="-1">
                <a:solidFill>
                  <a:srgbClr val="000000"/>
                </a:solidFill>
                <a:latin typeface="Times New Roman"/>
                <a:ea typeface="MS Gothic"/>
              </a:rPr>
              <a:t>P802.1CQ MAC Address Assignment Requirements, Max Riegel, 11-19/851r0</a:t>
            </a:r>
            <a:endParaRPr lang="en-GB" sz="1600" b="1" spc="-1">
              <a:solidFill>
                <a:srgbClr val="000000"/>
              </a:solidFill>
              <a:latin typeface="Times New Roman"/>
            </a:endParaRPr>
          </a:p>
          <a:p>
            <a:pPr marL="432000" indent="-324000">
              <a:spcBef>
                <a:spcPts val="601"/>
              </a:spcBef>
              <a:buFont typeface="StarSymbol"/>
              <a:buAutoNum type="arabicParenR"/>
            </a:pPr>
            <a:r>
              <a:rPr lang="en-GB" sz="1600" spc="-1">
                <a:solidFill>
                  <a:srgbClr val="000000"/>
                </a:solidFill>
                <a:latin typeface="Times New Roman"/>
                <a:ea typeface="MS Gothic"/>
              </a:rPr>
              <a:t>IDQuery Query Message Proposal, Carol Ansley, 11-19/179r2</a:t>
            </a:r>
            <a:endParaRPr lang="en-GB" sz="1600" b="1" spc="-1">
              <a:solidFill>
                <a:srgbClr val="000000"/>
              </a:solidFill>
              <a:latin typeface="Times New Roman"/>
            </a:endParaRPr>
          </a:p>
          <a:p>
            <a:pPr marL="432000" indent="-324000">
              <a:spcBef>
                <a:spcPts val="601"/>
              </a:spcBef>
              <a:buFont typeface="StarSymbol"/>
              <a:buAutoNum type="arabicParenR"/>
            </a:pPr>
            <a:r>
              <a:rPr lang="en-GB" sz="1600" spc="-1">
                <a:solidFill>
                  <a:srgbClr val="000000"/>
                </a:solidFill>
                <a:latin typeface="Times New Roman"/>
                <a:ea typeface="MS Gothic"/>
              </a:rPr>
              <a:t>Temporary Addresses, Roger Marks, 11-19/884r0</a:t>
            </a:r>
            <a:endParaRPr lang="en-GB" sz="1600" b="1" spc="-1">
              <a:solidFill>
                <a:srgbClr val="000000"/>
              </a:solidFill>
              <a:latin typeface="Times New Roman"/>
            </a:endParaRPr>
          </a:p>
          <a:p>
            <a:pPr marL="432000" indent="-324000">
              <a:buFont typeface="StarSymbol"/>
              <a:buAutoNum type="arabicParenR"/>
            </a:pPr>
            <a:r>
              <a:rPr lang="en-GB" sz="1800" spc="-1">
                <a:solidFill>
                  <a:srgbClr val="000000"/>
                </a:solidFill>
                <a:latin typeface="Times New Roman"/>
              </a:rPr>
              <a:t>No  motions, no straw polls.</a:t>
            </a:r>
            <a:endParaRPr lang="en-GB" sz="1800" b="1" spc="-1">
              <a:solidFill>
                <a:srgbClr val="000000"/>
              </a:solidFill>
              <a:latin typeface="Times New Roman"/>
            </a:endParaRPr>
          </a:p>
          <a:p>
            <a:pPr>
              <a:lnSpc>
                <a:spcPct val="100000"/>
              </a:lnSpc>
            </a:pPr>
            <a:r>
              <a:rPr lang="en-GB" sz="2000" b="1" spc="-1">
                <a:solidFill>
                  <a:srgbClr val="000000"/>
                </a:solidFill>
                <a:latin typeface="Times New Roman"/>
              </a:rPr>
              <a:t>Minutes</a:t>
            </a:r>
          </a:p>
          <a:p>
            <a:pPr>
              <a:lnSpc>
                <a:spcPct val="100000"/>
              </a:lnSpc>
            </a:pPr>
            <a:r>
              <a:rPr lang="en-GB" sz="1600" spc="-1">
                <a:solidFill>
                  <a:srgbClr val="000000"/>
                </a:solidFill>
                <a:latin typeface="Times New Roman"/>
              </a:rPr>
              <a:t> </a:t>
            </a:r>
            <a:r>
              <a:rPr lang="en-GB" sz="1600" spc="-1">
                <a:solidFill>
                  <a:srgbClr val="000000"/>
                </a:solidFill>
                <a:latin typeface="Times New Roman"/>
                <a:hlinkClick r:id="rId4"/>
              </a:rPr>
              <a:t>https://mentor.ieee.org/802.11/dcn/19/11-19-0891-00-0rcm-atlanta-may-2019-minutes.docx</a:t>
            </a:r>
            <a:r>
              <a:rPr lang="en-GB" sz="1600" spc="-1">
                <a:solidFill>
                  <a:srgbClr val="000000"/>
                </a:solidFill>
                <a:latin typeface="Times New Roman"/>
              </a:rPr>
              <a:t> </a:t>
            </a:r>
            <a:endParaRPr lang="en-GB" sz="1600" b="1" spc="-1">
              <a:solidFill>
                <a:srgbClr val="000000"/>
              </a:solidFill>
              <a:latin typeface="Times New Roman"/>
            </a:endParaRPr>
          </a:p>
          <a:p>
            <a:pPr>
              <a:lnSpc>
                <a:spcPct val="100000"/>
              </a:lnSpc>
            </a:pPr>
            <a:r>
              <a:rPr lang="en-GB" sz="2000" b="1" spc="-1">
                <a:solidFill>
                  <a:srgbClr val="000000"/>
                </a:solidFill>
                <a:latin typeface="Times New Roman"/>
                <a:ea typeface="Gulim"/>
              </a:rPr>
              <a:t>Plans until and at July 2019 F2F</a:t>
            </a:r>
            <a:endParaRPr lang="en-GB" sz="2000" b="1" spc="-1">
              <a:solidFill>
                <a:srgbClr val="000000"/>
              </a:solidFill>
              <a:latin typeface="Times New Roman"/>
            </a:endParaRPr>
          </a:p>
          <a:p>
            <a:r>
              <a:rPr lang="en-GB" sz="1600" spc="-1">
                <a:solidFill>
                  <a:srgbClr val="000000"/>
                </a:solidFill>
                <a:latin typeface="Times New Roman"/>
                <a:ea typeface="Gulim"/>
              </a:rPr>
              <a:t>2 sessions at next F2F, no scheduled teleconferences.</a:t>
            </a:r>
            <a:endParaRPr lang="en-GB" sz="1600" b="1" spc="-1">
              <a:solidFill>
                <a:srgbClr val="000000"/>
              </a:solidFill>
              <a:latin typeface="Times New Roman"/>
            </a:endParaRPr>
          </a:p>
        </p:txBody>
      </p:sp>
    </p:spTree>
    <p:extLst>
      <p:ext uri="{BB962C8B-B14F-4D97-AF65-F5344CB8AC3E}">
        <p14:creationId xmlns:p14="http://schemas.microsoft.com/office/powerpoint/2010/main" val="539398624"/>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dt" sz="quarter" idx="4294967295"/>
          </p:nvPr>
        </p:nvSpPr>
        <p:spPr>
          <a:xfrm>
            <a:off x="2220914" y="333376"/>
            <a:ext cx="9429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4099" name="Footer Placeholder 4"/>
          <p:cNvSpPr>
            <a:spLocks noGrp="1"/>
          </p:cNvSpPr>
          <p:nvPr>
            <p:ph type="ftr" sz="quarter" idx="4294967295"/>
          </p:nvPr>
        </p:nvSpPr>
        <p:spPr>
          <a:xfrm>
            <a:off x="8570913" y="6477000"/>
            <a:ext cx="1497012"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F0ED716-38FC-4427-BB4C-6401104BDEA8}" type="slidenum">
              <a:rPr lang="en-US" altLang="en-US" sz="1200" b="0"/>
              <a:pPr>
                <a:spcBef>
                  <a:spcPct val="0"/>
                </a:spcBef>
                <a:buFontTx/>
                <a:buNone/>
              </a:pPr>
              <a:t>92</a:t>
            </a:fld>
            <a:endParaRPr lang="en-US" altLang="en-US" sz="1200" b="0"/>
          </a:p>
        </p:txBody>
      </p:sp>
      <p:sp>
        <p:nvSpPr>
          <p:cNvPr id="4101" name="Rectangle 2"/>
          <p:cNvSpPr>
            <a:spLocks noGrp="1" noChangeArrowheads="1"/>
          </p:cNvSpPr>
          <p:nvPr>
            <p:ph type="title"/>
          </p:nvPr>
        </p:nvSpPr>
        <p:spPr>
          <a:noFill/>
        </p:spPr>
        <p:txBody>
          <a:bodyPr/>
          <a:lstStyle/>
          <a:p>
            <a:r>
              <a:rPr lang="en-US" altLang="en-US" smtClean="0"/>
              <a:t>Report on 802.15</a:t>
            </a:r>
          </a:p>
        </p:txBody>
      </p:sp>
      <p:sp>
        <p:nvSpPr>
          <p:cNvPr id="4102" name="Rectangle 6"/>
          <p:cNvSpPr>
            <a:spLocks noGrp="1" noChangeArrowheads="1"/>
          </p:cNvSpPr>
          <p:nvPr>
            <p:ph type="body" idx="1"/>
          </p:nvPr>
        </p:nvSpPr>
        <p:spPr>
          <a:xfrm>
            <a:off x="2209800" y="1524000"/>
            <a:ext cx="7772400" cy="381000"/>
          </a:xfrm>
          <a:noFill/>
        </p:spPr>
        <p:txBody>
          <a:bodyPr/>
          <a:lstStyle/>
          <a:p>
            <a:pPr algn="ctr">
              <a:buFontTx/>
              <a:buNone/>
            </a:pPr>
            <a:r>
              <a:rPr lang="en-US" altLang="en-US" sz="2000"/>
              <a:t>Date:</a:t>
            </a:r>
            <a:r>
              <a:rPr lang="en-US" altLang="en-US" sz="2000" b="0"/>
              <a:t> 2019-05-17</a:t>
            </a:r>
          </a:p>
        </p:txBody>
      </p:sp>
      <p:graphicFrame>
        <p:nvGraphicFramePr>
          <p:cNvPr id="4103" name="Object 11"/>
          <p:cNvGraphicFramePr>
            <a:graphicFrameLocks noChangeAspect="1"/>
          </p:cNvGraphicFramePr>
          <p:nvPr/>
        </p:nvGraphicFramePr>
        <p:xfrm>
          <a:off x="2058989" y="2290763"/>
          <a:ext cx="7704137" cy="2805112"/>
        </p:xfrm>
        <a:graphic>
          <a:graphicData uri="http://schemas.openxmlformats.org/presentationml/2006/ole">
            <mc:AlternateContent xmlns:mc="http://schemas.openxmlformats.org/markup-compatibility/2006">
              <mc:Choice xmlns:v="urn:schemas-microsoft-com:vml" Requires="v">
                <p:oleObj spid="_x0000_s123911" name="Document" r:id="rId4" imgW="8230612" imgH="2990144" progId="Word.Document.8">
                  <p:embed/>
                </p:oleObj>
              </mc:Choice>
              <mc:Fallback>
                <p:oleObj name="Document" r:id="rId4" imgW="8230612" imgH="2990144"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8989" y="2290763"/>
                        <a:ext cx="7704137" cy="2805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4"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extLst>
      <p:ext uri="{BB962C8B-B14F-4D97-AF65-F5344CB8AC3E}">
        <p14:creationId xmlns:p14="http://schemas.microsoft.com/office/powerpoint/2010/main" val="112274714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BAA9EDB-EAD9-46F1-BFBE-B047E89A91FA}" type="slidenum">
              <a:rPr lang="en-US" altLang="en-US" sz="1200" b="0"/>
              <a:pPr>
                <a:spcBef>
                  <a:spcPct val="0"/>
                </a:spcBef>
                <a:buFontTx/>
                <a:buNone/>
              </a:pPr>
              <a:t>93</a:t>
            </a:fld>
            <a:endParaRPr lang="en-US" altLang="en-US" sz="1200" b="0"/>
          </a:p>
        </p:txBody>
      </p:sp>
      <p:sp>
        <p:nvSpPr>
          <p:cNvPr id="6147" name="Rectangle 2"/>
          <p:cNvSpPr>
            <a:spLocks noGrp="1" noChangeArrowheads="1"/>
          </p:cNvSpPr>
          <p:nvPr>
            <p:ph type="title"/>
          </p:nvPr>
        </p:nvSpPr>
        <p:spPr>
          <a:noFill/>
        </p:spPr>
        <p:txBody>
          <a:bodyPr/>
          <a:lstStyle/>
          <a:p>
            <a:r>
              <a:rPr lang="en-US" altLang="en-US" smtClean="0"/>
              <a:t>Abstract</a:t>
            </a:r>
          </a:p>
        </p:txBody>
      </p:sp>
      <p:sp>
        <p:nvSpPr>
          <p:cNvPr id="6148" name="Rectangle 3"/>
          <p:cNvSpPr>
            <a:spLocks noGrp="1" noChangeArrowheads="1"/>
          </p:cNvSpPr>
          <p:nvPr>
            <p:ph type="body" idx="1"/>
          </p:nvPr>
        </p:nvSpPr>
        <p:spPr>
          <a:noFill/>
        </p:spPr>
        <p:txBody>
          <a:bodyPr/>
          <a:lstStyle/>
          <a:p>
            <a:pPr>
              <a:buFontTx/>
              <a:buNone/>
            </a:pPr>
            <a:r>
              <a:rPr lang="en-US" altLang="en-US" smtClean="0"/>
              <a:t>Report on 802.15 as presented to 802.11 </a:t>
            </a:r>
          </a:p>
        </p:txBody>
      </p:sp>
      <p:sp>
        <p:nvSpPr>
          <p:cNvPr id="6149" name="Date Placeholder 1"/>
          <p:cNvSpPr>
            <a:spLocks noGrp="1"/>
          </p:cNvSpPr>
          <p:nvPr>
            <p:ph type="dt" sz="quarter" idx="4294967295"/>
          </p:nvPr>
        </p:nvSpPr>
        <p:spPr>
          <a:xfrm>
            <a:off x="2220914" y="333376"/>
            <a:ext cx="9429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6150" name="Footer Placeholder 2"/>
          <p:cNvSpPr>
            <a:spLocks noGrp="1"/>
          </p:cNvSpPr>
          <p:nvPr>
            <p:ph type="ftr" sz="quarter" idx="4294967295"/>
          </p:nvPr>
        </p:nvSpPr>
        <p:spPr>
          <a:xfrm>
            <a:off x="8570913" y="6475413"/>
            <a:ext cx="1497012"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282316380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587AF014-9927-4863-98CF-2FFF58640973}" type="slidenum">
              <a:rPr lang="en-US" altLang="en-US" sz="1200" b="0"/>
              <a:pPr algn="ctr">
                <a:spcBef>
                  <a:spcPct val="0"/>
                </a:spcBef>
                <a:buFontTx/>
                <a:buNone/>
              </a:pPr>
              <a:t>94</a:t>
            </a:fld>
            <a:endParaRPr lang="en-US" altLang="en-US" sz="1200" b="0"/>
          </a:p>
        </p:txBody>
      </p:sp>
      <p:sp>
        <p:nvSpPr>
          <p:cNvPr id="8195"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0531330F-0F41-4407-9489-5371C73A54D2}" type="slidenum">
              <a:rPr lang="en-US" altLang="en-US" sz="1200" b="0"/>
              <a:pPr algn="ctr">
                <a:spcBef>
                  <a:spcPct val="0"/>
                </a:spcBef>
                <a:buFontTx/>
                <a:buNone/>
              </a:pPr>
              <a:t>94</a:t>
            </a:fld>
            <a:endParaRPr lang="en-US" altLang="en-US" sz="1200" b="0"/>
          </a:p>
        </p:txBody>
      </p:sp>
      <p:sp>
        <p:nvSpPr>
          <p:cNvPr id="8196" name="Rectangle 2"/>
          <p:cNvSpPr>
            <a:spLocks noGrp="1" noChangeArrowheads="1"/>
          </p:cNvSpPr>
          <p:nvPr>
            <p:ph type="title" idx="4294967295"/>
          </p:nvPr>
        </p:nvSpPr>
        <p:spPr>
          <a:xfrm>
            <a:off x="2209800" y="685800"/>
            <a:ext cx="7772400" cy="852488"/>
          </a:xfrm>
        </p:spPr>
        <p:txBody>
          <a:bodyPr/>
          <a:lstStyle/>
          <a:p>
            <a:r>
              <a:rPr lang="en-GB" altLang="en-US" smtClean="0"/>
              <a:t>802.15.4w</a:t>
            </a:r>
            <a:br>
              <a:rPr lang="en-GB" altLang="en-US" smtClean="0"/>
            </a:br>
            <a:r>
              <a:rPr lang="en-GB" altLang="en-US" smtClean="0"/>
              <a:t>Low Power Wide Area Networks</a:t>
            </a:r>
            <a:endParaRPr lang="en-US" altLang="en-US" smtClean="0"/>
          </a:p>
        </p:txBody>
      </p:sp>
      <p:sp>
        <p:nvSpPr>
          <p:cNvPr id="8197" name="Rectangle 3"/>
          <p:cNvSpPr>
            <a:spLocks noGrp="1" noChangeArrowheads="1"/>
          </p:cNvSpPr>
          <p:nvPr>
            <p:ph type="body" idx="4294967295"/>
          </p:nvPr>
        </p:nvSpPr>
        <p:spPr>
          <a:xfrm>
            <a:off x="1847850" y="1538289"/>
            <a:ext cx="8229600" cy="4814887"/>
          </a:xfrm>
        </p:spPr>
        <p:txBody>
          <a:bodyPr/>
          <a:lstStyle/>
          <a:p>
            <a:r>
              <a:rPr lang="en-US" altLang="en-US" sz="2800"/>
              <a:t>Initial WG letter ballot passed, received 100 comments</a:t>
            </a:r>
          </a:p>
          <a:p>
            <a:r>
              <a:rPr lang="en-US" altLang="en-US" sz="2800"/>
              <a:t>Addressed all comments</a:t>
            </a:r>
          </a:p>
          <a:p>
            <a:r>
              <a:rPr lang="en-US" altLang="en-US" sz="2800"/>
              <a:t>Incorporated comment results into draft standard, CD</a:t>
            </a:r>
          </a:p>
          <a:p>
            <a:r>
              <a:rPr lang="en-US" altLang="en-US" sz="2800"/>
              <a:t>TG Recirculation Letter Ballot Motion</a:t>
            </a:r>
          </a:p>
          <a:p>
            <a:r>
              <a:rPr lang="en-US" altLang="en-US" sz="2800"/>
              <a:t>TG CRG Motion</a:t>
            </a:r>
          </a:p>
          <a:p>
            <a:r>
              <a:rPr lang="en-US" altLang="en-US" sz="2800"/>
              <a:t>Discussion on future schedule</a:t>
            </a:r>
          </a:p>
        </p:txBody>
      </p:sp>
      <p:sp>
        <p:nvSpPr>
          <p:cNvPr id="8198"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42ED040-2237-48E3-A91A-D6165E135C6C}" type="slidenum">
              <a:rPr lang="en-US" altLang="en-US" sz="1200" b="0"/>
              <a:pPr>
                <a:spcBef>
                  <a:spcPct val="0"/>
                </a:spcBef>
                <a:buFontTx/>
                <a:buNone/>
              </a:pPr>
              <a:t>94</a:t>
            </a:fld>
            <a:endParaRPr lang="en-US" altLang="en-US" sz="1200" b="0"/>
          </a:p>
        </p:txBody>
      </p:sp>
      <p:sp>
        <p:nvSpPr>
          <p:cNvPr id="819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820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156519261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E153E31-74BC-4A78-9CF2-C6723A47C920}" type="slidenum">
              <a:rPr lang="en-US" altLang="en-US" sz="1200" b="0"/>
              <a:pPr algn="ctr">
                <a:spcBef>
                  <a:spcPct val="0"/>
                </a:spcBef>
                <a:buFontTx/>
                <a:buNone/>
              </a:pPr>
              <a:t>95</a:t>
            </a:fld>
            <a:endParaRPr lang="en-US" altLang="en-US" sz="1200" b="0"/>
          </a:p>
        </p:txBody>
      </p:sp>
      <p:sp>
        <p:nvSpPr>
          <p:cNvPr id="10243"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A851DC94-CF8D-4343-A605-C9940953CFB8}" type="slidenum">
              <a:rPr lang="en-US" altLang="en-US" sz="1200" b="0"/>
              <a:pPr algn="ctr">
                <a:spcBef>
                  <a:spcPct val="0"/>
                </a:spcBef>
                <a:buFontTx/>
                <a:buNone/>
              </a:pPr>
              <a:t>95</a:t>
            </a:fld>
            <a:endParaRPr lang="en-US" altLang="en-US" sz="1200" b="0"/>
          </a:p>
        </p:txBody>
      </p:sp>
      <p:sp>
        <p:nvSpPr>
          <p:cNvPr id="10244" name="Rectangle 2"/>
          <p:cNvSpPr>
            <a:spLocks noGrp="1" noChangeArrowheads="1"/>
          </p:cNvSpPr>
          <p:nvPr>
            <p:ph type="title" idx="4294967295"/>
          </p:nvPr>
        </p:nvSpPr>
        <p:spPr>
          <a:xfrm>
            <a:off x="2209800" y="685800"/>
            <a:ext cx="7772400" cy="852488"/>
          </a:xfrm>
        </p:spPr>
        <p:txBody>
          <a:bodyPr/>
          <a:lstStyle/>
          <a:p>
            <a:r>
              <a:rPr lang="en-GB" altLang="en-US" smtClean="0"/>
              <a:t>802.15.4x</a:t>
            </a:r>
            <a:br>
              <a:rPr lang="en-GB" altLang="en-US" smtClean="0"/>
            </a:br>
            <a:r>
              <a:rPr lang="en-GB" altLang="en-US" smtClean="0"/>
              <a:t>Field Area Network Enhancements</a:t>
            </a:r>
            <a:endParaRPr lang="en-US" altLang="en-US" smtClean="0"/>
          </a:p>
        </p:txBody>
      </p:sp>
      <p:sp>
        <p:nvSpPr>
          <p:cNvPr id="10245" name="Rectangle 3"/>
          <p:cNvSpPr>
            <a:spLocks noGrp="1" noChangeArrowheads="1"/>
          </p:cNvSpPr>
          <p:nvPr>
            <p:ph type="body" idx="4294967295"/>
          </p:nvPr>
        </p:nvSpPr>
        <p:spPr>
          <a:xfrm>
            <a:off x="1981200" y="1524000"/>
            <a:ext cx="8229600" cy="4814888"/>
          </a:xfrm>
        </p:spPr>
        <p:txBody>
          <a:bodyPr/>
          <a:lstStyle/>
          <a:p>
            <a:pPr marL="0" indent="0"/>
            <a:r>
              <a:rPr lang="en-US" altLang="en-US" sz="3200"/>
              <a:t>Published!</a:t>
            </a:r>
          </a:p>
        </p:txBody>
      </p:sp>
      <p:sp>
        <p:nvSpPr>
          <p:cNvPr id="10246"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FC0AA85-C3B3-471E-AD95-B3819CD6916C}" type="slidenum">
              <a:rPr lang="en-US" altLang="en-US" sz="1200" b="0"/>
              <a:pPr>
                <a:spcBef>
                  <a:spcPct val="0"/>
                </a:spcBef>
                <a:buFontTx/>
                <a:buNone/>
              </a:pPr>
              <a:t>95</a:t>
            </a:fld>
            <a:endParaRPr lang="en-US" altLang="en-US" sz="1200" b="0"/>
          </a:p>
        </p:txBody>
      </p:sp>
      <p:sp>
        <p:nvSpPr>
          <p:cNvPr id="1024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1024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62088912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3F3432B9-B861-4B3C-84ED-A54B2EC18CA1}" type="slidenum">
              <a:rPr lang="en-US" altLang="en-US" sz="1200" b="0"/>
              <a:pPr algn="ctr">
                <a:spcBef>
                  <a:spcPct val="0"/>
                </a:spcBef>
                <a:buFontTx/>
                <a:buNone/>
              </a:pPr>
              <a:t>96</a:t>
            </a:fld>
            <a:endParaRPr lang="en-US" altLang="en-US" sz="1200" b="0"/>
          </a:p>
        </p:txBody>
      </p:sp>
      <p:sp>
        <p:nvSpPr>
          <p:cNvPr id="12291"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A53F92A-81B6-49C7-B714-09F2C9D8DF30}" type="slidenum">
              <a:rPr lang="en-US" altLang="en-US" sz="1200" b="0"/>
              <a:pPr algn="ctr">
                <a:spcBef>
                  <a:spcPct val="0"/>
                </a:spcBef>
                <a:buFontTx/>
                <a:buNone/>
              </a:pPr>
              <a:t>96</a:t>
            </a:fld>
            <a:endParaRPr lang="en-US" altLang="en-US" sz="1200" b="0"/>
          </a:p>
        </p:txBody>
      </p:sp>
      <p:sp>
        <p:nvSpPr>
          <p:cNvPr id="12292" name="Rectangle 2"/>
          <p:cNvSpPr>
            <a:spLocks noGrp="1" noChangeArrowheads="1"/>
          </p:cNvSpPr>
          <p:nvPr>
            <p:ph type="title" idx="4294967295"/>
          </p:nvPr>
        </p:nvSpPr>
        <p:spPr>
          <a:xfrm>
            <a:off x="2209800" y="685800"/>
            <a:ext cx="7772400" cy="852488"/>
          </a:xfrm>
        </p:spPr>
        <p:txBody>
          <a:bodyPr/>
          <a:lstStyle/>
          <a:p>
            <a:r>
              <a:rPr lang="en-GB" altLang="en-US" smtClean="0"/>
              <a:t>802.15.4y</a:t>
            </a:r>
            <a:br>
              <a:rPr lang="en-GB" altLang="en-US" smtClean="0"/>
            </a:br>
            <a:r>
              <a:rPr lang="en-GB" altLang="en-US" smtClean="0"/>
              <a:t>Security Next Generation</a:t>
            </a:r>
            <a:endParaRPr lang="en-US" altLang="en-US" smtClean="0"/>
          </a:p>
        </p:txBody>
      </p:sp>
      <p:sp>
        <p:nvSpPr>
          <p:cNvPr id="12293" name="Rectangle 3"/>
          <p:cNvSpPr>
            <a:spLocks noGrp="1" noChangeArrowheads="1"/>
          </p:cNvSpPr>
          <p:nvPr>
            <p:ph type="body" idx="4294967295"/>
          </p:nvPr>
        </p:nvSpPr>
        <p:spPr>
          <a:xfrm>
            <a:off x="1981200" y="1524000"/>
            <a:ext cx="8229600" cy="4814888"/>
          </a:xfrm>
        </p:spPr>
        <p:txBody>
          <a:bodyPr>
            <a:normAutofit fontScale="92500" lnSpcReduction="10000"/>
          </a:bodyPr>
          <a:lstStyle/>
          <a:p>
            <a:pPr marL="800100" indent="-457200">
              <a:spcBef>
                <a:spcPts val="375"/>
              </a:spcBef>
              <a:buFont typeface="Arial" panose="020B0604020202020204" pitchFamily="34" charset="0"/>
              <a:buChar char="•"/>
              <a:defRPr/>
            </a:pPr>
            <a:r>
              <a:rPr lang="en-US" altLang="en-US" sz="2800" dirty="0"/>
              <a:t>Update key descriptor:   </a:t>
            </a:r>
            <a:r>
              <a:rPr lang="en-US" altLang="en-US" sz="2800" dirty="0" err="1"/>
              <a:t>Tero</a:t>
            </a:r>
            <a:r>
              <a:rPr lang="en-US" altLang="en-US" sz="2800" dirty="0"/>
              <a:t> (in process)</a:t>
            </a:r>
          </a:p>
          <a:p>
            <a:pPr marL="800100" indent="-457200">
              <a:spcBef>
                <a:spcPts val="375"/>
              </a:spcBef>
              <a:buFont typeface="Arial" panose="020B0604020202020204" pitchFamily="34" charset="0"/>
              <a:buChar char="•"/>
              <a:defRPr/>
            </a:pPr>
            <a:r>
              <a:rPr lang="en-US" altLang="en-US" sz="2800" dirty="0"/>
              <a:t>Update 15.4-2015 Section 9 Security Text (see 15-18-0324-01) for technical comments (</a:t>
            </a:r>
            <a:r>
              <a:rPr lang="en-US" altLang="en-US" sz="2800" dirty="0" err="1"/>
              <a:t>Tero</a:t>
            </a:r>
            <a:r>
              <a:rPr lang="en-US" altLang="en-US" sz="2800" dirty="0"/>
              <a:t>)</a:t>
            </a:r>
          </a:p>
          <a:p>
            <a:pPr marL="800100" indent="-457200">
              <a:spcBef>
                <a:spcPts val="375"/>
              </a:spcBef>
              <a:buFont typeface="Arial" panose="020B0604020202020204" pitchFamily="34" charset="0"/>
              <a:buChar char="•"/>
              <a:defRPr/>
            </a:pPr>
            <a:r>
              <a:rPr lang="en-US" altLang="en-US" sz="2800" dirty="0"/>
              <a:t>Create “Annex B” for AES-256-CCM:  Don (draft created, to be modified)</a:t>
            </a:r>
          </a:p>
          <a:p>
            <a:pPr marL="800100" indent="-457200">
              <a:spcBef>
                <a:spcPts val="375"/>
              </a:spcBef>
              <a:buFont typeface="Arial" panose="020B0604020202020204" pitchFamily="34" charset="0"/>
              <a:buChar char="•"/>
              <a:defRPr/>
            </a:pPr>
            <a:r>
              <a:rPr lang="en-US" altLang="en-US" sz="2800" dirty="0"/>
              <a:t>Create “Annex C” for AES-256-CCM:  </a:t>
            </a:r>
            <a:r>
              <a:rPr lang="en-US" altLang="en-US" sz="2800" dirty="0" err="1"/>
              <a:t>Tero</a:t>
            </a:r>
            <a:r>
              <a:rPr lang="en-US" altLang="en-US" sz="2800" dirty="0"/>
              <a:t> (draft created)</a:t>
            </a:r>
          </a:p>
          <a:p>
            <a:pPr marL="800100" indent="-457200">
              <a:spcBef>
                <a:spcPts val="375"/>
              </a:spcBef>
              <a:buFont typeface="Arial" panose="020B0604020202020204" pitchFamily="34" charset="0"/>
              <a:buChar char="•"/>
              <a:defRPr/>
            </a:pPr>
            <a:r>
              <a:rPr lang="en-US" altLang="en-US" sz="2800" dirty="0"/>
              <a:t>Address ANA process for adding in cipher suites (use AES-256-CCM as first example):  Don (to be addressed in July</a:t>
            </a:r>
            <a:r>
              <a:rPr lang="en-US" altLang="en-US" sz="2800" dirty="0"/>
              <a:t>)</a:t>
            </a:r>
          </a:p>
          <a:p>
            <a:pPr marL="800100" indent="-457200">
              <a:spcBef>
                <a:spcPts val="375"/>
              </a:spcBef>
              <a:buFont typeface="Arial" panose="020B0604020202020204" pitchFamily="34" charset="0"/>
              <a:buChar char="•"/>
              <a:defRPr/>
            </a:pPr>
            <a:r>
              <a:rPr lang="en-US" altLang="en-US" sz="2800" dirty="0"/>
              <a:t>Creating draft of specification, hoping to have available and have informal review before July</a:t>
            </a:r>
          </a:p>
          <a:p>
            <a:pPr lvl="1">
              <a:buFont typeface="Arial" panose="020B0604020202020204" pitchFamily="34" charset="0"/>
              <a:buChar char="•"/>
              <a:defRPr/>
            </a:pPr>
            <a:endParaRPr lang="en-US" altLang="en-US" sz="2800" b="1" dirty="0"/>
          </a:p>
        </p:txBody>
      </p:sp>
      <p:sp>
        <p:nvSpPr>
          <p:cNvPr id="1229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CE37AC3-A75A-4012-86BA-FDED5CB9A7B8}" type="slidenum">
              <a:rPr lang="en-US" altLang="en-US" sz="1200" b="0"/>
              <a:pPr>
                <a:spcBef>
                  <a:spcPct val="0"/>
                </a:spcBef>
                <a:buFontTx/>
                <a:buNone/>
              </a:pPr>
              <a:t>96</a:t>
            </a:fld>
            <a:endParaRPr lang="en-US" altLang="en-US" sz="1200" b="0"/>
          </a:p>
        </p:txBody>
      </p:sp>
      <p:sp>
        <p:nvSpPr>
          <p:cNvPr id="1229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1229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225535155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3A87A2A6-46ED-42D1-8BDE-11A897228E7F}" type="slidenum">
              <a:rPr lang="en-US" altLang="en-US" sz="1200" b="0"/>
              <a:pPr algn="ctr">
                <a:spcBef>
                  <a:spcPct val="0"/>
                </a:spcBef>
                <a:buFontTx/>
                <a:buNone/>
              </a:pPr>
              <a:t>97</a:t>
            </a:fld>
            <a:endParaRPr lang="en-US" altLang="en-US" sz="1200" b="0"/>
          </a:p>
        </p:txBody>
      </p:sp>
      <p:sp>
        <p:nvSpPr>
          <p:cNvPr id="14339"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4500486E-13B4-437F-B3C6-EEC2A9F9DD3A}" type="slidenum">
              <a:rPr lang="en-US" altLang="en-US" sz="1200" b="0"/>
              <a:pPr algn="ctr">
                <a:spcBef>
                  <a:spcPct val="0"/>
                </a:spcBef>
                <a:buFontTx/>
                <a:buNone/>
              </a:pPr>
              <a:t>97</a:t>
            </a:fld>
            <a:endParaRPr lang="en-US" altLang="en-US" sz="1200" b="0"/>
          </a:p>
        </p:txBody>
      </p:sp>
      <p:sp>
        <p:nvSpPr>
          <p:cNvPr id="14340" name="Rectangle 2"/>
          <p:cNvSpPr>
            <a:spLocks noGrp="1" noChangeArrowheads="1"/>
          </p:cNvSpPr>
          <p:nvPr>
            <p:ph type="title" idx="4294967295"/>
          </p:nvPr>
        </p:nvSpPr>
        <p:spPr>
          <a:xfrm>
            <a:off x="2209800" y="685800"/>
            <a:ext cx="7772400" cy="852488"/>
          </a:xfrm>
        </p:spPr>
        <p:txBody>
          <a:bodyPr/>
          <a:lstStyle/>
          <a:p>
            <a:r>
              <a:rPr lang="en-GB" altLang="en-US" smtClean="0"/>
              <a:t>802.15.4z</a:t>
            </a:r>
            <a:br>
              <a:rPr lang="en-GB" altLang="en-US" smtClean="0"/>
            </a:br>
            <a:r>
              <a:rPr lang="en-GB" altLang="en-US" smtClean="0"/>
              <a:t>Enhanced IR-UWB Ranging</a:t>
            </a:r>
            <a:endParaRPr lang="en-US" altLang="en-US" smtClean="0"/>
          </a:p>
        </p:txBody>
      </p:sp>
      <p:sp>
        <p:nvSpPr>
          <p:cNvPr id="14341" name="Rectangle 3"/>
          <p:cNvSpPr>
            <a:spLocks noGrp="1" noChangeArrowheads="1"/>
          </p:cNvSpPr>
          <p:nvPr>
            <p:ph type="body" idx="4294967295"/>
          </p:nvPr>
        </p:nvSpPr>
        <p:spPr>
          <a:xfrm>
            <a:off x="1981200" y="1524000"/>
            <a:ext cx="8229600" cy="4814888"/>
          </a:xfrm>
        </p:spPr>
        <p:txBody>
          <a:bodyPr/>
          <a:lstStyle/>
          <a:p>
            <a:r>
              <a:rPr lang="en-US" altLang="en-US" smtClean="0"/>
              <a:t>Initial letter ballot passed (barely)</a:t>
            </a:r>
          </a:p>
          <a:p>
            <a:r>
              <a:rPr lang="en-US" altLang="en-US" smtClean="0"/>
              <a:t>2890 comments received</a:t>
            </a:r>
          </a:p>
          <a:p>
            <a:r>
              <a:rPr lang="en-US" altLang="en-US" smtClean="0"/>
              <a:t>Approx. 1700 unique comments</a:t>
            </a:r>
          </a:p>
          <a:p>
            <a:r>
              <a:rPr lang="en-US" altLang="en-US" smtClean="0"/>
              <a:t>Busy chipping away at comments</a:t>
            </a:r>
          </a:p>
          <a:p>
            <a:r>
              <a:rPr lang="en-US" altLang="en-US" smtClean="0"/>
              <a:t>All CAD comments addressed.</a:t>
            </a:r>
          </a:p>
          <a:p>
            <a:r>
              <a:rPr lang="en-US" altLang="en-US" smtClean="0"/>
              <a:t>Set up CRG, will have two 2 hour teleconferences weekly and a face to face meeting June 17-20.</a:t>
            </a:r>
          </a:p>
        </p:txBody>
      </p:sp>
      <p:sp>
        <p:nvSpPr>
          <p:cNvPr id="1434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27A9F25-124A-48E4-8BB6-D262DE21BF3F}" type="slidenum">
              <a:rPr lang="en-US" altLang="en-US" sz="1200" b="0"/>
              <a:pPr>
                <a:spcBef>
                  <a:spcPct val="0"/>
                </a:spcBef>
                <a:buFontTx/>
                <a:buNone/>
              </a:pPr>
              <a:t>97</a:t>
            </a:fld>
            <a:endParaRPr lang="en-US" altLang="en-US" sz="1200" b="0"/>
          </a:p>
        </p:txBody>
      </p:sp>
      <p:sp>
        <p:nvSpPr>
          <p:cNvPr id="143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1434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288594913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9ED626A3-540F-4E87-9A42-D5F944ED95B3}" type="slidenum">
              <a:rPr lang="en-US" altLang="en-US" sz="1200" b="0"/>
              <a:pPr algn="ctr">
                <a:spcBef>
                  <a:spcPct val="0"/>
                </a:spcBef>
                <a:buFontTx/>
                <a:buNone/>
              </a:pPr>
              <a:t>98</a:t>
            </a:fld>
            <a:endParaRPr lang="en-US" altLang="en-US" sz="1200" b="0"/>
          </a:p>
        </p:txBody>
      </p:sp>
      <p:sp>
        <p:nvSpPr>
          <p:cNvPr id="16387"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D89FF966-3871-47E5-B21F-47DC399EB3AF}" type="slidenum">
              <a:rPr lang="en-US" altLang="en-US" sz="1200" b="0"/>
              <a:pPr algn="ctr">
                <a:spcBef>
                  <a:spcPct val="0"/>
                </a:spcBef>
                <a:buFontTx/>
                <a:buNone/>
              </a:pPr>
              <a:t>98</a:t>
            </a:fld>
            <a:endParaRPr lang="en-US" altLang="en-US" sz="1200" b="0"/>
          </a:p>
        </p:txBody>
      </p:sp>
      <p:sp>
        <p:nvSpPr>
          <p:cNvPr id="16388" name="Rectangle 2"/>
          <p:cNvSpPr>
            <a:spLocks noGrp="1" noChangeArrowheads="1"/>
          </p:cNvSpPr>
          <p:nvPr>
            <p:ph type="title" idx="4294967295"/>
          </p:nvPr>
        </p:nvSpPr>
        <p:spPr>
          <a:xfrm>
            <a:off x="2209800" y="685800"/>
            <a:ext cx="7772400" cy="852488"/>
          </a:xfrm>
        </p:spPr>
        <p:txBody>
          <a:bodyPr/>
          <a:lstStyle/>
          <a:p>
            <a:r>
              <a:rPr lang="en-GB" altLang="en-US" smtClean="0"/>
              <a:t>802.15.4md</a:t>
            </a:r>
            <a:br>
              <a:rPr lang="en-GB" altLang="en-US" smtClean="0"/>
            </a:br>
            <a:r>
              <a:rPr lang="en-GB" altLang="en-US" smtClean="0"/>
              <a:t>15.4 revision 4</a:t>
            </a:r>
            <a:endParaRPr lang="en-US" altLang="en-US" smtClean="0"/>
          </a:p>
        </p:txBody>
      </p:sp>
      <p:sp>
        <p:nvSpPr>
          <p:cNvPr id="16389" name="Rectangle 3"/>
          <p:cNvSpPr>
            <a:spLocks noGrp="1" noChangeArrowheads="1"/>
          </p:cNvSpPr>
          <p:nvPr>
            <p:ph type="body" idx="4294967295"/>
          </p:nvPr>
        </p:nvSpPr>
        <p:spPr>
          <a:xfrm>
            <a:off x="1981200" y="1524000"/>
            <a:ext cx="8229600" cy="4814888"/>
          </a:xfrm>
        </p:spPr>
        <p:txBody>
          <a:bodyPr/>
          <a:lstStyle/>
          <a:p>
            <a:pPr marL="457200" indent="-457200"/>
            <a:r>
              <a:rPr lang="en-US" altLang="en-US" sz="3200"/>
              <a:t>Reviewed Latest Draft </a:t>
            </a:r>
          </a:p>
          <a:p>
            <a:pPr marL="914400" lvl="1" indent="-457200">
              <a:buFont typeface="Arial" panose="020B0604020202020204" pitchFamily="34" charset="0"/>
              <a:buChar char="•"/>
            </a:pPr>
            <a:r>
              <a:rPr lang="en-US" altLang="en-US" sz="2800"/>
              <a:t>IEEE P802.15.4-REVd/D02</a:t>
            </a:r>
          </a:p>
          <a:p>
            <a:pPr marL="1371600" lvl="2" indent="-457200"/>
            <a:r>
              <a:rPr lang="en-US" altLang="en-US" sz="2800"/>
              <a:t>Available in Members Private Area</a:t>
            </a:r>
          </a:p>
          <a:p>
            <a:pPr marL="457200" indent="-457200"/>
            <a:r>
              <a:rPr lang="en-US" altLang="en-US" sz="2800"/>
              <a:t>Determined effort related to inclusion of IEEE 802.15.4X into the Draft along with edits to Figures and Tables</a:t>
            </a:r>
          </a:p>
          <a:p>
            <a:pPr marL="457200" indent="-457200"/>
            <a:r>
              <a:rPr lang="en-US" altLang="en-US" sz="2800"/>
              <a:t>Worked on a Time Line</a:t>
            </a:r>
          </a:p>
          <a:p>
            <a:pPr marL="457200" indent="-457200"/>
            <a:r>
              <a:rPr lang="en-US" altLang="en-US" sz="2800"/>
              <a:t>CRG formed</a:t>
            </a:r>
          </a:p>
          <a:p>
            <a:pPr marL="457200" indent="-457200"/>
            <a:r>
              <a:rPr lang="en-US" altLang="en-US" sz="2800"/>
              <a:t>Next WG ballot by June 10, will not be a recirculation because 802.15.4x now included </a:t>
            </a:r>
          </a:p>
        </p:txBody>
      </p:sp>
      <p:sp>
        <p:nvSpPr>
          <p:cNvPr id="1639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0FC3C8A-76C9-49F0-B02C-D25E64D0C320}" type="slidenum">
              <a:rPr lang="en-US" altLang="en-US" sz="1200" b="0"/>
              <a:pPr>
                <a:spcBef>
                  <a:spcPct val="0"/>
                </a:spcBef>
                <a:buFontTx/>
                <a:buNone/>
              </a:pPr>
              <a:t>98</a:t>
            </a:fld>
            <a:endParaRPr lang="en-US" altLang="en-US" sz="1200" b="0"/>
          </a:p>
        </p:txBody>
      </p:sp>
      <p:sp>
        <p:nvSpPr>
          <p:cNvPr id="1639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1639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1139125003"/>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5815D5B5-9952-4705-B6A6-7D0FA0E275B1}" type="slidenum">
              <a:rPr lang="en-US" altLang="en-US" sz="1200" b="0"/>
              <a:pPr algn="ctr">
                <a:spcBef>
                  <a:spcPct val="0"/>
                </a:spcBef>
                <a:buFontTx/>
                <a:buNone/>
              </a:pPr>
              <a:t>99</a:t>
            </a:fld>
            <a:endParaRPr lang="en-US" altLang="en-US" sz="1200" b="0"/>
          </a:p>
        </p:txBody>
      </p:sp>
      <p:sp>
        <p:nvSpPr>
          <p:cNvPr id="18435"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491F8DB-AA2D-4EDF-A08F-63DEAC30B173}" type="slidenum">
              <a:rPr lang="en-US" altLang="en-US" sz="1200" b="0"/>
              <a:pPr algn="ctr">
                <a:spcBef>
                  <a:spcPct val="0"/>
                </a:spcBef>
                <a:buFontTx/>
                <a:buNone/>
              </a:pPr>
              <a:t>99</a:t>
            </a:fld>
            <a:endParaRPr lang="en-US" altLang="en-US" sz="1200" b="0"/>
          </a:p>
        </p:txBody>
      </p:sp>
      <p:sp>
        <p:nvSpPr>
          <p:cNvPr id="18436" name="Rectangle 2"/>
          <p:cNvSpPr>
            <a:spLocks noGrp="1" noChangeArrowheads="1"/>
          </p:cNvSpPr>
          <p:nvPr>
            <p:ph type="title" idx="4294967295"/>
          </p:nvPr>
        </p:nvSpPr>
        <p:spPr>
          <a:xfrm>
            <a:off x="2209800" y="685800"/>
            <a:ext cx="7772400" cy="852488"/>
          </a:xfrm>
        </p:spPr>
        <p:txBody>
          <a:bodyPr/>
          <a:lstStyle/>
          <a:p>
            <a:r>
              <a:rPr lang="en-GB" altLang="en-US" smtClean="0"/>
              <a:t>802.15.12</a:t>
            </a:r>
            <a:br>
              <a:rPr lang="en-GB" altLang="en-US" smtClean="0"/>
            </a:br>
            <a:r>
              <a:rPr lang="en-GB" altLang="en-US" smtClean="0"/>
              <a:t>ULI (Upper Layer Interface)</a:t>
            </a:r>
            <a:endParaRPr lang="en-US" altLang="en-US" smtClean="0"/>
          </a:p>
        </p:txBody>
      </p:sp>
      <p:sp>
        <p:nvSpPr>
          <p:cNvPr id="27653" name="Rectangle 3"/>
          <p:cNvSpPr>
            <a:spLocks noGrp="1" noChangeArrowheads="1"/>
          </p:cNvSpPr>
          <p:nvPr>
            <p:ph type="body" idx="4294967295"/>
          </p:nvPr>
        </p:nvSpPr>
        <p:spPr>
          <a:xfrm>
            <a:off x="1981200" y="1524001"/>
            <a:ext cx="8229600" cy="4951413"/>
          </a:xfrm>
        </p:spPr>
        <p:txBody>
          <a:bodyPr>
            <a:normAutofit/>
          </a:bodyPr>
          <a:lstStyle/>
          <a:p>
            <a:pPr>
              <a:buClr>
                <a:srgbClr val="FF0000"/>
              </a:buClr>
              <a:buFont typeface="Wingdings" charset="2"/>
              <a:buChar char="q"/>
              <a:defRPr/>
            </a:pPr>
            <a:r>
              <a:rPr lang="en-US" sz="2200" dirty="0"/>
              <a:t>Reviewed ULI Mandatory Elements Operation (15-17-0656-20)</a:t>
            </a:r>
          </a:p>
          <a:p>
            <a:pPr>
              <a:buClr>
                <a:srgbClr val="FF0000"/>
              </a:buClr>
              <a:buFont typeface="Wingdings" charset="2"/>
              <a:buChar char="q"/>
              <a:defRPr/>
            </a:pPr>
            <a:r>
              <a:rPr lang="en-US" sz="2200" dirty="0"/>
              <a:t>Reviewed functional decomposition review (15-17-0113-10) </a:t>
            </a:r>
          </a:p>
          <a:p>
            <a:pPr>
              <a:buClr>
                <a:srgbClr val="FF0000"/>
              </a:buClr>
              <a:buFont typeface="Wingdings" charset="2"/>
              <a:buChar char="q"/>
              <a:defRPr/>
            </a:pPr>
            <a:r>
              <a:rPr lang="en-US" sz="2200" dirty="0"/>
              <a:t>Presentations made</a:t>
            </a:r>
          </a:p>
          <a:p>
            <a:pPr marL="800100" lvl="1" indent="-342900">
              <a:buClr>
                <a:srgbClr val="FF0000"/>
              </a:buClr>
              <a:buFont typeface="Wingdings" charset="2"/>
              <a:buChar char="q"/>
              <a:defRPr/>
            </a:pPr>
            <a:r>
              <a:rPr lang="en-US" b="1" dirty="0"/>
              <a:t>ULI design for 802.15.10 (L2R) </a:t>
            </a:r>
          </a:p>
          <a:p>
            <a:pPr marL="800100" lvl="1" indent="-342900">
              <a:buClr>
                <a:srgbClr val="FF0000"/>
              </a:buClr>
              <a:buFont typeface="Wingdings" charset="2"/>
              <a:buChar char="q"/>
              <a:defRPr/>
            </a:pPr>
            <a:r>
              <a:rPr lang="en-US" b="1" dirty="0"/>
              <a:t>Architecture for ULI Module Interfaces</a:t>
            </a:r>
          </a:p>
          <a:p>
            <a:pPr marL="800100" lvl="1" indent="-342900">
              <a:buClr>
                <a:srgbClr val="FF0000"/>
              </a:buClr>
              <a:buFont typeface="Wingdings" charset="2"/>
              <a:buChar char="q"/>
              <a:defRPr/>
            </a:pPr>
            <a:r>
              <a:rPr lang="en-US" b="1" dirty="0"/>
              <a:t>6tisch Yang model</a:t>
            </a:r>
          </a:p>
          <a:p>
            <a:pPr>
              <a:buClr>
                <a:srgbClr val="FF0000"/>
              </a:buClr>
              <a:buFont typeface="Wingdings" charset="2"/>
              <a:buChar char="q"/>
              <a:defRPr/>
            </a:pPr>
            <a:r>
              <a:rPr lang="en-US" sz="2200" dirty="0"/>
              <a:t>Discussion on how L2R would work with ULI</a:t>
            </a:r>
          </a:p>
          <a:p>
            <a:pPr>
              <a:buClr>
                <a:srgbClr val="FF0000"/>
              </a:buClr>
              <a:buFont typeface="Wingdings" charset="2"/>
              <a:buChar char="q"/>
              <a:defRPr/>
            </a:pPr>
            <a:r>
              <a:rPr lang="en-US" sz="2200" dirty="0"/>
              <a:t>Discussion on the concept of mapping addresses to profiles</a:t>
            </a:r>
          </a:p>
          <a:p>
            <a:pPr marL="57150">
              <a:buClr>
                <a:srgbClr val="FF0000"/>
              </a:buClr>
              <a:buFont typeface="Wingdings" charset="2"/>
              <a:buChar char="q"/>
              <a:defRPr/>
            </a:pPr>
            <a:r>
              <a:rPr lang="en-US" sz="2800" dirty="0"/>
              <a:t>Looking to have a first internal TG draft by July 2019</a:t>
            </a:r>
            <a:endParaRPr lang="en-US" sz="2800" dirty="0"/>
          </a:p>
        </p:txBody>
      </p:sp>
      <p:sp>
        <p:nvSpPr>
          <p:cNvPr id="18438"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B9161D2-4553-4681-A193-F1D1FEFA72CB}" type="slidenum">
              <a:rPr lang="en-US" altLang="en-US" sz="1200" b="0"/>
              <a:pPr>
                <a:spcBef>
                  <a:spcPct val="0"/>
                </a:spcBef>
                <a:buFontTx/>
                <a:buNone/>
              </a:pPr>
              <a:t>99</a:t>
            </a:fld>
            <a:endParaRPr lang="en-US" altLang="en-US" sz="1200" b="0"/>
          </a:p>
        </p:txBody>
      </p:sp>
      <p:sp>
        <p:nvSpPr>
          <p:cNvPr id="1843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1844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9726726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3220</TotalTime>
  <Words>7558</Words>
  <Application>Microsoft Office PowerPoint</Application>
  <PresentationFormat>Widescreen</PresentationFormat>
  <Paragraphs>1783</Paragraphs>
  <Slides>121</Slides>
  <Notes>82</Notes>
  <HiddenSlides>0</HiddenSlides>
  <MMClips>0</MMClips>
  <ScaleCrop>false</ScaleCrop>
  <HeadingPairs>
    <vt:vector size="8" baseType="variant">
      <vt:variant>
        <vt:lpstr>Fonts Used</vt:lpstr>
      </vt:variant>
      <vt:variant>
        <vt:i4>17</vt:i4>
      </vt:variant>
      <vt:variant>
        <vt:lpstr>Theme</vt:lpstr>
      </vt:variant>
      <vt:variant>
        <vt:i4>1</vt:i4>
      </vt:variant>
      <vt:variant>
        <vt:lpstr>Embedded OLE Servers</vt:lpstr>
      </vt:variant>
      <vt:variant>
        <vt:i4>2</vt:i4>
      </vt:variant>
      <vt:variant>
        <vt:lpstr>Slide Titles</vt:lpstr>
      </vt:variant>
      <vt:variant>
        <vt:i4>121</vt:i4>
      </vt:variant>
    </vt:vector>
  </HeadingPairs>
  <TitlesOfParts>
    <vt:vector size="141" baseType="lpstr">
      <vt:lpstr>Arial Unicode MS</vt:lpstr>
      <vt:lpstr>MS Gothic</vt:lpstr>
      <vt:lpstr>MS PGothic</vt:lpstr>
      <vt:lpstr>MS PGothic</vt:lpstr>
      <vt:lpstr>AR PL UMing CN</vt:lpstr>
      <vt:lpstr>Arial</vt:lpstr>
      <vt:lpstr>Calibri</vt:lpstr>
      <vt:lpstr>DejaVu Sans</vt:lpstr>
      <vt:lpstr>DejaVu Serif</vt:lpstr>
      <vt:lpstr>Gulim</vt:lpstr>
      <vt:lpstr>Gulim</vt:lpstr>
      <vt:lpstr>StarSymbol</vt:lpstr>
      <vt:lpstr>Symbol</vt:lpstr>
      <vt:lpstr>Times</vt:lpstr>
      <vt:lpstr>Times New Roman</vt:lpstr>
      <vt:lpstr>Verdana</vt:lpstr>
      <vt:lpstr>Wingdings</vt:lpstr>
      <vt:lpstr>Office Theme</vt:lpstr>
      <vt:lpstr>Document</vt:lpstr>
      <vt:lpstr>Dokument</vt:lpstr>
      <vt:lpstr>802.11 WG May 2019 Closing Reports</vt:lpstr>
      <vt:lpstr>Abstract</vt:lpstr>
      <vt:lpstr>Attendance by breakout</vt:lpstr>
      <vt:lpstr>PowerPoint Presentation</vt:lpstr>
      <vt:lpstr>802.11 WG Editor’s Meeting (May 2019)</vt:lpstr>
      <vt:lpstr>May 14th roundtable status report</vt:lpstr>
      <vt:lpstr>MDR Status</vt:lpstr>
      <vt:lpstr>Editor Amendment Ordering</vt:lpstr>
      <vt:lpstr>Draft Development Snapshot</vt:lpstr>
      <vt:lpstr>PowerPoint Presentation</vt:lpstr>
      <vt:lpstr>PowerPoint Presentation</vt:lpstr>
      <vt:lpstr>802.11 AANI SC – May 2019</vt:lpstr>
      <vt:lpstr>PowerPoint Presentation</vt:lpstr>
      <vt:lpstr>ARC Closing Report </vt:lpstr>
      <vt:lpstr>Abstract</vt:lpstr>
      <vt:lpstr>Work Completed</vt:lpstr>
      <vt:lpstr>Work Completed (cont)</vt:lpstr>
      <vt:lpstr>Work Completed (cont)</vt:lpstr>
      <vt:lpstr>Work Completed (cont)</vt:lpstr>
      <vt:lpstr>Work Completed (cont)</vt:lpstr>
      <vt:lpstr>Work Completed (cont)</vt:lpstr>
      <vt:lpstr>Teleconference(s)</vt:lpstr>
      <vt:lpstr>July 2019 Plans</vt:lpstr>
      <vt:lpstr>IEEE 802.11 Coexistence SC closing report in Atlanta in May 2019</vt:lpstr>
      <vt:lpstr>IEEE 802.11 Coexistence SC achieved its goals as an effective discussion forum for coexistence issues</vt:lpstr>
      <vt:lpstr>IEEE 802.11 Coexistence SC achieved its goals as an effective discussion forum for coexistence issues</vt:lpstr>
      <vt:lpstr>IEEE 802.11 Coexistence SC will focus on the Coex Workshop in Vienna in July 2019</vt:lpstr>
      <vt:lpstr>WNG SC Closing Report</vt:lpstr>
      <vt:lpstr>Abstract</vt:lpstr>
      <vt:lpstr>PowerPoint Presentation</vt:lpstr>
      <vt:lpstr>IEEE 802 JTC1 Standing Committee May 2019 (Atlanta) closing report</vt:lpstr>
      <vt:lpstr>IEEE 802 JTC1 SC focused on executing the PSDO process</vt:lpstr>
      <vt:lpstr>IEEE 802 JTC1 SC focused on executing the PSDO process</vt:lpstr>
      <vt:lpstr>IEEE 802 JTC1 SC considered other SC6 related issues</vt:lpstr>
      <vt:lpstr>IEEE 802 JTC1 SC will focus on executing the PSDO process in Vienna in July 2019</vt:lpstr>
      <vt:lpstr>TGmd May 2019 Closing Report</vt:lpstr>
      <vt:lpstr>Abstract</vt:lpstr>
      <vt:lpstr>Work completed this week  </vt:lpstr>
      <vt:lpstr>TGmd schedule - updated </vt:lpstr>
      <vt:lpstr>References</vt:lpstr>
      <vt:lpstr>TGax May 2019 Closing Report</vt:lpstr>
      <vt:lpstr>Abstract</vt:lpstr>
      <vt:lpstr>Work Completed</vt:lpstr>
      <vt:lpstr>Timeline - updated</vt:lpstr>
      <vt:lpstr>July 2019 Goals</vt:lpstr>
      <vt:lpstr>Teleconference Schedule</vt:lpstr>
      <vt:lpstr>Task Group AY  May 2019 Closing Report</vt:lpstr>
      <vt:lpstr>Abstract</vt:lpstr>
      <vt:lpstr>PowerPoint Presentation</vt:lpstr>
      <vt:lpstr>PowerPoint Presentation</vt:lpstr>
      <vt:lpstr>PowerPoint Presentation</vt:lpstr>
      <vt:lpstr>TGaz Next Generation Positioning  May Meeting Closing Report</vt:lpstr>
      <vt:lpstr>Abstract</vt:lpstr>
      <vt:lpstr>TG Status And Work Completed</vt:lpstr>
      <vt:lpstr>Goal Towards July Meeting and Beyond</vt:lpstr>
      <vt:lpstr>Teleconference Schedule</vt:lpstr>
      <vt:lpstr>2019 May  TGba Closing Report</vt:lpstr>
      <vt:lpstr>Work Completed</vt:lpstr>
      <vt:lpstr>Goals for July 2019</vt:lpstr>
      <vt:lpstr>Teleconference Call Schedule</vt:lpstr>
      <vt:lpstr>TGbb May 2019 Closing Report</vt:lpstr>
      <vt:lpstr>PowerPoint Presentation</vt:lpstr>
      <vt:lpstr>PowerPoint Presentation</vt:lpstr>
      <vt:lpstr>PowerPoint Presentation</vt:lpstr>
      <vt:lpstr>PowerPoint Presentation</vt:lpstr>
      <vt:lpstr>PowerPoint Presentation</vt:lpstr>
      <vt:lpstr>TGbc Closing Report</vt:lpstr>
      <vt:lpstr>Abstract</vt:lpstr>
      <vt:lpstr>Work Completed this week</vt:lpstr>
      <vt:lpstr>Plans for July 2019</vt:lpstr>
      <vt:lpstr>Future Session Planning</vt:lpstr>
      <vt:lpstr>TGbc schedule – unchanged</vt:lpstr>
      <vt:lpstr>References</vt:lpstr>
      <vt:lpstr>TGbd Closing Report – Atlanta</vt:lpstr>
      <vt:lpstr>Abstract</vt:lpstr>
      <vt:lpstr>Completed work items in the week</vt:lpstr>
      <vt:lpstr>Motion on LS response to CITS</vt:lpstr>
      <vt:lpstr>Motion on forming Adhoc Groups</vt:lpstr>
      <vt:lpstr>Tech submissions presented after Mar</vt:lpstr>
      <vt:lpstr>Tech submissions list (not presented)</vt:lpstr>
      <vt:lpstr>Approved TG Document</vt:lpstr>
      <vt:lpstr>Timeline (unchanged)</vt:lpstr>
      <vt:lpstr>Teleconferences and Goal for May meeting</vt:lpstr>
      <vt:lpstr>TGbe May 2019 Closing Report</vt:lpstr>
      <vt:lpstr>Abstract</vt:lpstr>
      <vt:lpstr>Work Completed</vt:lpstr>
      <vt:lpstr>Goals for July 2019</vt:lpstr>
      <vt:lpstr>Teleconference Plan</vt:lpstr>
      <vt:lpstr>PowerPoint Presentation</vt:lpstr>
      <vt:lpstr>PowerPoint Presentation</vt:lpstr>
      <vt:lpstr>PowerPoint Presentation</vt:lpstr>
      <vt:lpstr>Report on 802.15</vt:lpstr>
      <vt:lpstr>Abstract</vt:lpstr>
      <vt:lpstr>802.15.4w Low Power Wide Area Networks</vt:lpstr>
      <vt:lpstr>802.15.4x Field Area Network Enhancements</vt:lpstr>
      <vt:lpstr>802.15.4y Security Next Generation</vt:lpstr>
      <vt:lpstr>802.15.4z Enhanced IR-UWB Ranging</vt:lpstr>
      <vt:lpstr>802.15.4md 15.4 revision 4</vt:lpstr>
      <vt:lpstr>802.15.12 ULI (Upper Layer Interface)</vt:lpstr>
      <vt:lpstr>802.15.13 Multi Gigabit/sec Optical Wireless Communications</vt:lpstr>
      <vt:lpstr>THz TAG</vt:lpstr>
      <vt:lpstr>Dependable IG</vt:lpstr>
      <vt:lpstr>Profiles IG</vt:lpstr>
      <vt:lpstr>Vehicular Assistive Technology IG</vt:lpstr>
      <vt:lpstr>9a IG Revision to IEEE 802.15.9</vt:lpstr>
      <vt:lpstr>Maintenance SC</vt:lpstr>
      <vt:lpstr>IETF SC</vt:lpstr>
      <vt:lpstr>WNG SC</vt:lpstr>
      <vt:lpstr>References</vt:lpstr>
      <vt:lpstr>IEEE 802.18 RR-TAG Atlanta, GA USA, Wireless Interim  Liaison  from 802.18 to 802.11</vt:lpstr>
      <vt:lpstr>Items Discussed</vt:lpstr>
      <vt:lpstr>Items Discussed – cont.</vt:lpstr>
      <vt:lpstr>Approved</vt:lpstr>
      <vt:lpstr>Next</vt:lpstr>
      <vt:lpstr>802.18 Meeting Close</vt:lpstr>
      <vt:lpstr>Report on 802.21</vt:lpstr>
      <vt:lpstr>Abstract</vt:lpstr>
      <vt:lpstr>Network Enablers for seamless HMD based VR Content Service SG</vt:lpstr>
      <vt:lpstr>References</vt:lpstr>
      <vt:lpstr>802.24 Vertical Applications Technical Advisory Group Liaison Report</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144</cp:revision>
  <cp:lastPrinted>1601-01-01T00:00:00Z</cp:lastPrinted>
  <dcterms:created xsi:type="dcterms:W3CDTF">2018-05-10T15:59:06Z</dcterms:created>
  <dcterms:modified xsi:type="dcterms:W3CDTF">2019-05-17T14:27:16Z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2019-03-15 16:56:13Z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