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86" r:id="rId5"/>
    <p:sldId id="291" r:id="rId6"/>
    <p:sldId id="259" r:id="rId7"/>
    <p:sldId id="293" r:id="rId8"/>
    <p:sldId id="294" r:id="rId9"/>
    <p:sldId id="260" r:id="rId10"/>
    <p:sldId id="301" r:id="rId11"/>
    <p:sldId id="298" r:id="rId12"/>
    <p:sldId id="299" r:id="rId13"/>
    <p:sldId id="263" r:id="rId14"/>
    <p:sldId id="297" r:id="rId15"/>
    <p:sldId id="295" r:id="rId16"/>
    <p:sldId id="290" r:id="rId17"/>
    <p:sldId id="287" r:id="rId18"/>
    <p:sldId id="292" r:id="rId19"/>
    <p:sldId id="300" r:id="rId20"/>
    <p:sldId id="289" r:id="rId21"/>
    <p:sldId id="296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89" d="100"/>
          <a:sy n="8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802.11-19/0256r7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1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802.11-19/0538r4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Nikola S. Seconded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Ian Sherlock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303285"/>
              </p:ext>
            </p:extLst>
          </p:nvPr>
        </p:nvGraphicFramePr>
        <p:xfrm>
          <a:off x="914402" y="1524001"/>
          <a:ext cx="10439397" cy="4561926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58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92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10,</a:t>
                      </a:r>
                      <a:r>
                        <a:rPr lang="fr-FR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July 8</a:t>
                      </a:r>
                      <a:endParaRPr lang="fr-FR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17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(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24), 31, June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(May 23), 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13, 27</a:t>
                      </a:r>
                    </a:p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May 30, June 20</a:t>
                      </a:r>
                      <a:endParaRPr lang="en-CA" sz="2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36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GB" sz="2000" b="0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July 10</a:t>
                      </a:r>
                      <a:endParaRPr lang="en-GB" sz="20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995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22), 29, June 5, 12, 19, July 10, 24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27, June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21, June 18, 25, Aug 6</a:t>
                      </a:r>
                    </a:p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4, Jul 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13, May 30, June 27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42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TGbe</a:t>
            </a:r>
            <a:r>
              <a:rPr lang="en-US" dirty="0" smtClean="0"/>
              <a:t> Vice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Laurent Cariou and Matthew Fischer as </a:t>
            </a:r>
            <a:r>
              <a:rPr lang="en-US" dirty="0" err="1" smtClean="0"/>
              <a:t>TGbe</a:t>
            </a:r>
            <a:r>
              <a:rPr lang="en-US" dirty="0" smtClean="0"/>
              <a:t> vice chairs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Alfred Asterjadhi</a:t>
            </a:r>
            <a:endParaRPr lang="en-US" dirty="0" smtClean="0"/>
          </a:p>
          <a:p>
            <a:r>
              <a:rPr lang="en-US" dirty="0" smtClean="0"/>
              <a:t>Seconded: Jeremy </a:t>
            </a:r>
            <a:r>
              <a:rPr lang="en-US" dirty="0" err="1" smtClean="0"/>
              <a:t>Folamd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 vice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Mark Hamilton as RCM TIG vice chair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Amelia Andersdotter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7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March 2019 minutes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RTA TIG minutes for March 2019 in 11-19-653r0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 smtClean="0"/>
              <a:t>Amelia Andersdotter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– ANA legacy IE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ANA </a:t>
            </a:r>
            <a:r>
              <a:rPr lang="en-US" dirty="0"/>
              <a:t>to assign </a:t>
            </a:r>
            <a:r>
              <a:rPr lang="en-US" dirty="0" smtClean="0"/>
              <a:t>a legacy </a:t>
            </a:r>
            <a:r>
              <a:rPr lang="en-US" dirty="0" smtClean="0"/>
              <a:t>element </a:t>
            </a:r>
            <a:r>
              <a:rPr lang="en-US" dirty="0"/>
              <a:t>ID for </a:t>
            </a:r>
            <a:r>
              <a:rPr lang="en-US" dirty="0" smtClean="0"/>
              <a:t>an RSN </a:t>
            </a:r>
            <a:r>
              <a:rPr lang="en-US" dirty="0"/>
              <a:t>Extension </a:t>
            </a:r>
            <a:r>
              <a:rPr lang="en-US" dirty="0" smtClean="0"/>
              <a:t>element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</a:t>
            </a:r>
            <a:r>
              <a:rPr lang="en-US" dirty="0" err="1" smtClean="0"/>
              <a:t>Yunsong</a:t>
            </a:r>
            <a:r>
              <a:rPr lang="en-US" dirty="0" smtClean="0"/>
              <a:t> Yang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Alfred Asterjadhi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39/0/4</a:t>
            </a:r>
          </a:p>
          <a:p>
            <a:endParaRPr lang="en-US" dirty="0"/>
          </a:p>
          <a:p>
            <a:r>
              <a:rPr lang="en-US" dirty="0" smtClean="0"/>
              <a:t>(see 802.11 operations manual: 11-14-0629-22, section 9.3)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Authorize TGax to hold an ad-hoc meeting on July 10-12 in Rennes, France, for the purpose of resolving comments received on draft D4.0.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Robert Stacey </a:t>
            </a:r>
            <a:r>
              <a:rPr lang="en-GB" dirty="0"/>
              <a:t>on behalf of </a:t>
            </a:r>
            <a:r>
              <a:rPr lang="en-US" dirty="0" smtClean="0"/>
              <a:t>TGax</a:t>
            </a:r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TG vote: Moved</a:t>
            </a:r>
            <a:r>
              <a:rPr lang="en-GB" dirty="0"/>
              <a:t>: Mark Rison,  Seconded: Stephane Baron, Result: </a:t>
            </a:r>
            <a:r>
              <a:rPr lang="en-GB" dirty="0" smtClean="0"/>
              <a:t>28-1-4</a:t>
            </a:r>
            <a:endParaRPr lang="en-US" dirty="0"/>
          </a:p>
          <a:p>
            <a:pPr lvl="0"/>
            <a:r>
              <a:rPr lang="en-GB" dirty="0"/>
              <a:t>Note: MAC only.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2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smtClean="0"/>
              <a:t>- PAR </a:t>
            </a:r>
            <a:r>
              <a:rPr lang="en-US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altLang="en-US" dirty="0"/>
              <a:t>Believing that the PAR extension request contained in the document referenced below meets IEEE-SA guidelines,</a:t>
            </a:r>
          </a:p>
          <a:p>
            <a:r>
              <a:rPr lang="en-US" altLang="en-US" dirty="0"/>
              <a:t>Request that the PAR extension request contained in 11-19/0673r0 be posted to the IEEE 802 Executive Committee (EC) agenda for WG 802 preview and EC approval to submit to </a:t>
            </a:r>
            <a:r>
              <a:rPr lang="en-US" altLang="en-US" dirty="0" err="1"/>
              <a:t>NesCom</a:t>
            </a:r>
            <a:r>
              <a:rPr lang="en-US" altLang="en-US" dirty="0"/>
              <a:t>. </a:t>
            </a:r>
            <a:endParaRPr lang="en-US" altLang="en-US" dirty="0" smtClean="0"/>
          </a:p>
          <a:p>
            <a:endParaRPr lang="en-US" altLang="en-US" sz="2400" dirty="0">
              <a:ea typeface="Microsoft YaHei" panose="020B0503020204020204" pitchFamily="34" charset="-122"/>
            </a:endParaRPr>
          </a:p>
          <a:p>
            <a:r>
              <a:rPr lang="en-US" altLang="en-US" dirty="0" smtClean="0">
                <a:ea typeface="Microsoft YaHei" panose="020B0503020204020204" pitchFamily="34" charset="-122"/>
              </a:rPr>
              <a:t>Moved by Edward Au on behalf of </a:t>
            </a:r>
            <a:r>
              <a:rPr lang="en-US" altLang="en-US" dirty="0" err="1" smtClean="0">
                <a:ea typeface="Microsoft YaHei" panose="020B0503020204020204" pitchFamily="34" charset="-122"/>
              </a:rPr>
              <a:t>TGay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r>
              <a:rPr lang="en-US" altLang="en-US" dirty="0" smtClean="0">
                <a:ea typeface="Microsoft YaHei" panose="020B0503020204020204" pitchFamily="34" charset="-122"/>
              </a:rPr>
              <a:t>Seconded: Lei Wang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r>
              <a:rPr lang="en-US" altLang="en-US" sz="2400" dirty="0" smtClean="0">
                <a:ea typeface="Microsoft YaHei" panose="020B0503020204020204" pitchFamily="34" charset="-122"/>
              </a:rPr>
              <a:t>Result</a:t>
            </a:r>
            <a:r>
              <a:rPr lang="en-US" altLang="en-US" sz="2400" dirty="0" smtClean="0">
                <a:ea typeface="Microsoft YaHei" panose="020B0503020204020204" pitchFamily="34" charset="-122"/>
              </a:rPr>
              <a:t>: 45/0/0</a:t>
            </a:r>
            <a:endParaRPr lang="en-US" altLang="en-US" sz="2400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TG vote: Move</a:t>
            </a:r>
            <a:r>
              <a:rPr lang="en-US" altLang="en-US" dirty="0">
                <a:ea typeface="Microsoft YaHei" panose="020B0503020204020204" pitchFamily="34" charset="-122"/>
              </a:rPr>
              <a:t>:  Claudio da </a:t>
            </a:r>
            <a:r>
              <a:rPr lang="en-US" altLang="en-US" dirty="0" smtClean="0">
                <a:ea typeface="Microsoft YaHei" panose="020B0503020204020204" pitchFamily="34" charset="-122"/>
              </a:rPr>
              <a:t>Silva, Second</a:t>
            </a:r>
            <a:r>
              <a:rPr lang="en-US" altLang="en-US" dirty="0">
                <a:ea typeface="Microsoft YaHei" panose="020B0503020204020204" pitchFamily="34" charset="-122"/>
              </a:rPr>
              <a:t>:  Cheng </a:t>
            </a:r>
            <a:r>
              <a:rPr lang="en-US" altLang="en-US" dirty="0" smtClean="0">
                <a:ea typeface="Microsoft YaHei" panose="020B0503020204020204" pitchFamily="34" charset="-122"/>
              </a:rPr>
              <a:t>Chen, Result</a:t>
            </a:r>
            <a:r>
              <a:rPr lang="en-US" altLang="en-US" dirty="0">
                <a:ea typeface="Microsoft YaHei" panose="020B0503020204020204" pitchFamily="34" charset="-122"/>
              </a:rPr>
              <a:t>:  </a:t>
            </a:r>
            <a:r>
              <a:rPr lang="en-US" altLang="en-US" dirty="0" smtClean="0">
                <a:ea typeface="Microsoft YaHei" panose="020B0503020204020204" pitchFamily="34" charset="-122"/>
              </a:rPr>
              <a:t>16/0/0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245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smtClean="0"/>
              <a:t>– WG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Having </a:t>
            </a:r>
            <a:r>
              <a:rPr lang="en-US" altLang="en-US" dirty="0"/>
              <a:t>approved comment resolutions for all of the comments received from </a:t>
            </a:r>
            <a:r>
              <a:rPr lang="en-US" altLang="en-US" dirty="0" smtClean="0"/>
              <a:t>LB239 on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D3.0 </a:t>
            </a:r>
            <a:r>
              <a:rPr lang="en-US" altLang="en-US" dirty="0"/>
              <a:t>as contained in document </a:t>
            </a:r>
            <a:r>
              <a:rPr lang="en-US" altLang="en-US" dirty="0" smtClean="0"/>
              <a:t>11-19/297r8,</a:t>
            </a:r>
            <a:endParaRPr lang="en-US" altLang="en-US" dirty="0"/>
          </a:p>
          <a:p>
            <a:r>
              <a:rPr lang="en-US" altLang="en-US" dirty="0" smtClean="0"/>
              <a:t>Instruct </a:t>
            </a:r>
            <a:r>
              <a:rPr lang="en-US" altLang="en-US" dirty="0"/>
              <a:t>the editor to prepare P802.11ay D4.0 and</a:t>
            </a:r>
            <a:endParaRPr lang="en-GB" altLang="en-US" dirty="0"/>
          </a:p>
          <a:p>
            <a:r>
              <a:rPr lang="en-US" altLang="en-US" dirty="0"/>
              <a:t>Approve a 15 day Recirculation Working Group Technical Letter Ballot asking the question “Should P802.11ay D4.0 be forwarded to Sponsor Ballot</a:t>
            </a:r>
            <a:r>
              <a:rPr lang="en-US" altLang="en-US" dirty="0" smtClean="0"/>
              <a:t>?”</a:t>
            </a:r>
          </a:p>
          <a:p>
            <a:endParaRPr lang="en-US" altLang="en-US" sz="2400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Moved by Edward Au on behalf of </a:t>
            </a:r>
            <a:r>
              <a:rPr lang="en-US" altLang="en-US" dirty="0" err="1" smtClean="0">
                <a:ea typeface="Microsoft YaHei" panose="020B0503020204020204" pitchFamily="34" charset="-122"/>
              </a:rPr>
              <a:t>TGay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Result: </a:t>
            </a:r>
            <a:r>
              <a:rPr lang="en-US" altLang="en-US" dirty="0" smtClean="0">
                <a:ea typeface="Microsoft YaHei" panose="020B0503020204020204" pitchFamily="34" charset="-122"/>
              </a:rPr>
              <a:t>41/0/0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TG vote:  Moved: Assaf Kasher, Second</a:t>
            </a:r>
            <a:r>
              <a:rPr lang="en-US" altLang="en-US" dirty="0">
                <a:ea typeface="Microsoft YaHei" panose="020B0503020204020204" pitchFamily="34" charset="-122"/>
              </a:rPr>
              <a:t>:  Carlos </a:t>
            </a:r>
            <a:r>
              <a:rPr lang="en-US" altLang="en-US" dirty="0" smtClean="0">
                <a:ea typeface="Microsoft YaHei" panose="020B0503020204020204" pitchFamily="34" charset="-122"/>
              </a:rPr>
              <a:t>Cordeiro, Result: 17/0/0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69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dirty="0" smtClean="0"/>
              <a:t>- PAR </a:t>
            </a:r>
            <a:r>
              <a:rPr lang="en-US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r>
              <a:rPr lang="en-US" dirty="0" smtClean="0"/>
              <a:t>Believing </a:t>
            </a:r>
            <a:r>
              <a:rPr lang="en-US" dirty="0"/>
              <a:t>that the PAR extension contained in the document referenced below meets IEEE-SA guidelines,</a:t>
            </a:r>
          </a:p>
          <a:p>
            <a:r>
              <a:rPr lang="en-US" dirty="0" smtClean="0"/>
              <a:t>Request </a:t>
            </a:r>
            <a:r>
              <a:rPr lang="en-US" dirty="0"/>
              <a:t>that the PAR contained in 11-19-732r1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/>
              <a:t>Edward Au</a:t>
            </a:r>
            <a:endParaRPr lang="en-US" dirty="0" smtClean="0"/>
          </a:p>
          <a:p>
            <a:r>
              <a:rPr lang="en-US" dirty="0" smtClean="0"/>
              <a:t>Result: 41/0/0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vote: Moved</a:t>
            </a:r>
            <a:r>
              <a:rPr lang="en-US" dirty="0"/>
              <a:t>: Assaf </a:t>
            </a:r>
            <a:r>
              <a:rPr lang="en-US" dirty="0" smtClean="0"/>
              <a:t>Kasher, Seconded</a:t>
            </a:r>
            <a:r>
              <a:rPr lang="en-US" dirty="0"/>
              <a:t>: Jerome </a:t>
            </a:r>
            <a:r>
              <a:rPr lang="en-US" dirty="0" smtClean="0"/>
              <a:t>Henry, Result: 24/0/0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728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/>
              <a:t>TGaz</a:t>
            </a:r>
            <a:r>
              <a:rPr lang="en-US" dirty="0"/>
              <a:t> to hold an ad-hoc meeting on week of June 24</a:t>
            </a:r>
            <a:r>
              <a:rPr lang="en-US" baseline="30000" dirty="0"/>
              <a:t>th</a:t>
            </a:r>
            <a:r>
              <a:rPr lang="en-US" dirty="0"/>
              <a:t>, 2019 in the </a:t>
            </a:r>
            <a:r>
              <a:rPr lang="en-US" dirty="0" smtClean="0"/>
              <a:t>Bay Area, California USA,</a:t>
            </a:r>
            <a:r>
              <a:rPr lang="en-US" dirty="0"/>
              <a:t> for the purpose of comment resolution.</a:t>
            </a:r>
          </a:p>
          <a:p>
            <a:endParaRPr lang="en-US" dirty="0" smtClean="0"/>
          </a:p>
          <a:p>
            <a:r>
              <a:rPr lang="en-US" dirty="0" smtClean="0"/>
              <a:t>Moved by </a:t>
            </a:r>
            <a:r>
              <a:rPr lang="en-US" dirty="0" smtClean="0"/>
              <a:t>Jonathan Segev </a:t>
            </a:r>
            <a:r>
              <a:rPr lang="en-US" dirty="0" smtClean="0"/>
              <a:t>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 vote: Move</a:t>
            </a:r>
            <a:r>
              <a:rPr lang="en-US" dirty="0"/>
              <a:t>: Assaf </a:t>
            </a:r>
            <a:r>
              <a:rPr lang="en-US" dirty="0" smtClean="0"/>
              <a:t>Kasher, Second</a:t>
            </a:r>
            <a:r>
              <a:rPr lang="en-US" dirty="0"/>
              <a:t>: Ganesh </a:t>
            </a:r>
            <a:r>
              <a:rPr lang="en-US" dirty="0" smtClean="0"/>
              <a:t>Venkatesan, Result: 14/0/1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55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 following Monday plenary</a:t>
            </a:r>
          </a:p>
          <a:p>
            <a:r>
              <a:rPr lang="en-US" b="0" dirty="0" smtClean="0"/>
              <a:t>R2 Update following Wednesday plenary</a:t>
            </a:r>
          </a:p>
          <a:p>
            <a:r>
              <a:rPr lang="en-US" b="0" dirty="0" smtClean="0"/>
              <a:t>R3 Prepare for Friday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– WG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LB 237 on P802.11ba </a:t>
            </a:r>
            <a:r>
              <a:rPr lang="en-US" dirty="0" smtClean="0"/>
              <a:t>D2.0 in 11-19/312r9 and 11-19/617r11</a:t>
            </a:r>
            <a:endParaRPr lang="en-US" dirty="0"/>
          </a:p>
          <a:p>
            <a:r>
              <a:rPr lang="en-US" dirty="0" smtClean="0"/>
              <a:t>Instruct </a:t>
            </a:r>
            <a:r>
              <a:rPr lang="en-US" dirty="0"/>
              <a:t>the editor to prepare P802.11ba D3.0 incorporating these resolutions and,</a:t>
            </a:r>
          </a:p>
          <a:p>
            <a:r>
              <a:rPr lang="en-US" dirty="0" smtClean="0"/>
              <a:t>Approve </a:t>
            </a:r>
            <a:r>
              <a:rPr lang="en-US" dirty="0"/>
              <a:t>a 15 day Working Group Recirculation Ballot asking the question “Should P802.11ba D3.0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smtClean="0"/>
              <a:t>Result</a:t>
            </a:r>
            <a:r>
              <a:rPr lang="en-US" smtClean="0"/>
              <a:t>: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vote: Moved</a:t>
            </a:r>
            <a:r>
              <a:rPr lang="en-US" dirty="0"/>
              <a:t>: Peter </a:t>
            </a:r>
            <a:r>
              <a:rPr lang="en-US" dirty="0" err="1" smtClean="0"/>
              <a:t>Loc</a:t>
            </a:r>
            <a:r>
              <a:rPr lang="en-US" dirty="0" smtClean="0"/>
              <a:t>,</a:t>
            </a:r>
            <a:r>
              <a:rPr lang="en-US" dirty="0"/>
              <a:t>  Seconded: Po-Kai Huang, Result: </a:t>
            </a:r>
            <a:r>
              <a:rPr lang="en-US" dirty="0" smtClean="0"/>
              <a:t>22-0-3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86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- </a:t>
            </a:r>
            <a:r>
              <a:rPr lang="en-US" altLang="zh-CN" dirty="0"/>
              <a:t>LS response to CITS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Approve the liaison document in 11-19/0843r0 and send to ITU-T CITS, granting the 802.11 WG chair editorial privilege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Moved: Bo Sun</a:t>
            </a:r>
          </a:p>
          <a:p>
            <a:r>
              <a:rPr lang="en-US" altLang="zh-CN" dirty="0" smtClean="0"/>
              <a:t>Seconded:</a:t>
            </a:r>
          </a:p>
          <a:p>
            <a:r>
              <a:rPr lang="en-US" altLang="zh-CN" dirty="0" smtClean="0"/>
              <a:t>Result: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TG vote: Moved: Dongguk Lim, Seconded: Rui Yang, Result</a:t>
            </a:r>
            <a:r>
              <a:rPr lang="en-US" altLang="zh-CN" dirty="0"/>
              <a:t>: </a:t>
            </a:r>
            <a:r>
              <a:rPr lang="en-US" altLang="zh-CN" dirty="0" smtClean="0"/>
              <a:t>33-0-2 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68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Alfred Asterjadhi as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 Mike Montemurro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6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RCM TIG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Amelia Andersdotter as RCM TIG chair</a:t>
            </a:r>
          </a:p>
          <a:p>
            <a:endParaRPr lang="en-US" dirty="0"/>
          </a:p>
          <a:p>
            <a:r>
              <a:rPr lang="en-US" dirty="0" smtClean="0"/>
              <a:t>Moved: Marc Emmelmann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8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r>
              <a:rPr lang="en-US" dirty="0" smtClean="0"/>
              <a:t> (modified)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preparing </a:t>
            </a:r>
            <a:r>
              <a:rPr lang="en-US" dirty="0" smtClean="0"/>
              <a:t>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Carlos Cordeiro</a:t>
            </a:r>
          </a:p>
          <a:p>
            <a:r>
              <a:rPr lang="en-US" dirty="0" smtClean="0"/>
              <a:t>Result</a:t>
            </a:r>
            <a:r>
              <a:rPr lang="en-US" smtClean="0"/>
              <a:t>: 2/84/40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motion to read:</a:t>
            </a:r>
          </a:p>
          <a:p>
            <a:endParaRPr lang="en-US" dirty="0" smtClean="0"/>
          </a:p>
          <a:p>
            <a:r>
              <a:rPr lang="en-US" dirty="0" smtClean="0"/>
              <a:t>Approve preparing 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Nikola Serafimovski</a:t>
            </a:r>
          </a:p>
          <a:p>
            <a:r>
              <a:rPr lang="en-US" dirty="0" smtClean="0"/>
              <a:t>Result: 72/0/12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799010" y="3198168"/>
            <a:ext cx="2593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 preparing </a:t>
            </a:r>
          </a:p>
        </p:txBody>
      </p:sp>
    </p:spTree>
    <p:extLst>
      <p:ext uri="{BB962C8B-B14F-4D97-AF65-F5344CB8AC3E}">
        <p14:creationId xmlns:p14="http://schemas.microsoft.com/office/powerpoint/2010/main" val="42971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17051</TotalTime>
  <Words>1060</Words>
  <Application>Microsoft Office PowerPoint</Application>
  <PresentationFormat>Widescreen</PresentationFormat>
  <Paragraphs>257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May 2019 WG Motions</vt:lpstr>
      <vt:lpstr>Abstract</vt:lpstr>
      <vt:lpstr>Monday</vt:lpstr>
      <vt:lpstr>Confirm TGbe chair</vt:lpstr>
      <vt:lpstr>Confirm RCM TIG chair</vt:lpstr>
      <vt:lpstr>Wednesday</vt:lpstr>
      <vt:lpstr>Prabodh Varshney (modified)</vt:lpstr>
      <vt:lpstr>Motion to amend</vt:lpstr>
      <vt:lpstr>Friday</vt:lpstr>
      <vt:lpstr>Teleconferences</vt:lpstr>
      <vt:lpstr>TGbe Vice Chair Confirmation</vt:lpstr>
      <vt:lpstr>RCM TIG vice chair</vt:lpstr>
      <vt:lpstr>RTA TIG March 2019 minutes</vt:lpstr>
      <vt:lpstr>TGmd – ANA legacy IE assignment</vt:lpstr>
      <vt:lpstr>TGax ad-hoc</vt:lpstr>
      <vt:lpstr>TGay - PAR extension</vt:lpstr>
      <vt:lpstr>TGay – WG recirc ballot</vt:lpstr>
      <vt:lpstr>TGaz - PAR extension</vt:lpstr>
      <vt:lpstr>TGaz ad-hoc</vt:lpstr>
      <vt:lpstr>TGba – WG recirc ballot</vt:lpstr>
      <vt:lpstr>TGbd - LS response to CITS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391</cp:revision>
  <cp:lastPrinted>1601-01-01T00:00:00Z</cp:lastPrinted>
  <dcterms:created xsi:type="dcterms:W3CDTF">2018-05-10T16:45:22Z</dcterms:created>
  <dcterms:modified xsi:type="dcterms:W3CDTF">2019-05-17T13:57:05Z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