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86" r:id="rId5"/>
    <p:sldId id="291" r:id="rId6"/>
    <p:sldId id="259" r:id="rId7"/>
    <p:sldId id="293" r:id="rId8"/>
    <p:sldId id="294" r:id="rId9"/>
    <p:sldId id="260" r:id="rId10"/>
    <p:sldId id="301" r:id="rId11"/>
    <p:sldId id="298" r:id="rId12"/>
    <p:sldId id="299" r:id="rId13"/>
    <p:sldId id="263" r:id="rId14"/>
    <p:sldId id="297" r:id="rId15"/>
    <p:sldId id="295" r:id="rId16"/>
    <p:sldId id="290" r:id="rId17"/>
    <p:sldId id="287" r:id="rId18"/>
    <p:sldId id="292" r:id="rId19"/>
    <p:sldId id="300" r:id="rId20"/>
    <p:sldId id="289" r:id="rId21"/>
    <p:sldId id="296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2" autoAdjust="0"/>
    <p:restoredTop sz="94660"/>
  </p:normalViewPr>
  <p:slideViewPr>
    <p:cSldViewPr>
      <p:cViewPr varScale="1">
        <p:scale>
          <a:sx n="89" d="100"/>
          <a:sy n="89" d="100"/>
        </p:scale>
        <p:origin x="600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1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802.11-19/0538r3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</a:t>
            </a:r>
            <a:r>
              <a:rPr lang="en-US" dirty="0" smtClean="0"/>
              <a:t>May 2019 </a:t>
            </a:r>
            <a:r>
              <a:rPr lang="en-US" dirty="0"/>
              <a:t>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Seconded: Result: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/>
          </p:nvPr>
        </p:nvGraphicFramePr>
        <p:xfrm>
          <a:off x="914402" y="1524001"/>
          <a:ext cx="10439397" cy="4561926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6858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892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10,</a:t>
                      </a:r>
                      <a:r>
                        <a:rPr lang="fr-FR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July 8</a:t>
                      </a:r>
                      <a:endParaRPr lang="fr-FR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817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(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24), 31, June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(May 23), 30, June 13, 27</a:t>
                      </a:r>
                    </a:p>
                    <a:p>
                      <a:pPr algn="l" fontAlgn="b"/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May 30, June 20</a:t>
                      </a:r>
                      <a:endParaRPr lang="en-CA" sz="2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8368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</a:t>
                      </a:r>
                      <a:r>
                        <a:rPr lang="en-GB" sz="2000" b="0" i="0" u="none" strike="noStrike" baseline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July 10</a:t>
                      </a:r>
                      <a:endParaRPr lang="en-GB" sz="20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995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22), 29, June 5, 12, 19, July 10, 24</a:t>
                      </a:r>
                      <a:endParaRPr lang="en-GB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444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</a:t>
                      </a:r>
                      <a:r>
                        <a:rPr lang="en-GB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May 27, June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433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607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21, June 18, 25, Aug 6</a:t>
                      </a:r>
                    </a:p>
                    <a:p>
                      <a:pPr algn="l" fontAlgn="b"/>
                      <a:r>
                        <a:rPr lang="en-US" sz="20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June 4, Jul 2</a:t>
                      </a:r>
                      <a:endParaRPr 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20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8461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13</a:t>
                      </a:r>
                    </a:p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30, June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  <a:endParaRPr lang="en-GB" sz="20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42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TGbe</a:t>
            </a:r>
            <a:r>
              <a:rPr lang="en-US" dirty="0" smtClean="0"/>
              <a:t> Vice Chair Confirmation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Laurent Cariou and Matthew Fischer as </a:t>
            </a:r>
            <a:r>
              <a:rPr lang="en-US" dirty="0" err="1" smtClean="0"/>
              <a:t>TGbe</a:t>
            </a:r>
            <a:r>
              <a:rPr lang="en-US" dirty="0" smtClean="0"/>
              <a:t> vice chairs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RCM TIG vice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Mark Hamilton as RCM TIG vice chair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7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RTA TIG March 2019 minutes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RTA TIG minutes for March 2019 in 11-19-653r0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 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5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 the ANA </a:t>
            </a:r>
            <a:r>
              <a:rPr lang="en-US" dirty="0"/>
              <a:t>to assign an element ID </a:t>
            </a:r>
            <a:r>
              <a:rPr lang="en-US"/>
              <a:t>for </a:t>
            </a:r>
            <a:r>
              <a:rPr lang="en-US" smtClean="0"/>
              <a:t>an </a:t>
            </a:r>
            <a:r>
              <a:rPr lang="en-US" dirty="0"/>
              <a:t>RSN Extension </a:t>
            </a:r>
            <a:r>
              <a:rPr lang="en-US" dirty="0" smtClean="0"/>
              <a:t>element</a:t>
            </a:r>
          </a:p>
          <a:p>
            <a:endParaRPr lang="en-US" dirty="0"/>
          </a:p>
          <a:p>
            <a:r>
              <a:rPr lang="en-US" dirty="0" smtClean="0"/>
              <a:t>Moved:</a:t>
            </a:r>
          </a:p>
          <a:p>
            <a:r>
              <a:rPr lang="en-US" dirty="0" smtClean="0"/>
              <a:t>Seconded:</a:t>
            </a:r>
          </a:p>
          <a:p>
            <a:r>
              <a:rPr lang="en-US" dirty="0" smtClean="0"/>
              <a:t>Result: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Authorize TGax to hold an ad-hoc meeting on July 10-12 in Rennes, France, for the purpose of resolving comments received on draft D4.0.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Robert Stacey </a:t>
            </a:r>
            <a:r>
              <a:rPr lang="en-GB" dirty="0"/>
              <a:t>on behalf of </a:t>
            </a:r>
            <a:r>
              <a:rPr lang="en-US" dirty="0" smtClean="0"/>
              <a:t>TGax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TG vote</a:t>
            </a:r>
            <a:r>
              <a:rPr lang="en-GB" dirty="0" smtClean="0"/>
              <a:t>: Moved</a:t>
            </a:r>
            <a:r>
              <a:rPr lang="en-GB" dirty="0"/>
              <a:t>: Mark Rison,  Seconded: Stephane Baron, Result: </a:t>
            </a:r>
            <a:r>
              <a:rPr lang="en-GB" dirty="0" smtClean="0"/>
              <a:t>28-1-4</a:t>
            </a:r>
            <a:endParaRPr lang="en-US" dirty="0"/>
          </a:p>
          <a:p>
            <a:pPr lvl="0"/>
            <a:r>
              <a:rPr lang="en-GB" dirty="0"/>
              <a:t>Note: MAC only.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20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Believing that the PAR extension request contained in the document referenced below meets IEEE-SA guidelines,</a:t>
            </a:r>
          </a:p>
          <a:p>
            <a:r>
              <a:rPr lang="en-US" altLang="en-US" dirty="0"/>
              <a:t>Request that the PAR extension request contained in 11-19/0673r0 be posted to the IEEE 802 Executive Committee (EC) agenda for WG 802 preview and EC approval to submit to </a:t>
            </a:r>
            <a:r>
              <a:rPr lang="en-US" altLang="en-US" dirty="0" err="1"/>
              <a:t>NesCom</a:t>
            </a:r>
            <a:r>
              <a:rPr lang="en-US" altLang="en-US" dirty="0"/>
              <a:t>. </a:t>
            </a:r>
            <a:endParaRPr lang="en-US" altLang="en-US" dirty="0" smtClean="0"/>
          </a:p>
          <a:p>
            <a:endParaRPr lang="en-US" altLang="en-US" sz="2400" dirty="0">
              <a:ea typeface="Microsoft YaHei" panose="020B0503020204020204" pitchFamily="34" charset="-122"/>
            </a:endParaRPr>
          </a:p>
          <a:p>
            <a:r>
              <a:rPr lang="en-US" altLang="en-US" dirty="0" smtClean="0">
                <a:ea typeface="Microsoft YaHei" panose="020B0503020204020204" pitchFamily="34" charset="-122"/>
              </a:rPr>
              <a:t>Moved by Edward Au on behalf of </a:t>
            </a:r>
            <a:r>
              <a:rPr lang="en-US" altLang="en-US" dirty="0" err="1" smtClean="0">
                <a:ea typeface="Microsoft YaHei" panose="020B0503020204020204" pitchFamily="34" charset="-122"/>
              </a:rPr>
              <a:t>TGaz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r>
              <a:rPr lang="en-US" altLang="en-US" sz="2400" dirty="0" smtClean="0">
                <a:ea typeface="Microsoft YaHei" panose="020B0503020204020204" pitchFamily="34" charset="-122"/>
              </a:rPr>
              <a:t>Result:</a:t>
            </a:r>
            <a:endParaRPr lang="en-US" altLang="en-US" sz="2400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TG vote: Move</a:t>
            </a:r>
            <a:r>
              <a:rPr lang="en-US" altLang="en-US" dirty="0">
                <a:ea typeface="Microsoft YaHei" panose="020B0503020204020204" pitchFamily="34" charset="-122"/>
              </a:rPr>
              <a:t>:  Claudio da </a:t>
            </a:r>
            <a:r>
              <a:rPr lang="en-US" altLang="en-US" dirty="0" smtClean="0">
                <a:ea typeface="Microsoft YaHei" panose="020B0503020204020204" pitchFamily="34" charset="-122"/>
              </a:rPr>
              <a:t>Silva, Second</a:t>
            </a:r>
            <a:r>
              <a:rPr lang="en-US" altLang="en-US" dirty="0">
                <a:ea typeface="Microsoft YaHei" panose="020B0503020204020204" pitchFamily="34" charset="-122"/>
              </a:rPr>
              <a:t>:  Cheng </a:t>
            </a:r>
            <a:r>
              <a:rPr lang="en-US" altLang="en-US" dirty="0" smtClean="0">
                <a:ea typeface="Microsoft YaHei" panose="020B0503020204020204" pitchFamily="34" charset="-122"/>
              </a:rPr>
              <a:t>Chen, Result</a:t>
            </a:r>
            <a:r>
              <a:rPr lang="en-US" altLang="en-US" dirty="0">
                <a:ea typeface="Microsoft YaHei" panose="020B0503020204020204" pitchFamily="34" charset="-122"/>
              </a:rPr>
              <a:t>:  </a:t>
            </a:r>
            <a:r>
              <a:rPr lang="en-US" altLang="en-US" dirty="0" smtClean="0">
                <a:ea typeface="Microsoft YaHei" panose="020B0503020204020204" pitchFamily="34" charset="-122"/>
              </a:rPr>
              <a:t>16/0/0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245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Having </a:t>
            </a:r>
            <a:r>
              <a:rPr lang="en-US" altLang="en-US" dirty="0"/>
              <a:t>approved comment resolutions for all of the comments received from </a:t>
            </a:r>
            <a:r>
              <a:rPr lang="en-US" altLang="en-US" dirty="0" smtClean="0"/>
              <a:t>LB239 on </a:t>
            </a:r>
            <a:r>
              <a:rPr lang="en-US" altLang="en-US" dirty="0" err="1" smtClean="0"/>
              <a:t>TGay</a:t>
            </a:r>
            <a:r>
              <a:rPr lang="en-US" altLang="en-US" dirty="0" smtClean="0"/>
              <a:t> D3.0 </a:t>
            </a:r>
            <a:r>
              <a:rPr lang="en-US" altLang="en-US" dirty="0"/>
              <a:t>as contained in document </a:t>
            </a:r>
            <a:r>
              <a:rPr lang="en-US" altLang="en-US" dirty="0" smtClean="0"/>
              <a:t>11-19/297r8,</a:t>
            </a:r>
            <a:endParaRPr lang="en-US" altLang="en-US" dirty="0"/>
          </a:p>
          <a:p>
            <a:r>
              <a:rPr lang="en-US" altLang="en-US" dirty="0" smtClean="0"/>
              <a:t>Instruct </a:t>
            </a:r>
            <a:r>
              <a:rPr lang="en-US" altLang="en-US" dirty="0"/>
              <a:t>the editor to prepare P802.11ay D4.0 and</a:t>
            </a:r>
            <a:endParaRPr lang="en-GB" altLang="en-US" dirty="0"/>
          </a:p>
          <a:p>
            <a:r>
              <a:rPr lang="en-US" altLang="en-US" dirty="0"/>
              <a:t>Approve a 15 day Recirculation Working Group Technical Letter Ballot asking the question “Should P802.11ay D4.0 be forwarded to Sponsor Ballot</a:t>
            </a:r>
            <a:r>
              <a:rPr lang="en-US" altLang="en-US" dirty="0" smtClean="0"/>
              <a:t>?”</a:t>
            </a:r>
          </a:p>
          <a:p>
            <a:endParaRPr lang="en-US" altLang="en-US" sz="2400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Moved by Edward Au on behalf of </a:t>
            </a:r>
            <a:r>
              <a:rPr lang="en-US" altLang="en-US" dirty="0" err="1" smtClean="0">
                <a:ea typeface="Microsoft YaHei" panose="020B0503020204020204" pitchFamily="34" charset="-122"/>
              </a:rPr>
              <a:t>TGay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Result: </a:t>
            </a:r>
            <a:endParaRPr lang="en-US" altLang="en-US" dirty="0" smtClean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endParaRPr lang="en-US" altLang="en-US" dirty="0">
              <a:ea typeface="Microsoft YaHei" panose="020B0503020204020204" pitchFamily="34" charset="-122"/>
            </a:endParaRPr>
          </a:p>
          <a:p>
            <a:pPr algn="just">
              <a:spcBef>
                <a:spcPct val="0"/>
              </a:spcBef>
            </a:pPr>
            <a:r>
              <a:rPr lang="en-US" altLang="en-US" dirty="0" smtClean="0">
                <a:ea typeface="Microsoft YaHei" panose="020B0503020204020204" pitchFamily="34" charset="-122"/>
              </a:rPr>
              <a:t>TG vote:  Moved: Assaf Kasher, Second</a:t>
            </a:r>
            <a:r>
              <a:rPr lang="en-US" altLang="en-US" dirty="0">
                <a:ea typeface="Microsoft YaHei" panose="020B0503020204020204" pitchFamily="34" charset="-122"/>
              </a:rPr>
              <a:t>:  Carlos </a:t>
            </a:r>
            <a:r>
              <a:rPr lang="en-US" altLang="en-US" dirty="0" smtClean="0">
                <a:ea typeface="Microsoft YaHei" panose="020B0503020204020204" pitchFamily="34" charset="-122"/>
              </a:rPr>
              <a:t>Cordeiro, Result: 17/0/0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269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PAR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Believing </a:t>
            </a:r>
            <a:r>
              <a:rPr lang="en-US" dirty="0"/>
              <a:t>that the PAR extension contained in the document referenced below meets IEEE-SA guidelines,</a:t>
            </a:r>
          </a:p>
          <a:p>
            <a:r>
              <a:rPr lang="en-US" dirty="0" smtClean="0"/>
              <a:t>Request </a:t>
            </a:r>
            <a:r>
              <a:rPr lang="en-US" dirty="0"/>
              <a:t>that the PAR contained in 11-19-732r1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  <a:endParaRPr lang="en-US" dirty="0" smtClean="0"/>
          </a:p>
          <a:p>
            <a:r>
              <a:rPr lang="en-US" dirty="0" smtClean="0"/>
              <a:t>Moved by Jonathan Segev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TG vote: Moved</a:t>
            </a:r>
            <a:r>
              <a:rPr lang="en-US" dirty="0"/>
              <a:t>: Assaf </a:t>
            </a:r>
            <a:r>
              <a:rPr lang="en-US" dirty="0" smtClean="0"/>
              <a:t>Kasher, Seconded</a:t>
            </a:r>
            <a:r>
              <a:rPr lang="en-US" dirty="0"/>
              <a:t>: Jerome </a:t>
            </a:r>
            <a:r>
              <a:rPr lang="en-US" dirty="0" smtClean="0"/>
              <a:t>Henry, Result: 24/0/0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4728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ad-hoc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</a:t>
            </a:r>
            <a:r>
              <a:rPr lang="en-US" dirty="0" err="1"/>
              <a:t>TGaz</a:t>
            </a:r>
            <a:r>
              <a:rPr lang="en-US" dirty="0"/>
              <a:t> to hold an ad-hoc meeting on week of June 24</a:t>
            </a:r>
            <a:r>
              <a:rPr lang="en-US" baseline="30000" dirty="0"/>
              <a:t>th</a:t>
            </a:r>
            <a:r>
              <a:rPr lang="en-US" dirty="0"/>
              <a:t>, 2019 in the </a:t>
            </a:r>
            <a:r>
              <a:rPr lang="en-US" dirty="0" smtClean="0"/>
              <a:t>Bay Area, California USA,</a:t>
            </a:r>
            <a:r>
              <a:rPr lang="en-US" dirty="0"/>
              <a:t> for the purpose of comment resolution.</a:t>
            </a:r>
          </a:p>
          <a:p>
            <a:endParaRPr lang="en-US" dirty="0" smtClean="0"/>
          </a:p>
          <a:p>
            <a:r>
              <a:rPr lang="en-US" dirty="0" smtClean="0"/>
              <a:t>Moved by Edward Au on behalf of </a:t>
            </a:r>
            <a:r>
              <a:rPr lang="en-US" dirty="0" err="1" smtClean="0"/>
              <a:t>TGaz</a:t>
            </a:r>
            <a:endParaRPr lang="en-US" dirty="0" smtClean="0"/>
          </a:p>
          <a:p>
            <a:r>
              <a:rPr lang="en-US" dirty="0" smtClean="0"/>
              <a:t>Result: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TG vote: Move</a:t>
            </a:r>
            <a:r>
              <a:rPr lang="en-US" dirty="0"/>
              <a:t>: Assaf </a:t>
            </a:r>
            <a:r>
              <a:rPr lang="en-US" dirty="0" smtClean="0"/>
              <a:t>Kasher, Second</a:t>
            </a:r>
            <a:r>
              <a:rPr lang="en-US" dirty="0"/>
              <a:t>: Ganesh </a:t>
            </a:r>
            <a:r>
              <a:rPr lang="en-US" dirty="0" smtClean="0"/>
              <a:t>Venkatesan, Result: 14/0/1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55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</a:t>
            </a:r>
            <a:r>
              <a:rPr lang="en-US" b="0" dirty="0" smtClean="0"/>
              <a:t>May 2019 </a:t>
            </a:r>
            <a:r>
              <a:rPr lang="en-US" b="0" dirty="0"/>
              <a:t>802.11 WG </a:t>
            </a:r>
            <a:r>
              <a:rPr lang="en-US" b="0" dirty="0" smtClean="0"/>
              <a:t>interim </a:t>
            </a:r>
            <a:r>
              <a:rPr lang="en-US" b="0" dirty="0"/>
              <a:t>meetings and EC meetings.</a:t>
            </a:r>
          </a:p>
          <a:p>
            <a:endParaRPr lang="en-US" b="0" dirty="0" smtClean="0"/>
          </a:p>
          <a:p>
            <a:r>
              <a:rPr lang="en-US" b="0" dirty="0" smtClean="0"/>
              <a:t>Revisions</a:t>
            </a:r>
          </a:p>
          <a:p>
            <a:r>
              <a:rPr lang="en-US" b="0" dirty="0" smtClean="0"/>
              <a:t>R0 Initial</a:t>
            </a:r>
          </a:p>
          <a:p>
            <a:r>
              <a:rPr lang="en-US" b="0" dirty="0" smtClean="0"/>
              <a:t>R1 Update following Monday plenary</a:t>
            </a:r>
          </a:p>
          <a:p>
            <a:r>
              <a:rPr lang="en-US" b="0" dirty="0" smtClean="0"/>
              <a:t>R2 Update following Wednesday plenary</a:t>
            </a:r>
          </a:p>
          <a:p>
            <a:r>
              <a:rPr lang="en-US" b="0" dirty="0" smtClean="0"/>
              <a:t>R3 Prepare for Friday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 smtClean="0"/>
              <a:t>– WG </a:t>
            </a:r>
            <a:r>
              <a:rPr lang="en-US" dirty="0" err="1" smtClean="0"/>
              <a:t>recirc</a:t>
            </a:r>
            <a:r>
              <a:rPr lang="en-US" dirty="0" smtClean="0"/>
              <a:t>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30391"/>
            <a:ext cx="10361084" cy="4264024"/>
          </a:xfrm>
        </p:spPr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approved comment resolutions for all of the comments received from LB 237 on P802.11ba D2.0</a:t>
            </a:r>
          </a:p>
          <a:p>
            <a:r>
              <a:rPr lang="en-US" dirty="0" smtClean="0"/>
              <a:t>Instruct </a:t>
            </a:r>
            <a:r>
              <a:rPr lang="en-US" dirty="0"/>
              <a:t>the editor to prepare P802.11ba D3.0 incorporating these resolutions and,</a:t>
            </a:r>
          </a:p>
          <a:p>
            <a:r>
              <a:rPr lang="en-US" dirty="0" smtClean="0"/>
              <a:t>Approve </a:t>
            </a:r>
            <a:r>
              <a:rPr lang="en-US" dirty="0"/>
              <a:t>a 15 day Working Group Recirculation Ballot asking the question “Should P802.11ba D3.0 be forwarded to Sponsor Ballot?”</a:t>
            </a:r>
          </a:p>
          <a:p>
            <a:endParaRPr lang="en-US" dirty="0" smtClean="0"/>
          </a:p>
          <a:p>
            <a:r>
              <a:rPr lang="en-US" dirty="0" smtClean="0"/>
              <a:t>Moved by Minyoung Park on behalf of </a:t>
            </a:r>
            <a:r>
              <a:rPr lang="en-US" dirty="0" err="1" smtClean="0"/>
              <a:t>TGba</a:t>
            </a:r>
            <a:endParaRPr lang="en-US" dirty="0" smtClean="0"/>
          </a:p>
          <a:p>
            <a:r>
              <a:rPr lang="en-US" dirty="0" smtClean="0"/>
              <a:t>Result:</a:t>
            </a:r>
          </a:p>
          <a:p>
            <a:endParaRPr lang="en-US" dirty="0"/>
          </a:p>
          <a:p>
            <a:r>
              <a:rPr lang="en-US" dirty="0" smtClean="0"/>
              <a:t>TG vote: Moved</a:t>
            </a:r>
            <a:r>
              <a:rPr lang="en-US" dirty="0"/>
              <a:t>: Peter </a:t>
            </a:r>
            <a:r>
              <a:rPr lang="en-US" dirty="0" err="1" smtClean="0"/>
              <a:t>Loc</a:t>
            </a:r>
            <a:r>
              <a:rPr lang="en-US" dirty="0" smtClean="0"/>
              <a:t>,</a:t>
            </a:r>
            <a:r>
              <a:rPr lang="en-US" dirty="0"/>
              <a:t>  Seconded: Po-Kai Huang, Result: </a:t>
            </a:r>
            <a:r>
              <a:rPr lang="en-US" dirty="0" smtClean="0"/>
              <a:t>22-0-3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27865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- </a:t>
            </a:r>
            <a:r>
              <a:rPr lang="en-US" altLang="zh-CN" dirty="0"/>
              <a:t>LS response to CITS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Approve the liaison document in 11-19/0843r0 and send to ITU-T CITS, granting the 802.11 WG chair editorial privilege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Moved: Bo Sun</a:t>
            </a:r>
          </a:p>
          <a:p>
            <a:r>
              <a:rPr lang="en-US" altLang="zh-CN" dirty="0" smtClean="0"/>
              <a:t>Seconded:</a:t>
            </a:r>
          </a:p>
          <a:p>
            <a:r>
              <a:rPr lang="en-US" altLang="zh-CN" dirty="0" smtClean="0"/>
              <a:t>Result: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TG vote: Moved: Dongguk Lim, Seconded: Rui Yang, Result</a:t>
            </a:r>
            <a:r>
              <a:rPr lang="en-US" altLang="zh-CN" dirty="0"/>
              <a:t>: </a:t>
            </a:r>
            <a:r>
              <a:rPr lang="en-US" altLang="zh-CN" dirty="0" smtClean="0"/>
              <a:t>33-0-2 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68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44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Alfred Asterjadhi as </a:t>
            </a:r>
            <a:r>
              <a:rPr lang="en-US" dirty="0" err="1" smtClean="0"/>
              <a:t>TGbe</a:t>
            </a:r>
            <a:r>
              <a:rPr lang="en-US" dirty="0" smtClean="0"/>
              <a:t> Chair</a:t>
            </a:r>
          </a:p>
          <a:p>
            <a:endParaRPr lang="en-US" dirty="0"/>
          </a:p>
          <a:p>
            <a:r>
              <a:rPr lang="en-US" dirty="0" smtClean="0"/>
              <a:t>Moved: Mike Montemurro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56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RCM TIG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Amelia Andersdotter as RCM TIG chair</a:t>
            </a:r>
          </a:p>
          <a:p>
            <a:endParaRPr lang="en-US" dirty="0"/>
          </a:p>
          <a:p>
            <a:r>
              <a:rPr lang="en-US" dirty="0" smtClean="0"/>
              <a:t>Moved: Marc Emmelmann</a:t>
            </a:r>
          </a:p>
          <a:p>
            <a:r>
              <a:rPr lang="en-US" dirty="0" smtClean="0"/>
              <a:t>Seconded: Bo Sun</a:t>
            </a:r>
          </a:p>
          <a:p>
            <a:r>
              <a:rPr lang="en-US" dirty="0" smtClean="0"/>
              <a:t>Result: Unanimous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98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Wednesday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7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r>
              <a:rPr lang="en-US" dirty="0" smtClean="0"/>
              <a:t> (modified)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preparing </a:t>
            </a:r>
            <a:r>
              <a:rPr lang="en-US" dirty="0" smtClean="0"/>
              <a:t>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err="1" smtClean="0"/>
              <a:t>Prabodh</a:t>
            </a:r>
            <a:r>
              <a:rPr lang="en-US" dirty="0" smtClean="0"/>
              <a:t> </a:t>
            </a:r>
            <a:r>
              <a:rPr lang="en-US" dirty="0" err="1" smtClean="0"/>
              <a:t>Varshney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Carlos Cordeiro</a:t>
            </a:r>
          </a:p>
          <a:p>
            <a:r>
              <a:rPr lang="en-US" dirty="0" smtClean="0"/>
              <a:t>Result</a:t>
            </a:r>
            <a:r>
              <a:rPr lang="en-US" smtClean="0"/>
              <a:t>: 2/84/40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amend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motion to read:</a:t>
            </a:r>
          </a:p>
          <a:p>
            <a:endParaRPr lang="en-US" dirty="0" smtClean="0"/>
          </a:p>
          <a:p>
            <a:r>
              <a:rPr lang="en-US" dirty="0" smtClean="0"/>
              <a:t>Approve preparing a </a:t>
            </a:r>
            <a:r>
              <a:rPr lang="en-US" dirty="0"/>
              <a:t>joint 802.11ax and EUHT IMT-2020 proposal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Moved: </a:t>
            </a:r>
            <a:r>
              <a:rPr lang="en-US" dirty="0" smtClean="0"/>
              <a:t>Jon Rosdahl</a:t>
            </a:r>
            <a:endParaRPr lang="en-US" dirty="0"/>
          </a:p>
          <a:p>
            <a:r>
              <a:rPr lang="en-US" dirty="0"/>
              <a:t>Seconded</a:t>
            </a:r>
            <a:r>
              <a:rPr lang="en-US" dirty="0" smtClean="0"/>
              <a:t>: Nikola Serafimovski</a:t>
            </a:r>
          </a:p>
          <a:p>
            <a:r>
              <a:rPr lang="en-US" dirty="0" smtClean="0"/>
              <a:t>Result: 72/0/12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799010" y="3198168"/>
            <a:ext cx="2593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 preparing </a:t>
            </a:r>
          </a:p>
        </p:txBody>
      </p:sp>
    </p:spTree>
    <p:extLst>
      <p:ext uri="{BB962C8B-B14F-4D97-AF65-F5344CB8AC3E}">
        <p14:creationId xmlns:p14="http://schemas.microsoft.com/office/powerpoint/2010/main" val="429716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16288</TotalTime>
  <Words>1003</Words>
  <Application>Microsoft Office PowerPoint</Application>
  <PresentationFormat>Widescreen</PresentationFormat>
  <Paragraphs>253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May 2019 WG Motions</vt:lpstr>
      <vt:lpstr>Abstract</vt:lpstr>
      <vt:lpstr>Monday</vt:lpstr>
      <vt:lpstr>Confirm TGbe chair</vt:lpstr>
      <vt:lpstr>Confirm RCM TIG chair</vt:lpstr>
      <vt:lpstr>Wednesday</vt:lpstr>
      <vt:lpstr>Prabodh Varshney (modified)</vt:lpstr>
      <vt:lpstr>Motion to amend</vt:lpstr>
      <vt:lpstr>Friday</vt:lpstr>
      <vt:lpstr>Teleconferences</vt:lpstr>
      <vt:lpstr>TGbe Vice Chair Confirmation</vt:lpstr>
      <vt:lpstr>RCM TIG vice chair</vt:lpstr>
      <vt:lpstr>RTA TIG March 2019 minutes</vt:lpstr>
      <vt:lpstr>TGmd</vt:lpstr>
      <vt:lpstr>TGax ad-hoc</vt:lpstr>
      <vt:lpstr>TGay PAR extension</vt:lpstr>
      <vt:lpstr>TGay ballot</vt:lpstr>
      <vt:lpstr>TGaz PAR extension</vt:lpstr>
      <vt:lpstr>TGaz ad-hoc</vt:lpstr>
      <vt:lpstr>TGba – WG recirc ballot</vt:lpstr>
      <vt:lpstr>TGbd - LS response to CITS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Stacey, Robert</cp:lastModifiedBy>
  <cp:revision>381</cp:revision>
  <cp:lastPrinted>1601-01-01T00:00:00Z</cp:lastPrinted>
  <dcterms:created xsi:type="dcterms:W3CDTF">2018-05-10T16:45:22Z</dcterms:created>
  <dcterms:modified xsi:type="dcterms:W3CDTF">2019-05-17T01:09:41Z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