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4" r:id="rId4"/>
    <p:sldId id="285" r:id="rId5"/>
    <p:sldId id="260" r:id="rId6"/>
    <p:sldId id="261" r:id="rId7"/>
    <p:sldId id="262" r:id="rId8"/>
    <p:sldId id="263" r:id="rId9"/>
    <p:sldId id="264" r:id="rId10"/>
    <p:sldId id="265" r:id="rId11"/>
    <p:sldId id="283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9" r:id="rId23"/>
    <p:sldId id="280" r:id="rId24"/>
    <p:sldId id="281" r:id="rId25"/>
    <p:sldId id="282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9" d="100"/>
          <a:sy n="89" d="100"/>
        </p:scale>
        <p:origin x="235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10306" y="90047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11</a:t>
            </a:fld>
            <a:endParaRPr lang="en-US" altLang="en-US" dirty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46115" y="96051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 dirty="0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758224" y="9001047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278938" y="9001046"/>
            <a:ext cx="4151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dirty="0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11</a:t>
            </a:fld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00559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DE8E017-EFFC-41FD-A961-976CCE315D42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71830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D76D2C91-C1F1-47DA-B7A8-24C37DC79F19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2638986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802.11-19/0568r1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317131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762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xmlns="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33A3A9-CC5C-4259-B515-1263B18CC710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0295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887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721480" y="98280"/>
            <a:ext cx="641160" cy="2124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MS PGothic"/>
              </a:rPr>
              <a:t>doc.: IEEE 802.11-12/xxxxr0</a:t>
            </a:r>
            <a:endParaRPr lang="sv-SE" sz="1400" b="0" strike="noStrike" spc="-1">
              <a:latin typeface="DejaVu Serif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662040" y="98280"/>
            <a:ext cx="828360" cy="21240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b="1" strike="noStrike" spc="-1">
                <a:latin typeface="Times New Roman"/>
                <a:ea typeface="MS PGothic"/>
              </a:rPr>
              <a:t>November 2010</a:t>
            </a:r>
            <a:endParaRPr lang="sv-SE" sz="1400" b="0" strike="noStrike" spc="-1">
              <a:latin typeface="DejaVu Serif"/>
            </a:endParaRPr>
          </a:p>
        </p:txBody>
      </p:sp>
      <p:sp>
        <p:nvSpPr>
          <p:cNvPr id="56" name="TextShape 3"/>
          <p:cNvSpPr txBox="1"/>
          <p:nvPr/>
        </p:nvSpPr>
        <p:spPr>
          <a:xfrm>
            <a:off x="5435640" y="9013680"/>
            <a:ext cx="926640" cy="18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marL="458640" algn="r">
              <a:lnSpc>
                <a:spcPct val="100000"/>
              </a:lnSpc>
            </a:pPr>
            <a:r>
              <a:rPr lang="sv-SE" sz="1200" b="0" strike="noStrike" spc="-1">
                <a:latin typeface="Times New Roman"/>
                <a:ea typeface="MS PGothic"/>
              </a:rPr>
              <a:t>Bruce Kraemer (Marvell)</a:t>
            </a:r>
            <a:endParaRPr lang="sv-SE" sz="1200" b="0" strike="noStrike" spc="-1">
              <a:latin typeface="DejaVu Serif"/>
            </a:endParaRPr>
          </a:p>
        </p:txBody>
      </p:sp>
      <p:sp>
        <p:nvSpPr>
          <p:cNvPr id="57" name="TextShape 4"/>
          <p:cNvSpPr txBox="1"/>
          <p:nvPr/>
        </p:nvSpPr>
        <p:spPr>
          <a:xfrm>
            <a:off x="3270240" y="9013680"/>
            <a:ext cx="512280" cy="18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200" b="0" strike="noStrike" spc="-1">
                <a:latin typeface="DejaVu Serif"/>
              </a:rPr>
              <a:t>Page </a:t>
            </a:r>
            <a:fld id="{9B5DBCF2-ACF0-4093-B399-30D30859139B}" type="slidenum">
              <a:rPr lang="sv-SE" sz="1200" b="0" strike="noStrike" spc="-1">
                <a:latin typeface="DejaVu Serif"/>
              </a:rPr>
              <a:t>25</a:t>
            </a:fld>
            <a:endParaRPr lang="sv-SE" sz="1200" b="0" strike="noStrike" spc="-1">
              <a:latin typeface="DejaVu Serif"/>
            </a:endParaRPr>
          </a:p>
        </p:txBody>
      </p:sp>
      <p:sp>
        <p:nvSpPr>
          <p:cNvPr id="58" name="PlaceHolder 5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</p:spPr>
      </p:sp>
      <p:sp>
        <p:nvSpPr>
          <p:cNvPr id="59" name="PlaceHolder 6"/>
          <p:cNvSpPr>
            <a:spLocks noGrp="1"/>
          </p:cNvSpPr>
          <p:nvPr>
            <p:ph type="body"/>
          </p:nvPr>
        </p:nvSpPr>
        <p:spPr>
          <a:xfrm>
            <a:off x="701640" y="4421160"/>
            <a:ext cx="5619240" cy="4188960"/>
          </a:xfrm>
          <a:prstGeom prst="rect">
            <a:avLst/>
          </a:prstGeom>
        </p:spPr>
        <p:txBody>
          <a:bodyPr lIns="94320" tIns="46440" rIns="94320" bIns="46440">
            <a:noAutofit/>
          </a:bodyPr>
          <a:lstStyle/>
          <a:p>
            <a:endParaRPr lang="sv-SE" sz="2000" b="0" strike="noStrike" spc="-1">
              <a:latin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82899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222811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88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05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A4334659-8D15-4D0B-AB0C-B36FA8523652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533645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8BC7AAB1-E673-4AE2-81FD-33C6AF16E26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84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808159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D8E7D96-6AD7-4C73-A989-A2C6793FF0F7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204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669964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802.11-19/0537r0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661-05-00ax-tgax-may-2019-ad-hoc-meeting-agenda.ppt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7/ec-17-0090-22-0PNP-ieee-802-lmsc-operations-manual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bi-savi-wla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08/11-08-0949-04-0arc-mac-component-breakdown-wip.ppt" TargetMode="External"/><Relationship Id="rId5" Type="http://schemas.openxmlformats.org/officeDocument/2006/relationships/hyperlink" Target="https://mentor.ieee.org/802.11/dcn/19/11-19-0106-00-000m-sta-and-ap.docx" TargetMode="External"/><Relationship Id="rId4" Type="http://schemas.openxmlformats.org/officeDocument/2006/relationships/hyperlink" Target="https://mentor.ieee.org/802.11/dcn/18/11-18-1051-05-0arc-what-is-an-ess.ppt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</a:t>
            </a:r>
            <a:r>
              <a:rPr lang="en-US" dirty="0" smtClean="0"/>
              <a:t>2019-05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2019-05-12</a:t>
            </a:r>
            <a:endParaRPr lang="en-GB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19461" name="Title 1"/>
          <p:cNvSpPr>
            <a:spLocks noGrp="1"/>
          </p:cNvSpPr>
          <p:nvPr>
            <p:ph type="title" idx="4294967295"/>
          </p:nvPr>
        </p:nvSpPr>
        <p:spPr>
          <a:xfrm>
            <a:off x="1081160" y="609600"/>
            <a:ext cx="1004404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IEEE 802.11 Coexistence SC will focus on workshop, relationship &amp; technical issues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066800" y="2133600"/>
            <a:ext cx="10058400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(11-19-0571) to be addressed include:</a:t>
            </a:r>
          </a:p>
          <a:p>
            <a:pPr>
              <a:defRPr/>
            </a:pPr>
            <a:r>
              <a:rPr lang="en-AU" dirty="0" smtClean="0"/>
              <a:t>…</a:t>
            </a:r>
          </a:p>
          <a:p>
            <a:pPr>
              <a:defRPr/>
            </a:pPr>
            <a:r>
              <a:rPr lang="en-AU" dirty="0" smtClean="0"/>
              <a:t>Technical issues</a:t>
            </a:r>
          </a:p>
          <a:p>
            <a:pPr lvl="1">
              <a:defRPr/>
            </a:pPr>
            <a:r>
              <a:rPr lang="en-AU" dirty="0" smtClean="0"/>
              <a:t>Adaptivity in EN 301 893</a:t>
            </a:r>
          </a:p>
          <a:p>
            <a:pPr lvl="1">
              <a:defRPr/>
            </a:pPr>
            <a:r>
              <a:rPr lang="en-AU" dirty="0" smtClean="0"/>
              <a:t>LBT for management/control in NR-U</a:t>
            </a:r>
          </a:p>
          <a:p>
            <a:pPr lvl="1">
              <a:defRPr/>
            </a:pPr>
            <a:r>
              <a:rPr lang="en-AU" dirty="0" smtClean="0"/>
              <a:t>Use of preambles in NR-U</a:t>
            </a:r>
          </a:p>
          <a:p>
            <a:pPr lvl="1">
              <a:defRPr/>
            </a:pPr>
            <a:r>
              <a:rPr lang="en-AU" dirty="0" smtClean="0"/>
              <a:t>Use of multiple channels</a:t>
            </a:r>
          </a:p>
          <a:p>
            <a:pPr lvl="1">
              <a:defRPr/>
            </a:pPr>
            <a:r>
              <a:rPr lang="en-AU" dirty="0" smtClean="0"/>
              <a:t>…</a:t>
            </a:r>
          </a:p>
          <a:p>
            <a:pPr>
              <a:defRPr/>
            </a:pPr>
            <a:r>
              <a:rPr lang="en-AU" dirty="0" smtClean="0"/>
              <a:t>Motions (Thu PM1 only, if required)</a:t>
            </a:r>
          </a:p>
          <a:p>
            <a:pPr lvl="1">
              <a:defRPr/>
            </a:pPr>
            <a:r>
              <a:rPr lang="en-AU" dirty="0" smtClean="0"/>
              <a:t>Possible LS &amp; Workshop motions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2220914" y="334190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 dirty="0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2209801" y="685799"/>
            <a:ext cx="7856537" cy="1443038"/>
          </a:xfrm>
        </p:spPr>
        <p:txBody>
          <a:bodyPr/>
          <a:lstStyle/>
          <a:p>
            <a:r>
              <a:rPr lang="en-US" altLang="en-US" dirty="0"/>
              <a:t>PAR SC – May 2019</a:t>
            </a:r>
            <a:br>
              <a:rPr lang="en-US" altLang="en-US" dirty="0"/>
            </a:br>
            <a:r>
              <a:rPr lang="en-US" altLang="en-US" dirty="0"/>
              <a:t>PAR Review SC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FCC6E19-2015-45BF-A8A5-59D0D5FE5F0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8153400" y="6476207"/>
            <a:ext cx="3184525" cy="1809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Jon Rosdahl, (Qualcomm)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66106" y="2700278"/>
            <a:ext cx="8534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Will meet in July 2019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Upcoming Submission deadlines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WG PAR submission to 802 EC:  14 June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WG PAR Submission to NesCom: 26 July 2019 </a:t>
            </a:r>
            <a:r>
              <a:rPr lang="en-US" sz="1600" dirty="0">
                <a:solidFill>
                  <a:schemeClr val="tx1"/>
                </a:solidFill>
              </a:rPr>
              <a:t>(for </a:t>
            </a:r>
            <a:r>
              <a:rPr lang="en-US" sz="1600" dirty="0" err="1">
                <a:solidFill>
                  <a:schemeClr val="tx1"/>
                </a:solidFill>
              </a:rPr>
              <a:t>NesCom</a:t>
            </a:r>
            <a:r>
              <a:rPr lang="en-US" sz="1600" dirty="0">
                <a:solidFill>
                  <a:schemeClr val="tx1"/>
                </a:solidFill>
              </a:rPr>
              <a:t> Sept </a:t>
            </a:r>
            <a:r>
              <a:rPr lang="en-US" sz="1600" dirty="0" err="1">
                <a:solidFill>
                  <a:schemeClr val="tx1"/>
                </a:solidFill>
              </a:rPr>
              <a:t>telecon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lvl="1"/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13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WNG – May 2019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630364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“Investigating the Compliance of IEEE 802.11 devices with Harmonized Standard (HS) EN 301 893” - Ammar </a:t>
            </a:r>
            <a:r>
              <a:rPr lang="en-US" dirty="0" err="1"/>
              <a:t>Alhosainy</a:t>
            </a:r>
            <a:r>
              <a:rPr lang="en-US" dirty="0"/>
              <a:t>, Sebastian Max (Carleton University), Guido </a:t>
            </a:r>
            <a:r>
              <a:rPr lang="en-US" dirty="0" err="1"/>
              <a:t>Hiertz</a:t>
            </a:r>
            <a:r>
              <a:rPr lang="en-US" dirty="0"/>
              <a:t> (Ericsson)</a:t>
            </a:r>
          </a:p>
          <a:p>
            <a:pPr marL="857250" lvl="1" indent="-457200">
              <a:spcBef>
                <a:spcPct val="0"/>
              </a:spcBef>
              <a:defRPr/>
            </a:pPr>
            <a:endParaRPr lang="en-US" dirty="0"/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July 2019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</a:t>
            </a:r>
            <a:r>
              <a:rPr lang="en-US" altLang="en-US" dirty="0" smtClean="0"/>
              <a:t>11-19/0616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Jim Lansford, Qualcomm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174751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Tuesday 14 May AM1 (08:00-10:00)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1371600" y="687388"/>
            <a:ext cx="93726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 smtClean="0"/>
              <a:t>IEEE 802 JTC1 SC will meet in Atlanta in May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5146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(11-19-0534) addressed this week</a:t>
            </a:r>
            <a:br>
              <a:rPr lang="en-AU" altLang="en-US" dirty="0" smtClean="0"/>
            </a:br>
            <a:r>
              <a:rPr lang="en-AU" altLang="en-US" dirty="0" smtClean="0"/>
              <a:t>(Tue PM1) will include “the usual”: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 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</a:t>
            </a:r>
            <a:r>
              <a:rPr lang="en-AU" dirty="0" smtClean="0"/>
              <a:t>60 day/FDIS ballots</a:t>
            </a:r>
          </a:p>
          <a:p>
            <a:pPr>
              <a:defRPr/>
            </a:pPr>
            <a:r>
              <a:rPr lang="en-AU" dirty="0" smtClean="0"/>
              <a:t>Review SC6 activities</a:t>
            </a:r>
          </a:p>
          <a:p>
            <a:pPr lvl="1">
              <a:defRPr/>
            </a:pPr>
            <a:r>
              <a:rPr lang="en-AU" dirty="0" smtClean="0"/>
              <a:t>Review of SC6 </a:t>
            </a:r>
            <a:r>
              <a:rPr lang="en-AU" dirty="0"/>
              <a:t>meeting in April 2019</a:t>
            </a:r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 smtClean="0"/>
              <a:t>IEEE 802 has 85 standards in or through the PSDO pipeline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7848600" y="3032125"/>
            <a:ext cx="2514600" cy="2209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waiting for publication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802.11ak/</a:t>
            </a:r>
            <a:r>
              <a:rPr lang="en-A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waiting for FDIS ballot start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60-day ballots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802.11aj needs a response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413" name="Straight Arrow Connector 3"/>
          <p:cNvCxnSpPr>
            <a:cxnSpLocks noChangeShapeType="1"/>
          </p:cNvCxnSpPr>
          <p:nvPr/>
        </p:nvCxnSpPr>
        <p:spPr bwMode="auto">
          <a:xfrm>
            <a:off x="7620000" y="3641725"/>
            <a:ext cx="2286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Content Placeholder 5"/>
          <p:cNvGraphicFramePr>
            <a:graphicFrameLocks/>
          </p:cNvGraphicFramePr>
          <p:nvPr/>
        </p:nvGraphicFramePr>
        <p:xfrm>
          <a:off x="1828800" y="23622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0242636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9216" y="457200"/>
            <a:ext cx="10348383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66850" y="1676400"/>
            <a:ext cx="912495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LB236 on P802.11REVmd D2.0 passed with 92% approval, 723 comments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D2.0 incorporates all approved amendments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About half of the comments resolved/pending resolution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March 2019 meeting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Teleconferences held to continue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Ad-hoc meeting held April 2-3-4 to continue comment resolution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May 2019 </a:t>
            </a:r>
            <a:r>
              <a:rPr lang="en-US" altLang="zh-CN" dirty="0"/>
              <a:t>meeting goals </a:t>
            </a:r>
            <a:r>
              <a:rPr lang="en-US" altLang="zh-CN" dirty="0" smtClean="0"/>
              <a:t>(6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Continue LB236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Possible WGLB recirculation on D3.0; Revisit schedule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May – July 2019: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Agenda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11-19-0568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 smtClean="0"/>
              <a:t>from Osama Aboul-Magd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828800" y="606425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IEEE 802.11ax – May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81200" y="1719458"/>
            <a:ext cx="85344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200" dirty="0"/>
              <a:t>Continue the resolution of comments received on draft D4.0</a:t>
            </a:r>
            <a:r>
              <a:rPr lang="en-CA" sz="1800" dirty="0"/>
              <a:t>.</a:t>
            </a:r>
          </a:p>
          <a:p>
            <a:r>
              <a:rPr lang="en-CA" sz="2200" dirty="0"/>
              <a:t>Held an ad hoc meeting in San Diego, May 8-10</a:t>
            </a:r>
            <a:r>
              <a:rPr lang="en-CA" dirty="0"/>
              <a:t>.</a:t>
            </a:r>
          </a:p>
          <a:p>
            <a:pPr lvl="1"/>
            <a:r>
              <a:rPr lang="en-CA" sz="2200" dirty="0"/>
              <a:t>129 CIDs are ready for motion as a result of the </a:t>
            </a:r>
            <a:r>
              <a:rPr lang="en-CA" sz="2200" dirty="0" err="1"/>
              <a:t>adhoc</a:t>
            </a:r>
            <a:r>
              <a:rPr lang="en-CA" sz="2200" dirty="0"/>
              <a:t>.</a:t>
            </a:r>
          </a:p>
          <a:p>
            <a:pPr lvl="1"/>
            <a:r>
              <a:rPr lang="en-CA" sz="2200" dirty="0">
                <a:hlinkClick r:id="rId3"/>
              </a:rPr>
              <a:t>https://mentor.ieee.org/802.11/dcn/19/11-19-0661-05-00ax-tgax-may-2019-ad-hoc-meeting-agenda.pptx</a:t>
            </a:r>
            <a:r>
              <a:rPr lang="en-CA" sz="2200" dirty="0"/>
              <a:t> </a:t>
            </a:r>
          </a:p>
          <a:p>
            <a:r>
              <a:rPr lang="en-US" dirty="0"/>
              <a:t>Agenda for this meeting is available  in document 11-19/0615r0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 smtClean="0"/>
              <a:t>from 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907118" y="692126"/>
            <a:ext cx="7772400" cy="9144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Task Group AY – May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362200" y="1631845"/>
            <a:ext cx="7772400" cy="48291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sz="2000" dirty="0"/>
              <a:t>Since the March plenary</a:t>
            </a:r>
          </a:p>
          <a:p>
            <a:pPr lvl="1" algn="just"/>
            <a:r>
              <a:rPr lang="en-CA" altLang="en-US" sz="1600" dirty="0"/>
              <a:t>8</a:t>
            </a:r>
            <a:r>
              <a:rPr lang="en-CA" altLang="en-US" sz="1600" dirty="0"/>
              <a:t> </a:t>
            </a:r>
            <a:r>
              <a:rPr lang="en-CA" altLang="en-US" sz="1600" dirty="0"/>
              <a:t>teleconference calls were held between March 20 and </a:t>
            </a:r>
            <a:r>
              <a:rPr lang="en-CA" altLang="en-US" sz="1600" dirty="0"/>
              <a:t>May 8 for </a:t>
            </a:r>
            <a:r>
              <a:rPr lang="en-CA" altLang="en-US" sz="1600" dirty="0"/>
              <a:t>comment resolution</a:t>
            </a:r>
          </a:p>
          <a:p>
            <a:pPr lvl="2" algn="just"/>
            <a:r>
              <a:rPr lang="en-CA" altLang="en-US" sz="1600" dirty="0"/>
              <a:t>195 </a:t>
            </a:r>
            <a:r>
              <a:rPr lang="en-CA" altLang="en-US" sz="1600" dirty="0"/>
              <a:t>comments are discussed</a:t>
            </a:r>
          </a:p>
          <a:p>
            <a:pPr lvl="2" algn="just"/>
            <a:r>
              <a:rPr lang="en-CA" altLang="en-US" sz="1600" dirty="0"/>
              <a:t>195 </a:t>
            </a:r>
            <a:r>
              <a:rPr lang="en-CA" altLang="en-US" sz="1600" dirty="0"/>
              <a:t>comments are resolved and ready for motion</a:t>
            </a:r>
          </a:p>
          <a:p>
            <a:pPr lvl="2" algn="just"/>
            <a:r>
              <a:rPr lang="en-CA" altLang="en-US" sz="1600" dirty="0"/>
              <a:t>2 </a:t>
            </a:r>
            <a:r>
              <a:rPr lang="en-CA" altLang="en-US" sz="1600" dirty="0"/>
              <a:t>bug fix contribution is reviewed and ready for motion</a:t>
            </a:r>
          </a:p>
          <a:p>
            <a:pPr lvl="1" algn="just"/>
            <a:r>
              <a:rPr lang="en-CA" altLang="en-US" sz="1600" dirty="0"/>
              <a:t>123 editorial comments were proposed and resolved by the Editor</a:t>
            </a:r>
          </a:p>
          <a:p>
            <a:pPr lvl="1" algn="just"/>
            <a:r>
              <a:rPr lang="en-CA" altLang="en-US" sz="1600" dirty="0"/>
              <a:t>There </a:t>
            </a:r>
            <a:r>
              <a:rPr lang="en-CA" altLang="en-US" sz="1600" dirty="0"/>
              <a:t>are </a:t>
            </a:r>
            <a:r>
              <a:rPr lang="en-CA" altLang="en-US" sz="1600" dirty="0"/>
              <a:t>45 </a:t>
            </a:r>
            <a:r>
              <a:rPr lang="en-CA" altLang="en-US" sz="1600" dirty="0"/>
              <a:t>comments pending for </a:t>
            </a:r>
            <a:r>
              <a:rPr lang="en-CA" altLang="en-US" sz="1600" dirty="0"/>
              <a:t>resolution</a:t>
            </a:r>
            <a:endParaRPr lang="en-CA" altLang="en-US" sz="1600" dirty="0"/>
          </a:p>
          <a:p>
            <a:r>
              <a:rPr lang="en-US" sz="2000" dirty="0"/>
              <a:t>Goals this week</a:t>
            </a:r>
          </a:p>
          <a:p>
            <a:pPr lvl="1"/>
            <a:r>
              <a:rPr lang="en-US" sz="1600" dirty="0"/>
              <a:t>PAR extension (11-19/0673)</a:t>
            </a:r>
          </a:p>
          <a:p>
            <a:pPr lvl="1"/>
            <a:r>
              <a:rPr lang="en-US" sz="1600" dirty="0"/>
              <a:t>Comment resolution</a:t>
            </a:r>
          </a:p>
          <a:p>
            <a:pPr lvl="1"/>
            <a:r>
              <a:rPr lang="en-CA" sz="1600" dirty="0"/>
              <a:t>Technical presentation</a:t>
            </a:r>
          </a:p>
          <a:p>
            <a:pPr lvl="1"/>
            <a:r>
              <a:rPr lang="en-CA" sz="1600" dirty="0"/>
              <a:t>Review of mandatory draft review findings (11-19/0681)</a:t>
            </a:r>
          </a:p>
          <a:p>
            <a:pPr lvl="1"/>
            <a:r>
              <a:rPr lang="en-CA" sz="1600" dirty="0"/>
              <a:t>Consider draft readiness for the second recirculation working group letter ballot</a:t>
            </a:r>
            <a:endParaRPr lang="en-CA" sz="1600" dirty="0"/>
          </a:p>
          <a:p>
            <a:r>
              <a:rPr lang="en-US" sz="2000" dirty="0"/>
              <a:t>Agenda for this meeting is available in document 11-19/0589</a:t>
            </a:r>
          </a:p>
        </p:txBody>
      </p:sp>
    </p:spTree>
    <p:extLst>
      <p:ext uri="{BB962C8B-B14F-4D97-AF65-F5344CB8AC3E}">
        <p14:creationId xmlns:p14="http://schemas.microsoft.com/office/powerpoint/2010/main" val="28968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NGP </a:t>
            </a:r>
            <a:r>
              <a:rPr lang="en-US" dirty="0"/>
              <a:t>TG AZ – </a:t>
            </a:r>
            <a:r>
              <a:rPr lang="en-US" dirty="0" smtClean="0"/>
              <a:t>May 2019</a:t>
            </a:r>
            <a:r>
              <a:rPr lang="en-US" dirty="0"/>
              <a:t/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</a:t>
            </a:r>
            <a:r>
              <a:rPr lang="en-GB" dirty="0" smtClean="0"/>
              <a:t>Positioning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Current status: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In comment resolution coming from successful </a:t>
            </a:r>
            <a:r>
              <a:rPr lang="en-US" dirty="0" smtClean="0"/>
              <a:t>Initial WG Ballot passed.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TG had a 3 day ad-hoc hosted by Samsung and had 4 </a:t>
            </a:r>
            <a:r>
              <a:rPr lang="en-US" dirty="0" err="1" smtClean="0"/>
              <a:t>telecons</a:t>
            </a:r>
            <a:r>
              <a:rPr lang="en-US" dirty="0" smtClean="0"/>
              <a:t> since the March meeting.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Roughly ~600 editorial and 140 technical comment resolutions were generated and reviewed – expected to be considered for adoption this week.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On going discussion on reporting of bi-directional range reporting (allocated Wed. PM1 for presentation).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Upcoming milestones/approved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Continue with comment resolution.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Target a recirculation ballot coming from Sep. meeting.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 smtClean="0"/>
              <a:t>from Jonathan Segev (Intel)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NGP TG AZ – </a:t>
            </a:r>
            <a:r>
              <a:rPr lang="en-US" dirty="0" smtClean="0"/>
              <a:t>May 2019</a:t>
            </a:r>
            <a:r>
              <a:rPr lang="en-US" dirty="0"/>
              <a:t/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Agenda: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refer to submission </a:t>
            </a:r>
            <a:r>
              <a:rPr lang="en-US" dirty="0" smtClean="0"/>
              <a:t>11-19/516</a:t>
            </a:r>
            <a:endParaRPr lang="en-US" dirty="0"/>
          </a:p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/>
              <a:t>from Jonathan Segev (Intel)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960159"/>
              </p:ext>
            </p:extLst>
          </p:nvPr>
        </p:nvGraphicFramePr>
        <p:xfrm>
          <a:off x="4799856" y="2996952"/>
          <a:ext cx="5904655" cy="28083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2103"/>
                <a:gridCol w="1066116"/>
                <a:gridCol w="984109"/>
                <a:gridCol w="984109"/>
                <a:gridCol w="984109"/>
                <a:gridCol w="984109"/>
              </a:tblGrid>
              <a:tr h="45782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 anchor="ctr"/>
                </a:tc>
              </a:tr>
              <a:tr h="457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/>
                        <a:t>AZ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</a:tr>
              <a:tr h="457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AZ</a:t>
                      </a:r>
                      <a:endParaRPr lang="en-US" dirty="0"/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</a:tr>
              <a:tr h="51919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AZ</a:t>
                      </a:r>
                      <a:endParaRPr lang="en-US" sz="1800" dirty="0"/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AZ</a:t>
                      </a:r>
                      <a:endParaRPr lang="en-US" dirty="0"/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AZ</a:t>
                      </a:r>
                      <a:endParaRPr lang="en-US" dirty="0"/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</a:tr>
              <a:tr h="457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AZ</a:t>
                      </a:r>
                      <a:endParaRPr lang="en-US" dirty="0"/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45746" marB="45746" anchor="ctr"/>
                </a:tc>
              </a:tr>
              <a:tr h="457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Eve</a:t>
                      </a:r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67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TGax </a:t>
            </a:r>
            <a:r>
              <a:rPr lang="en-US" altLang="en-US" dirty="0"/>
              <a:t>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</a:t>
            </a:r>
            <a:r>
              <a:rPr lang="en-US" altLang="en-US" dirty="0" smtClean="0"/>
              <a:t>60 GHz</a:t>
            </a:r>
            <a:r>
              <a:rPr lang="en-US" alt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TGbb</a:t>
            </a:r>
            <a:r>
              <a:rPr lang="en-US" altLang="en-US" dirty="0" smtClean="0"/>
              <a:t> </a:t>
            </a:r>
            <a:r>
              <a:rPr lang="en-US" altLang="en-US" dirty="0"/>
              <a:t>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TGbc</a:t>
            </a:r>
            <a:r>
              <a:rPr lang="en-US" altLang="en-US" dirty="0" smtClean="0"/>
              <a:t> (Broadcast </a:t>
            </a:r>
            <a:r>
              <a:rPr lang="en-US" altLang="en-US" dirty="0"/>
              <a:t>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TGbd</a:t>
            </a:r>
            <a:r>
              <a:rPr lang="en-US" altLang="en-US" dirty="0" smtClean="0"/>
              <a:t> </a:t>
            </a:r>
            <a:r>
              <a:rPr lang="en-US" altLang="en-US" dirty="0"/>
              <a:t>(Next Gen V2X)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 smtClean="0"/>
              <a:t>TGbe</a:t>
            </a:r>
            <a:r>
              <a:rPr lang="en-GB" dirty="0" smtClean="0"/>
              <a:t> (</a:t>
            </a:r>
            <a:r>
              <a:rPr lang="en-GB" dirty="0"/>
              <a:t>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RCM </a:t>
            </a:r>
            <a:r>
              <a:rPr lang="en-US" altLang="en-US" dirty="0" smtClean="0"/>
              <a:t>TIG </a:t>
            </a:r>
            <a:r>
              <a:rPr lang="en-US" altLang="en-US" dirty="0" smtClean="0"/>
              <a:t>(Random and Changing MAC addresses)</a:t>
            </a:r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</a:t>
            </a:r>
            <a:r>
              <a:rPr lang="en-US" altLang="en-US" kern="0" dirty="0" smtClean="0"/>
              <a:t>May 2019 </a:t>
            </a:r>
            <a:r>
              <a:rPr lang="en-US" altLang="en-US" kern="0" dirty="0" smtClean="0"/>
              <a:t>session: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dirty="0"/>
              <a:t> </a:t>
            </a:r>
            <a:r>
              <a:rPr lang="en-US" dirty="0" smtClean="0"/>
              <a:t>(Wake-up Radio)</a:t>
            </a:r>
            <a:br>
              <a:rPr lang="en-US" dirty="0" smtClean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9753600" cy="4646615"/>
          </a:xfrm>
        </p:spPr>
        <p:txBody>
          <a:bodyPr/>
          <a:lstStyle/>
          <a:p>
            <a:pPr marL="0" indent="0"/>
            <a:r>
              <a:rPr lang="en-US" altLang="en-US" sz="2000" dirty="0"/>
              <a:t>From the last F2F meeting</a:t>
            </a:r>
          </a:p>
          <a:p>
            <a:pPr marL="0" indent="0"/>
            <a:r>
              <a:rPr lang="en-US" altLang="en-US" sz="1800" b="0" dirty="0" smtClean="0"/>
              <a:t>	</a:t>
            </a:r>
            <a:r>
              <a:rPr lang="en-US" altLang="en-US" sz="1800" b="0" dirty="0" err="1">
                <a:ea typeface="MS PGothic" charset="-128"/>
              </a:rPr>
              <a:t>TGba</a:t>
            </a:r>
            <a:r>
              <a:rPr lang="en-US" altLang="en-US" sz="1800" b="0" dirty="0">
                <a:ea typeface="MS PGothic" charset="-128"/>
              </a:rPr>
              <a:t> worked on the comment resolution on </a:t>
            </a:r>
            <a:r>
              <a:rPr lang="en-US" altLang="en-US" sz="1800" b="0" dirty="0" smtClean="0">
                <a:ea typeface="MS PGothic" charset="-128"/>
              </a:rPr>
              <a:t>D2.0</a:t>
            </a:r>
          </a:p>
          <a:p>
            <a:pPr marL="400050" lvl="1" indent="0"/>
            <a:r>
              <a:rPr lang="en-US" altLang="en-US" sz="1800" b="0" dirty="0" smtClean="0">
                <a:ea typeface="MS PGothic" charset="-128"/>
              </a:rPr>
              <a:t>	- March meeting: resolved 327 CIDs</a:t>
            </a:r>
            <a:endParaRPr lang="en-US" altLang="en-US" sz="1800" b="0" dirty="0">
              <a:ea typeface="MS PGothic" charset="-128"/>
            </a:endParaRPr>
          </a:p>
          <a:p>
            <a:pPr marL="0" indent="0"/>
            <a:r>
              <a:rPr lang="en-US" altLang="en-US" sz="1800" b="0" dirty="0" smtClean="0">
                <a:ea typeface="MS PGothic" charset="-128"/>
              </a:rPr>
              <a:t>	- </a:t>
            </a:r>
            <a:r>
              <a:rPr lang="en-US" altLang="en-US" sz="1800" b="0" dirty="0" err="1" smtClean="0">
                <a:ea typeface="MS PGothic" charset="-128"/>
              </a:rPr>
              <a:t>TGba</a:t>
            </a:r>
            <a:r>
              <a:rPr lang="en-US" altLang="en-US" sz="1800" b="0" dirty="0" smtClean="0">
                <a:ea typeface="MS PGothic" charset="-128"/>
              </a:rPr>
              <a:t> ad-hoc </a:t>
            </a:r>
            <a:r>
              <a:rPr lang="en-US" altLang="en-US" sz="1800" b="0" dirty="0">
                <a:ea typeface="MS PGothic" charset="-128"/>
              </a:rPr>
              <a:t>meeting </a:t>
            </a:r>
            <a:r>
              <a:rPr lang="en-US" altLang="en-US" sz="1800" b="0" dirty="0" smtClean="0">
                <a:ea typeface="MS PGothic" charset="-128"/>
              </a:rPr>
              <a:t>(April 17-18): 150 CIDs ready for motion</a:t>
            </a:r>
          </a:p>
          <a:p>
            <a:pPr marL="0" indent="0"/>
            <a:r>
              <a:rPr lang="en-US" altLang="en-US" sz="1800" b="0" dirty="0">
                <a:ea typeface="MS PGothic" charset="-128"/>
              </a:rPr>
              <a:t>	</a:t>
            </a:r>
            <a:r>
              <a:rPr lang="en-US" altLang="en-US" sz="1800" b="0" dirty="0" smtClean="0">
                <a:ea typeface="MS PGothic" charset="-128"/>
              </a:rPr>
              <a:t>- Three teleconference calls: 52 CIDs ready for motion</a:t>
            </a:r>
          </a:p>
          <a:p>
            <a:pPr marL="0" indent="0"/>
            <a:r>
              <a:rPr lang="en-US" altLang="en-US" sz="1800" b="0" dirty="0">
                <a:ea typeface="MS PGothic" charset="-128"/>
              </a:rPr>
              <a:t>	</a:t>
            </a:r>
            <a:r>
              <a:rPr lang="en-US" altLang="en-US" sz="1800" b="0" dirty="0" smtClean="0">
                <a:ea typeface="MS PGothic" charset="-128"/>
              </a:rPr>
              <a:t>- 250-300 CIDs left to be resolved</a:t>
            </a:r>
            <a:r>
              <a:rPr lang="en-US" altLang="en-US" sz="1400" b="0" dirty="0" smtClean="0">
                <a:ea typeface="MS PGothic" charset="-128"/>
              </a:rPr>
              <a:t>			</a:t>
            </a:r>
            <a:endParaRPr lang="en-US" altLang="en-US" sz="1400" b="0" dirty="0">
              <a:ea typeface="MS PGothic" charset="-128"/>
            </a:endParaRPr>
          </a:p>
          <a:p>
            <a:pPr marL="0" indent="0"/>
            <a:r>
              <a:rPr lang="en-US" altLang="en-US" sz="2000" dirty="0" smtClean="0"/>
              <a:t>Plan </a:t>
            </a:r>
            <a:r>
              <a:rPr lang="en-US" altLang="en-US" sz="2000" dirty="0"/>
              <a:t>for this meeting</a:t>
            </a:r>
          </a:p>
          <a:p>
            <a:pPr marL="457200" lvl="1" indent="0"/>
            <a:r>
              <a:rPr lang="en-US" altLang="en-US" sz="1800" dirty="0"/>
              <a:t>Complete comment resolution on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D2.0 (LB237) and instruct the editor to generate P802.11ba D3.0</a:t>
            </a:r>
          </a:p>
          <a:p>
            <a:pPr marL="457200" lvl="1" indent="0"/>
            <a:r>
              <a:rPr lang="en-US" altLang="en-US" sz="1800" dirty="0" smtClean="0"/>
              <a:t>Approve </a:t>
            </a:r>
            <a:r>
              <a:rPr lang="en-US" altLang="en-US" sz="1800" dirty="0"/>
              <a:t>WG recirculation letter ballot</a:t>
            </a:r>
          </a:p>
          <a:p>
            <a:pPr marL="457200" lvl="1" indent="0"/>
            <a:r>
              <a:rPr lang="en-US" altLang="en-US" sz="1800" dirty="0" smtClean="0"/>
              <a:t>Review </a:t>
            </a:r>
            <a:r>
              <a:rPr lang="en-US" altLang="en-US" sz="1800" dirty="0"/>
              <a:t>TG timeline</a:t>
            </a:r>
          </a:p>
          <a:p>
            <a:pPr marL="0" indent="0"/>
            <a:r>
              <a:rPr lang="en-US" altLang="en-US" sz="2000" dirty="0" smtClean="0"/>
              <a:t>Agenda </a:t>
            </a:r>
            <a:r>
              <a:rPr lang="en-US" altLang="en-US" sz="2000" dirty="0"/>
              <a:t>can be found in doc: IEEE </a:t>
            </a:r>
            <a:r>
              <a:rPr lang="en-US" altLang="en-US" sz="2000" dirty="0" smtClean="0"/>
              <a:t>802.11-19/617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 smtClean="0"/>
              <a:t>from Minyoung Park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802.11 TGbb</a:t>
            </a: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2295525" y="1295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GB" altLang="en-US" dirty="0" err="1"/>
              <a:t>TGbb</a:t>
            </a:r>
            <a:r>
              <a:rPr lang="en-GB" altLang="en-US" dirty="0"/>
              <a:t> will discuss :</a:t>
            </a:r>
          </a:p>
          <a:p>
            <a:pPr lvl="1" algn="just"/>
            <a:r>
              <a:rPr lang="en-GB" altLang="en-US" dirty="0"/>
              <a:t>Approve minutes from the teleconferences</a:t>
            </a:r>
          </a:p>
          <a:p>
            <a:pPr lvl="1" algn="just"/>
            <a:r>
              <a:rPr lang="en-GB" altLang="en-US" dirty="0"/>
              <a:t>Evaluation Framework document</a:t>
            </a:r>
          </a:p>
          <a:p>
            <a:pPr lvl="1" algn="just"/>
            <a:r>
              <a:rPr lang="en-GB" altLang="en-US" dirty="0"/>
              <a:t>Hear PHY </a:t>
            </a:r>
            <a:r>
              <a:rPr lang="en-GB" altLang="en-US" dirty="0" smtClean="0"/>
              <a:t>proposals</a:t>
            </a:r>
          </a:p>
          <a:p>
            <a:pPr lvl="1" algn="just"/>
            <a:r>
              <a:rPr lang="en-GB" altLang="en-US" dirty="0" smtClean="0"/>
              <a:t>Hear MAC pre-proposals</a:t>
            </a:r>
            <a:endParaRPr lang="en-GB" altLang="en-US" dirty="0"/>
          </a:p>
          <a:p>
            <a:pPr lvl="1" algn="just"/>
            <a:r>
              <a:rPr lang="en-GB" altLang="en-US" dirty="0"/>
              <a:t>Conference call schedule</a:t>
            </a:r>
          </a:p>
          <a:p>
            <a:pPr algn="just"/>
            <a:endParaRPr lang="en-GB" altLang="en-US" dirty="0"/>
          </a:p>
          <a:p>
            <a:pPr algn="just"/>
            <a:r>
              <a:rPr lang="en-GB" altLang="en-US" dirty="0"/>
              <a:t>Six (6) meeting slots for the May 2019 session</a:t>
            </a:r>
          </a:p>
          <a:p>
            <a:pPr lvl="1" algn="just"/>
            <a:r>
              <a:rPr lang="en-GB" altLang="en-US" b="1" dirty="0"/>
              <a:t>Mon – </a:t>
            </a:r>
            <a:r>
              <a:rPr lang="en-GB" altLang="en-US" dirty="0"/>
              <a:t>AM2, PM2; </a:t>
            </a:r>
            <a:r>
              <a:rPr lang="en-GB" altLang="en-US" b="1" dirty="0"/>
              <a:t>Tue – </a:t>
            </a:r>
            <a:r>
              <a:rPr lang="en-GB" altLang="en-US" dirty="0"/>
              <a:t>PM2; </a:t>
            </a:r>
            <a:r>
              <a:rPr lang="en-GB" altLang="en-US" b="1" dirty="0"/>
              <a:t>Wed – </a:t>
            </a:r>
            <a:r>
              <a:rPr lang="en-GB" altLang="en-US" dirty="0"/>
              <a:t>AM1, PM2; </a:t>
            </a:r>
            <a:r>
              <a:rPr lang="en-GB" altLang="en-US" b="1" dirty="0" err="1"/>
              <a:t>Thur</a:t>
            </a:r>
            <a:r>
              <a:rPr lang="en-GB" altLang="en-US" b="1" dirty="0"/>
              <a:t> –</a:t>
            </a:r>
            <a:r>
              <a:rPr lang="en-GB" altLang="en-US" dirty="0"/>
              <a:t> PM1;</a:t>
            </a:r>
            <a:br>
              <a:rPr lang="en-GB" altLang="en-US" dirty="0"/>
            </a:br>
            <a:endParaRPr lang="en-GB" altLang="en-US" dirty="0"/>
          </a:p>
          <a:p>
            <a:pPr algn="just"/>
            <a:r>
              <a:rPr lang="en-GB" altLang="en-US" dirty="0"/>
              <a:t>Proposed Agenda in doc. 11-19/0614r0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</a:p>
          <a:p>
            <a:r>
              <a:rPr lang="en-GB" dirty="0" smtClean="0"/>
              <a:t>from Nikola Serafimovski (</a:t>
            </a:r>
            <a:r>
              <a:rPr lang="en-GB" dirty="0" err="1" smtClean="0"/>
              <a:t>pureLiFi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r>
              <a:rPr lang="en-US" dirty="0"/>
              <a:t/>
            </a:r>
            <a:br>
              <a:rPr lang="en-US" dirty="0"/>
            </a:br>
            <a:r>
              <a:rPr lang="en-US" b="0" dirty="0"/>
              <a:t>Broadcast Services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May Goals:</a:t>
            </a:r>
          </a:p>
          <a:p>
            <a:pPr lvl="1">
              <a:buFont typeface="Arial"/>
              <a:buChar char="•"/>
            </a:pPr>
            <a:r>
              <a:rPr lang="en-US" dirty="0"/>
              <a:t>Add to Use Case Document</a:t>
            </a:r>
          </a:p>
          <a:p>
            <a:pPr lvl="1">
              <a:buFont typeface="Arial"/>
              <a:buChar char="•"/>
            </a:pPr>
            <a:r>
              <a:rPr lang="en-US" dirty="0"/>
              <a:t>Add to Functional Requirements Document</a:t>
            </a:r>
          </a:p>
          <a:p>
            <a:pPr lvl="1">
              <a:buFont typeface="Arial"/>
              <a:buChar char="•"/>
            </a:pPr>
            <a:r>
              <a:rPr lang="en-US" dirty="0"/>
              <a:t>Initial discussion of technical submissions</a:t>
            </a:r>
          </a:p>
          <a:p>
            <a:pPr lvl="1">
              <a:buFont typeface="Arial"/>
              <a:buChar char="•"/>
            </a:pPr>
            <a:r>
              <a:rPr lang="en-US" dirty="0"/>
              <a:t>Seek for a </a:t>
            </a:r>
            <a:r>
              <a:rPr lang="en-US"/>
              <a:t>Technical Editor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4 Meeting slots:  Mon PM1, Tue PM1, Wed AM1, Thu AM2</a:t>
            </a:r>
          </a:p>
          <a:p>
            <a:pPr>
              <a:buFont typeface="Arial"/>
              <a:buChar char="•"/>
            </a:pPr>
            <a:r>
              <a:rPr lang="en-US" dirty="0"/>
              <a:t>Agenda: 11-18/0812</a:t>
            </a:r>
          </a:p>
          <a:p>
            <a:pPr>
              <a:buFont typeface="Arial"/>
              <a:buChar char="•"/>
            </a:pPr>
            <a:r>
              <a:rPr lang="en-US" dirty="0"/>
              <a:t>Meeting / Chairs slides: 11-19/0814</a:t>
            </a:r>
          </a:p>
          <a:p>
            <a:pPr>
              <a:buFont typeface="Arial"/>
              <a:buChar char="•"/>
            </a:pPr>
            <a:r>
              <a:rPr lang="en-US" dirty="0"/>
              <a:t>Minutes for this week:  11-19/0819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Bo Sun (ZTE Corporation))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752600" y="6858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Snapshot of IEEE 802.11 </a:t>
            </a:r>
            <a:r>
              <a:rPr lang="en-US" dirty="0" err="1" smtClean="0"/>
              <a:t>TGbd</a:t>
            </a:r>
            <a:r>
              <a:rPr lang="en-US" dirty="0" smtClean="0"/>
              <a:t> – May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878542" y="21336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algn="just"/>
            <a:r>
              <a:rPr lang="en-GB" altLang="en-US" dirty="0" smtClean="0"/>
              <a:t>Since the March 2019 meeting</a:t>
            </a:r>
          </a:p>
          <a:p>
            <a:pPr lvl="1" algn="just"/>
            <a:r>
              <a:rPr lang="en-GB" altLang="en-US" dirty="0"/>
              <a:t>3 teleconferences were held</a:t>
            </a:r>
          </a:p>
          <a:p>
            <a:pPr lvl="2" algn="just"/>
            <a:r>
              <a:rPr lang="en-GB" altLang="en-US" sz="1900" dirty="0"/>
              <a:t>3 tech submissions discussed</a:t>
            </a:r>
          </a:p>
          <a:p>
            <a:pPr lvl="2" algn="just"/>
            <a:r>
              <a:rPr lang="en-GB" altLang="en-US" sz="1900" dirty="0"/>
              <a:t>Held 1.5 hour joint discussion with IEEE 1609 experts on the interface between NGV and upper layer protocol</a:t>
            </a:r>
            <a:endParaRPr lang="en-GB" altLang="en-US" sz="1900" dirty="0">
              <a:hlinkClick r:id=""/>
            </a:endParaRPr>
          </a:p>
          <a:p>
            <a:pPr lvl="2" algn="just"/>
            <a:r>
              <a:rPr lang="en-GB" altLang="en-US" sz="1900" dirty="0">
                <a:hlinkClick r:id=""/>
              </a:rPr>
              <a:t>teleconference minutes</a:t>
            </a:r>
            <a:endParaRPr lang="en-GB" altLang="en-US" sz="1900" dirty="0"/>
          </a:p>
          <a:p>
            <a:pPr lvl="1" algn="just"/>
            <a:r>
              <a:rPr lang="en-GB" altLang="en-US" dirty="0"/>
              <a:t>Two liaison statements received from ITU-T CITS and ITU-T FG-VM respectively</a:t>
            </a:r>
          </a:p>
          <a:p>
            <a:pPr lvl="1" algn="just"/>
            <a:endParaRPr lang="en-GB" altLang="en-US" sz="1700" dirty="0"/>
          </a:p>
          <a:p>
            <a:pPr algn="just"/>
            <a:r>
              <a:rPr lang="en-GB" altLang="en-US" dirty="0" smtClean="0"/>
              <a:t>Goal of 2019 May meeting</a:t>
            </a:r>
          </a:p>
          <a:p>
            <a:pPr lvl="1" algn="just"/>
            <a:r>
              <a:rPr lang="en-US" altLang="en-US" dirty="0" smtClean="0"/>
              <a:t>5 sessions scheduled for </a:t>
            </a:r>
            <a:r>
              <a:rPr lang="en-US" altLang="en-US" dirty="0" err="1" smtClean="0"/>
              <a:t>TGbd</a:t>
            </a:r>
            <a:r>
              <a:rPr lang="en-US" altLang="en-US" dirty="0" smtClean="0"/>
              <a:t> during </a:t>
            </a:r>
            <a:r>
              <a:rPr lang="en-US" altLang="en-US" dirty="0" smtClean="0"/>
              <a:t>May meeting</a:t>
            </a:r>
            <a:endParaRPr lang="en-US" altLang="en-US" dirty="0" smtClean="0"/>
          </a:p>
          <a:p>
            <a:pPr lvl="1" algn="just"/>
            <a:r>
              <a:rPr lang="en-US" altLang="en-US" dirty="0" smtClean="0"/>
              <a:t>Discuss the response to liaison from WFA, SAE, ITU-T CITS and ITU-T FG-VM</a:t>
            </a:r>
          </a:p>
          <a:p>
            <a:pPr lvl="1" algn="just"/>
            <a:r>
              <a:rPr lang="en-US" altLang="en-US" dirty="0" smtClean="0"/>
              <a:t>Complete presentations in the list </a:t>
            </a:r>
          </a:p>
          <a:p>
            <a:pPr lvl="1" algn="just"/>
            <a:r>
              <a:rPr lang="en-US" altLang="en-US" dirty="0" smtClean="0"/>
              <a:t>Update FRD and SFD accordingly</a:t>
            </a:r>
          </a:p>
          <a:p>
            <a:pPr lvl="1" algn="just"/>
            <a:r>
              <a:rPr lang="en-US" altLang="en-US" dirty="0" smtClean="0"/>
              <a:t>Agenda for </a:t>
            </a:r>
            <a:r>
              <a:rPr lang="en-US" altLang="en-US" dirty="0" err="1" smtClean="0"/>
              <a:t>TGbd</a:t>
            </a:r>
            <a:r>
              <a:rPr lang="en-US" altLang="en-US" dirty="0" smtClean="0"/>
              <a:t> Mar meeting is available as in the latest revision of 11-19/0595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 smtClean="0"/>
              <a:t>from Alfred Asterjadhi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1494370" y="644032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IEEE 802.11be – May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478617" y="1713707"/>
            <a:ext cx="733425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dirty="0"/>
              <a:t>Goals for the first F2F meeting for TGbe</a:t>
            </a:r>
          </a:p>
          <a:p>
            <a:pPr lvl="1"/>
            <a:r>
              <a:rPr lang="en-US" sz="1600" dirty="0"/>
              <a:t>Discuss TG </a:t>
            </a:r>
            <a:r>
              <a:rPr lang="en-US" sz="1600" dirty="0" smtClean="0"/>
              <a:t>documents</a:t>
            </a:r>
          </a:p>
          <a:p>
            <a:pPr lvl="1"/>
            <a:r>
              <a:rPr lang="en-US" sz="1600" dirty="0" smtClean="0"/>
              <a:t>Timeline discussion</a:t>
            </a:r>
            <a:endParaRPr lang="en-US" sz="1600" dirty="0"/>
          </a:p>
          <a:p>
            <a:pPr lvl="1"/>
            <a:r>
              <a:rPr lang="en-US" sz="1600" dirty="0"/>
              <a:t>TG officers elections</a:t>
            </a:r>
          </a:p>
          <a:p>
            <a:pPr lvl="1"/>
            <a:r>
              <a:rPr lang="en-US" sz="1600" dirty="0"/>
              <a:t>Presentation of technical submissions</a:t>
            </a:r>
            <a:endParaRPr lang="en-US" dirty="0"/>
          </a:p>
          <a:p>
            <a:r>
              <a:rPr lang="en-US" sz="2000" dirty="0"/>
              <a:t>Agenda is available 11-19/0601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4"/>
          <p:cNvSpPr txBox="1"/>
          <p:nvPr/>
        </p:nvSpPr>
        <p:spPr>
          <a:xfrm>
            <a:off x="2209800" y="457200"/>
            <a:ext cx="7772040" cy="106632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pc="-1">
                <a:solidFill>
                  <a:srgbClr val="000000"/>
                </a:solidFill>
                <a:latin typeface="Times New Roman"/>
                <a:ea typeface="MS PGothic"/>
              </a:rPr>
              <a:t>IEEE 802.11 RCM TIG – May 2019</a:t>
            </a:r>
            <a:endParaRPr lang="en-US" sz="3200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TextShape 5"/>
          <p:cNvSpPr txBox="1"/>
          <p:nvPr/>
        </p:nvSpPr>
        <p:spPr>
          <a:xfrm>
            <a:off x="1904880" y="1523880"/>
            <a:ext cx="8534160" cy="45716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marL="343080" indent="-342720">
              <a:spcBef>
                <a:spcPts val="439"/>
              </a:spcBef>
              <a:buFont typeface="Symbol" charset="2"/>
              <a:buChar char=""/>
            </a:pPr>
            <a:r>
              <a:rPr lang="en-US" sz="2200" b="1" spc="-1">
                <a:solidFill>
                  <a:srgbClr val="000000"/>
                </a:solidFill>
                <a:latin typeface="Times New Roman"/>
                <a:ea typeface="MS PGothic"/>
              </a:rPr>
              <a:t>Hold first meeting</a:t>
            </a:r>
            <a:endParaRPr lang="en-US" sz="2200" b="1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400"/>
              </a:spcBef>
              <a:buFont typeface="Symbol" charset="2"/>
              <a:buChar char=""/>
            </a:pPr>
            <a:r>
              <a:rPr lang="en-US" sz="2000" b="1" spc="-1">
                <a:solidFill>
                  <a:srgbClr val="000000"/>
                </a:solidFill>
                <a:latin typeface="Times New Roman"/>
                <a:ea typeface="MS PGothic"/>
              </a:rPr>
              <a:t>Agenda for this meeting is available in doc. 11-19/0623r1.</a:t>
            </a:r>
            <a:endParaRPr lang="en-US" sz="2000" b="1" spc="-1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400"/>
              </a:spcBef>
              <a:buFont typeface="Symbol" charset="2"/>
              <a:buChar char=""/>
            </a:pPr>
            <a:r>
              <a:rPr lang="en-US" sz="2000" b="1" spc="-1">
                <a:solidFill>
                  <a:srgbClr val="000000"/>
                </a:solidFill>
                <a:latin typeface="Times New Roman"/>
                <a:ea typeface="MS PGothic"/>
              </a:rPr>
              <a:t>Summary of topics and tasks ahead in doc. 11-19/0588r1.</a:t>
            </a:r>
            <a:endParaRPr lang="en-US" sz="2000" b="1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 smtClean="0"/>
              <a:t>from Amelia Andersdotter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2019-05-14 </a:t>
            </a:r>
            <a:r>
              <a:rPr lang="en-US" dirty="0" smtClean="0"/>
              <a:t>editors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draft 09/1034r13</a:t>
            </a:r>
          </a:p>
          <a:p>
            <a:r>
              <a:rPr lang="en-US" dirty="0" err="1"/>
              <a:t>REVmd</a:t>
            </a:r>
            <a:r>
              <a:rPr lang="en-US" dirty="0"/>
              <a:t> MDR </a:t>
            </a:r>
            <a:r>
              <a:rPr lang="en-US" dirty="0" smtClean="0"/>
              <a:t>report 11-19/260</a:t>
            </a:r>
          </a:p>
          <a:p>
            <a:r>
              <a:rPr lang="en-US" dirty="0" err="1" smtClean="0"/>
              <a:t>TGay</a:t>
            </a:r>
            <a:r>
              <a:rPr lang="en-US" dirty="0" smtClean="0"/>
              <a:t> MDR report 11-19/681</a:t>
            </a:r>
            <a:endParaRPr lang="en-US" dirty="0"/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62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</a:t>
            </a:r>
            <a:r>
              <a:rPr lang="en-US" altLang="en-US" dirty="0" smtClean="0"/>
              <a:t>11-11/0270r46 (March 2019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 eaLnBrk="1" hangingPunct="1"/>
            <a:r>
              <a:rPr lang="en-US" altLang="en-US" dirty="0"/>
              <a:t>Changes since last meeting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None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Pending changes:</a:t>
            </a:r>
          </a:p>
          <a:p>
            <a:pPr lvl="1" eaLnBrk="1" hangingPunct="1"/>
            <a:r>
              <a:rPr lang="en-US" altLang="en-US" dirty="0" smtClean="0"/>
              <a:t>Allocations for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(present in </a:t>
            </a:r>
            <a:r>
              <a:rPr lang="en-US" altLang="en-US" dirty="0" err="1" smtClean="0"/>
              <a:t>REVmd</a:t>
            </a:r>
            <a:r>
              <a:rPr lang="en-US" altLang="en-US" dirty="0" smtClean="0"/>
              <a:t>/D2.2)</a:t>
            </a:r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4294967295"/>
          </p:nvPr>
        </p:nvSpPr>
        <p:spPr>
          <a:xfrm>
            <a:off x="838200" y="304800"/>
            <a:ext cx="1554162" cy="276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 </a:t>
            </a:r>
            <a:r>
              <a:rPr lang="en-US" altLang="en-US" sz="1800" dirty="0" smtClean="0"/>
              <a:t>2019</a:t>
            </a:r>
            <a:endParaRPr lang="en-US" altLang="en-US" sz="1800" dirty="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9601201" y="6475413"/>
            <a:ext cx="1828799" cy="153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Robert Stacey, Intel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16985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802.11 AANI SC – May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900114"/>
            <a:ext cx="9029702" cy="5209499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AANI SC status and activity: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dirty="0"/>
              <a:t>A proposal to submit an IMT-2020 proposal to ITU-R WP5D based on 802.11ax and EUHT was received from Jun Lei (Nufront)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dirty="0"/>
              <a:t>The 802.11 Chair assigned the discussion related to the proposal to the AANI SC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dirty="0"/>
              <a:t>The proposal was discussed: Teleconferences on April 8, 16, 22, 29, and May 6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dirty="0"/>
              <a:t>Multiple contributions have been provided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Continue discussion on the proposal to submit an IMT-2020 proposal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technical contributions provided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Status on 802.11ax performance relative to  ITU IMT-2020 EMBB activity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Reach consensus on how 802.11 should proceed regarding the proposal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 smtClean="0"/>
              <a:t>11-19/0618  </a:t>
            </a:r>
            <a:r>
              <a:rPr lang="en-US" altLang="en-US" sz="2000" b="0" dirty="0"/>
              <a:t>for additional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is scheduled to meet for 4 sessions: </a:t>
            </a:r>
            <a:br>
              <a:rPr lang="en-US" altLang="en-US" dirty="0"/>
            </a:br>
            <a:r>
              <a:rPr lang="en-US" altLang="en-US" b="1" dirty="0"/>
              <a:t>Mon</a:t>
            </a:r>
            <a:r>
              <a:rPr lang="en-US" altLang="en-US" dirty="0"/>
              <a:t>: PM2, </a:t>
            </a:r>
            <a:r>
              <a:rPr lang="en-US" altLang="en-US" b="1" dirty="0"/>
              <a:t>Tue</a:t>
            </a:r>
            <a:r>
              <a:rPr lang="en-US" altLang="en-US" dirty="0"/>
              <a:t>: AM1, </a:t>
            </a:r>
            <a:r>
              <a:rPr lang="en-US" altLang="en-US" b="1" dirty="0"/>
              <a:t>Thu:</a:t>
            </a:r>
            <a:r>
              <a:rPr lang="en-US" altLang="en-US" dirty="0"/>
              <a:t> AM1 and PM2</a:t>
            </a:r>
          </a:p>
          <a:p>
            <a:pPr marL="114300" indent="0" algn="ctr"/>
            <a:endParaRPr lang="en-US" altLang="en-US" sz="100" i="1" dirty="0"/>
          </a:p>
          <a:p>
            <a:pPr marL="114300" indent="0" algn="ctr"/>
            <a:r>
              <a:rPr lang="en-US" altLang="en-US" sz="1800" i="1" dirty="0"/>
              <a:t>Note: Nendica: </a:t>
            </a:r>
            <a:r>
              <a:rPr lang="en-US" sz="1800" i="1" dirty="0"/>
              <a:t>“IEEE 802 network enhancements for the next decade” Industry Connections Activity</a:t>
            </a:r>
            <a:r>
              <a:rPr lang="en-US" altLang="en-US" sz="1800" i="1" dirty="0"/>
              <a:t> is scheduled for Tuesday Eve (19:30-21:30).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Joseph Levy (Interdigital)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802.11 AANI SC – May 2019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14426"/>
            <a:ext cx="9029702" cy="5360987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Process “rules” related to reaching consensus: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sz="2400" dirty="0"/>
              <a:t>Within the AANI SC: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sz="2000" dirty="0" smtClean="0"/>
              <a:t>All </a:t>
            </a:r>
            <a:r>
              <a:rPr lang="en-US" altLang="en-US" sz="2000" dirty="0"/>
              <a:t>present in the meeting can vote and make motions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sz="2000" dirty="0"/>
              <a:t>All votes in the AANI SC require a 75% majority to pass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sz="2400" dirty="0"/>
              <a:t>If 802.11 is to submit a IMT-2020 proposal to ITU-R WP5D: (</a:t>
            </a:r>
            <a:r>
              <a:rPr lang="en-US" altLang="en-US" dirty="0"/>
              <a:t>note the deadline for submission to ITU-R is before 1 July)</a:t>
            </a:r>
            <a:endParaRPr lang="en-US" altLang="en-US" sz="2400" dirty="0"/>
          </a:p>
          <a:p>
            <a:pPr marL="1371600" lvl="2" indent="-457200">
              <a:buFont typeface="+mj-lt"/>
              <a:buAutoNum type="arabicPeriod"/>
            </a:pPr>
            <a:r>
              <a:rPr lang="en-US" altLang="en-US" sz="2000" dirty="0"/>
              <a:t>The 802.11 WG must agree the motion with a 75% majority.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altLang="en-US" sz="1800" dirty="0"/>
              <a:t>Either during a plenary session of this meeting or by a 15 day Letter Ballot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en-US" sz="2000" dirty="0"/>
              <a:t>If such a motion/document is agreed by 802.11: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altLang="en-US" sz="1800" dirty="0"/>
              <a:t>The document is the sent to the 802 EC for review (5 days)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altLang="en-US" sz="1800" dirty="0"/>
              <a:t>If no one on the 802  EC objects the document can be submitted.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altLang="en-US" sz="1800" dirty="0"/>
              <a:t>If there is an objection, the 802 EC votes to allow/block the submission 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https://mentor.ieee.org/802-ec/dcn/17/ec-17-0090-22-0PNP-ieee-802-lmsc-operations-manual.pdf</a:t>
            </a:r>
            <a:r>
              <a:rPr lang="en-US" sz="2000" dirty="0"/>
              <a:t>, section 7.2.2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Joseph Levy (Interdigital)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339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ARC – May 2019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5400"/>
            <a:ext cx="10361084" cy="5180013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Meeting slots: Tuesday PM2, Wednesday AM1, Wednesday PM2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Agenda items: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/>
              <a:t>Update on external coordination/monitoring:</a:t>
            </a:r>
          </a:p>
          <a:p>
            <a:pPr marL="11430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/>
              <a:t>IEEE 1588, 802.1AS (802.1ASrev) and use of 802.11 FTM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IETF/802 coordination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IEEE 802 activities relevant to 802.11: </a:t>
            </a:r>
            <a:r>
              <a:rPr lang="en-US" altLang="en-US" b="1" dirty="0"/>
              <a:t>802.1CQ, LAAP, Proxy IPv6 Neighbor Discovery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chemeClr val="tx1"/>
                </a:solidFill>
              </a:rPr>
              <a:t>IETF SAVI draft</a:t>
            </a:r>
            <a:r>
              <a:rPr lang="en-US" altLang="en-US" b="1" dirty="0"/>
              <a:t>: </a:t>
            </a:r>
            <a:r>
              <a:rPr lang="en-GB" u="sng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https://datatracker.ietf.org/doc/draft-bi-savi-wlan</a:t>
            </a:r>
            <a:r>
              <a:rPr lang="en-GB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alt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“What is an ESS?”: </a:t>
            </a:r>
            <a:r>
              <a:rPr lang="en-US" sz="1600" dirty="0">
                <a:hlinkClick r:id="rId4"/>
              </a:rPr>
              <a:t>11-18/1051r5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“What is a STA?” (per </a:t>
            </a:r>
            <a:r>
              <a:rPr lang="en-US" sz="1600" b="1" dirty="0" err="1"/>
              <a:t>REVmd</a:t>
            </a:r>
            <a:r>
              <a:rPr lang="en-US" sz="1600" b="1" dirty="0"/>
              <a:t> discussion: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11-19/0106r0</a:t>
            </a:r>
            <a:r>
              <a:rPr lang="en-US" sz="1600" b="1" dirty="0"/>
              <a:t>)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/>
              <a:t>AP/DS/Portal architecture and 802 concepts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sz="1600" b="1" dirty="0"/>
              <a:t>New topics (not started yet):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TGbe</a:t>
            </a:r>
            <a:r>
              <a:rPr lang="en-US" b="1" dirty="0"/>
              <a:t> (EHT) multi-band operation architecture </a:t>
            </a:r>
            <a:r>
              <a:rPr lang="en-US" sz="1400" b="1" dirty="0"/>
              <a:t>(</a:t>
            </a:r>
            <a:r>
              <a:rPr lang="en-US" sz="1400" dirty="0">
                <a:hlinkClick r:id="rId6"/>
              </a:rPr>
              <a:t>11-08/0949r4</a:t>
            </a:r>
            <a:r>
              <a:rPr lang="en-US" sz="1400" b="1" dirty="0"/>
              <a:t>)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Consider IETF </a:t>
            </a:r>
            <a:r>
              <a:rPr lang="en-US" b="1" dirty="0" err="1"/>
              <a:t>DetNet</a:t>
            </a:r>
            <a:r>
              <a:rPr lang="en-US" b="1" dirty="0"/>
              <a:t>/time-sensitive networking input (potential relationship to </a:t>
            </a:r>
            <a:r>
              <a:rPr lang="en-US" b="1" dirty="0" err="1"/>
              <a:t>TGbe’s</a:t>
            </a:r>
            <a:r>
              <a:rPr lang="en-US" b="1" dirty="0"/>
              <a:t> real-time activities?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MLME-RESET, versus MLME-JOIN and MLME-START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Multiple MAC Addresses (and IPv6), “Multiple radios”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/>
              <a:t>System architecture views for common use scenarios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Mark Hamilton, Ruckus/ARRIS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1382711" y="609600"/>
            <a:ext cx="9435311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The IEEE 802.11 Coexistence SC will meet twice in Atlanta in May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371600" y="2133600"/>
            <a:ext cx="9448800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The 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SC is working based on agreed goals</a:t>
            </a:r>
          </a:p>
          <a:p>
            <a:pPr>
              <a:defRPr/>
            </a:pPr>
            <a:r>
              <a:rPr lang="en-AU" i="1" dirty="0"/>
              <a:t>Discuss the use of PD, ED or other 802.11 coexistence mechanisms with the goal of promoting “fair” use of unlicensed </a:t>
            </a:r>
            <a:r>
              <a:rPr lang="en-AU" i="1" dirty="0" smtClean="0"/>
              <a:t>spectrum</a:t>
            </a:r>
          </a:p>
          <a:p>
            <a:pPr>
              <a:defRPr/>
            </a:pPr>
            <a:r>
              <a:rPr lang="en-AU" i="1" dirty="0"/>
              <a:t>Promote an environment that allow IEEE 802.11ax “fair access” to global unlicensed spectrum </a:t>
            </a:r>
            <a:endParaRPr lang="en-AU" i="1" dirty="0" smtClean="0"/>
          </a:p>
          <a:p>
            <a:pPr marL="0" indent="0"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</a:t>
            </a:r>
            <a:r>
              <a:rPr lang="en-AU" altLang="en-US" dirty="0" smtClean="0"/>
              <a:t>is m</a:t>
            </a:r>
            <a:r>
              <a:rPr lang="en-AU" dirty="0" smtClean="0"/>
              <a:t>eeting twice this week</a:t>
            </a:r>
          </a:p>
          <a:p>
            <a:pPr>
              <a:defRPr/>
            </a:pPr>
            <a:r>
              <a:rPr lang="en-AU" dirty="0" smtClean="0"/>
              <a:t>Wed PM1</a:t>
            </a:r>
          </a:p>
          <a:p>
            <a:pPr>
              <a:defRPr/>
            </a:pPr>
            <a:r>
              <a:rPr lang="en-AU" dirty="0" smtClean="0"/>
              <a:t>Thu PM1 (any motions)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17413" name="Title 1"/>
          <p:cNvSpPr>
            <a:spLocks noGrp="1"/>
          </p:cNvSpPr>
          <p:nvPr>
            <p:ph type="title" idx="4294967295"/>
          </p:nvPr>
        </p:nvSpPr>
        <p:spPr>
          <a:xfrm>
            <a:off x="1230747" y="627991"/>
            <a:ext cx="9739676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IEEE 802.11 Coexistence SC will focus on workshop, relationship &amp; technical issues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219200" y="2151991"/>
            <a:ext cx="9753600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(11-19-0571) to be addressed include:</a:t>
            </a:r>
          </a:p>
          <a:p>
            <a:pPr>
              <a:defRPr/>
            </a:pPr>
            <a:r>
              <a:rPr lang="en-AU" dirty="0"/>
              <a:t>Prepare for Coexistence </a:t>
            </a:r>
            <a:r>
              <a:rPr lang="en-AU" dirty="0" smtClean="0"/>
              <a:t>Workshop in July</a:t>
            </a:r>
          </a:p>
          <a:p>
            <a:pPr lvl="1">
              <a:defRPr/>
            </a:pPr>
            <a:r>
              <a:rPr lang="en-AU" dirty="0" smtClean="0"/>
              <a:t>Review status of invitations &amp; logistics</a:t>
            </a:r>
          </a:p>
          <a:p>
            <a:pPr lvl="1">
              <a:defRPr/>
            </a:pPr>
            <a:r>
              <a:rPr lang="en-AU" dirty="0" smtClean="0"/>
              <a:t>Review proposals for papers (invited &amp; non-invited)</a:t>
            </a:r>
          </a:p>
          <a:p>
            <a:pPr>
              <a:defRPr/>
            </a:pPr>
            <a:r>
              <a:rPr lang="en-AU" dirty="0" smtClean="0"/>
              <a:t>Relationships</a:t>
            </a:r>
          </a:p>
          <a:p>
            <a:pPr lvl="1">
              <a:defRPr/>
            </a:pPr>
            <a:r>
              <a:rPr lang="en-AU" dirty="0" smtClean="0"/>
              <a:t>Review recent ETSI </a:t>
            </a:r>
            <a:r>
              <a:rPr lang="en-AU" dirty="0"/>
              <a:t>BRAN </a:t>
            </a:r>
            <a:r>
              <a:rPr lang="en-AU" dirty="0" smtClean="0"/>
              <a:t>activities and upcoming meeting</a:t>
            </a:r>
          </a:p>
          <a:p>
            <a:pPr lvl="1">
              <a:defRPr/>
            </a:pPr>
            <a:r>
              <a:rPr lang="en-AU" dirty="0" smtClean="0"/>
              <a:t>Review recent 3GPP RAN/RAN1 activities</a:t>
            </a:r>
          </a:p>
          <a:p>
            <a:pPr lvl="1">
              <a:defRPr/>
            </a:pPr>
            <a:r>
              <a:rPr lang="en-AU" dirty="0"/>
              <a:t>Discuss response from 3GPP </a:t>
            </a:r>
            <a:r>
              <a:rPr lang="en-AU" dirty="0" smtClean="0"/>
              <a:t>RAN1 </a:t>
            </a:r>
            <a:r>
              <a:rPr lang="en-AU" dirty="0"/>
              <a:t>to </a:t>
            </a:r>
            <a:r>
              <a:rPr lang="en-AU" dirty="0" smtClean="0"/>
              <a:t>LS related to no/short LBT</a:t>
            </a:r>
            <a:endParaRPr lang="en-AU" dirty="0"/>
          </a:p>
          <a:p>
            <a:pPr lvl="1">
              <a:defRPr/>
            </a:pPr>
            <a:r>
              <a:rPr lang="en-AU" dirty="0" smtClean="0"/>
              <a:t>Discuss response </a:t>
            </a:r>
            <a:r>
              <a:rPr lang="en-AU" dirty="0"/>
              <a:t>from 3GPP </a:t>
            </a:r>
            <a:r>
              <a:rPr lang="en-AU" dirty="0" smtClean="0"/>
              <a:t>RAN4 </a:t>
            </a:r>
            <a:r>
              <a:rPr lang="en-AU" dirty="0"/>
              <a:t>to </a:t>
            </a:r>
            <a:r>
              <a:rPr lang="en-AU" dirty="0" smtClean="0"/>
              <a:t>LS related to channel combinations for LAA in 5GHz</a:t>
            </a:r>
          </a:p>
          <a:p>
            <a:pPr>
              <a:defRPr/>
            </a:pPr>
            <a:r>
              <a:rPr lang="en-AU" dirty="0" smtClean="0"/>
              <a:t>…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7366</TotalTime>
  <Words>2280</Words>
  <Application>Microsoft Office PowerPoint</Application>
  <PresentationFormat>Widescreen</PresentationFormat>
  <Paragraphs>483</Paragraphs>
  <Slides>25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Arial Unicode MS</vt:lpstr>
      <vt:lpstr>MS Gothic</vt:lpstr>
      <vt:lpstr>MS PGothic</vt:lpstr>
      <vt:lpstr>Arial</vt:lpstr>
      <vt:lpstr>DejaVu Sans</vt:lpstr>
      <vt:lpstr>DejaVu Serif</vt:lpstr>
      <vt:lpstr>Symbol</vt:lpstr>
      <vt:lpstr>Times New Roman</vt:lpstr>
      <vt:lpstr>Wingdings</vt:lpstr>
      <vt:lpstr>Office Theme</vt:lpstr>
      <vt:lpstr>Document</vt:lpstr>
      <vt:lpstr>WG11 Opening Report Snapshot slides 2019-05</vt:lpstr>
      <vt:lpstr>Abstract</vt:lpstr>
      <vt:lpstr>Agenda for 2019-05-14 editors meeting</vt:lpstr>
      <vt:lpstr>ANA Status</vt:lpstr>
      <vt:lpstr>802.11 AANI SC – May 2019</vt:lpstr>
      <vt:lpstr>802.11 AANI SC – May 2019 (cont.)</vt:lpstr>
      <vt:lpstr>802.11 ARC – May 2019</vt:lpstr>
      <vt:lpstr>The IEEE 802.11 Coexistence SC will meet twice in Atlanta in May 2019</vt:lpstr>
      <vt:lpstr>IEEE 802.11 Coexistence SC will focus on workshop, relationship &amp; technical issues</vt:lpstr>
      <vt:lpstr>IEEE 802.11 Coexistence SC will focus on workshop, relationship &amp; technical issues</vt:lpstr>
      <vt:lpstr>PAR SC – May 2019 PAR Review SC Chair: Jon Rosdahl</vt:lpstr>
      <vt:lpstr>802.11 WNG – May 2019</vt:lpstr>
      <vt:lpstr>IEEE 802 JTC1 SC will meet in Atlanta in May 2019</vt:lpstr>
      <vt:lpstr>IEEE 802 has 85 standards in or through the PSDO pipeline</vt:lpstr>
      <vt:lpstr>TGmd – Snapshot slide</vt:lpstr>
      <vt:lpstr>IEEE 802.11ax – May 2019</vt:lpstr>
      <vt:lpstr>Task Group AY – May 2019</vt:lpstr>
      <vt:lpstr>NGP TG AZ – May 2019 TGaz Next Generation Positioning</vt:lpstr>
      <vt:lpstr>NGP TG AZ – May 2019 TGaz Next Generation Positioning</vt:lpstr>
      <vt:lpstr>TGba (Wake-up Radio) </vt:lpstr>
      <vt:lpstr>PowerPoint Presentation</vt:lpstr>
      <vt:lpstr>IEEE 802.11 TGbc Broadcast Services Chair: Marc Emmelmann</vt:lpstr>
      <vt:lpstr>Snapshot of IEEE 802.11 TGbd – May 2019</vt:lpstr>
      <vt:lpstr>IEEE 802.11be – May 2019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179</cp:revision>
  <cp:lastPrinted>1601-01-01T00:00:00Z</cp:lastPrinted>
  <dcterms:created xsi:type="dcterms:W3CDTF">2018-05-02T19:26:26Z</dcterms:created>
  <dcterms:modified xsi:type="dcterms:W3CDTF">2019-05-12T22:53:02Z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2019-03-10 05:43:54Z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