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9"/>
  </p:notesMasterIdLst>
  <p:handoutMasterIdLst>
    <p:handoutMasterId r:id="rId170"/>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894" r:id="rId28"/>
    <p:sldId id="1965" r:id="rId29"/>
    <p:sldId id="1967" r:id="rId30"/>
    <p:sldId id="1968" r:id="rId31"/>
    <p:sldId id="1969" r:id="rId32"/>
    <p:sldId id="2035" r:id="rId33"/>
    <p:sldId id="2104" r:id="rId34"/>
    <p:sldId id="2112" r:id="rId35"/>
    <p:sldId id="2113" r:id="rId36"/>
    <p:sldId id="2275" r:id="rId37"/>
    <p:sldId id="2114" r:id="rId38"/>
    <p:sldId id="2272" r:id="rId39"/>
    <p:sldId id="2167" r:id="rId40"/>
    <p:sldId id="2207" r:id="rId41"/>
    <p:sldId id="2215" r:id="rId42"/>
    <p:sldId id="2210" r:id="rId43"/>
    <p:sldId id="2209" r:id="rId44"/>
    <p:sldId id="2211" r:id="rId45"/>
    <p:sldId id="2264" r:id="rId46"/>
    <p:sldId id="2267" r:id="rId47"/>
    <p:sldId id="2008" r:id="rId48"/>
    <p:sldId id="2291" r:id="rId49"/>
    <p:sldId id="1945" r:id="rId50"/>
    <p:sldId id="2286" r:id="rId51"/>
    <p:sldId id="2287" r:id="rId52"/>
    <p:sldId id="2288" r:id="rId53"/>
    <p:sldId id="2290" r:id="rId54"/>
    <p:sldId id="2289" r:id="rId55"/>
    <p:sldId id="2036" r:id="rId56"/>
    <p:sldId id="2037" r:id="rId57"/>
    <p:sldId id="2295" r:id="rId58"/>
    <p:sldId id="2296" r:id="rId59"/>
    <p:sldId id="2297" r:id="rId60"/>
    <p:sldId id="2298" r:id="rId61"/>
    <p:sldId id="2299" r:id="rId62"/>
    <p:sldId id="2300" r:id="rId63"/>
    <p:sldId id="2301" r:id="rId64"/>
    <p:sldId id="2071" r:id="rId65"/>
    <p:sldId id="2218" r:id="rId66"/>
    <p:sldId id="1688" r:id="rId67"/>
    <p:sldId id="2293" r:id="rId68"/>
    <p:sldId id="1703" r:id="rId69"/>
    <p:sldId id="1705" r:id="rId70"/>
    <p:sldId id="2251" r:id="rId71"/>
    <p:sldId id="2254" r:id="rId72"/>
    <p:sldId id="1706" r:id="rId73"/>
    <p:sldId id="1707" r:id="rId74"/>
    <p:sldId id="1708" r:id="rId75"/>
    <p:sldId id="1709" r:id="rId76"/>
    <p:sldId id="1710" r:id="rId77"/>
    <p:sldId id="1790" r:id="rId78"/>
    <p:sldId id="2199" r:id="rId79"/>
    <p:sldId id="1698" r:id="rId80"/>
    <p:sldId id="2294" r:id="rId81"/>
    <p:sldId id="1701" r:id="rId82"/>
    <p:sldId id="2241" r:id="rId83"/>
    <p:sldId id="2100" r:id="rId84"/>
    <p:sldId id="2014" r:id="rId85"/>
    <p:sldId id="1679" r:id="rId86"/>
    <p:sldId id="2191" r:id="rId87"/>
    <p:sldId id="2192" r:id="rId88"/>
    <p:sldId id="2265" r:id="rId89"/>
    <p:sldId id="2266" r:id="rId90"/>
    <p:sldId id="2285" r:id="rId91"/>
    <p:sldId id="2193" r:id="rId92"/>
    <p:sldId id="2232" r:id="rId93"/>
    <p:sldId id="2268" r:id="rId94"/>
    <p:sldId id="2269" r:id="rId95"/>
    <p:sldId id="2270" r:id="rId96"/>
    <p:sldId id="2271" r:id="rId97"/>
    <p:sldId id="2230" r:id="rId98"/>
    <p:sldId id="2244" r:id="rId99"/>
    <p:sldId id="1375" r:id="rId100"/>
    <p:sldId id="1376" r:id="rId101"/>
    <p:sldId id="1400" r:id="rId102"/>
    <p:sldId id="2004" r:id="rId103"/>
    <p:sldId id="619" r:id="rId104"/>
    <p:sldId id="621" r:id="rId105"/>
    <p:sldId id="1561" r:id="rId106"/>
    <p:sldId id="1555" r:id="rId107"/>
    <p:sldId id="1601" r:id="rId108"/>
    <p:sldId id="1585" r:id="rId109"/>
    <p:sldId id="1586" r:id="rId110"/>
    <p:sldId id="1587" r:id="rId111"/>
    <p:sldId id="1588" r:id="rId112"/>
    <p:sldId id="1589" r:id="rId113"/>
    <p:sldId id="1590" r:id="rId114"/>
    <p:sldId id="1771" r:id="rId115"/>
    <p:sldId id="1772" r:id="rId116"/>
    <p:sldId id="1591" r:id="rId117"/>
    <p:sldId id="1592" r:id="rId118"/>
    <p:sldId id="1593" r:id="rId119"/>
    <p:sldId id="1594" r:id="rId120"/>
    <p:sldId id="1595" r:id="rId121"/>
    <p:sldId id="1596" r:id="rId122"/>
    <p:sldId id="1597" r:id="rId123"/>
    <p:sldId id="1598" r:id="rId124"/>
    <p:sldId id="1599" r:id="rId125"/>
    <p:sldId id="1600" r:id="rId126"/>
    <p:sldId id="1628" r:id="rId127"/>
    <p:sldId id="1638" r:id="rId128"/>
    <p:sldId id="1725" r:id="rId129"/>
    <p:sldId id="1726" r:id="rId130"/>
    <p:sldId id="1947" r:id="rId131"/>
    <p:sldId id="1975" r:id="rId132"/>
    <p:sldId id="1976" r:id="rId133"/>
    <p:sldId id="1977" r:id="rId134"/>
    <p:sldId id="2039" r:id="rId135"/>
    <p:sldId id="2060" r:id="rId136"/>
    <p:sldId id="2061" r:id="rId137"/>
    <p:sldId id="2097" r:id="rId138"/>
    <p:sldId id="2103" r:id="rId139"/>
    <p:sldId id="2063" r:id="rId140"/>
    <p:sldId id="2064" r:id="rId141"/>
    <p:sldId id="2065" r:id="rId142"/>
    <p:sldId id="2066" r:id="rId143"/>
    <p:sldId id="2067" r:id="rId144"/>
    <p:sldId id="2068" r:id="rId145"/>
    <p:sldId id="2069" r:id="rId146"/>
    <p:sldId id="2146" r:id="rId147"/>
    <p:sldId id="2147" r:id="rId148"/>
    <p:sldId id="2148" r:id="rId149"/>
    <p:sldId id="2158" r:id="rId150"/>
    <p:sldId id="2159" r:id="rId151"/>
    <p:sldId id="2157" r:id="rId152"/>
    <p:sldId id="2160" r:id="rId153"/>
    <p:sldId id="2216" r:id="rId154"/>
    <p:sldId id="2217" r:id="rId155"/>
    <p:sldId id="2219" r:id="rId156"/>
    <p:sldId id="2238" r:id="rId157"/>
    <p:sldId id="2239" r:id="rId158"/>
    <p:sldId id="2240" r:id="rId159"/>
    <p:sldId id="2242" r:id="rId160"/>
    <p:sldId id="2263" r:id="rId161"/>
    <p:sldId id="2276" r:id="rId162"/>
    <p:sldId id="2277" r:id="rId163"/>
    <p:sldId id="2278" r:id="rId164"/>
    <p:sldId id="2281" r:id="rId165"/>
    <p:sldId id="2282" r:id="rId166"/>
    <p:sldId id="2283" r:id="rId167"/>
    <p:sldId id="2284" r:id="rId16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114" d="100"/>
          <a:sy n="114" d="100"/>
        </p:scale>
        <p:origin x="1428" y="8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802.11-19/0534r3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600-00-0jtc-minutes-of-vancouver-meeting-in-mar-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www.wapia.org.cn/"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2019 agenda in Atlanta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16 </a:t>
            </a:r>
            <a:r>
              <a:rPr lang="en-US" b="0" dirty="0" smtClean="0">
                <a:solidFill>
                  <a:schemeClr val="accent2">
                    <a:lumMod val="50000"/>
                  </a:schemeClr>
                </a:solidFill>
              </a:rPr>
              <a:t>April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Vancouver </a:t>
            </a:r>
            <a:r>
              <a:rPr lang="en-AU" i="1" dirty="0" smtClean="0"/>
              <a:t>in March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01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a:t>
            </a:r>
            <a:r>
              <a:rPr lang="en-AU" dirty="0" smtClean="0">
                <a:solidFill>
                  <a:srgbClr val="FF0000"/>
                </a:solidFill>
              </a:rPr>
              <a:t>N??????</a:t>
            </a:r>
            <a:r>
              <a:rPr lang="en-AU" dirty="0" smtClean="0"/>
              <a:t>)</a:t>
            </a:r>
            <a:r>
              <a:rPr lang="en-AU" b="0" dirty="0" smtClean="0"/>
              <a:t> noting the approval of various SGs:</a:t>
            </a:r>
            <a:endParaRPr lang="en-AU" dirty="0">
              <a:solidFill>
                <a:srgbClr val="FF0000"/>
              </a:solidFill>
            </a:endParaRPr>
          </a:p>
          <a:p>
            <a:pPr lvl="2"/>
            <a:r>
              <a:rPr lang="en-AU" b="0" dirty="0" err="1" smtClean="0">
                <a:solidFill>
                  <a:srgbClr val="FF0000"/>
                </a:solidFill>
              </a:rPr>
              <a:t>tbd</a:t>
            </a:r>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5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4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58 </a:t>
            </a:r>
            <a:r>
              <a:rPr lang="en-AU" dirty="0"/>
              <a:t>standards </a:t>
            </a:r>
            <a:r>
              <a:rPr lang="en-AU" dirty="0" smtClean="0"/>
              <a:t>through to </a:t>
            </a:r>
            <a:r>
              <a:rPr lang="en-AU" dirty="0"/>
              <a:t>PSDO ratification </a:t>
            </a:r>
            <a:r>
              <a:rPr lang="en-AU" dirty="0" smtClean="0"/>
              <a:t>with 27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5003757"/>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27</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5</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27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153</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155</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159</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160</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161</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162</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163</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165</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166</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167</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435247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May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11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90588710"/>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 </a:t>
            </a:r>
            <a:r>
              <a:rPr lang="en-AU" dirty="0" smtClean="0">
                <a:solidFill>
                  <a:srgbClr val="FF0000"/>
                </a:solidFill>
              </a:rPr>
              <a:t>and a response sent</a:t>
            </a:r>
            <a:r>
              <a:rPr lang="en-AU" dirty="0"/>
              <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t>
            </a:r>
            <a:r>
              <a:rPr lang="en-AU" dirty="0" smtClean="0">
                <a:solidFill>
                  <a:schemeClr val="accent2"/>
                </a:solidFill>
              </a:rPr>
              <a:t>but requires a response </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solidFill>
                  <a:srgbClr val="FF0000"/>
                </a:solidFill>
              </a:rPr>
              <a:t>A response was sent in </a:t>
            </a:r>
            <a:r>
              <a:rPr lang="en-AU" dirty="0" smtClean="0">
                <a:solidFill>
                  <a:srgbClr val="FF0000"/>
                </a:solidFill>
              </a:rPr>
              <a:t>Mar 2019 </a:t>
            </a:r>
            <a:r>
              <a:rPr lang="en-AU" dirty="0">
                <a:solidFill>
                  <a:srgbClr val="FF0000"/>
                </a:solidFill>
              </a:rPr>
              <a:t>(</a:t>
            </a:r>
            <a:r>
              <a:rPr lang="en-AU" dirty="0" smtClean="0">
                <a:solidFill>
                  <a:srgbClr val="FF0000"/>
                </a:solidFill>
              </a:rPr>
              <a:t>N</a:t>
            </a:r>
            <a:r>
              <a:rPr lang="en-AU" dirty="0">
                <a:solidFill>
                  <a:srgbClr val="FF0000"/>
                </a:solidFill>
              </a:rPr>
              <a:t>?????) –checked with Karen 3/4/19</a:t>
            </a:r>
            <a:endParaRPr lang="en-US" dirty="0">
              <a:solidFill>
                <a:srgbClr val="FF0000"/>
              </a:solidFill>
            </a:endParaRPr>
          </a:p>
          <a:p>
            <a:pPr lvl="1"/>
            <a:r>
              <a:rPr lang="en-AU" dirty="0"/>
              <a:t>Published 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a:t>
            </a:r>
            <a:r>
              <a:rPr lang="en-AU" dirty="0" smtClean="0">
                <a:solidFill>
                  <a:srgbClr val="FF0000"/>
                </a:solidFill>
              </a:rPr>
              <a:t>is waiting start of FDIS ballot</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FF0000"/>
                </a:solidFill>
              </a:rPr>
              <a:t>and response sent</a:t>
            </a:r>
          </a:p>
          <a:p>
            <a:pPr lvl="1"/>
            <a:r>
              <a:rPr lang="en-AU" dirty="0"/>
              <a:t>802.1Q-2018</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solidFill>
                  <a:srgbClr val="FF0000"/>
                </a:solidFill>
              </a:rPr>
              <a:t>A response was sent in Mar 2019 (N</a:t>
            </a:r>
            <a:r>
              <a:rPr lang="en-AU" dirty="0">
                <a:solidFill>
                  <a:srgbClr val="FF0000"/>
                </a:solidFill>
              </a:rPr>
              <a:t>??????) </a:t>
            </a:r>
            <a:r>
              <a:rPr lang="en-AU" dirty="0" smtClean="0">
                <a:solidFill>
                  <a:srgbClr val="FF0000"/>
                </a:solidFill>
              </a:rPr>
              <a:t>– checked </a:t>
            </a:r>
            <a:r>
              <a:rPr lang="en-AU" dirty="0">
                <a:solidFill>
                  <a:srgbClr val="FF0000"/>
                </a:solidFill>
              </a:rPr>
              <a:t>with Karen 3/4/19</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solidFill>
                  <a:srgbClr val="FF0000"/>
                </a:solidFill>
              </a:rPr>
              <a:t>Response required</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One </a:t>
            </a:r>
            <a:r>
              <a:rPr lang="en-US" i="1" dirty="0" smtClean="0"/>
              <a:t>comment deals </a:t>
            </a:r>
            <a:r>
              <a:rPr lang="en-US" i="1" dirty="0"/>
              <a:t>with security concerns about </a:t>
            </a:r>
            <a:r>
              <a:rPr lang="en-US" i="1" dirty="0" err="1"/>
              <a:t>MACSec</a:t>
            </a:r>
            <a:r>
              <a:rPr lang="en-US" i="1" dirty="0"/>
              <a:t> (IEEE 802.1AEcg), but the other is a new type of comment that states that the “proposal does not give a specific scheme to protect network configuration data constructed by YANG Model.”  </a:t>
            </a:r>
            <a:endParaRPr lang="en-AU" i="1" dirty="0"/>
          </a:p>
          <a:p>
            <a:pPr lvl="2"/>
            <a:r>
              <a:rPr lang="en-US" i="1" dirty="0"/>
              <a:t>IEEE 802.1 is not sure what that comment means and will probably respond with a query back to JTC 1/SC 6 requesting clarification</a:t>
            </a:r>
            <a:endParaRPr lang="en-AU" i="1"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418574845"/>
              </p:ext>
            </p:extLst>
          </p:nvPr>
        </p:nvGraphicFramePr>
        <p:xfrm>
          <a:off x="6400800" y="1981200"/>
          <a:ext cx="914400" cy="806450"/>
        </p:xfrm>
        <a:graphic>
          <a:graphicData uri="http://schemas.openxmlformats.org/presentationml/2006/ole">
            <mc:AlternateContent xmlns:mc="http://schemas.openxmlformats.org/markup-compatibility/2006">
              <mc:Choice xmlns:v="urn:schemas-microsoft-com:vml" Requires="v">
                <p:oleObj spid="_x0000_s282679"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4008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The first comment (about different methodologies) from the CNB does not propose a change, so it isn’t really actionable.  </a:t>
            </a:r>
            <a:endParaRPr lang="en-AU" i="1" dirty="0"/>
          </a:p>
          <a:p>
            <a:pPr lvl="2"/>
            <a:r>
              <a:rPr lang="en-US" i="1" dirty="0"/>
              <a:t>The second one is the usual complaint about IEEE 802.1X being insecure.  </a:t>
            </a:r>
            <a:endParaRPr lang="en-AU" i="1" dirty="0"/>
          </a:p>
          <a:p>
            <a:pPr lvl="2"/>
            <a:r>
              <a:rPr lang="en-US" i="1" dirty="0"/>
              <a:t>The third comment deals with the perceived high cost of hop-by-hop encryption.  </a:t>
            </a:r>
            <a:endParaRPr lang="en-AU" i="1" dirty="0"/>
          </a:p>
          <a:p>
            <a:pPr lvl="2"/>
            <a:r>
              <a:rPr lang="en-US" i="1" dirty="0"/>
              <a:t>The fourth comment deals with updates to RFC 1213, which is referenced in IEEE 802.1AE-Rev.  </a:t>
            </a:r>
            <a:endParaRPr lang="en-AU" i="1" dirty="0"/>
          </a:p>
          <a:p>
            <a:pPr lvl="3"/>
            <a:r>
              <a:rPr lang="en-US" i="1" dirty="0"/>
              <a:t>Mick </a:t>
            </a:r>
            <a:r>
              <a:rPr lang="en-US" i="1" dirty="0" err="1"/>
              <a:t>Seamans</a:t>
            </a:r>
            <a:r>
              <a:rPr lang="en-US" i="1" dirty="0"/>
              <a:t> has looked at the RFCs that update RFC 1213 and determined that do not affect the parts of RFC 1213 that IEEE 802.1AE-Rev uses.  </a:t>
            </a:r>
            <a:endParaRPr lang="en-AU" i="1" dirty="0"/>
          </a:p>
          <a:p>
            <a:pPr lvl="2"/>
            <a:r>
              <a:rPr lang="en-US" i="1" dirty="0"/>
              <a:t>The fifth comment from the CNB indicates that there are references to IEEE Standards that do not give the year of publication, so it’s not clear which version is being referenced.  </a:t>
            </a:r>
            <a:endParaRPr lang="en-AU" i="1" dirty="0"/>
          </a:p>
          <a:p>
            <a:pPr lvl="2"/>
            <a:r>
              <a:rPr lang="en-US" i="1" dirty="0"/>
              <a:t>Finally, the sixth comment is the same one that has been previously submitted indicating that the CNB does not wish to see AES specified in preference to other national and international ciphers.  </a:t>
            </a:r>
            <a:endParaRPr lang="en-AU" i="1" dirty="0"/>
          </a:p>
          <a:p>
            <a:pPr lvl="2"/>
            <a:endParaRPr lang="en-AU" i="1"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078192"/>
              </p:ext>
            </p:extLst>
          </p:nvPr>
        </p:nvGraphicFramePr>
        <p:xfrm>
          <a:off x="6096000" y="1981200"/>
          <a:ext cx="914400" cy="806450"/>
        </p:xfrm>
        <a:graphic>
          <a:graphicData uri="http://schemas.openxmlformats.org/presentationml/2006/ole">
            <mc:AlternateContent xmlns:mc="http://schemas.openxmlformats.org/markup-compatibility/2006">
              <mc:Choice xmlns:v="urn:schemas-microsoft-com:vml" Requires="v">
                <p:oleObj spid="_x0000_s279609"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 (</a:t>
            </a:r>
            <a:r>
              <a:rPr lang="en-US" dirty="0" smtClean="0">
                <a:solidFill>
                  <a:srgbClr val="FF0000"/>
                </a:solidFill>
              </a:rPr>
              <a:t>N?????</a:t>
            </a:r>
            <a:r>
              <a:rPr lang="en-US" dirty="0" smtClean="0"/>
              <a:t>)</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a:t>
            </a:r>
            <a:r>
              <a:rPr lang="en-AU" dirty="0" smtClean="0"/>
              <a:t>closed </a:t>
            </a:r>
            <a:r>
              <a:rPr lang="en-AU" dirty="0"/>
              <a:t>4 March 2019) </a:t>
            </a:r>
            <a:endParaRPr lang="en-AU" dirty="0" smtClean="0"/>
          </a:p>
          <a:p>
            <a:pPr lvl="2"/>
            <a:r>
              <a:rPr lang="en-AU" dirty="0"/>
              <a:t>ISO/IEC/IEEE </a:t>
            </a:r>
            <a:r>
              <a:rPr lang="en-AU" dirty="0" smtClean="0"/>
              <a:t>8802-1AE:2013 </a:t>
            </a:r>
            <a:r>
              <a:rPr lang="en-AU" dirty="0"/>
              <a:t>(</a:t>
            </a:r>
            <a:r>
              <a:rPr lang="en-AU" dirty="0" smtClean="0"/>
              <a:t>closed </a:t>
            </a:r>
            <a:r>
              <a:rPr lang="en-AU" dirty="0"/>
              <a:t>4 March 2019) </a:t>
            </a:r>
            <a:endParaRPr lang="en-AU" dirty="0" smtClean="0"/>
          </a:p>
          <a:p>
            <a:pPr lvl="2"/>
            <a:r>
              <a:rPr lang="en-AU" dirty="0"/>
              <a:t>ISO/IEC/IEEE </a:t>
            </a:r>
            <a:r>
              <a:rPr lang="en-AU" dirty="0" smtClean="0"/>
              <a:t>8802-1AS:2014 (closing </a:t>
            </a:r>
            <a:r>
              <a:rPr lang="en-AU" dirty="0"/>
              <a:t>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4255081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41303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37988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451682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867882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the first two 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r>
              <a:rPr lang="en-AU" dirty="0" smtClean="0"/>
              <a:t>Key for votes above: Confirm/Revise /Amend/ Withdraw/Abstain consensus/Abstain 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935079873"/>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659"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49771525"/>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660"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reached out to Australia NB to ask why? It </a:t>
            </a:r>
            <a:r>
              <a:rPr lang="en-AU" dirty="0"/>
              <a:t>turns out that Australia did not vote, at least not on </a:t>
            </a:r>
            <a:r>
              <a:rPr lang="en-AU" dirty="0" smtClean="0"/>
              <a:t>purpose</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544511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a:t>
            </a:r>
            <a:r>
              <a:rPr lang="en-AU" dirty="0">
                <a:solidFill>
                  <a:schemeClr val="accent6"/>
                </a:solidFill>
              </a:rPr>
              <a:t>5</a:t>
            </a:r>
            <a:r>
              <a:rPr lang="en-AU" dirty="0" smtClean="0">
                <a:solidFill>
                  <a:schemeClr val="accent6"/>
                </a:solidFill>
              </a:rPr>
              <a:t>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168949"/>
              </p:ext>
            </p:extLst>
          </p:nvPr>
        </p:nvGraphicFramePr>
        <p:xfrm>
          <a:off x="152399" y="16002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a:t>IEEE 802.3 will </a:t>
            </a:r>
            <a:r>
              <a:rPr lang="en-AU" dirty="0" smtClean="0"/>
              <a:t>consider </a:t>
            </a:r>
            <a:r>
              <a:rPr lang="en-AU" dirty="0"/>
              <a:t>these comments at the May 2019 IEEE 802.3 Maintenance Task Force Interim </a:t>
            </a:r>
            <a:r>
              <a:rPr lang="en-AU" dirty="0" smtClean="0"/>
              <a:t>meeting</a:t>
            </a:r>
          </a:p>
          <a:p>
            <a:r>
              <a:rPr lang="en-AU" dirty="0" smtClean="0"/>
              <a:t>FDIS ballot: </a:t>
            </a:r>
            <a:r>
              <a:rPr lang="en-AU" dirty="0" smtClean="0">
                <a:solidFill>
                  <a:schemeClr val="accent2"/>
                </a:solidFill>
              </a:rPr>
              <a:t>waiting</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a:t>
            </a:r>
            <a:r>
              <a:rPr lang="en-AU" i="1" dirty="0"/>
              <a:t>802.3cb is the amendment of IEEE 802.3-2018. We’ve noticed that IEEE 802.3-2018 is also under 60-day ballot in SC 6 (and later than this proposal), i.e. IEEE 802.3-2018 is not </a:t>
            </a:r>
            <a:r>
              <a:rPr lang="en-AU" i="1" dirty="0" smtClean="0"/>
              <a:t>approved.</a:t>
            </a:r>
          </a:p>
          <a:p>
            <a:pPr lvl="1"/>
            <a:r>
              <a:rPr lang="en-AU" i="1" dirty="0" smtClean="0"/>
              <a:t>However</a:t>
            </a:r>
            <a:r>
              <a:rPr lang="en-AU" i="1" dirty="0"/>
              <a:t>, the amendment of IEEE 802.3-2018 has been submitted for approval. </a:t>
            </a:r>
            <a:endParaRPr lang="en-AU" i="1" dirty="0" smtClean="0"/>
          </a:p>
          <a:p>
            <a:pPr lvl="1"/>
            <a:r>
              <a:rPr lang="en-AU" i="1" dirty="0" smtClean="0"/>
              <a:t>This </a:t>
            </a:r>
            <a:r>
              <a:rPr lang="en-AU" i="1" dirty="0"/>
              <a:t>do not comply with the procedure of developing international standards. </a:t>
            </a:r>
            <a:endParaRPr lang="en-AU" i="1" dirty="0" smtClean="0"/>
          </a:p>
          <a:p>
            <a:pPr lvl="1"/>
            <a:r>
              <a:rPr lang="en-AU" i="1" dirty="0" smtClean="0"/>
              <a:t>Besides</a:t>
            </a:r>
            <a:r>
              <a:rPr lang="en-AU" i="1" dirty="0"/>
              <a:t>, an amendment based on a standard that has not been published will lack the necessary and stable reference and support in terms of technical </a:t>
            </a:r>
            <a:r>
              <a:rPr lang="en-AU" i="1" dirty="0" smtClean="0"/>
              <a:t>aspects.</a:t>
            </a:r>
          </a:p>
          <a:p>
            <a:pPr lvl="1"/>
            <a:r>
              <a:rPr lang="en-AU" i="1" dirty="0" smtClean="0"/>
              <a:t>China </a:t>
            </a:r>
            <a:r>
              <a:rPr lang="en-AU" i="1" dirty="0"/>
              <a:t>NB can not support the project submit to FDIS ballot at this stage.</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473480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change 1</a:t>
            </a:r>
          </a:p>
          <a:p>
            <a:pPr lvl="1"/>
            <a:r>
              <a:rPr lang="en-AU" dirty="0" smtClean="0"/>
              <a:t>&lt;None&gt;</a:t>
            </a:r>
          </a:p>
          <a:p>
            <a:r>
              <a:rPr lang="en-AU" dirty="0"/>
              <a:t>Suggested IEEE 802 response </a:t>
            </a:r>
            <a:endParaRPr lang="en-AU" dirty="0" smtClean="0"/>
          </a:p>
          <a:p>
            <a:pPr lvl="1"/>
            <a:r>
              <a:rPr lang="en-AU" dirty="0" smtClean="0"/>
              <a:t>We should agree and note that we will wait until FDIS on 802.3-REV completes</a:t>
            </a:r>
          </a:p>
          <a:p>
            <a:pPr lvl="2"/>
            <a:r>
              <a:rPr lang="en-AU" dirty="0" smtClean="0"/>
              <a:t>Recommendation by Jodi </a:t>
            </a:r>
            <a:r>
              <a:rPr lang="en-AU" smtClean="0"/>
              <a:t>Haasz</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037428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GB" i="1" dirty="0" smtClean="0"/>
              <a:t>China </a:t>
            </a:r>
            <a:r>
              <a:rPr lang="en-GB" i="1" dirty="0"/>
              <a:t>NB has submitted comments on IEEE 802.3 project for several times in the past. It is a pity that IEEE 802.3-2018 (a collection of IEEE 802.3-2015 and all its amendments) and this amendment did not make effort on specifying security mechanism or technical features of security, and the proposal did not include or reference any security mechanisms. </a:t>
            </a:r>
            <a:endParaRPr lang="en-AU" i="1" dirty="0"/>
          </a:p>
          <a:p>
            <a:pPr lvl="1"/>
            <a:r>
              <a:rPr lang="en-GB"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a:t>
            </a:r>
            <a:r>
              <a:rPr lang="en-GB" i="1" dirty="0" smtClean="0"/>
              <a:t>tampering.</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678401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GB" i="1" dirty="0" smtClean="0"/>
              <a:t>…</a:t>
            </a:r>
          </a:p>
          <a:p>
            <a:pPr lvl="1"/>
            <a:r>
              <a:rPr lang="en-GB" i="1" dirty="0" smtClean="0"/>
              <a:t>In </a:t>
            </a:r>
            <a:r>
              <a:rPr lang="en-GB" i="1" dirty="0"/>
              <a:t>addition, due to the lack of necessary guidance, the implementer selecting any security mechanism brings risks like potential compatibility problems. Apart from this, the selected security mechanisms themselves may also have problems, which lead to security risks in systems that complying with the proposal. Therefore, it is disastrous to apply any security mechanism to the Ethernet for this approach might weaken Ethernet security and endanger other </a:t>
            </a:r>
            <a:r>
              <a:rPr lang="en-GB" i="1" dirty="0" smtClean="0"/>
              <a:t>networks</a:t>
            </a:r>
            <a:endParaRPr lang="en-AU" i="1" dirty="0" smtClean="0"/>
          </a:p>
          <a:p>
            <a:r>
              <a:rPr lang="en-AU" dirty="0"/>
              <a:t>China NB change 2</a:t>
            </a:r>
          </a:p>
          <a:p>
            <a:pPr lvl="1"/>
            <a:r>
              <a:rPr lang="en-AU" i="1" dirty="0"/>
              <a:t>It is strongly suggested that IEEE 802.3 and its amendments specify security mechanisms, or at least specify their references on security mechanism.</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1973778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3cb </a:t>
            </a:r>
            <a:endParaRPr lang="en-AU" dirty="0"/>
          </a:p>
        </p:txBody>
      </p:sp>
      <p:sp>
        <p:nvSpPr>
          <p:cNvPr id="3" name="Content Placeholder 2"/>
          <p:cNvSpPr>
            <a:spLocks noGrp="1"/>
          </p:cNvSpPr>
          <p:nvPr>
            <p:ph idx="1"/>
          </p:nvPr>
        </p:nvSpPr>
        <p:spPr/>
        <p:txBody>
          <a:bodyPr/>
          <a:lstStyle/>
          <a:p>
            <a:r>
              <a:rPr lang="en-AU" dirty="0" smtClean="0"/>
              <a:t>Suggested IEEE 802 response 2</a:t>
            </a:r>
          </a:p>
          <a:p>
            <a:pPr lvl="1"/>
            <a:r>
              <a:rPr lang="en-AU" dirty="0" smtClean="0"/>
              <a:t>We should dig up a previous response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582979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2019</a:t>
            </a:r>
          </a:p>
          <a:p>
            <a:pPr lvl="3"/>
            <a:r>
              <a:rPr lang="en-AU" dirty="0" smtClean="0">
                <a:solidFill>
                  <a:srgbClr val="FF0000"/>
                </a:solidFill>
              </a:rPr>
              <a:t>Was this approved?</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60-day ballot passed but </a:t>
            </a:r>
            <a:r>
              <a:rPr lang="en-AU" dirty="0" smtClean="0"/>
              <a:t>a response </a:t>
            </a:r>
            <a:r>
              <a:rPr lang="en-AU" dirty="0"/>
              <a:t>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IEEE 802.3 will consider these comments at the May 2019 IEEE 802.3 Maintenance Task Force Interim </a:t>
            </a:r>
            <a:r>
              <a:rPr lang="en-AU" dirty="0" smtClean="0"/>
              <a:t>meeting</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Standard for Ethernet is quite huge (over 5000 pages). The current edition is a collection of IEEE 802.3 -2015 and its amendments. From the form of text, each section is separate and contains its own overview, annexes and page numbers, which cause confusion when </a:t>
            </a:r>
            <a:r>
              <a:rPr lang="en-AU" i="1" dirty="0" smtClean="0"/>
              <a:t>referencing</a:t>
            </a:r>
          </a:p>
          <a:p>
            <a:r>
              <a:rPr lang="en-AU" dirty="0"/>
              <a:t>China NB </a:t>
            </a:r>
            <a:r>
              <a:rPr lang="en-AU" dirty="0" smtClean="0"/>
              <a:t>change 1</a:t>
            </a:r>
          </a:p>
          <a:p>
            <a:pPr lvl="1"/>
            <a:r>
              <a:rPr lang="en-AU" i="1" dirty="0"/>
              <a:t>Maybe the text can be re-organized into several parts, taking ISO standard system as an instance (Part 1, Part 2,…), to facilitate reading and referencing</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783821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Standard for Ethernet is quite huge (over 5000 pages). The current edition is a collection of IEEE 802.3 -2015 and its amendments. From the form of text, each section is separate and contains its own overview, annexes and page numbers, which cause confusion when </a:t>
            </a:r>
            <a:r>
              <a:rPr lang="en-AU" i="1" dirty="0" smtClean="0"/>
              <a:t>referencing</a:t>
            </a:r>
          </a:p>
          <a:p>
            <a:r>
              <a:rPr lang="en-AU" dirty="0"/>
              <a:t>China NB </a:t>
            </a:r>
            <a:r>
              <a:rPr lang="en-AU" dirty="0" smtClean="0"/>
              <a:t>change 1</a:t>
            </a:r>
          </a:p>
          <a:p>
            <a:pPr lvl="1"/>
            <a:r>
              <a:rPr lang="en-AU" i="1" dirty="0"/>
              <a:t>Maybe the text can be re-organized into several parts, taking ISO standard system as an instance (Part 1, Part 2,…), to facilitate reading and referencing</a:t>
            </a:r>
            <a:r>
              <a:rPr lang="en-AU" i="1" dirty="0" smtClean="0"/>
              <a:t>.</a:t>
            </a:r>
          </a:p>
          <a:p>
            <a:r>
              <a:rPr lang="en-AU" dirty="0" smtClean="0"/>
              <a:t>IEEE 802 response 1</a:t>
            </a:r>
          </a:p>
          <a:p>
            <a:pPr lvl="1"/>
            <a:r>
              <a:rPr lang="en-AU" dirty="0" err="1"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316184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Clauses like 5.2.1 and 30.1 refer that “The improper use of some of the facilities described in this subclause may cause serious disruption of the network. In accordance with ISO management architecture, any necessary security provisions should be provided by the Agent in the Local System Environment. This can be in the form of specific security features or in the form of security features provided by the peer communication facilities.”</a:t>
            </a:r>
          </a:p>
          <a:p>
            <a:pPr lvl="1"/>
            <a:r>
              <a:rPr lang="en-AU" i="1" dirty="0"/>
              <a:t>The problem is that the text does not provide specific provisions or any guidance about security features that should be met, and necessary security techniques are not given</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99703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May 2019 interim meeting in Atlanta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14 May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change 2</a:t>
            </a:r>
          </a:p>
          <a:p>
            <a:pPr lvl="1"/>
            <a:r>
              <a:rPr lang="en-US" i="1" dirty="0"/>
              <a:t>Related references or indexes could be introduced in general for guidance</a:t>
            </a:r>
            <a:r>
              <a:rPr lang="en-US" i="1" dirty="0" smtClean="0"/>
              <a:t>.</a:t>
            </a:r>
          </a:p>
          <a:p>
            <a:r>
              <a:rPr lang="en-AU" dirty="0" smtClean="0"/>
              <a:t>IEEE 802 response 2</a:t>
            </a:r>
          </a:p>
          <a:p>
            <a:pPr lvl="1"/>
            <a:r>
              <a:rPr lang="en-AU" dirty="0" err="1">
                <a:solidFill>
                  <a:srgbClr val="FF0000"/>
                </a:solidFill>
              </a:rPr>
              <a:t>tbd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980624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NB comment </a:t>
            </a:r>
            <a:r>
              <a:rPr lang="en-AU" dirty="0"/>
              <a:t>3</a:t>
            </a:r>
            <a:endParaRPr lang="en-AU" dirty="0" smtClean="0"/>
          </a:p>
          <a:p>
            <a:pPr lvl="1"/>
            <a:r>
              <a:rPr lang="en-AU" i="1" dirty="0"/>
              <a:t>China NB has submitted comments on IEEE 802.3 project for several times in the past. It is a pity that IEEE 802.3-2018 did not make effort on specifying security mechanism or technical features of security, and the proposal did not include or reference any security mechanisms. </a:t>
            </a:r>
          </a:p>
          <a:p>
            <a:pPr lvl="1"/>
            <a:r>
              <a:rPr lang="en-AU"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tampering. In addition, due to the lack of necessary guidance, the implementer selecting any security mechanism brings risks like potential compatibility problems</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96542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a:t>China NB comment 3</a:t>
            </a:r>
          </a:p>
          <a:p>
            <a:pPr lvl="1"/>
            <a:r>
              <a:rPr lang="en-AU" i="1" dirty="0" smtClean="0"/>
              <a:t>…</a:t>
            </a:r>
          </a:p>
          <a:p>
            <a:pPr lvl="1"/>
            <a:r>
              <a:rPr lang="en-AU" i="1" dirty="0" smtClean="0"/>
              <a:t>Apart </a:t>
            </a:r>
            <a:r>
              <a:rPr lang="en-AU" i="1" dirty="0"/>
              <a:t>from this, the selected security mechanisms themselves may also have problems, which lead to security risks in systems that complying with the proposal. Therefore, it is disastrous to apply any security mechanism to the Ethernet for this approach might weaken Ethernet security and endanger other networks.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72819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a:t>
            </a:r>
            <a:r>
              <a:rPr lang="en-AU" dirty="0" smtClean="0">
                <a:cs typeface="Arial" panose="020B0604020202020204" pitchFamily="34" charset="0"/>
              </a:rPr>
              <a:t>3-REV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change 3</a:t>
            </a:r>
          </a:p>
          <a:p>
            <a:pPr lvl="1"/>
            <a:r>
              <a:rPr lang="en-GB" i="1" dirty="0"/>
              <a:t>It is strongly suggested that IEEE 802.3 and its amendments specify security mechanisms, or at least specify their references on security </a:t>
            </a:r>
            <a:r>
              <a:rPr lang="en-GB" i="1" dirty="0" smtClean="0"/>
              <a:t>mechanism</a:t>
            </a:r>
          </a:p>
          <a:p>
            <a:r>
              <a:rPr lang="en-AU" dirty="0" smtClean="0"/>
              <a:t>IEEE 802 response 3</a:t>
            </a:r>
          </a:p>
          <a:p>
            <a:pPr lvl="1"/>
            <a:r>
              <a:rPr lang="en-AU" dirty="0" err="1" smtClean="0">
                <a:solidFill>
                  <a:srgbClr val="FF0000"/>
                </a:solidFill>
              </a:rPr>
              <a:t>tbd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561246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a:t>
            </a:r>
            <a:r>
              <a:rPr lang="en-AU" dirty="0" smtClean="0"/>
              <a:t>approved in Mar 2019</a:t>
            </a:r>
          </a:p>
          <a:p>
            <a:pPr lvl="2"/>
            <a:r>
              <a:rPr lang="en-AU" dirty="0" smtClean="0">
                <a:solidFill>
                  <a:srgbClr val="FF0000"/>
                </a:solidFill>
              </a:rPr>
              <a:t>Has it been submitted?</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978412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203830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is waiting for publication</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 for publication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Mar 2019 in Vancouver</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results of SC6 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8915511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err="1">
                <a:solidFill>
                  <a:srgbClr val="FF0000"/>
                </a:solidFill>
              </a:rPr>
              <a:t>t</a:t>
            </a:r>
            <a:r>
              <a:rPr lang="en-AU" dirty="0" err="1" smtClean="0">
                <a:solidFill>
                  <a:srgbClr val="FF0000"/>
                </a:solidFill>
              </a:rPr>
              <a:t>bd</a:t>
            </a:r>
            <a:r>
              <a:rPr lang="en-AU" dirty="0" smtClean="0">
                <a:solidFill>
                  <a:srgbClr val="FF0000"/>
                </a:solidFill>
              </a:rPr>
              <a:t> – needs an expert to respond to the comment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356260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a:t>
            </a:r>
            <a:r>
              <a:rPr lang="en-AU" dirty="0" smtClean="0">
                <a:solidFill>
                  <a:srgbClr val="FF0000"/>
                </a:solidFill>
              </a:rPr>
              <a:t>N?????</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a:t>
            </a:r>
            <a:r>
              <a:rPr lang="en-AU" dirty="0">
                <a:solidFill>
                  <a:srgbClr val="FF0000"/>
                </a:solidFill>
              </a:rPr>
              <a:t>N</a:t>
            </a:r>
            <a:r>
              <a:rPr lang="en-AU" dirty="0" smtClean="0">
                <a:solidFill>
                  <a:srgbClr val="FF0000"/>
                </a:solidFill>
              </a:rPr>
              <a:t>?????</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a:t>
            </a:r>
            <a:r>
              <a:rPr lang="en-AU" dirty="0" smtClean="0"/>
              <a:t>later than </a:t>
            </a:r>
            <a:r>
              <a:rPr lang="en-AU" dirty="0"/>
              <a:t>March 2019 meeting</a:t>
            </a:r>
          </a:p>
          <a:p>
            <a:pPr lvl="2"/>
            <a:r>
              <a:rPr lang="en-AU" dirty="0"/>
              <a:t>Requires WG and EC </a:t>
            </a:r>
            <a:r>
              <a:rPr lang="en-AU" dirty="0" smtClean="0"/>
              <a:t>approval</a:t>
            </a:r>
          </a:p>
          <a:p>
            <a:pPr lvl="2"/>
            <a:r>
              <a:rPr lang="en-AU" dirty="0" smtClean="0"/>
              <a:t>Draft has too many TBDs</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pPr lvl="2"/>
            <a:r>
              <a:rPr lang="en-AU" dirty="0" smtClean="0"/>
              <a:t>Requires </a:t>
            </a:r>
            <a:r>
              <a:rPr lang="en-AU" dirty="0"/>
              <a:t>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in May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68028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375424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a:p>
            <a:pPr lvl="1"/>
            <a:r>
              <a:rPr lang="en-AU" dirty="0" smtClean="0"/>
              <a:t>We will track progress of the withdrawals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completed</a:t>
            </a:r>
          </a:p>
          <a:p>
            <a:pPr lvl="2"/>
            <a:r>
              <a:rPr lang="en-AU" dirty="0" smtClean="0"/>
              <a:t>ISO/IEC </a:t>
            </a:r>
            <a:r>
              <a:rPr lang="en-AU" dirty="0"/>
              <a:t>TR </a:t>
            </a:r>
            <a:r>
              <a:rPr lang="en-AU" dirty="0" smtClean="0"/>
              <a:t>8802-1:2001 – 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(N16901/N16904)</a:t>
            </a:r>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19149188"/>
              </p:ext>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7888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8466245"/>
              </p:ext>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78886"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4636928"/>
              </p:ext>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78887" name="Acrobat Document" showAsIcon="1" r:id="rId7" imgW="914400" imgH="806400" progId="AcroExch.Document.DC">
                  <p:embed/>
                </p:oleObj>
              </mc:Choice>
              <mc:Fallback>
                <p:oleObj name="Acrobat Document" showAsIcon="1" r:id="rId7" imgW="914400" imgH="806400" progId="AcroExch.Document.DC">
                  <p:embed/>
                  <p:pic>
                    <p:nvPicPr>
                      <p:cNvPr id="0" name=""/>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3439879"/>
              </p:ext>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78888" name="Acrobat Document" showAsIcon="1" r:id="rId9" imgW="914400" imgH="806400" progId="AcroExch.Document.DC">
                  <p:embed/>
                </p:oleObj>
              </mc:Choice>
              <mc:Fallback>
                <p:oleObj name="Acrobat Document" showAsIcon="1" r:id="rId9" imgW="914400" imgH="806400" progId="AcroExch.Document.DC">
                  <p:embed/>
                  <p:pic>
                    <p:nvPicPr>
                      <p:cNvPr id="0" name=""/>
                      <p:cNvPicPr/>
                      <p:nvPr/>
                    </p:nvPicPr>
                    <p:blipFill>
                      <a:blip r:embed="rId10"/>
                      <a:stretch>
                        <a:fillRect/>
                      </a:stretch>
                    </p:blipFill>
                    <p:spPr>
                      <a:xfrm>
                        <a:off x="4210250" y="45720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76796193"/>
              </p:ext>
            </p:extLst>
          </p:nvPr>
        </p:nvGraphicFramePr>
        <p:xfrm>
          <a:off x="5182802" y="4572000"/>
          <a:ext cx="914400" cy="806450"/>
        </p:xfrm>
        <a:graphic>
          <a:graphicData uri="http://schemas.openxmlformats.org/presentationml/2006/ole">
            <mc:AlternateContent xmlns:mc="http://schemas.openxmlformats.org/markup-compatibility/2006">
              <mc:Choice xmlns:v="urn:schemas-microsoft-com:vml" Requires="v">
                <p:oleObj spid="_x0000_s278889" name="Acrobat Document" showAsIcon="1" r:id="rId11" imgW="914400" imgH="806400" progId="AcroExch.Document.DC">
                  <p:embed/>
                </p:oleObj>
              </mc:Choice>
              <mc:Fallback>
                <p:oleObj name="Acrobat Document" showAsIcon="1" r:id="rId11" imgW="914400" imgH="806400" progId="AcroExch.Document.DC">
                  <p:embed/>
                  <p:pic>
                    <p:nvPicPr>
                      <p:cNvPr id="0" name=""/>
                      <p:cNvPicPr/>
                      <p:nvPr/>
                    </p:nvPicPr>
                    <p:blipFill>
                      <a:blip r:embed="rId12"/>
                      <a:stretch>
                        <a:fillRect/>
                      </a:stretch>
                    </p:blipFill>
                    <p:spPr>
                      <a:xfrm>
                        <a:off x="5182802"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179666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there is no further action required by IEEE 802</a:t>
            </a:r>
            <a:endParaRPr lang="en-AU" dirty="0"/>
          </a:p>
        </p:txBody>
      </p:sp>
      <p:sp>
        <p:nvSpPr>
          <p:cNvPr id="3" name="Content Placeholder 2"/>
          <p:cNvSpPr>
            <a:spLocks noGrp="1"/>
          </p:cNvSpPr>
          <p:nvPr>
            <p:ph idx="1"/>
          </p:nvPr>
        </p:nvSpPr>
        <p:spPr/>
        <p:txBody>
          <a:bodyPr/>
          <a:lstStyle/>
          <a:p>
            <a:pPr lvl="1"/>
            <a:r>
              <a:rPr lang="en-AU" dirty="0"/>
              <a:t>T</a:t>
            </a:r>
            <a:r>
              <a:rPr lang="en-AU" dirty="0" smtClean="0"/>
              <a:t>he ballots passed … and it </a:t>
            </a:r>
            <a:r>
              <a:rPr lang="en-AU" dirty="0"/>
              <a:t>is likely that the documents will eventually be </a:t>
            </a:r>
            <a:r>
              <a:rPr lang="en-AU" dirty="0" smtClean="0"/>
              <a:t>withdrawn</a:t>
            </a:r>
          </a:p>
          <a:p>
            <a:pPr lvl="2"/>
            <a:r>
              <a:rPr lang="en-AU" dirty="0" smtClean="0"/>
              <a:t>IEEE 802 is not required to respond (unlike PSDO ballots)</a:t>
            </a:r>
          </a:p>
          <a:p>
            <a:pPr lvl="2"/>
            <a:r>
              <a:rPr lang="en-AU" dirty="0" smtClean="0"/>
              <a:t>It is possible the China NB comments may lead to some discussion at the next SC6 meeting before formal withdrawal</a:t>
            </a:r>
          </a:p>
          <a:p>
            <a:pPr lvl="3"/>
            <a:r>
              <a:rPr lang="en-AU" dirty="0" smtClean="0"/>
              <a:t>From JTC1 Directives</a:t>
            </a:r>
            <a:r>
              <a:rPr lang="en-AU" i="1" dirty="0" smtClean="0"/>
              <a:t>: In </a:t>
            </a:r>
            <a:r>
              <a:rPr lang="en-AU" i="1" dirty="0"/>
              <a:t>JTC 1, typically, a decision as to the appropriate action to take following a systematic review shall be based on a simple majority of ISO and IEC P-members voting for a specific action. However, in some cases a more detailed analysis of the results may indicate that another interpretation may be more appropriate. The committee decides upon a course of action and informs ITTF of the course of action</a:t>
            </a:r>
            <a:endParaRPr lang="en-AU" i="1" dirty="0" smtClean="0"/>
          </a:p>
          <a:p>
            <a:pPr lvl="1"/>
            <a:r>
              <a:rPr lang="en-AU" dirty="0" smtClean="0"/>
              <a:t>Some of the responses were a bit weird</a:t>
            </a:r>
          </a:p>
          <a:p>
            <a:pPr lvl="2"/>
            <a:r>
              <a:rPr lang="en-AU" dirty="0" smtClean="0"/>
              <a:t>China NB had some procedural questions and objections</a:t>
            </a:r>
          </a:p>
          <a:p>
            <a:pPr lvl="2"/>
            <a:r>
              <a:rPr lang="en-AU" dirty="0" smtClean="0"/>
              <a:t>China NB asserted the withdrawal of 802.5 will </a:t>
            </a:r>
            <a:r>
              <a:rPr lang="en-AU" b="0" i="1" dirty="0" smtClean="0"/>
              <a:t>result </a:t>
            </a:r>
            <a:r>
              <a:rPr lang="en-AU" b="0" i="1" dirty="0"/>
              <a:t>in large impacts on the standard </a:t>
            </a:r>
            <a:r>
              <a:rPr lang="en-AU" b="0" i="1" dirty="0" smtClean="0"/>
              <a:t>system and </a:t>
            </a:r>
            <a:r>
              <a:rPr lang="en-AU" b="0" i="1" dirty="0"/>
              <a:t>the industrial </a:t>
            </a:r>
            <a:r>
              <a:rPr lang="en-AU" b="0" i="1" dirty="0" smtClean="0"/>
              <a:t>application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6391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March 2019, as documented in </a:t>
            </a:r>
            <a:r>
              <a:rPr lang="en-AU" i="1" dirty="0" smtClean="0">
                <a:solidFill>
                  <a:srgbClr val="FF0000"/>
                </a:solidFill>
                <a:hlinkClick r:id="rId3"/>
              </a:rPr>
              <a:t>11-19-0600-00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It appears the WAPI Alliance is still operating, albeit with a China focus</a:t>
            </a:r>
            <a:endParaRPr lang="en-AU" dirty="0"/>
          </a:p>
        </p:txBody>
      </p:sp>
      <p:sp>
        <p:nvSpPr>
          <p:cNvPr id="3" name="Content Placeholder 2"/>
          <p:cNvSpPr>
            <a:spLocks noGrp="1"/>
          </p:cNvSpPr>
          <p:nvPr>
            <p:ph idx="1"/>
          </p:nvPr>
        </p:nvSpPr>
        <p:spPr/>
        <p:txBody>
          <a:bodyPr/>
          <a:lstStyle/>
          <a:p>
            <a:pPr lvl="1"/>
            <a:r>
              <a:rPr lang="en-AU" dirty="0" smtClean="0"/>
              <a:t>The WAPI Alliance website has moved to </a:t>
            </a:r>
            <a:r>
              <a:rPr lang="en-AU" dirty="0" smtClean="0">
                <a:hlinkClick r:id="rId2"/>
              </a:rPr>
              <a:t>http://www.wapia.org.cn</a:t>
            </a:r>
            <a:endParaRPr lang="en-AU" dirty="0" smtClean="0"/>
          </a:p>
          <a:p>
            <a:pPr lvl="1"/>
            <a:r>
              <a:rPr lang="en-AU" dirty="0"/>
              <a:t>The WAPI Alliance</a:t>
            </a:r>
            <a:r>
              <a:rPr lang="en-AU" dirty="0" smtClean="0"/>
              <a:t> is focused on the five Chinese standard projects:</a:t>
            </a:r>
          </a:p>
          <a:p>
            <a:pPr lvl="2"/>
            <a:r>
              <a:rPr lang="en-AU" dirty="0" smtClean="0"/>
              <a:t>WLAN media access control and physical layer specifications Supplement 3: Management Frame Protection Technical Specification (2</a:t>
            </a:r>
            <a:r>
              <a:rPr lang="en-AU" baseline="30000" dirty="0" smtClean="0"/>
              <a:t>nd</a:t>
            </a:r>
            <a:r>
              <a:rPr lang="en-AU" dirty="0" smtClean="0"/>
              <a:t> exposure </a:t>
            </a:r>
            <a:r>
              <a:rPr lang="en-AU" dirty="0"/>
              <a:t>d</a:t>
            </a:r>
            <a:r>
              <a:rPr lang="en-AU" dirty="0" smtClean="0"/>
              <a:t>raft),</a:t>
            </a:r>
          </a:p>
          <a:p>
            <a:pPr lvl="2"/>
            <a:r>
              <a:rPr lang="en-AU" dirty="0" smtClean="0"/>
              <a:t>Wireless LAN Product Engineering Implementation Guide Part 10: WAPI and IEEE 802.11ax" (draft)</a:t>
            </a:r>
          </a:p>
          <a:p>
            <a:pPr lvl="2"/>
            <a:r>
              <a:rPr lang="en-AU" dirty="0" smtClean="0"/>
              <a:t>Information Security Technology Lightweight Identification And Access Control Mechanisms (</a:t>
            </a:r>
            <a:r>
              <a:rPr lang="en-AU" dirty="0"/>
              <a:t>a</a:t>
            </a:r>
            <a:r>
              <a:rPr lang="en-AU" dirty="0" smtClean="0"/>
              <a:t>pproved draft)</a:t>
            </a:r>
          </a:p>
          <a:p>
            <a:pPr lvl="2"/>
            <a:r>
              <a:rPr lang="en-AU" dirty="0" smtClean="0"/>
              <a:t>Anonymous Digital Signature of Information Technology Security Technology Part 1: General Provisions (approved </a:t>
            </a:r>
            <a:r>
              <a:rPr lang="en-AU" dirty="0"/>
              <a:t>d</a:t>
            </a:r>
            <a:r>
              <a:rPr lang="en-AU" dirty="0" smtClean="0"/>
              <a:t>raft)</a:t>
            </a:r>
          </a:p>
          <a:p>
            <a:pPr lvl="2"/>
            <a:r>
              <a:rPr lang="en-AU" dirty="0" smtClean="0"/>
              <a:t>Anonymous Digital Signature of Information Technology Security Technology Part 2: Mechanisms Using Group Public Keys (draft)</a:t>
            </a:r>
          </a:p>
          <a:p>
            <a:pPr lvl="2"/>
            <a:r>
              <a:rPr lang="en-AU" dirty="0"/>
              <a:t>Information Technology Security Technology Entity Identification Part 3: Mechanisms Using Digital Signature Technology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6672541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April 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t>
            </a:r>
            <a:r>
              <a:rPr lang="en-GB" smtClean="0"/>
              <a:t>agenda items: </a:t>
            </a:r>
            <a:r>
              <a:rPr lang="en-GB" dirty="0" smtClean="0"/>
              <a:t>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a:t>1. Welcome</a:t>
            </a:r>
          </a:p>
          <a:p>
            <a:pPr lvl="1"/>
            <a:r>
              <a:rPr lang="en-AU" i="1" dirty="0"/>
              <a:t>2. Roll Call of Delegates</a:t>
            </a:r>
          </a:p>
          <a:p>
            <a:pPr lvl="1"/>
            <a:r>
              <a:rPr lang="en-AU" i="1" dirty="0"/>
              <a:t>3. Approval of Agenda</a:t>
            </a:r>
          </a:p>
          <a:p>
            <a:pPr lvl="1"/>
            <a:r>
              <a:rPr lang="en-AU" i="1" dirty="0"/>
              <a:t>4. Review Meeting </a:t>
            </a:r>
            <a:r>
              <a:rPr lang="en-AU" i="1" dirty="0" smtClean="0"/>
              <a:t>Report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8271840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5</a:t>
            </a:r>
            <a:r>
              <a:rPr lang="en-AU" i="1" dirty="0"/>
              <a:t>. Active Work Items</a:t>
            </a:r>
          </a:p>
          <a:p>
            <a:pPr lvl="2"/>
            <a:r>
              <a:rPr lang="en-AU" i="1" dirty="0"/>
              <a:t>5.1 Power Line Communication (PLC)</a:t>
            </a:r>
          </a:p>
          <a:p>
            <a:pPr lvl="2"/>
            <a:r>
              <a:rPr lang="en-AU" i="1" dirty="0" smtClean="0"/>
              <a:t>5.2 Near </a:t>
            </a:r>
            <a:r>
              <a:rPr lang="en-AU" i="1" dirty="0"/>
              <a:t>Field Communication Interface and </a:t>
            </a:r>
            <a:r>
              <a:rPr lang="en-AU" i="1" dirty="0" smtClean="0"/>
              <a:t>Protocol-2 </a:t>
            </a:r>
            <a:r>
              <a:rPr lang="en-AU" i="1" dirty="0"/>
              <a:t>(NFCIP-2)</a:t>
            </a:r>
          </a:p>
          <a:p>
            <a:pPr lvl="2"/>
            <a:r>
              <a:rPr lang="en-AU" i="1" dirty="0" smtClean="0"/>
              <a:t>5.3 Close </a:t>
            </a:r>
            <a:r>
              <a:rPr lang="en-AU" i="1" dirty="0"/>
              <a:t>Capacitive Coupling Communication Physical Layer</a:t>
            </a:r>
          </a:p>
          <a:p>
            <a:pPr lvl="2"/>
            <a:r>
              <a:rPr lang="en-AU" i="1" dirty="0" smtClean="0">
                <a:solidFill>
                  <a:srgbClr val="FF0000"/>
                </a:solidFill>
              </a:rPr>
              <a:t>5.4 </a:t>
            </a:r>
            <a:r>
              <a:rPr lang="en-AU" i="1" dirty="0">
                <a:solidFill>
                  <a:srgbClr val="FF0000"/>
                </a:solidFill>
              </a:rPr>
              <a:t>Review Unresolved Comments from SC 6 ballots</a:t>
            </a:r>
          </a:p>
          <a:p>
            <a:pPr lvl="2"/>
            <a:r>
              <a:rPr lang="en-AU" i="1" dirty="0">
                <a:solidFill>
                  <a:srgbClr val="FF0000"/>
                </a:solidFill>
              </a:rPr>
              <a:t>5.5 Review Results of Withdrawal Consultation</a:t>
            </a:r>
          </a:p>
          <a:p>
            <a:pPr lvl="3"/>
            <a:r>
              <a:rPr lang="en-AU" i="1" dirty="0">
                <a:solidFill>
                  <a:srgbClr val="FF0000"/>
                </a:solidFill>
              </a:rPr>
              <a:t>6N16900 Summary of voting on ISO/IEC 8802-5:1998/</a:t>
            </a:r>
            <a:r>
              <a:rPr lang="en-AU" i="1" dirty="0" err="1">
                <a:solidFill>
                  <a:srgbClr val="FF0000"/>
                </a:solidFill>
              </a:rPr>
              <a:t>Amd</a:t>
            </a:r>
            <a:r>
              <a:rPr lang="en-AU" i="1" dirty="0">
                <a:solidFill>
                  <a:srgbClr val="FF0000"/>
                </a:solidFill>
              </a:rPr>
              <a:t> 1 1998</a:t>
            </a:r>
          </a:p>
          <a:p>
            <a:pPr lvl="3"/>
            <a:r>
              <a:rPr lang="en-AU" i="1" dirty="0">
                <a:solidFill>
                  <a:srgbClr val="FF0000"/>
                </a:solidFill>
              </a:rPr>
              <a:t>6N16902 Summary of voting on ISO/IEC 15802-1:1995</a:t>
            </a:r>
          </a:p>
          <a:p>
            <a:pPr lvl="3"/>
            <a:r>
              <a:rPr lang="en-AU" i="1" dirty="0">
                <a:solidFill>
                  <a:srgbClr val="FF0000"/>
                </a:solidFill>
              </a:rPr>
              <a:t>6N16903 Summary of voting on ISO/IEC 15802-3:1998</a:t>
            </a:r>
          </a:p>
          <a:p>
            <a:pPr lvl="3"/>
            <a:r>
              <a:rPr lang="en-AU" i="1" dirty="0">
                <a:solidFill>
                  <a:srgbClr val="FF0000"/>
                </a:solidFill>
              </a:rPr>
              <a:t>6N16904 Summary of voting on ISO/IEC 8825-5:1998 (Ed 3)</a:t>
            </a:r>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37594045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2</a:t>
            </a:r>
            <a:r>
              <a:rPr lang="en-AU" baseline="30000" dirty="0" smtClean="0"/>
              <a:t>nd</a:t>
            </a:r>
            <a:r>
              <a:rPr lang="en-AU" dirty="0" smtClean="0"/>
              <a:t> Draft agenda (1N178)</a:t>
            </a:r>
          </a:p>
          <a:p>
            <a:pPr lvl="1"/>
            <a:r>
              <a:rPr lang="en-AU" i="1" dirty="0" smtClean="0"/>
              <a:t>6</a:t>
            </a:r>
            <a:r>
              <a:rPr lang="en-AU" i="1" dirty="0"/>
              <a:t>. Ad-Hoc group updates related to WG </a:t>
            </a:r>
            <a:r>
              <a:rPr lang="en-AU" i="1" dirty="0" smtClean="0"/>
              <a:t>1</a:t>
            </a:r>
            <a:endParaRPr lang="en-AU" i="1" dirty="0"/>
          </a:p>
          <a:p>
            <a:pPr lvl="2"/>
            <a:r>
              <a:rPr lang="en-AU" i="1" dirty="0"/>
              <a:t>6.1 Study Group on Wearable Devices</a:t>
            </a:r>
          </a:p>
          <a:p>
            <a:pPr lvl="2"/>
            <a:r>
              <a:rPr lang="en-AU" i="1" dirty="0" smtClean="0"/>
              <a:t>6.2 </a:t>
            </a:r>
            <a:r>
              <a:rPr lang="en-AU" i="1" dirty="0"/>
              <a:t>Ad-Hoc Group on Networking for Block chain</a:t>
            </a:r>
          </a:p>
          <a:p>
            <a:pPr lvl="1"/>
            <a:r>
              <a:rPr lang="en-AU" i="1" dirty="0" smtClean="0"/>
              <a:t>7</a:t>
            </a:r>
            <a:r>
              <a:rPr lang="en-AU" i="1" dirty="0"/>
              <a:t>. Liaison</a:t>
            </a:r>
          </a:p>
          <a:p>
            <a:pPr lvl="2"/>
            <a:r>
              <a:rPr lang="en-AU" i="1" dirty="0"/>
              <a:t>7.1 Liaisons with other SDOs</a:t>
            </a:r>
          </a:p>
          <a:p>
            <a:pPr lvl="3"/>
            <a:r>
              <a:rPr lang="en-AU" i="1" dirty="0"/>
              <a:t>JTC 1/SC 17: Cards and security devices for personal identification</a:t>
            </a:r>
          </a:p>
          <a:p>
            <a:pPr lvl="3"/>
            <a:r>
              <a:rPr lang="en-AU" i="1" dirty="0" smtClean="0"/>
              <a:t>JTC </a:t>
            </a:r>
            <a:r>
              <a:rPr lang="en-AU" i="1" dirty="0"/>
              <a:t>1/SC 27: IT Security techniques</a:t>
            </a:r>
          </a:p>
          <a:p>
            <a:pPr lvl="3"/>
            <a:r>
              <a:rPr lang="en-AU" i="1" dirty="0" smtClean="0"/>
              <a:t>JTC </a:t>
            </a:r>
            <a:r>
              <a:rPr lang="en-AU" i="1" dirty="0"/>
              <a:t>1/SC 41: Internet of Things and related technologies</a:t>
            </a:r>
          </a:p>
          <a:p>
            <a:pPr lvl="3"/>
            <a:r>
              <a:rPr lang="en-AU" i="1" dirty="0" smtClean="0"/>
              <a:t>IEC </a:t>
            </a:r>
            <a:r>
              <a:rPr lang="en-AU" i="1" dirty="0"/>
              <a:t>TC 100/TA 15</a:t>
            </a:r>
          </a:p>
          <a:p>
            <a:pPr lvl="3"/>
            <a:r>
              <a:rPr lang="en-AU" i="1" dirty="0" smtClean="0"/>
              <a:t>ECMA </a:t>
            </a:r>
            <a:r>
              <a:rPr lang="en-AU" i="1" dirty="0"/>
              <a:t>International</a:t>
            </a:r>
          </a:p>
          <a:p>
            <a:pPr lvl="3"/>
            <a:r>
              <a:rPr lang="en-AU" i="1" dirty="0" smtClean="0"/>
              <a:t>IEEE </a:t>
            </a:r>
            <a:r>
              <a:rPr lang="en-AU" i="1" dirty="0"/>
              <a:t>1901 WG and ITU-T Q18/15</a:t>
            </a:r>
          </a:p>
          <a:p>
            <a:pPr lvl="3"/>
            <a:r>
              <a:rPr lang="en-AU" i="1" dirty="0" smtClean="0">
                <a:solidFill>
                  <a:srgbClr val="FF0000"/>
                </a:solidFill>
              </a:rPr>
              <a:t>IEEE </a:t>
            </a:r>
            <a:r>
              <a:rPr lang="en-AU" i="1" dirty="0">
                <a:solidFill>
                  <a:srgbClr val="FF0000"/>
                </a:solidFill>
              </a:rPr>
              <a:t>802</a:t>
            </a:r>
          </a:p>
          <a:p>
            <a:pPr lvl="3"/>
            <a:r>
              <a:rPr lang="en-AU" i="1" dirty="0" smtClean="0"/>
              <a:t>NFC </a:t>
            </a:r>
            <a:r>
              <a:rPr lang="en-AU" i="1" dirty="0"/>
              <a:t>Forum</a:t>
            </a:r>
          </a:p>
          <a:p>
            <a:pPr lvl="2"/>
            <a:r>
              <a:rPr lang="en-AU" i="1" dirty="0" smtClean="0"/>
              <a:t>7.2 </a:t>
            </a:r>
            <a:r>
              <a:rPr lang="en-AU" i="1" dirty="0"/>
              <a:t>Review liaison </a:t>
            </a:r>
            <a:r>
              <a:rPr lang="en-AU" i="1" dirty="0" smtClean="0"/>
              <a:t>status</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3421975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a:t>
            </a:r>
            <a:endParaRPr lang="en-AU" i="1" dirty="0"/>
          </a:p>
          <a:p>
            <a:pPr lvl="1"/>
            <a:r>
              <a:rPr lang="en-AU" i="1" dirty="0" smtClean="0"/>
              <a:t>8</a:t>
            </a:r>
            <a:r>
              <a:rPr lang="en-AU" i="1" dirty="0"/>
              <a:t>. Introduction of New Item</a:t>
            </a:r>
          </a:p>
          <a:p>
            <a:pPr lvl="2"/>
            <a:r>
              <a:rPr lang="en-AU" i="1" dirty="0"/>
              <a:t>8.1 WG1Nxxx: Simultaneous Wireless Information &amp; Power Transfer</a:t>
            </a:r>
          </a:p>
          <a:p>
            <a:pPr lvl="2"/>
            <a:r>
              <a:rPr lang="en-AU" i="1" dirty="0"/>
              <a:t>8.2 WG1N174: Korea National Body contribution on Wireless Drone Area Network</a:t>
            </a:r>
          </a:p>
          <a:p>
            <a:pPr lvl="1"/>
            <a:r>
              <a:rPr lang="en-AU" i="1" dirty="0"/>
              <a:t>9. Other Business</a:t>
            </a:r>
          </a:p>
          <a:p>
            <a:pPr lvl="2"/>
            <a:r>
              <a:rPr lang="en-AU" i="1" dirty="0">
                <a:solidFill>
                  <a:srgbClr val="FF0000"/>
                </a:solidFill>
              </a:rPr>
              <a:t>9.1 Improvement of WG 1 Organization</a:t>
            </a:r>
          </a:p>
          <a:p>
            <a:pPr lvl="1"/>
            <a:r>
              <a:rPr lang="en-AU" i="1" dirty="0"/>
              <a:t>10. Development, Review, and Approval of Draft WG1 Resolutions</a:t>
            </a:r>
          </a:p>
          <a:p>
            <a:pPr lvl="1"/>
            <a:r>
              <a:rPr lang="en-AU" i="1" dirty="0"/>
              <a:t>11. Close</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26480875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Should IEEE 802 object to item 5.4?</a:t>
            </a:r>
            <a:endParaRPr lang="en-AU" dirty="0"/>
          </a:p>
        </p:txBody>
      </p:sp>
      <p:sp>
        <p:nvSpPr>
          <p:cNvPr id="3" name="Content Placeholder 2"/>
          <p:cNvSpPr>
            <a:spLocks noGrp="1"/>
          </p:cNvSpPr>
          <p:nvPr>
            <p:ph idx="1"/>
          </p:nvPr>
        </p:nvSpPr>
        <p:spPr/>
        <p:txBody>
          <a:bodyPr/>
          <a:lstStyle/>
          <a:p>
            <a:pPr lvl="1"/>
            <a:r>
              <a:rPr lang="en-AU" dirty="0" smtClean="0"/>
              <a:t>There is a new item to </a:t>
            </a:r>
          </a:p>
          <a:p>
            <a:pPr lvl="2"/>
            <a:r>
              <a:rPr lang="en-AU" i="1" dirty="0" smtClean="0"/>
              <a:t>5.4 Review Unresolved Comments from SC 6 ballots</a:t>
            </a:r>
          </a:p>
          <a:p>
            <a:pPr lvl="1"/>
            <a:r>
              <a:rPr lang="en-AU" dirty="0" smtClean="0"/>
              <a:t>It appears to be an item to review comments in PSDO ballots</a:t>
            </a:r>
          </a:p>
          <a:p>
            <a:pPr lvl="1"/>
            <a:r>
              <a:rPr lang="en-AU" dirty="0" smtClean="0"/>
              <a:t>There are issues with this agenda item</a:t>
            </a:r>
          </a:p>
          <a:p>
            <a:pPr lvl="2"/>
            <a:r>
              <a:rPr lang="en-AU" dirty="0" smtClean="0"/>
              <a:t>It was added after the 25 Feb 2019 deadline</a:t>
            </a:r>
          </a:p>
          <a:p>
            <a:pPr lvl="2"/>
            <a:r>
              <a:rPr lang="en-AU" dirty="0" smtClean="0"/>
              <a:t>There are no associated document to review</a:t>
            </a:r>
          </a:p>
          <a:p>
            <a:pPr lvl="1"/>
            <a:r>
              <a:rPr lang="en-AU" dirty="0" smtClean="0"/>
              <a:t>Should IEEE 802 object?</a:t>
            </a:r>
          </a:p>
          <a:p>
            <a:pPr lvl="2"/>
            <a:r>
              <a:rPr lang="en-AU" dirty="0"/>
              <a:t>The reason for the objection would be that this is a new agenda item with no documents associated with it.  Clause 9.2.1 of JTC 1 Standing Document 19 (Meetings) states, </a:t>
            </a:r>
            <a:r>
              <a:rPr lang="en-AU" i="1" dirty="0"/>
              <a:t>"The First draft agenda for JTC 1 and SC face-to-face plenary meetings are due 16 weeks before the date of the meeting, and proposals for new agenda items and proposals for new work item proposals are due eight weeks before the date of the meeting (Consolidated JTC 1 Supplement 4.2.1.3)."  </a:t>
            </a:r>
            <a:r>
              <a:rPr lang="en-AU" dirty="0"/>
              <a:t>As the deadline date for new agenda items has passed (25 February 2019), this item should not be added to the agenda of WG 1.</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18015039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intending to go to the SC6 meeting in China?</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notes:</a:t>
            </a:r>
          </a:p>
          <a:p>
            <a:pPr lvl="2"/>
            <a:r>
              <a:rPr lang="en-AU" dirty="0"/>
              <a:t>I am working with Peter on identifying a technical expert to accompany me to </a:t>
            </a:r>
            <a:r>
              <a:rPr lang="en-AU" dirty="0" smtClean="0"/>
              <a:t>China</a:t>
            </a:r>
          </a:p>
          <a:p>
            <a:pPr lvl="2"/>
            <a:r>
              <a:rPr lang="en-AU" dirty="0" smtClean="0"/>
              <a:t>My </a:t>
            </a:r>
            <a:r>
              <a:rPr lang="en-AU" dirty="0"/>
              <a:t>"guess" is that there will be technical presentations added to the agenda about the ISO/IEC/IEEE 8802 series of standards (as we saw in the past</a:t>
            </a:r>
            <a:r>
              <a:rPr lang="en-AU" dirty="0" smtClean="0"/>
              <a:t>)</a:t>
            </a:r>
            <a:endParaRPr lang="en-AU" dirty="0"/>
          </a:p>
          <a:p>
            <a:pPr lvl="2"/>
            <a:r>
              <a:rPr lang="en-AU" dirty="0" smtClean="0"/>
              <a:t>As </a:t>
            </a:r>
            <a:r>
              <a:rPr lang="en-AU" dirty="0"/>
              <a:t>I told Peter, I am available to attend this meeting but there is no point in me attending this meeting without a technical expert.  </a:t>
            </a:r>
            <a:endParaRPr lang="en-AU" dirty="0" smtClean="0"/>
          </a:p>
          <a:p>
            <a:pPr lvl="1"/>
            <a:r>
              <a:rPr lang="en-AU" dirty="0" smtClean="0"/>
              <a:t>We could ask that certain agenda items be made available via Zoom</a:t>
            </a:r>
          </a:p>
          <a:p>
            <a:pPr lvl="2"/>
            <a:r>
              <a:rPr lang="en-AU" dirty="0" smtClean="0"/>
              <a:t>5.2 will be on Zoom</a:t>
            </a:r>
          </a:p>
          <a:p>
            <a:pPr lvl="1"/>
            <a:r>
              <a:rPr lang="en-AU" dirty="0" smtClean="0"/>
              <a:t>Interesting notes</a:t>
            </a:r>
          </a:p>
          <a:p>
            <a:pPr lvl="2"/>
            <a:r>
              <a:rPr lang="en-AU" dirty="0" smtClean="0"/>
              <a:t>Kingston Zhang, who led the WAPI issue for the China NB, is apparently attending this meeting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5829780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two SC6 meetings, IEEE 802 provided  status report based on the material in this deck; we will do the same for the April 2019 meeting </a:t>
            </a:r>
          </a:p>
          <a:p>
            <a:pPr lvl="1"/>
            <a:r>
              <a:rPr lang="en-AU" dirty="0" smtClean="0"/>
              <a:t>The report will be authorised at the Mar 2019 plenary and written after the plenary; it is due at SC6 by 5 April 2018</a:t>
            </a:r>
          </a:p>
          <a:p>
            <a:pPr lvl="1"/>
            <a:r>
              <a:rPr lang="en-AU" dirty="0" smtClean="0"/>
              <a:t>The Chair asked the EC to approve the request on Friday</a:t>
            </a:r>
            <a:endParaRPr lang="en-AU" dirty="0" smtClean="0">
              <a:solidFill>
                <a:srgbClr val="FF0000"/>
              </a:solidFill>
            </a:endParaRPr>
          </a:p>
          <a:p>
            <a:pPr lvl="2"/>
            <a:r>
              <a:rPr lang="en-AU" i="1" dirty="0"/>
              <a:t>Authorise the Chair &amp; Vice Chair of IEEE 802 JTC1 SC to develop a status report on behalf of IEEE 802, based on the status pages in </a:t>
            </a:r>
            <a:r>
              <a:rPr lang="en-AU" i="1" dirty="0" smtClean="0"/>
              <a:t>11-19-0233, </a:t>
            </a:r>
            <a:r>
              <a:rPr lang="en-AU" i="1" dirty="0"/>
              <a:t>for consideration by ISO/IEC JTC1/SC6 at their meeting in April 2019</a:t>
            </a:r>
          </a:p>
          <a:p>
            <a:pPr lvl="2"/>
            <a:r>
              <a:rPr lang="en-AU" dirty="0" smtClean="0">
                <a:solidFill>
                  <a:srgbClr val="FF0000"/>
                </a:solidFill>
              </a:rPr>
              <a:t>Result?</a:t>
            </a:r>
          </a:p>
          <a:p>
            <a:pPr lvl="1"/>
            <a:r>
              <a:rPr lang="en-AU" dirty="0" smtClean="0">
                <a:solidFill>
                  <a:srgbClr val="FF0000"/>
                </a:solidFill>
              </a:rPr>
              <a:t>Would Peter Yee like to volunteer to put this together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5974566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15244</Words>
  <Application>Microsoft Office PowerPoint</Application>
  <PresentationFormat>On-screen Show (4:3)</PresentationFormat>
  <Paragraphs>2367</Paragraphs>
  <Slides>167</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167</vt:i4>
      </vt:variant>
    </vt:vector>
  </HeadingPairs>
  <TitlesOfParts>
    <vt:vector size="174" baseType="lpstr">
      <vt:lpstr>Arial</vt:lpstr>
      <vt:lpstr>Times New Roman</vt:lpstr>
      <vt:lpstr>Wingdings</vt:lpstr>
      <vt:lpstr>802-11-Submission</vt:lpstr>
      <vt:lpstr>Acrobat Document</vt:lpstr>
      <vt:lpstr>Document</vt:lpstr>
      <vt:lpstr>Packager Shell Object</vt:lpstr>
      <vt:lpstr>IEEE 802 JTC1 Standing Committee May 2019 agenda in Atlanta</vt:lpstr>
      <vt:lpstr>This document will be used to run the IEEE 802 JTC1 SC meetings in Atlanta in May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May 2019 interim meeting in Atlanta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58 standards through to PSDO ratification with 27 in-process</vt:lpstr>
      <vt:lpstr>IEEE 802.1 WG has sent 27 standards completely through the PSDO ratification process</vt:lpstr>
      <vt:lpstr>IEEE 802.1 WG has sent 27 standards completely through the PSDO ratification process</vt:lpstr>
      <vt:lpstr>IEEE 802.1 WG has sent 27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802.1 WG has a number of regular participants in IEEE 802 JTC1 SC activities</vt:lpstr>
      <vt:lpstr>IEEE 802c has been published as ISO/IEC/IEEE 8802-A:2015/Amd 2:2019 and a response sent </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IEEE 802.1AE-Rev 60-day ballot passed but a response is required</vt:lpstr>
      <vt:lpstr>China NB provided comments in 60-day ballot on IEEE 802.1AE-Rev </vt:lpstr>
      <vt:lpstr>IEEE 802.1AS-Rev was liaised for information in March 2019</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5 standards in the pipeline for ratification under the PSDO process</vt:lpstr>
      <vt:lpstr>IEEE 802.3 WG has a number of regular participants in IEEE 802 JTC1 SC activities</vt:lpstr>
      <vt:lpstr>IEEE 802.3cb 60-day ballot passed but a response is required</vt:lpstr>
      <vt:lpstr>China NB provided comments in 60-day ballot on IEEE 802.3cb </vt:lpstr>
      <vt:lpstr>China NB provided comments in 60-day ballot on IEEE 802.3cb </vt:lpstr>
      <vt:lpstr>China NB provided comments in 60-day ballot on IEEE 802.3cb </vt:lpstr>
      <vt:lpstr>China NB provided comments in 60-day ballot on IEEE 802.3cb </vt:lpstr>
      <vt:lpstr>China NB provided comments in 60-day ballot on IEEE 802.3cb </vt:lpstr>
      <vt:lpstr>IEEE 802.3cd was liaised for information in Feb 2018</vt:lpstr>
      <vt:lpstr>IEEE 802.3-REV 60-day ballot passed but a response is required</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China NB provided comments in 60-day ballot on IEEE 802.3-REV </vt:lpstr>
      <vt:lpstr>IEEE 802.3bt is waiting for start of 60-day ballot</vt:lpstr>
      <vt:lpstr>IEEE 802.3.2 was liaised for information in Feb 2019</vt:lpstr>
      <vt:lpstr>IEEE 802.11 has ten standards in the pipeline for ratification under the PSDO</vt:lpstr>
      <vt:lpstr>IEEE 802.11 WG has a number of regular participants in IEEE 802 JTC1 SC activities</vt:lpstr>
      <vt:lpstr>IEEE 802.11ah is waiting for publication</vt:lpstr>
      <vt:lpstr>IEEE 802.11aj 60-day ballot passed but requires a response</vt:lpstr>
      <vt:lpstr>China NB provided comments in FDIS ballot on IEEE 802.11aj </vt:lpstr>
      <vt:lpstr>China NB provided comments in FDIS ballot on IEEE 802.11aj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A LS was sent to SC6 in March 2018 asking that  various ISO/IEC standards be withdrawn</vt:lpstr>
      <vt:lpstr>SC6 has initiated a process for the withdrawal of various ISO/IEC standards as requested by IEEE 802</vt:lpstr>
      <vt:lpstr>The ballots on 4 of the 5 withdrawal requests have completed </vt:lpstr>
      <vt:lpstr>It appears there is no further action required by IEEE 802</vt:lpstr>
      <vt:lpstr>It appears the WAPI Alliance is still operating, albeit with a China focus</vt:lpstr>
      <vt:lpstr>The last SC6 meeting was held in April 2019 in Beijing</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Should IEEE 802 object to item 5.4?</vt:lpstr>
      <vt:lpstr>Is anyone intending to go to the SC6 meeting in China?</vt:lpstr>
      <vt:lpstr>The SC will need to provide a report to SC6 at their next meeting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2019-04-16T04:23:33Z</dcterms:modified>
</cp:coreProperties>
</file>