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53"/>
  </p:notesMasterIdLst>
  <p:handoutMasterIdLst>
    <p:handoutMasterId r:id="rId154"/>
  </p:handoutMasterIdLst>
  <p:sldIdLst>
    <p:sldId id="269" r:id="rId2"/>
    <p:sldId id="278" r:id="rId3"/>
    <p:sldId id="1454" r:id="rId4"/>
    <p:sldId id="359" r:id="rId5"/>
    <p:sldId id="1802" r:id="rId6"/>
    <p:sldId id="287" r:id="rId7"/>
    <p:sldId id="1620" r:id="rId8"/>
    <p:sldId id="344" r:id="rId9"/>
    <p:sldId id="345" r:id="rId10"/>
    <p:sldId id="1378" r:id="rId11"/>
    <p:sldId id="1423" r:id="rId12"/>
    <p:sldId id="1164" r:id="rId13"/>
    <p:sldId id="1562" r:id="rId14"/>
    <p:sldId id="2073" r:id="rId15"/>
    <p:sldId id="1101" r:id="rId16"/>
    <p:sldId id="1581" r:id="rId17"/>
    <p:sldId id="2279" r:id="rId18"/>
    <p:sldId id="2062" r:id="rId19"/>
    <p:sldId id="2280" r:id="rId20"/>
    <p:sldId id="1981" r:id="rId21"/>
    <p:sldId id="2074" r:id="rId22"/>
    <p:sldId id="2102" r:id="rId23"/>
    <p:sldId id="2107" r:id="rId24"/>
    <p:sldId id="2075" r:id="rId25"/>
    <p:sldId id="1657" r:id="rId26"/>
    <p:sldId id="1894" r:id="rId27"/>
    <p:sldId id="1965" r:id="rId28"/>
    <p:sldId id="1967" r:id="rId29"/>
    <p:sldId id="1968" r:id="rId30"/>
    <p:sldId id="1969" r:id="rId31"/>
    <p:sldId id="2035" r:id="rId32"/>
    <p:sldId id="2104" r:id="rId33"/>
    <p:sldId id="2112" r:id="rId34"/>
    <p:sldId id="2113" r:id="rId35"/>
    <p:sldId id="2275" r:id="rId36"/>
    <p:sldId id="2114" r:id="rId37"/>
    <p:sldId id="2272" r:id="rId38"/>
    <p:sldId id="2167" r:id="rId39"/>
    <p:sldId id="2207" r:id="rId40"/>
    <p:sldId id="2215" r:id="rId41"/>
    <p:sldId id="2210" r:id="rId42"/>
    <p:sldId id="2209" r:id="rId43"/>
    <p:sldId id="2211" r:id="rId44"/>
    <p:sldId id="2264" r:id="rId45"/>
    <p:sldId id="2267" r:id="rId46"/>
    <p:sldId id="2008" r:id="rId47"/>
    <p:sldId id="1945" r:id="rId48"/>
    <p:sldId id="2036" r:id="rId49"/>
    <p:sldId id="2037" r:id="rId50"/>
    <p:sldId id="2071" r:id="rId51"/>
    <p:sldId id="2218" r:id="rId52"/>
    <p:sldId id="1688" r:id="rId53"/>
    <p:sldId id="1703" r:id="rId54"/>
    <p:sldId id="1705" r:id="rId55"/>
    <p:sldId id="2251" r:id="rId56"/>
    <p:sldId id="2254" r:id="rId57"/>
    <p:sldId id="1706" r:id="rId58"/>
    <p:sldId id="1707" r:id="rId59"/>
    <p:sldId id="1708" r:id="rId60"/>
    <p:sldId id="1709" r:id="rId61"/>
    <p:sldId id="1710" r:id="rId62"/>
    <p:sldId id="1790" r:id="rId63"/>
    <p:sldId id="2199" r:id="rId64"/>
    <p:sldId id="1698" r:id="rId65"/>
    <p:sldId id="1701" r:id="rId66"/>
    <p:sldId id="2241" r:id="rId67"/>
    <p:sldId id="2100" r:id="rId68"/>
    <p:sldId id="2014" r:id="rId69"/>
    <p:sldId id="1679" r:id="rId70"/>
    <p:sldId id="2191" r:id="rId71"/>
    <p:sldId id="2192" r:id="rId72"/>
    <p:sldId id="2265" r:id="rId73"/>
    <p:sldId id="2266" r:id="rId74"/>
    <p:sldId id="2285" r:id="rId75"/>
    <p:sldId id="2193" r:id="rId76"/>
    <p:sldId id="2232" r:id="rId77"/>
    <p:sldId id="2268" r:id="rId78"/>
    <p:sldId id="2269" r:id="rId79"/>
    <p:sldId id="2270" r:id="rId80"/>
    <p:sldId id="2271" r:id="rId81"/>
    <p:sldId id="2230" r:id="rId82"/>
    <p:sldId id="2244" r:id="rId83"/>
    <p:sldId id="1375" r:id="rId84"/>
    <p:sldId id="1376" r:id="rId85"/>
    <p:sldId id="1400" r:id="rId86"/>
    <p:sldId id="2004" r:id="rId87"/>
    <p:sldId id="619" r:id="rId88"/>
    <p:sldId id="621" r:id="rId89"/>
    <p:sldId id="1561" r:id="rId90"/>
    <p:sldId id="1555" r:id="rId91"/>
    <p:sldId id="1601" r:id="rId92"/>
    <p:sldId id="1585" r:id="rId93"/>
    <p:sldId id="1586" r:id="rId94"/>
    <p:sldId id="1587" r:id="rId95"/>
    <p:sldId id="1588" r:id="rId96"/>
    <p:sldId id="1589" r:id="rId97"/>
    <p:sldId id="1590" r:id="rId98"/>
    <p:sldId id="1771" r:id="rId99"/>
    <p:sldId id="1772" r:id="rId100"/>
    <p:sldId id="1591" r:id="rId101"/>
    <p:sldId id="1592" r:id="rId102"/>
    <p:sldId id="1593" r:id="rId103"/>
    <p:sldId id="1594" r:id="rId104"/>
    <p:sldId id="1595" r:id="rId105"/>
    <p:sldId id="1596" r:id="rId106"/>
    <p:sldId id="1597" r:id="rId107"/>
    <p:sldId id="1598" r:id="rId108"/>
    <p:sldId id="1599" r:id="rId109"/>
    <p:sldId id="1600" r:id="rId110"/>
    <p:sldId id="1628" r:id="rId111"/>
    <p:sldId id="1638" r:id="rId112"/>
    <p:sldId id="1725" r:id="rId113"/>
    <p:sldId id="1726" r:id="rId114"/>
    <p:sldId id="1947" r:id="rId115"/>
    <p:sldId id="1975" r:id="rId116"/>
    <p:sldId id="1976" r:id="rId117"/>
    <p:sldId id="1977" r:id="rId118"/>
    <p:sldId id="2039" r:id="rId119"/>
    <p:sldId id="2060" r:id="rId120"/>
    <p:sldId id="2061" r:id="rId121"/>
    <p:sldId id="2097" r:id="rId122"/>
    <p:sldId id="2103" r:id="rId123"/>
    <p:sldId id="2063" r:id="rId124"/>
    <p:sldId id="2064" r:id="rId125"/>
    <p:sldId id="2065" r:id="rId126"/>
    <p:sldId id="2066" r:id="rId127"/>
    <p:sldId id="2067" r:id="rId128"/>
    <p:sldId id="2068" r:id="rId129"/>
    <p:sldId id="2069" r:id="rId130"/>
    <p:sldId id="2146" r:id="rId131"/>
    <p:sldId id="2147" r:id="rId132"/>
    <p:sldId id="2148" r:id="rId133"/>
    <p:sldId id="2158" r:id="rId134"/>
    <p:sldId id="2159" r:id="rId135"/>
    <p:sldId id="2157" r:id="rId136"/>
    <p:sldId id="2160" r:id="rId137"/>
    <p:sldId id="2216" r:id="rId138"/>
    <p:sldId id="2217" r:id="rId139"/>
    <p:sldId id="2219" r:id="rId140"/>
    <p:sldId id="2238" r:id="rId141"/>
    <p:sldId id="2239" r:id="rId142"/>
    <p:sldId id="2240" r:id="rId143"/>
    <p:sldId id="2242" r:id="rId144"/>
    <p:sldId id="2263" r:id="rId145"/>
    <p:sldId id="2276" r:id="rId146"/>
    <p:sldId id="2277" r:id="rId147"/>
    <p:sldId id="2278" r:id="rId148"/>
    <p:sldId id="2281" r:id="rId149"/>
    <p:sldId id="2282" r:id="rId150"/>
    <p:sldId id="2283" r:id="rId151"/>
    <p:sldId id="2284" r:id="rId152"/>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60" autoAdjust="0"/>
  </p:normalViewPr>
  <p:slideViewPr>
    <p:cSldViewPr>
      <p:cViewPr varScale="1">
        <p:scale>
          <a:sx n="66" d="100"/>
          <a:sy n="66" d="100"/>
        </p:scale>
        <p:origin x="1196" y="3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5" Type="http://schemas.openxmlformats.org/officeDocument/2006/relationships/image" Target="../media/image11.wmf"/><Relationship Id="rId4"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802.11-18/0605r5</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802.11-18/0605r5</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87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88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4</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6</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802.11-19/0534r2</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May 2019</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12.wmf"/></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13.wmf"/></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hyperlink" Target="https://www.iso.org/files/live/sites/isoorg/files/store/en/Guidance_systematic_review.pdf"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6.wmf"/><Relationship Id="rId5" Type="http://schemas.openxmlformats.org/officeDocument/2006/relationships/oleObject" Target="../embeddings/oleObject5.bin"/><Relationship Id="rId4" Type="http://schemas.openxmlformats.org/officeDocument/2006/relationships/image" Target="../media/image5.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hyperlink" Target="https://mentor.ieee.org/802.11/dcn/18/11-18-0576-04-0jtc-ls-to-sc6-in-relation-to-out-of-date-standards-and-reports.docx" TargetMode="Externa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11.w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8.w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9.bin"/></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hyperlink" Target="http://www.wapia.org.cn/" TargetMode="Externa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hyperlink" Target="https://isotc.iso.org/livelink/livelink?func=ll&amp;objId=20142294&amp;objAction=Open"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mentor.ieee.org/802.11/dcn/19/11-19-0600-00-0jtc-minutes-of-vancouver-meeting-in-mar-2019.doc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May 2019 agenda in Atlanta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3 April </a:t>
            </a:r>
            <a:r>
              <a:rPr lang="en-US" b="0" dirty="0" smtClean="0">
                <a:solidFill>
                  <a:schemeClr val="accent2">
                    <a:lumMod val="50000"/>
                  </a:schemeClr>
                </a:solidFill>
              </a:rPr>
              <a:t>2019</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a:t>
            </a:r>
            <a:r>
              <a:rPr lang="en-AU" b="1" dirty="0" smtClean="0"/>
              <a:t>Mar 2014 &amp; July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10</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smtClean="0"/>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802.22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105</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2"/>
              </a:rPr>
              <a:t>Pre-ballot </a:t>
            </a:r>
            <a:r>
              <a:rPr lang="en-AU" dirty="0">
                <a:hlinkClick r:id="rId2"/>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106</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2"/>
              </a:rPr>
              <a:t>Pre-ballot </a:t>
            </a:r>
            <a:r>
              <a:rPr lang="en-AU" dirty="0">
                <a:hlinkClick r:id="rId2"/>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smtClean="0"/>
              <a:t>802.3.1-2013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 (N16047)</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802.11ac-2013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1737"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IEEE 802.1/3/11/15/16/21/22 WGs</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11</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1002"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111</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2016</a:t>
            </a:r>
          </a:p>
          <a:p>
            <a:pPr lvl="1"/>
            <a:r>
              <a:rPr lang="en-AU" dirty="0"/>
              <a:t>T</a:t>
            </a:r>
            <a:r>
              <a:rPr lang="en-AU" dirty="0" smtClean="0"/>
              <a:t>he final standard will be known as </a:t>
            </a:r>
            <a:r>
              <a:rPr lang="en-AU" dirty="0" smtClean="0">
                <a:hlinkClick r:id="rId2"/>
              </a:rPr>
              <a:t>ISO/IEC/IEEE 8802-A:2015</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112</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7562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a:t>
            </a:r>
            <a:r>
              <a:rPr lang="en-GB"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r>
              <a:rPr lang="en-AU" dirty="0" smtClean="0"/>
              <a:t>(N16448)</a:t>
            </a:r>
            <a:endParaRPr lang="en-AU" dirty="0"/>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 (N16591)</a:t>
            </a:r>
          </a:p>
          <a:p>
            <a:pPr lvl="1"/>
            <a:r>
              <a:rPr lang="en-AU" b="0" dirty="0" smtClean="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China NB voted “no” with one comment</a:t>
            </a:r>
          </a:p>
          <a:p>
            <a:pPr lvl="2"/>
            <a:r>
              <a:rPr lang="en-AU" dirty="0" smtClean="0"/>
              <a:t>Response was </a:t>
            </a:r>
            <a:r>
              <a:rPr lang="en-AU" dirty="0"/>
              <a:t>liaised in </a:t>
            </a:r>
            <a:r>
              <a:rPr lang="en-AU" dirty="0" smtClean="0"/>
              <a:t>Oct 2016 (see N16486)</a:t>
            </a:r>
          </a:p>
          <a:p>
            <a:r>
              <a:rPr lang="en-AU" dirty="0" smtClean="0"/>
              <a:t>FDIS ballot: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p>
          <a:p>
            <a:pPr lvl="1"/>
            <a:r>
              <a:rPr lang="en-AU" dirty="0"/>
              <a:t>802.1Qbv </a:t>
            </a:r>
            <a:r>
              <a:rPr lang="en-AU" dirty="0" smtClean="0"/>
              <a:t>passed </a:t>
            </a:r>
            <a:r>
              <a:rPr lang="en-AU" dirty="0"/>
              <a:t>(</a:t>
            </a:r>
            <a:r>
              <a:rPr lang="en-AU" dirty="0" smtClean="0"/>
              <a:t>15/1/17) FDIS ballot on </a:t>
            </a:r>
            <a:r>
              <a:rPr lang="en-AU" dirty="0"/>
              <a:t>18 April 2017 </a:t>
            </a:r>
            <a:r>
              <a:rPr lang="en-AU" dirty="0" smtClean="0"/>
              <a:t>(N16613)</a:t>
            </a:r>
          </a:p>
          <a:p>
            <a:pPr lvl="1"/>
            <a:r>
              <a:rPr lang="en-AU" dirty="0" smtClean="0"/>
              <a:t>Passed China </a:t>
            </a:r>
            <a:r>
              <a:rPr lang="en-AU" dirty="0"/>
              <a:t>NB </a:t>
            </a:r>
            <a:r>
              <a:rPr lang="en-AU" dirty="0" smtClean="0"/>
              <a:t>voted “no” </a:t>
            </a:r>
            <a:r>
              <a:rPr lang="en-AU" dirty="0"/>
              <a:t>with one </a:t>
            </a:r>
            <a:r>
              <a:rPr lang="en-AU" dirty="0" smtClean="0"/>
              <a:t>comment</a:t>
            </a:r>
          </a:p>
          <a:p>
            <a:pPr lvl="2"/>
            <a:r>
              <a:rPr lang="en-AU" dirty="0" smtClean="0"/>
              <a:t>Response (N16687) was liaised in July 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&amp; response liaised</a:t>
            </a:r>
            <a:endParaRPr lang="en-AU" dirty="0">
              <a:solidFill>
                <a:schemeClr val="accent2"/>
              </a:solidFill>
            </a:endParaRPr>
          </a:p>
          <a:p>
            <a:pPr lvl="1"/>
            <a:r>
              <a:rPr lang="en-AU" dirty="0" smtClean="0"/>
              <a:t>802.1QAB-2016 passed </a:t>
            </a:r>
            <a:r>
              <a:rPr lang="en-AU" dirty="0"/>
              <a:t>FDIS ballot </a:t>
            </a:r>
            <a:r>
              <a:rPr lang="en-AU" dirty="0" smtClean="0"/>
              <a:t>(14/1/20) on </a:t>
            </a:r>
            <a:r>
              <a:rPr lang="en-AU" dirty="0"/>
              <a:t>11 April </a:t>
            </a:r>
            <a:r>
              <a:rPr lang="en-AU" dirty="0" smtClean="0"/>
              <a:t>2017 </a:t>
            </a:r>
            <a:r>
              <a:rPr lang="en-AU" dirty="0"/>
              <a:t>(N16604)</a:t>
            </a:r>
            <a:endParaRPr lang="en-AU" dirty="0" smtClean="0"/>
          </a:p>
          <a:p>
            <a:pPr lvl="1"/>
            <a:r>
              <a:rPr lang="en-AU" dirty="0" smtClean="0"/>
              <a:t>Passed China NB voted “no” vote with one comment </a:t>
            </a:r>
          </a:p>
          <a:p>
            <a:pPr lvl="2"/>
            <a:r>
              <a:rPr lang="en-AU" dirty="0" smtClean="0"/>
              <a:t>Response </a:t>
            </a:r>
            <a:r>
              <a:rPr lang="en-AU" dirty="0"/>
              <a:t>(N16687) was </a:t>
            </a:r>
            <a:r>
              <a:rPr lang="en-AU" dirty="0" smtClean="0"/>
              <a:t>liaised in </a:t>
            </a:r>
            <a:r>
              <a:rPr lang="en-AU" dirty="0"/>
              <a:t>July </a:t>
            </a:r>
            <a:r>
              <a:rPr lang="en-AU" dirty="0" smtClean="0"/>
              <a:t>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solidFill>
                <a:schemeClr val="accent2"/>
              </a:solidFill>
            </a:endParaRPr>
          </a:p>
          <a:p>
            <a:pPr lvl="1"/>
            <a:endParaRPr lang="en-AU" dirty="0" smtClean="0"/>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164387808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smtClean="0"/>
              <a:t>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a:solidFill>
                  <a:srgbClr val="00B050"/>
                </a:solidFill>
              </a:rPr>
              <a:t>passed &amp; response liaised</a:t>
            </a:r>
            <a:endParaRPr lang="en-AU" dirty="0" smtClean="0">
              <a:solidFill>
                <a:schemeClr val="accent6"/>
              </a:solidFill>
            </a:endParaRPr>
          </a:p>
          <a:p>
            <a:pPr lvl="1"/>
            <a:r>
              <a:rPr lang="en-AU" dirty="0"/>
              <a:t>802.1Qca-2015 </a:t>
            </a:r>
            <a:r>
              <a:rPr lang="en-AU" dirty="0" smtClean="0"/>
              <a:t>passed FDIS ballot </a:t>
            </a:r>
            <a:r>
              <a:rPr lang="en-AU" dirty="0"/>
              <a:t>(</a:t>
            </a:r>
            <a:r>
              <a:rPr lang="en-AU" dirty="0" smtClean="0"/>
              <a:t>15/1/17) on 18 April 2017 (N16612)</a:t>
            </a:r>
          </a:p>
          <a:p>
            <a:pPr lvl="1"/>
            <a:r>
              <a:rPr lang="en-AU" dirty="0" smtClean="0"/>
              <a:t>China NB voted “no” with one comment</a:t>
            </a:r>
          </a:p>
          <a:p>
            <a:pPr lvl="2"/>
            <a:r>
              <a:rPr lang="en-AU" dirty="0"/>
              <a:t>Response (N16687) was liaised in July </a:t>
            </a:r>
            <a:r>
              <a:rPr lang="en-AU" dirty="0" smtClean="0"/>
              <a:t>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smtClean="0"/>
          </a:p>
        </p:txBody>
      </p:sp>
    </p:spTree>
    <p:extLst>
      <p:ext uri="{BB962C8B-B14F-4D97-AF65-F5344CB8AC3E}">
        <p14:creationId xmlns:p14="http://schemas.microsoft.com/office/powerpoint/2010/main" val="228841225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has been </a:t>
            </a:r>
            <a:r>
              <a:rPr lang="en-AU" dirty="0" smtClean="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118</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1"/>
            <a:r>
              <a:rPr lang="en-AU" dirty="0" smtClean="0"/>
              <a:t>The only comment was a security related comment from the China NB</a:t>
            </a:r>
          </a:p>
          <a:p>
            <a:pPr lvl="2"/>
            <a:r>
              <a:rPr lang="en-AU" dirty="0"/>
              <a:t>802.22 WG response </a:t>
            </a:r>
            <a:r>
              <a:rPr lang="en-AU" dirty="0" smtClean="0"/>
              <a:t>was sent in Nov 2016</a:t>
            </a:r>
            <a:endParaRPr lang="en-AU" dirty="0"/>
          </a:p>
          <a:p>
            <a:r>
              <a:rPr lang="en-AU" dirty="0" smtClean="0"/>
              <a:t>FDIS ballot: </a:t>
            </a:r>
            <a:r>
              <a:rPr lang="en-AU" dirty="0" smtClean="0">
                <a:solidFill>
                  <a:srgbClr val="00B050"/>
                </a:solidFill>
              </a:rPr>
              <a:t>passed </a:t>
            </a:r>
            <a:r>
              <a:rPr lang="en-AU" dirty="0">
                <a:solidFill>
                  <a:srgbClr val="00B050"/>
                </a:solidFill>
              </a:rPr>
              <a:t>&amp; </a:t>
            </a:r>
            <a:r>
              <a:rPr lang="en-AU" dirty="0" smtClean="0">
                <a:solidFill>
                  <a:srgbClr val="00B050"/>
                </a:solidFill>
              </a:rPr>
              <a:t>published</a:t>
            </a:r>
          </a:p>
          <a:p>
            <a:pPr lvl="1"/>
            <a:r>
              <a:rPr lang="en-AU" dirty="0" smtClean="0"/>
              <a:t>Passed on 27 July 2017 (12/0/17) with no comments (N16686)</a:t>
            </a:r>
          </a:p>
          <a:p>
            <a:pPr lvl="1"/>
            <a:r>
              <a:rPr lang="en-AU" dirty="0" smtClean="0"/>
              <a:t>Final </a:t>
            </a:r>
            <a:r>
              <a:rPr lang="en-AU" dirty="0"/>
              <a:t>standard </a:t>
            </a:r>
            <a:r>
              <a:rPr lang="en-AU" dirty="0" smtClean="0"/>
              <a:t>was published in Oct </a:t>
            </a:r>
            <a:r>
              <a:rPr lang="en-AU" dirty="0"/>
              <a:t>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Response sent to China NB comments (N16601)</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802.1Qbu-2016 passed its </a:t>
            </a:r>
            <a:r>
              <a:rPr lang="en-AU" dirty="0" smtClean="0"/>
              <a:t>FDIS ballot </a:t>
            </a:r>
            <a:r>
              <a:rPr lang="en-AU" dirty="0"/>
              <a:t>on </a:t>
            </a:r>
            <a:r>
              <a:rPr lang="en-AU" dirty="0" smtClean="0"/>
              <a:t>11 Oct 2017(N16721?)</a:t>
            </a:r>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2824333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 liaison was sent after the Mar 2019 plenary (</a:t>
            </a:r>
            <a:r>
              <a:rPr lang="en-AU" dirty="0" smtClean="0">
                <a:solidFill>
                  <a:srgbClr val="FF0000"/>
                </a:solidFill>
              </a:rPr>
              <a:t>N??????</a:t>
            </a:r>
            <a:r>
              <a:rPr lang="en-AU" dirty="0" smtClean="0"/>
              <a:t>)</a:t>
            </a:r>
            <a:r>
              <a:rPr lang="en-AU" b="0" dirty="0" smtClean="0"/>
              <a:t> noting the approval of various SGs:</a:t>
            </a:r>
            <a:endParaRPr lang="en-AU" dirty="0">
              <a:solidFill>
                <a:srgbClr val="FF0000"/>
              </a:solidFill>
            </a:endParaRPr>
          </a:p>
          <a:p>
            <a:pPr lvl="2"/>
            <a:r>
              <a:rPr lang="en-AU" b="0" dirty="0" err="1" smtClean="0">
                <a:solidFill>
                  <a:srgbClr val="FF0000"/>
                </a:solidFill>
              </a:rPr>
              <a:t>tbd</a:t>
            </a:r>
            <a:endParaRPr lang="en-AU" b="0" dirty="0">
              <a:solidFill>
                <a:srgbClr val="FF0000"/>
              </a:solidFill>
            </a:endParaRPr>
          </a:p>
          <a:p>
            <a:pPr lvl="1"/>
            <a:endParaRPr lang="en-AU" b="0"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12</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smtClean="0">
                <a:solidFill>
                  <a:srgbClr val="00B050"/>
                </a:solidFill>
              </a:rPr>
              <a:t>passed &amp; published</a:t>
            </a:r>
            <a:endParaRPr lang="en-AU" dirty="0">
              <a:solidFill>
                <a:srgbClr val="00B050"/>
              </a:solidFill>
            </a:endParaRPr>
          </a:p>
          <a:p>
            <a:pPr lvl="1"/>
            <a:r>
              <a:rPr lang="en-AU" dirty="0" smtClean="0"/>
              <a:t>802.1Qbz-2016 </a:t>
            </a:r>
            <a:r>
              <a:rPr lang="en-AU" dirty="0"/>
              <a:t>passed its FDIS ballot on 11 Oct (</a:t>
            </a:r>
            <a:r>
              <a:rPr lang="en-AU" dirty="0" smtClean="0"/>
              <a:t>N16722?)</a:t>
            </a:r>
            <a:endParaRPr lang="en-AU" dirty="0"/>
          </a:p>
          <a:p>
            <a:pPr lvl="2"/>
            <a:r>
              <a:rPr lang="en-AU" dirty="0"/>
              <a:t>Passed </a:t>
            </a:r>
            <a:r>
              <a:rPr lang="en-AU" dirty="0" smtClean="0"/>
              <a:t>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has been </a:t>
            </a:r>
            <a:r>
              <a:rPr lang="en-AU" dirty="0" smtClean="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The response was sent in Nov 2016 (N16505)</a:t>
            </a:r>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smtClean="0"/>
              <a:t>802.1Qcd-2015 </a:t>
            </a:r>
            <a:r>
              <a:rPr lang="en-AU" dirty="0"/>
              <a:t>passed its FDIS ballot on </a:t>
            </a:r>
            <a:r>
              <a:rPr lang="en-AU" dirty="0" smtClean="0"/>
              <a:t>1 Dec 2017 (</a:t>
            </a:r>
            <a:r>
              <a:rPr lang="en-AU" dirty="0" smtClean="0">
                <a:solidFill>
                  <a:srgbClr val="FF0000"/>
                </a:solidFill>
              </a:rPr>
              <a:t>N??????</a:t>
            </a:r>
            <a:r>
              <a:rPr lang="en-AU" dirty="0" smtClean="0"/>
              <a:t>)</a:t>
            </a:r>
            <a:endParaRPr lang="en-AU" dirty="0"/>
          </a:p>
          <a:p>
            <a:pPr lvl="2"/>
            <a:r>
              <a:rPr lang="en-AU" dirty="0"/>
              <a:t>Passed </a:t>
            </a:r>
            <a:r>
              <a:rPr lang="en-AU" dirty="0" smtClean="0"/>
              <a:t>14/0/13</a:t>
            </a:r>
          </a:p>
          <a:p>
            <a:pPr lvl="1"/>
            <a:r>
              <a:rPr lang="en-AU" dirty="0" smtClean="0"/>
              <a:t>Published in Jan </a:t>
            </a:r>
            <a:r>
              <a:rPr lang="en-AU" dirty="0"/>
              <a:t>2018 as </a:t>
            </a:r>
            <a:r>
              <a:rPr lang="en-AU" dirty="0">
                <a:solidFill>
                  <a:srgbClr val="FF0000"/>
                </a:solidFill>
              </a:rPr>
              <a:t>&lt;what&gt;</a:t>
            </a:r>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121</a:t>
            </a:fld>
            <a:endParaRPr lang="en-US"/>
          </a:p>
        </p:txBody>
      </p:sp>
    </p:spTree>
    <p:extLst>
      <p:ext uri="{BB962C8B-B14F-4D97-AF65-F5344CB8AC3E}">
        <p14:creationId xmlns:p14="http://schemas.microsoft.com/office/powerpoint/2010/main" val="183927055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802.1Q-2014/</a:t>
            </a:r>
            <a:r>
              <a:rPr lang="en-GB" dirty="0" err="1"/>
              <a:t>Cor</a:t>
            </a:r>
            <a:r>
              <a:rPr lang="en-GB" dirty="0"/>
              <a:t> </a:t>
            </a:r>
            <a:r>
              <a:rPr lang="en-GB" dirty="0" smtClean="0"/>
              <a:t>1-2015</a:t>
            </a:r>
            <a:r>
              <a:rPr lang="en-AU" dirty="0"/>
              <a:t> </a:t>
            </a:r>
            <a:r>
              <a:rPr lang="en-AU" dirty="0"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endParaRPr lang="en-AU" dirty="0" smtClean="0">
              <a:solidFill>
                <a:schemeClr val="accent2"/>
              </a:solidFill>
            </a:endParaRP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an objection to the use of IEEE 802.1X based security</a:t>
            </a:r>
          </a:p>
          <a:p>
            <a:pPr lvl="2"/>
            <a:r>
              <a:rPr lang="en-AU" dirty="0"/>
              <a:t>Response (</a:t>
            </a:r>
            <a:r>
              <a:rPr lang="en-AU" dirty="0" smtClean="0"/>
              <a:t>N16687) </a:t>
            </a:r>
            <a:r>
              <a:rPr lang="en-AU" dirty="0"/>
              <a:t>was liaised in July </a:t>
            </a:r>
            <a:r>
              <a:rPr lang="en-AU" dirty="0" smtClean="0"/>
              <a:t>2017</a:t>
            </a:r>
          </a:p>
          <a:p>
            <a:pPr lvl="1"/>
            <a:r>
              <a:rPr lang="en-AU" dirty="0" smtClean="0"/>
              <a:t>Published in Oct 2017 as </a:t>
            </a:r>
            <a:r>
              <a:rPr lang="en-AU" dirty="0" smtClean="0">
                <a:solidFill>
                  <a:srgbClr val="FF0000"/>
                </a:solidFill>
              </a:rPr>
              <a:t>&lt;what&gt;</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122</a:t>
            </a:fld>
            <a:endParaRPr lang="en-US"/>
          </a:p>
        </p:txBody>
      </p:sp>
    </p:spTree>
    <p:extLst>
      <p:ext uri="{BB962C8B-B14F-4D97-AF65-F5344CB8AC3E}">
        <p14:creationId xmlns:p14="http://schemas.microsoft.com/office/powerpoint/2010/main" val="366322165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a:t>China NB voted </a:t>
            </a:r>
            <a:r>
              <a:rPr lang="en-AU" dirty="0" smtClean="0"/>
              <a:t>“no” with comments </a:t>
            </a:r>
          </a:p>
          <a:p>
            <a:pPr lvl="2"/>
            <a:r>
              <a:rPr lang="en-AU" dirty="0" smtClean="0"/>
              <a:t>Response sent to SC6 in Dec 2016 (see N16509)</a:t>
            </a:r>
          </a:p>
          <a:p>
            <a:r>
              <a:rPr lang="en-AU" dirty="0" smtClean="0"/>
              <a:t>FDIS ballot: </a:t>
            </a:r>
            <a:r>
              <a:rPr lang="en-AU" dirty="0">
                <a:solidFill>
                  <a:srgbClr val="00B050"/>
                </a:solidFill>
              </a:rPr>
              <a:t>passed </a:t>
            </a:r>
            <a:r>
              <a:rPr lang="en-AU" dirty="0" smtClean="0">
                <a:solidFill>
                  <a:srgbClr val="00B050"/>
                </a:solidFill>
              </a:rPr>
              <a:t>&amp; published</a:t>
            </a:r>
          </a:p>
          <a:p>
            <a:pPr lvl="1"/>
            <a:r>
              <a:rPr lang="en-AU" dirty="0" smtClean="0"/>
              <a:t>Passed on 11 Sep 2017 by 15/0/13 (N16712)</a:t>
            </a:r>
          </a:p>
          <a:p>
            <a:pPr lvl="2"/>
            <a:r>
              <a:rPr lang="en-AU" dirty="0" smtClean="0"/>
              <a:t>China NB voted “yes” with one comment</a:t>
            </a:r>
          </a:p>
          <a:p>
            <a:pPr lvl="2"/>
            <a:r>
              <a:rPr lang="en-AU" dirty="0" smtClean="0"/>
              <a:t>Response sent on 14 Nov 2017 (N16744)</a:t>
            </a:r>
          </a:p>
          <a:p>
            <a:pPr lvl="1"/>
            <a:r>
              <a:rPr lang="en-AU" dirty="0" smtClean="0"/>
              <a:t>Published in Oct </a:t>
            </a:r>
            <a:r>
              <a:rPr lang="en-AU" dirty="0"/>
              <a:t>2017 as </a:t>
            </a:r>
            <a:r>
              <a:rPr lang="en-AU" dirty="0">
                <a:solidFill>
                  <a:srgbClr val="FF0000"/>
                </a:solidFill>
              </a:rPr>
              <a:t>&lt;what&gt;</a:t>
            </a:r>
          </a:p>
          <a:p>
            <a:pPr lvl="1"/>
            <a:endParaRPr lang="en-AU" dirty="0" smtClean="0"/>
          </a:p>
        </p:txBody>
      </p:sp>
    </p:spTree>
    <p:extLst>
      <p:ext uri="{BB962C8B-B14F-4D97-AF65-F5344CB8AC3E}">
        <p14:creationId xmlns:p14="http://schemas.microsoft.com/office/powerpoint/2010/main" val="238593504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8802.3bp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802.3bp </a:t>
            </a:r>
            <a:r>
              <a:rPr lang="en-AU" dirty="0"/>
              <a:t>passed FDIS </a:t>
            </a:r>
            <a:r>
              <a:rPr lang="en-AU" dirty="0" smtClean="0"/>
              <a:t>ballot </a:t>
            </a:r>
            <a:r>
              <a:rPr lang="en-AU" dirty="0"/>
              <a:t>on </a:t>
            </a:r>
            <a:r>
              <a:rPr lang="en-AU" dirty="0" smtClean="0"/>
              <a:t>18 </a:t>
            </a:r>
            <a:r>
              <a:rPr lang="en-AU" dirty="0"/>
              <a:t>Oct </a:t>
            </a:r>
            <a:r>
              <a:rPr lang="en-AU" dirty="0" smtClean="0"/>
              <a:t>2017</a:t>
            </a:r>
            <a:endParaRPr lang="en-AU" dirty="0">
              <a:solidFill>
                <a:srgbClr val="FF0000"/>
              </a:solidFill>
            </a:endParaRPr>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8802.3bq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125</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rgbClr val="00B050"/>
                </a:solidFill>
              </a:rPr>
              <a:t>passed </a:t>
            </a:r>
            <a:r>
              <a:rPr lang="en-AU" dirty="0" smtClean="0">
                <a:solidFill>
                  <a:srgbClr val="00B050"/>
                </a:solidFill>
              </a:rPr>
              <a:t>&amp; published</a:t>
            </a:r>
            <a:endParaRPr lang="en-AU" dirty="0">
              <a:solidFill>
                <a:srgbClr val="00B050"/>
              </a:solidFill>
            </a:endParaRPr>
          </a:p>
          <a:p>
            <a:pPr lvl="1"/>
            <a:r>
              <a:rPr lang="en-AU" dirty="0" smtClean="0"/>
              <a:t>802.3bq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8802.3br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rgbClr val="00B050"/>
                </a:solidFill>
              </a:rPr>
              <a:t>passed </a:t>
            </a:r>
            <a:r>
              <a:rPr lang="en-AU" dirty="0" smtClean="0">
                <a:solidFill>
                  <a:srgbClr val="00B050"/>
                </a:solidFill>
              </a:rPr>
              <a:t>&amp; published</a:t>
            </a:r>
          </a:p>
          <a:p>
            <a:pPr lvl="1"/>
            <a:r>
              <a:rPr lang="en-AU" dirty="0"/>
              <a:t>802.3br passed </a:t>
            </a:r>
            <a:r>
              <a:rPr lang="en-AU" dirty="0" smtClean="0"/>
              <a:t>FDIS ballot on 11 Oct 2017 </a:t>
            </a:r>
            <a:r>
              <a:rPr lang="en-AU" dirty="0"/>
              <a:t>(</a:t>
            </a:r>
            <a:r>
              <a:rPr lang="en-AU" dirty="0" smtClean="0"/>
              <a:t>N16723?)</a:t>
            </a:r>
          </a:p>
          <a:p>
            <a:pPr lvl="2"/>
            <a:r>
              <a:rPr lang="en-AU" dirty="0" smtClean="0"/>
              <a:t>Passed 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8802.3by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a:t>
            </a:r>
            <a:r>
              <a:rPr lang="en-AU" dirty="0" smtClean="0">
                <a:solidFill>
                  <a:srgbClr val="00B050"/>
                </a:solidFill>
              </a:rPr>
              <a:t>published</a:t>
            </a:r>
            <a:endParaRPr lang="en-AU" dirty="0">
              <a:solidFill>
                <a:srgbClr val="00B050"/>
              </a:solidFill>
            </a:endParaRPr>
          </a:p>
          <a:p>
            <a:pPr lvl="1"/>
            <a:r>
              <a:rPr lang="en-AU" dirty="0" smtClean="0"/>
              <a:t>802.3by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2739236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8802.3bz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802.3bz </a:t>
            </a:r>
            <a:r>
              <a:rPr lang="en-AU" dirty="0"/>
              <a:t>passed FDIS pre-ballot on 11 Oct 2017 (</a:t>
            </a:r>
            <a:r>
              <a:rPr lang="en-AU" dirty="0" smtClean="0"/>
              <a:t>N16724)</a:t>
            </a:r>
            <a:endParaRPr lang="en-AU" dirty="0"/>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p>
          <a:p>
            <a:pPr lvl="2"/>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128</a:t>
            </a:fld>
            <a:endParaRPr lang="en-US"/>
          </a:p>
        </p:txBody>
      </p:sp>
    </p:spTree>
    <p:extLst>
      <p:ext uri="{BB962C8B-B14F-4D97-AF65-F5344CB8AC3E}">
        <p14:creationId xmlns:p14="http://schemas.microsoft.com/office/powerpoint/2010/main" val="116893043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802.15.3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2016 (N16495)</a:t>
            </a:r>
            <a:endParaRPr lang="en-AU" dirty="0"/>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rgbClr val="00B050"/>
                </a:solidFill>
              </a:rPr>
              <a:t>passed &amp; published</a:t>
            </a:r>
            <a:endParaRPr lang="en-AU" dirty="0" smtClean="0">
              <a:solidFill>
                <a:schemeClr val="accent6"/>
              </a:solidFill>
            </a:endParaRPr>
          </a:p>
          <a:p>
            <a:pPr lvl="1"/>
            <a:r>
              <a:rPr lang="en-AU" dirty="0" smtClean="0"/>
              <a:t>Passed on 7 Sep 2017 by 14/0/14 (N16710)</a:t>
            </a:r>
          </a:p>
          <a:p>
            <a:pPr lvl="1"/>
            <a:r>
              <a:rPr lang="en-AU" dirty="0" smtClean="0"/>
              <a:t>Published in Oct </a:t>
            </a:r>
            <a:r>
              <a:rPr lang="en-AU" dirty="0"/>
              <a:t>2017 as </a:t>
            </a:r>
            <a:r>
              <a:rPr lang="en-AU" dirty="0">
                <a:solidFill>
                  <a:srgbClr val="FF0000"/>
                </a:solidFill>
              </a:rPr>
              <a:t>&lt;what</a:t>
            </a:r>
            <a:r>
              <a:rPr lang="en-AU" dirty="0" smtClean="0">
                <a:solidFill>
                  <a:srgbClr val="FF0000"/>
                </a:solidFill>
              </a:rPr>
              <a:t>&gt;</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129</a:t>
            </a:fld>
            <a:endParaRPr lang="en-US"/>
          </a:p>
        </p:txBody>
      </p:sp>
    </p:spTree>
    <p:extLst>
      <p:ext uri="{BB962C8B-B14F-4D97-AF65-F5344CB8AC3E}">
        <p14:creationId xmlns:p14="http://schemas.microsoft.com/office/powerpoint/2010/main" val="2373955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err="1" smtClean="0"/>
              <a:t>iMeet</a:t>
            </a:r>
            <a:r>
              <a:rPr lang="en-AU" dirty="0" smtClean="0"/>
              <a:t> area</a:t>
            </a:r>
            <a:r>
              <a:rPr lang="en-AU" dirty="0"/>
              <a:t>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err="1" smtClean="0"/>
              <a:t>iMeet</a:t>
            </a:r>
            <a:r>
              <a:rPr lang="en-AU" dirty="0" smtClean="0"/>
              <a:t> area</a:t>
            </a:r>
            <a:r>
              <a:rPr lang="en-AU" dirty="0"/>
              <a:t>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2"/>
            <a:r>
              <a:rPr lang="en-AU" dirty="0" smtClean="0"/>
              <a:t>The site is up-to-date as of 15 June 2018</a:t>
            </a:r>
          </a:p>
          <a:p>
            <a:pPr lvl="1"/>
            <a:r>
              <a:rPr lang="en-AU" dirty="0" err="1"/>
              <a:t>iMeet</a:t>
            </a:r>
            <a:r>
              <a:rPr lang="en-AU" dirty="0"/>
              <a:t> also </a:t>
            </a:r>
            <a:r>
              <a:rPr lang="en-AU" dirty="0" smtClean="0"/>
              <a:t>contains links to a </a:t>
            </a:r>
            <a:r>
              <a:rPr lang="en-AU" dirty="0" smtClean="0">
                <a:hlinkClick r:id="rId3"/>
              </a:rPr>
              <a:t>document</a:t>
            </a:r>
            <a:r>
              <a:rPr lang="en-AU" dirty="0" smtClean="0"/>
              <a:t> that explains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r>
              <a:rPr lang="en-AU" dirty="0"/>
              <a:t>Feb 2017: John D'Ambrosia is developing some standard motion </a:t>
            </a:r>
            <a:r>
              <a:rPr lang="en-AU" dirty="0" smtClean="0"/>
              <a:t>templates</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a:t>
            </a:fld>
            <a:endParaRPr lang="en-US"/>
          </a:p>
        </p:txBody>
      </p:sp>
    </p:spTree>
    <p:extLst>
      <p:ext uri="{BB962C8B-B14F-4D97-AF65-F5344CB8AC3E}">
        <p14:creationId xmlns:p14="http://schemas.microsoft.com/office/powerpoint/2010/main" val="29649585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 (N16615)</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smtClean="0">
                <a:solidFill>
                  <a:srgbClr val="00B050"/>
                </a:solidFill>
              </a:rPr>
              <a:t>passed &amp; published</a:t>
            </a:r>
          </a:p>
          <a:p>
            <a:pPr lvl="1"/>
            <a:r>
              <a:rPr lang="en-AU" dirty="0"/>
              <a:t>Passed on </a:t>
            </a:r>
            <a:r>
              <a:rPr lang="en-AU" dirty="0" smtClean="0"/>
              <a:t>27 Jan 2018 by 12/0/10, with no comments (N16763)</a:t>
            </a:r>
          </a:p>
          <a:p>
            <a:pPr lvl="1"/>
            <a:r>
              <a:rPr lang="en-US" dirty="0" smtClean="0"/>
              <a:t>ISO/IEC/IEEE </a:t>
            </a:r>
            <a:r>
              <a:rPr lang="en-US" dirty="0"/>
              <a:t>8802-15-4:2018 </a:t>
            </a:r>
            <a:r>
              <a:rPr lang="en-AU" dirty="0" smtClean="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130</a:t>
            </a:fld>
            <a:endParaRPr lang="en-US"/>
          </a:p>
        </p:txBody>
      </p:sp>
    </p:spTree>
    <p:extLst>
      <p:ext uri="{BB962C8B-B14F-4D97-AF65-F5344CB8AC3E}">
        <p14:creationId xmlns:p14="http://schemas.microsoft.com/office/powerpoint/2010/main" val="228463028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has been published</a:t>
            </a:r>
            <a:endParaRPr lang="en-AU" dirty="0"/>
          </a:p>
        </p:txBody>
      </p:sp>
      <p:sp>
        <p:nvSpPr>
          <p:cNvPr id="10" name="Content Placeholder 9"/>
          <p:cNvSpPr>
            <a:spLocks noGrp="1"/>
          </p:cNvSpPr>
          <p:nvPr>
            <p:ph idx="1"/>
          </p:nvPr>
        </p:nvSpPr>
        <p:spPr>
          <a:xfrm>
            <a:off x="685800" y="1066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IEEE 802.21-2017 </a:t>
            </a:r>
            <a:r>
              <a:rPr lang="en-AU" dirty="0"/>
              <a:t>60-day pre-ballot closed on </a:t>
            </a:r>
            <a:r>
              <a:rPr lang="en-AU" dirty="0" smtClean="0"/>
              <a:t>10 </a:t>
            </a:r>
            <a:r>
              <a:rPr lang="en-AU" dirty="0"/>
              <a:t>April </a:t>
            </a:r>
            <a:r>
              <a:rPr lang="en-AU" dirty="0" smtClean="0"/>
              <a:t>2017 (N16671)</a:t>
            </a:r>
            <a:endParaRPr lang="en-AU" dirty="0"/>
          </a:p>
          <a:p>
            <a:pPr lvl="2"/>
            <a:r>
              <a:rPr lang="en-AU" dirty="0"/>
              <a:t>Passed </a:t>
            </a:r>
            <a:r>
              <a:rPr lang="en-AU" dirty="0" smtClean="0"/>
              <a:t>6/1/14 </a:t>
            </a:r>
            <a:r>
              <a:rPr lang="en-AU" dirty="0"/>
              <a:t>on need for ISO standard</a:t>
            </a:r>
          </a:p>
          <a:p>
            <a:pPr lvl="2"/>
            <a:r>
              <a:rPr lang="en-AU" dirty="0"/>
              <a:t>Passed </a:t>
            </a:r>
            <a:r>
              <a:rPr lang="en-AU" dirty="0" smtClean="0"/>
              <a:t>6/1/14 on </a:t>
            </a:r>
            <a:r>
              <a:rPr lang="en-AU" dirty="0"/>
              <a:t>support for submission to FDIS</a:t>
            </a:r>
          </a:p>
          <a:p>
            <a:pPr lvl="2"/>
            <a:r>
              <a:rPr lang="en-AU" dirty="0" smtClean="0"/>
              <a:t>Only negative vote was from China NB (the usual security comment)</a:t>
            </a:r>
          </a:p>
          <a:p>
            <a:pPr lvl="1"/>
            <a:r>
              <a:rPr lang="en-AU" dirty="0" smtClean="0"/>
              <a:t>A response was sent on 20 July 2017</a:t>
            </a:r>
          </a:p>
          <a:p>
            <a:pPr lvl="2"/>
            <a:r>
              <a:rPr lang="en-AU" dirty="0" smtClean="0"/>
              <a:t>See </a:t>
            </a:r>
            <a:r>
              <a:rPr lang="en-AU" dirty="0"/>
              <a:t>21-17-0036-00 (N16682)</a:t>
            </a:r>
          </a:p>
          <a:p>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response sent &amp; published</a:t>
            </a:r>
          </a:p>
          <a:p>
            <a:pPr lvl="1"/>
            <a:r>
              <a:rPr lang="en-AU" dirty="0"/>
              <a:t>IEEE 802.21-2017 </a:t>
            </a:r>
            <a:r>
              <a:rPr lang="en-AU" dirty="0" smtClean="0"/>
              <a:t>FDIS passed (N16768)</a:t>
            </a:r>
          </a:p>
          <a:p>
            <a:pPr lvl="2"/>
            <a:r>
              <a:rPr lang="en-AU" dirty="0" smtClean="0"/>
              <a:t>Passed 12/1/6 (with comments from China NB)</a:t>
            </a:r>
          </a:p>
          <a:p>
            <a:pPr lvl="1"/>
            <a:r>
              <a:rPr lang="en-AU" dirty="0" smtClean="0"/>
              <a:t>A  response was sent in Mar 2018 (N16770)</a:t>
            </a:r>
          </a:p>
          <a:p>
            <a:pPr lvl="1"/>
            <a:r>
              <a:rPr lang="en-US" dirty="0"/>
              <a:t>ISO/IEC/IEEE </a:t>
            </a:r>
            <a:r>
              <a:rPr lang="en-US" dirty="0" smtClean="0"/>
              <a:t>8802-21:2018</a:t>
            </a:r>
            <a:r>
              <a:rPr lang="en-AU" dirty="0"/>
              <a:t> </a:t>
            </a:r>
            <a:r>
              <a:rPr lang="en-AU" dirty="0" smtClean="0"/>
              <a:t>published in Apr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131</a:t>
            </a:fld>
            <a:endParaRPr lang="en-US"/>
          </a:p>
        </p:txBody>
      </p:sp>
    </p:spTree>
    <p:extLst>
      <p:ext uri="{BB962C8B-B14F-4D97-AF65-F5344CB8AC3E}">
        <p14:creationId xmlns:p14="http://schemas.microsoft.com/office/powerpoint/2010/main" val="167686202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1"/>
            <a:r>
              <a:rPr lang="en-AU" dirty="0" smtClean="0"/>
              <a:t>China </a:t>
            </a:r>
            <a:r>
              <a:rPr lang="en-AU" dirty="0"/>
              <a:t>NB &amp; Japan NB voted “no”</a:t>
            </a:r>
          </a:p>
          <a:p>
            <a:pPr lvl="2"/>
            <a:r>
              <a:rPr lang="en-AU" dirty="0"/>
              <a:t>802.22 WG response was sent in Nov 2016</a:t>
            </a:r>
          </a:p>
          <a:p>
            <a:r>
              <a:rPr lang="en-AU" dirty="0" smtClean="0"/>
              <a:t>FDIS </a:t>
            </a:r>
            <a:r>
              <a:rPr lang="en-AU" dirty="0"/>
              <a:t>ballot: </a:t>
            </a:r>
            <a:r>
              <a:rPr lang="en-AU" dirty="0" smtClean="0">
                <a:solidFill>
                  <a:srgbClr val="00B050"/>
                </a:solidFill>
              </a:rPr>
              <a:t>passed 27 July 2017  &amp; published (&amp; response sent later)</a:t>
            </a:r>
          </a:p>
          <a:p>
            <a:pPr lvl="1"/>
            <a:r>
              <a:rPr lang="en-AU" dirty="0"/>
              <a:t>Passed on 27 July 2017 by </a:t>
            </a:r>
            <a:r>
              <a:rPr lang="en-AU" dirty="0" smtClean="0"/>
              <a:t>12/1/16 (N16690)</a:t>
            </a:r>
            <a:endParaRPr lang="en-AU" dirty="0"/>
          </a:p>
          <a:p>
            <a:pPr lvl="2"/>
            <a:r>
              <a:rPr lang="en-AU" dirty="0"/>
              <a:t>China NB voted “no” with two </a:t>
            </a:r>
            <a:r>
              <a:rPr lang="en-AU" dirty="0" smtClean="0"/>
              <a:t>comments</a:t>
            </a:r>
          </a:p>
          <a:p>
            <a:pPr lvl="1"/>
            <a:r>
              <a:rPr lang="en-US" dirty="0"/>
              <a:t>ISO/IEC/IEEE 8802-22:2015/</a:t>
            </a:r>
            <a:r>
              <a:rPr lang="en-US" dirty="0" err="1"/>
              <a:t>Amd</a:t>
            </a:r>
            <a:r>
              <a:rPr lang="en-US" dirty="0"/>
              <a:t> </a:t>
            </a:r>
            <a:r>
              <a:rPr lang="en-US" dirty="0" smtClean="0"/>
              <a:t>2:2017 </a:t>
            </a:r>
            <a:r>
              <a:rPr lang="en-AU" dirty="0" smtClean="0"/>
              <a:t>was published in Oct 2017</a:t>
            </a:r>
          </a:p>
          <a:p>
            <a:pPr lvl="1"/>
            <a:r>
              <a:rPr lang="en-AU" dirty="0" smtClean="0"/>
              <a:t>Response to comments were sent in Mar 2018 (N16771)</a:t>
            </a:r>
            <a:endParaRPr lang="en-AU" dirty="0"/>
          </a:p>
        </p:txBody>
      </p:sp>
    </p:spTree>
    <p:extLst>
      <p:ext uri="{BB962C8B-B14F-4D97-AF65-F5344CB8AC3E}">
        <p14:creationId xmlns:p14="http://schemas.microsoft.com/office/powerpoint/2010/main" val="1350034787"/>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liaised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a:t>
            </a:r>
            <a:r>
              <a:rPr lang="en-AU" dirty="0" smtClean="0"/>
              <a:t>“no” </a:t>
            </a:r>
            <a:r>
              <a:rPr lang="en-AU" dirty="0"/>
              <a:t>with one </a:t>
            </a:r>
            <a:r>
              <a:rPr lang="en-AU" dirty="0" smtClean="0"/>
              <a:t>comment</a:t>
            </a:r>
          </a:p>
          <a:p>
            <a:pPr lvl="2"/>
            <a:r>
              <a:rPr lang="en-AU" dirty="0"/>
              <a:t>Response (N16687) was liaised in July </a:t>
            </a:r>
            <a:r>
              <a:rPr lang="en-AU" dirty="0" smtClean="0"/>
              <a:t>2017</a:t>
            </a:r>
          </a:p>
          <a:p>
            <a:r>
              <a:rPr lang="en-AU" dirty="0" smtClean="0"/>
              <a:t>FDIS ballot: </a:t>
            </a:r>
            <a:r>
              <a:rPr lang="en-AU" dirty="0" smtClean="0">
                <a:solidFill>
                  <a:srgbClr val="00B050"/>
                </a:solidFill>
              </a:rPr>
              <a:t>passed, response liaised &amp; published</a:t>
            </a:r>
          </a:p>
          <a:p>
            <a:pPr lvl="1"/>
            <a:r>
              <a:rPr lang="en-AU" dirty="0" smtClean="0"/>
              <a:t>802.1AC-Rev </a:t>
            </a:r>
            <a:r>
              <a:rPr lang="en-AU" dirty="0"/>
              <a:t>passed its FDIS ballot on </a:t>
            </a:r>
            <a:r>
              <a:rPr lang="en-AU" dirty="0" smtClean="0"/>
              <a:t>7 Mar 2018 (N16769)</a:t>
            </a:r>
            <a:endParaRPr lang="en-AU" dirty="0"/>
          </a:p>
          <a:p>
            <a:pPr lvl="2"/>
            <a:r>
              <a:rPr lang="en-AU" dirty="0"/>
              <a:t>Passed </a:t>
            </a:r>
            <a:r>
              <a:rPr lang="en-AU" dirty="0" smtClean="0"/>
              <a:t>11/1/6</a:t>
            </a:r>
          </a:p>
          <a:p>
            <a:pPr lvl="1"/>
            <a:r>
              <a:rPr lang="en-AU" dirty="0"/>
              <a:t>China NB voted “no” with one </a:t>
            </a:r>
            <a:r>
              <a:rPr lang="en-AU" dirty="0" smtClean="0"/>
              <a:t>comment</a:t>
            </a:r>
          </a:p>
          <a:p>
            <a:pPr lvl="2"/>
            <a:r>
              <a:rPr lang="en-AU" dirty="0" smtClean="0"/>
              <a:t>A response was sent in Apr 2018 (N16795)</a:t>
            </a:r>
          </a:p>
          <a:p>
            <a:pPr lvl="1"/>
            <a:r>
              <a:rPr lang="en-AU" dirty="0" smtClean="0"/>
              <a:t>Published as </a:t>
            </a:r>
            <a:r>
              <a:rPr lang="en-AU" dirty="0"/>
              <a:t>ISO/IEC/IEEE 8802-1AC:2018</a:t>
            </a:r>
            <a:endParaRPr lang="en-AU" dirty="0" smtClean="0"/>
          </a:p>
          <a:p>
            <a:pPr lvl="2"/>
            <a:endParaRPr lang="en-AU" dirty="0">
              <a:solidFill>
                <a:srgbClr val="FF0000"/>
              </a:solidFill>
            </a:endParaRPr>
          </a:p>
          <a:p>
            <a:pPr lvl="2"/>
            <a:endParaRPr lang="en-AU" dirty="0" smtClean="0"/>
          </a:p>
          <a:p>
            <a:pPr lvl="2"/>
            <a:endParaRPr lang="en-AU" dirty="0"/>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133</a:t>
            </a:fld>
            <a:endParaRPr lang="en-US"/>
          </a:p>
        </p:txBody>
      </p:sp>
    </p:spTree>
    <p:extLst>
      <p:ext uri="{BB962C8B-B14F-4D97-AF65-F5344CB8AC3E}">
        <p14:creationId xmlns:p14="http://schemas.microsoft.com/office/powerpoint/2010/main" val="83684516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a:t>
            </a:r>
            <a:endParaRPr lang="en-AU" dirty="0" smtClean="0">
              <a:solidFill>
                <a:schemeClr val="accent2"/>
              </a:solidFill>
            </a:endParaRPr>
          </a:p>
          <a:p>
            <a:pPr lvl="1"/>
            <a:r>
              <a:rPr lang="en-AU" dirty="0" smtClean="0"/>
              <a:t>802d passed </a:t>
            </a:r>
            <a:r>
              <a:rPr lang="en-AU" dirty="0"/>
              <a:t>60-day pre-ballot on </a:t>
            </a:r>
            <a:r>
              <a:rPr lang="en-AU" dirty="0" smtClean="0"/>
              <a:t>15 June 2017 (N16657)</a:t>
            </a:r>
            <a:endParaRPr lang="en-AU" dirty="0"/>
          </a:p>
          <a:p>
            <a:pPr lvl="2"/>
            <a:r>
              <a:rPr lang="en-AU" dirty="0" smtClean="0"/>
              <a:t>Passed 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r>
              <a:rPr lang="en-AU" dirty="0" smtClean="0">
                <a:solidFill>
                  <a:srgbClr val="00B050"/>
                </a:solidFill>
              </a:rPr>
              <a:t>passed, and published</a:t>
            </a:r>
          </a:p>
          <a:p>
            <a:pPr lvl="1"/>
            <a:r>
              <a:rPr lang="en-AU" dirty="0" smtClean="0"/>
              <a:t>802d </a:t>
            </a:r>
            <a:r>
              <a:rPr lang="en-AU" dirty="0"/>
              <a:t>passed </a:t>
            </a:r>
            <a:r>
              <a:rPr lang="en-AU" dirty="0" smtClean="0"/>
              <a:t>FDIS ballot </a:t>
            </a:r>
            <a:r>
              <a:rPr lang="en-AU" dirty="0"/>
              <a:t>on </a:t>
            </a:r>
            <a:r>
              <a:rPr lang="en-AU" dirty="0" smtClean="0"/>
              <a:t>14 Mar 2018 (N16779/N16783)</a:t>
            </a:r>
          </a:p>
          <a:p>
            <a:pPr lvl="2"/>
            <a:r>
              <a:rPr lang="en-AU" dirty="0" smtClean="0"/>
              <a:t>Passed 12/0/7</a:t>
            </a:r>
          </a:p>
          <a:p>
            <a:pPr lvl="1"/>
            <a:r>
              <a:rPr lang="en-AU" dirty="0" smtClean="0"/>
              <a:t>Published as </a:t>
            </a:r>
            <a:r>
              <a:rPr lang="en-AU" dirty="0"/>
              <a:t>ISO/IEC/IEEE 8802-A:2015/AMD1:2018</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134</a:t>
            </a:fld>
            <a:endParaRPr lang="en-US"/>
          </a:p>
        </p:txBody>
      </p:sp>
    </p:spTree>
    <p:extLst>
      <p:ext uri="{BB962C8B-B14F-4D97-AF65-F5344CB8AC3E}">
        <p14:creationId xmlns:p14="http://schemas.microsoft.com/office/powerpoint/2010/main" val="2879473440"/>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 D6.0 in Jul 2016 &amp; 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&amp; responses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smtClean="0">
                <a:solidFill>
                  <a:srgbClr val="00B050"/>
                </a:solidFill>
              </a:rPr>
              <a:t>passed, response sent &amp; published</a:t>
            </a:r>
          </a:p>
          <a:p>
            <a:pPr lvl="1"/>
            <a:r>
              <a:rPr lang="en-AU" dirty="0"/>
              <a:t>802.11-2016</a:t>
            </a:r>
            <a:r>
              <a:rPr lang="en-AU" dirty="0" smtClean="0"/>
              <a:t> </a:t>
            </a:r>
            <a:r>
              <a:rPr lang="en-AU" dirty="0"/>
              <a:t>passed its FDIS ballot on </a:t>
            </a:r>
            <a:r>
              <a:rPr lang="en-AU" dirty="0" smtClean="0"/>
              <a:t>13 Apr 2018 </a:t>
            </a:r>
            <a:r>
              <a:rPr lang="en-AU" dirty="0"/>
              <a:t>(</a:t>
            </a:r>
            <a:r>
              <a:rPr lang="en-AU" dirty="0" smtClean="0"/>
              <a:t>N16794)</a:t>
            </a:r>
            <a:endParaRPr lang="en-AU" dirty="0"/>
          </a:p>
          <a:p>
            <a:pPr lvl="2"/>
            <a:r>
              <a:rPr lang="en-AU" dirty="0"/>
              <a:t>Passed </a:t>
            </a:r>
            <a:r>
              <a:rPr lang="en-AU" dirty="0" smtClean="0"/>
              <a:t>12/1/6 (with comments by China NB)</a:t>
            </a:r>
            <a:endParaRPr lang="en-AU" dirty="0"/>
          </a:p>
          <a:p>
            <a:pPr lvl="1"/>
            <a:r>
              <a:rPr lang="en-AU" dirty="0" smtClean="0"/>
              <a:t>A response has been sent (N16812)</a:t>
            </a:r>
          </a:p>
          <a:p>
            <a:pPr lvl="1"/>
            <a:r>
              <a:rPr lang="en-AU" dirty="0" smtClean="0"/>
              <a:t>Published as </a:t>
            </a:r>
            <a:r>
              <a:rPr lang="en-AU" dirty="0"/>
              <a:t>ISO/IEC/IEEE 8802-11:2018</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135</a:t>
            </a:fld>
            <a:endParaRPr lang="en-US"/>
          </a:p>
        </p:txBody>
      </p:sp>
    </p:spTree>
    <p:extLst>
      <p:ext uri="{BB962C8B-B14F-4D97-AF65-F5344CB8AC3E}">
        <p14:creationId xmlns:p14="http://schemas.microsoft.com/office/powerpoint/2010/main" val="2426850645"/>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802.21.1 </a:t>
            </a:r>
            <a:r>
              <a:rPr lang="en-AU" dirty="0"/>
              <a:t>60-day pre-ballot </a:t>
            </a:r>
            <a:r>
              <a:rPr lang="en-AU" dirty="0" smtClean="0"/>
              <a:t>passed </a:t>
            </a:r>
            <a:r>
              <a:rPr lang="en-AU" dirty="0"/>
              <a:t>on 10 April 2017 (</a:t>
            </a:r>
            <a:r>
              <a:rPr lang="en-AU" dirty="0" smtClean="0"/>
              <a:t>N16672)</a:t>
            </a:r>
            <a:endParaRPr lang="en-AU" dirty="0"/>
          </a:p>
          <a:p>
            <a:pPr lvl="2"/>
            <a:r>
              <a:rPr lang="en-AU" dirty="0"/>
              <a:t>Passed 6/0/14 on need for ISO standard</a:t>
            </a:r>
          </a:p>
          <a:p>
            <a:pPr lvl="2"/>
            <a:r>
              <a:rPr lang="en-AU" dirty="0"/>
              <a:t>Passed 6/0/14 on support for submission to FDIS</a:t>
            </a:r>
          </a:p>
          <a:p>
            <a:pPr lvl="1"/>
            <a:r>
              <a:rPr lang="en-AU" dirty="0" smtClean="0"/>
              <a:t>China </a:t>
            </a:r>
            <a:r>
              <a:rPr lang="en-AU" dirty="0"/>
              <a:t>NB voted “no” with </a:t>
            </a:r>
            <a:r>
              <a:rPr lang="en-AU" dirty="0" smtClean="0"/>
              <a:t>comments</a:t>
            </a:r>
            <a:endParaRPr lang="en-AU" dirty="0"/>
          </a:p>
          <a:p>
            <a:pPr lvl="2"/>
            <a:r>
              <a:rPr lang="en-AU" dirty="0" smtClean="0"/>
              <a:t>A </a:t>
            </a:r>
            <a:r>
              <a:rPr lang="en-AU" dirty="0"/>
              <a:t>response was sent on 20 July </a:t>
            </a:r>
            <a:r>
              <a:rPr lang="en-AU" dirty="0" smtClean="0"/>
              <a:t>2017 (N16682)</a:t>
            </a:r>
            <a:endParaRPr lang="en-AU" dirty="0" smtClean="0">
              <a:solidFill>
                <a:schemeClr val="accent2"/>
              </a:solidFill>
            </a:endParaRPr>
          </a:p>
          <a:p>
            <a:r>
              <a:rPr lang="en-AU" dirty="0" smtClean="0"/>
              <a:t>FDIS ballot: </a:t>
            </a:r>
            <a:r>
              <a:rPr lang="en-AU" dirty="0" smtClean="0">
                <a:solidFill>
                  <a:srgbClr val="00B050"/>
                </a:solidFill>
              </a:rPr>
              <a:t>passed, response sent &amp; published</a:t>
            </a:r>
          </a:p>
          <a:p>
            <a:pPr lvl="1"/>
            <a:r>
              <a:rPr lang="en-AU" dirty="0"/>
              <a:t>IEEE 802.21.1 </a:t>
            </a:r>
            <a:r>
              <a:rPr lang="en-AU" dirty="0" smtClean="0"/>
              <a:t>FDIS ballot </a:t>
            </a:r>
            <a:r>
              <a:rPr lang="en-AU" dirty="0"/>
              <a:t>passed on </a:t>
            </a:r>
            <a:r>
              <a:rPr lang="en-AU" dirty="0" smtClean="0"/>
              <a:t>14 Mar 2018 </a:t>
            </a:r>
            <a:r>
              <a:rPr lang="en-AU" dirty="0"/>
              <a:t>(</a:t>
            </a:r>
            <a:r>
              <a:rPr lang="en-AU" dirty="0" smtClean="0"/>
              <a:t>N16780, N16784)</a:t>
            </a:r>
          </a:p>
          <a:p>
            <a:pPr lvl="2"/>
            <a:r>
              <a:rPr lang="en-AU" dirty="0"/>
              <a:t>Passed </a:t>
            </a:r>
            <a:r>
              <a:rPr lang="en-AU" dirty="0" smtClean="0"/>
              <a:t>11/1/7 (with comment from China NB)</a:t>
            </a:r>
          </a:p>
          <a:p>
            <a:pPr lvl="1"/>
            <a:r>
              <a:rPr lang="en-AU" dirty="0"/>
              <a:t>A response has been sent (</a:t>
            </a:r>
            <a:r>
              <a:rPr lang="en-AU" dirty="0" smtClean="0"/>
              <a:t>N16811) </a:t>
            </a:r>
            <a:r>
              <a:rPr lang="en-AU" dirty="0"/>
              <a:t>and waiting for </a:t>
            </a:r>
            <a:r>
              <a:rPr lang="en-AU" dirty="0" smtClean="0"/>
              <a:t>publication</a:t>
            </a:r>
          </a:p>
          <a:p>
            <a:pPr lvl="1"/>
            <a:r>
              <a:rPr lang="en-AU" dirty="0" smtClean="0"/>
              <a:t>Published as </a:t>
            </a:r>
            <a:r>
              <a:rPr lang="en-AU" dirty="0"/>
              <a:t>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136</a:t>
            </a:fld>
            <a:endParaRPr lang="en-US"/>
          </a:p>
        </p:txBody>
      </p:sp>
    </p:spTree>
    <p:extLst>
      <p:ext uri="{BB962C8B-B14F-4D97-AF65-F5344CB8AC3E}">
        <p14:creationId xmlns:p14="http://schemas.microsoft.com/office/powerpoint/2010/main" val="1420188398"/>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AU" dirty="0"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p>
          <a:p>
            <a:pPr lvl="1"/>
            <a:r>
              <a:rPr lang="en-GB" dirty="0" smtClean="0"/>
              <a:t>802.1AX-2014/Cor1 </a:t>
            </a:r>
            <a:r>
              <a:rPr lang="en-AU" dirty="0" smtClean="0"/>
              <a:t>passed 90-day FDIS </a:t>
            </a:r>
            <a:r>
              <a:rPr lang="en-AU" dirty="0"/>
              <a:t>on 20 July </a:t>
            </a:r>
            <a:r>
              <a:rPr lang="en-AU" dirty="0" smtClean="0"/>
              <a:t>2018 (N16684)</a:t>
            </a:r>
            <a:endParaRPr lang="en-AU" dirty="0"/>
          </a:p>
          <a:p>
            <a:pPr lvl="2"/>
            <a:r>
              <a:rPr lang="en-AU" dirty="0" smtClean="0"/>
              <a:t>Passed 10/0/10</a:t>
            </a:r>
          </a:p>
          <a:p>
            <a:pPr lvl="2"/>
            <a:r>
              <a:rPr lang="en-AU" dirty="0" smtClean="0"/>
              <a:t>There were no comments</a:t>
            </a:r>
          </a:p>
          <a:p>
            <a:pPr lvl="1"/>
            <a:r>
              <a:rPr lang="en-US" dirty="0" smtClean="0"/>
              <a:t>It has been published as ISO/IEC </a:t>
            </a:r>
            <a:r>
              <a:rPr lang="en-US" dirty="0"/>
              <a:t>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137</a:t>
            </a:fld>
            <a:endParaRPr lang="en-US"/>
          </a:p>
        </p:txBody>
      </p:sp>
    </p:spTree>
    <p:extLst>
      <p:ext uri="{BB962C8B-B14F-4D97-AF65-F5344CB8AC3E}">
        <p14:creationId xmlns:p14="http://schemas.microsoft.com/office/powerpoint/2010/main" val="242516791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rgbClr val="00B050"/>
                </a:solidFill>
              </a:rPr>
              <a:t>passed</a:t>
            </a:r>
            <a:r>
              <a:rPr lang="en-AU" dirty="0" smtClean="0">
                <a:solidFill>
                  <a:schemeClr val="accent2"/>
                </a:solidFill>
              </a:rPr>
              <a:t> </a:t>
            </a:r>
            <a:r>
              <a:rPr lang="en-AU" dirty="0" smtClean="0">
                <a:solidFill>
                  <a:srgbClr val="00B050"/>
                </a:solidFill>
              </a:rPr>
              <a:t>&amp; published</a:t>
            </a:r>
          </a:p>
          <a:p>
            <a:pPr lvl="1"/>
            <a:r>
              <a:rPr lang="en-AU" dirty="0" smtClean="0"/>
              <a:t>Passed on 22 Nov 2017 (N16782)</a:t>
            </a:r>
          </a:p>
          <a:p>
            <a:pPr lvl="2"/>
            <a:r>
              <a:rPr lang="en-AU" dirty="0"/>
              <a:t>Support need for IS: passed </a:t>
            </a:r>
            <a:r>
              <a:rPr lang="en-AU" dirty="0" smtClean="0"/>
              <a:t>8/0/14</a:t>
            </a:r>
            <a:endParaRPr lang="en-AU" dirty="0"/>
          </a:p>
          <a:p>
            <a:pPr lvl="2"/>
            <a:r>
              <a:rPr lang="en-AU" dirty="0"/>
              <a:t>Support </a:t>
            </a:r>
            <a:r>
              <a:rPr lang="en-AU" dirty="0" smtClean="0"/>
              <a:t>this </a:t>
            </a:r>
            <a:r>
              <a:rPr lang="en-AU" dirty="0"/>
              <a:t>IS: passed </a:t>
            </a:r>
            <a:r>
              <a:rPr lang="en-AU" dirty="0" smtClean="0"/>
              <a:t>8/0/14</a:t>
            </a:r>
          </a:p>
          <a:p>
            <a:pPr lvl="2"/>
            <a:r>
              <a:rPr lang="en-AU" dirty="0" smtClean="0"/>
              <a:t>No comments</a:t>
            </a:r>
          </a:p>
          <a:p>
            <a:pPr lvl="1"/>
            <a:r>
              <a:rPr lang="en-AU" dirty="0" smtClean="0"/>
              <a:t>It has been published as I</a:t>
            </a:r>
            <a:r>
              <a:rPr lang="en-US" dirty="0" smtClean="0"/>
              <a:t>SO/IEC/IEEE8802-3:2017/</a:t>
            </a:r>
            <a:r>
              <a:rPr lang="en-US" dirty="0" err="1" smtClean="0"/>
              <a:t>Cor</a:t>
            </a:r>
            <a:r>
              <a:rPr lang="en-US" dirty="0" smtClean="0"/>
              <a:t> </a:t>
            </a:r>
            <a:r>
              <a:rPr lang="en-US" dirty="0"/>
              <a:t>1:2018</a:t>
            </a:r>
            <a:endParaRPr lang="en-AU" b="1" dirty="0"/>
          </a:p>
          <a:p>
            <a:pPr lvl="1"/>
            <a:endParaRPr lang="en-AU" dirty="0" smtClean="0">
              <a:solidFill>
                <a:srgbClr val="FF0000"/>
              </a:solidFill>
            </a:endParaRPr>
          </a:p>
          <a:p>
            <a:endParaRPr lang="en-AU" dirty="0" smtClean="0">
              <a:solidFill>
                <a:schemeClr val="accent2"/>
              </a:solidFill>
            </a:endParaRPr>
          </a:p>
        </p:txBody>
      </p:sp>
    </p:spTree>
    <p:extLst>
      <p:ext uri="{BB962C8B-B14F-4D97-AF65-F5344CB8AC3E}">
        <p14:creationId xmlns:p14="http://schemas.microsoft.com/office/powerpoint/2010/main" val="1551028614"/>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802.21-2017-Cor1 90-day  FDIS ballot passed and response sent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US" dirty="0" smtClean="0"/>
              <a:t>Currently likely to be approved by </a:t>
            </a:r>
            <a:r>
              <a:rPr lang="en-US" dirty="0" err="1" smtClean="0"/>
              <a:t>RevCom</a:t>
            </a:r>
            <a:r>
              <a:rPr lang="en-US" dirty="0" smtClean="0"/>
              <a:t> in December</a:t>
            </a:r>
          </a:p>
          <a:p>
            <a:pPr lvl="1"/>
            <a:r>
              <a:rPr lang="en-AU" dirty="0" smtClean="0"/>
              <a:t>P802.21-2017/</a:t>
            </a:r>
            <a:r>
              <a:rPr lang="en-AU" dirty="0" err="1" smtClean="0"/>
              <a:t>Cor</a:t>
            </a:r>
            <a:r>
              <a:rPr lang="en-AU" dirty="0" smtClean="0"/>
              <a:t> </a:t>
            </a:r>
            <a:r>
              <a:rPr lang="en-AU" dirty="0"/>
              <a:t>1™/</a:t>
            </a:r>
            <a:r>
              <a:rPr lang="en-AU" dirty="0" smtClean="0"/>
              <a:t>D02 was sent in </a:t>
            </a:r>
            <a:r>
              <a:rPr lang="en-US" dirty="0"/>
              <a:t>Nov 2017</a:t>
            </a:r>
            <a:endParaRPr lang="en-US" dirty="0" smtClean="0"/>
          </a:p>
          <a:p>
            <a:r>
              <a:rPr lang="en-US" dirty="0"/>
              <a:t>9</a:t>
            </a:r>
            <a:r>
              <a:rPr lang="en-US" dirty="0" smtClean="0"/>
              <a:t>0-day</a:t>
            </a:r>
            <a:r>
              <a:rPr lang="en-AU" dirty="0" smtClean="0"/>
              <a:t> </a:t>
            </a:r>
            <a:r>
              <a:rPr lang="en-AU" dirty="0"/>
              <a:t> </a:t>
            </a:r>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a:t>IEEE 802.21-2017-Cor1 9</a:t>
            </a:r>
            <a:r>
              <a:rPr lang="en-AU" dirty="0" smtClean="0"/>
              <a:t>0-day </a:t>
            </a:r>
            <a:r>
              <a:rPr lang="en-AU" dirty="0"/>
              <a:t> </a:t>
            </a:r>
            <a:r>
              <a:rPr lang="en-AU" dirty="0" smtClean="0"/>
              <a:t>FDIS ballot passed on 16 June 2018 (N16814)</a:t>
            </a:r>
          </a:p>
          <a:p>
            <a:pPr lvl="2"/>
            <a:r>
              <a:rPr lang="en-AU" dirty="0" smtClean="0"/>
              <a:t>Passed 5/0/12</a:t>
            </a:r>
          </a:p>
          <a:p>
            <a:pPr lvl="2"/>
            <a:r>
              <a:rPr lang="en-AU" dirty="0"/>
              <a:t>A</a:t>
            </a:r>
            <a:r>
              <a:rPr lang="en-AU" dirty="0" smtClean="0"/>
              <a:t>bstain comment from China NB</a:t>
            </a:r>
          </a:p>
          <a:p>
            <a:pPr lvl="1"/>
            <a:r>
              <a:rPr lang="en-AU" dirty="0"/>
              <a:t>Response </a:t>
            </a:r>
            <a:r>
              <a:rPr lang="en-AU" dirty="0" smtClean="0"/>
              <a:t>was </a:t>
            </a:r>
            <a:r>
              <a:rPr lang="en-AU" dirty="0"/>
              <a:t>sent after July 2018 </a:t>
            </a:r>
            <a:r>
              <a:rPr lang="en-AU" dirty="0" smtClean="0"/>
              <a:t>meeting (N16816)</a:t>
            </a:r>
          </a:p>
          <a:p>
            <a:pPr lvl="1"/>
            <a:r>
              <a:rPr lang="en-AU" dirty="0" smtClean="0"/>
              <a:t>It has now been published as ISO/IEC/IEEE 8802-21:2018/Cor-1:2018</a:t>
            </a:r>
            <a:endParaRPr lang="en-AU" dirty="0"/>
          </a:p>
          <a:p>
            <a:pPr lvl="2"/>
            <a:endParaRPr lang="en-AU" dirty="0" smtClean="0"/>
          </a:p>
          <a:p>
            <a:pPr lvl="2"/>
            <a:endParaRPr lang="en-AU" dirty="0" smtClean="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139</a:t>
            </a:fld>
            <a:endParaRPr lang="en-US"/>
          </a:p>
        </p:txBody>
      </p:sp>
    </p:spTree>
    <p:extLst>
      <p:ext uri="{BB962C8B-B14F-4D97-AF65-F5344CB8AC3E}">
        <p14:creationId xmlns:p14="http://schemas.microsoft.com/office/powerpoint/2010/main" val="33676144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 </a:t>
            </a:r>
            <a:r>
              <a:rPr lang="en-AU" dirty="0"/>
              <a:t>has </a:t>
            </a:r>
            <a:r>
              <a:rPr lang="en-AU" dirty="0" smtClean="0"/>
              <a:t>sent 58 </a:t>
            </a:r>
            <a:r>
              <a:rPr lang="en-AU" dirty="0"/>
              <a:t>standards </a:t>
            </a:r>
            <a:r>
              <a:rPr lang="en-AU" dirty="0" smtClean="0"/>
              <a:t>through to </a:t>
            </a:r>
            <a:r>
              <a:rPr lang="en-AU" dirty="0"/>
              <a:t>PSDO ratification </a:t>
            </a:r>
            <a:r>
              <a:rPr lang="en-AU" dirty="0" smtClean="0"/>
              <a:t>with 27 in-process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15003757"/>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smtClean="0"/>
                        <a:t>WG</a:t>
                      </a:r>
                      <a:endParaRPr lang="en-AU" dirty="0"/>
                    </a:p>
                  </a:txBody>
                  <a:tcPr/>
                </a:tc>
                <a:tc>
                  <a:txBody>
                    <a:bodyPr/>
                    <a:lstStyle/>
                    <a:p>
                      <a:pPr algn="ctr"/>
                      <a:r>
                        <a:rPr lang="en-AU" dirty="0" smtClean="0"/>
                        <a:t>Completed</a:t>
                      </a:r>
                      <a:endParaRPr lang="en-AU" dirty="0"/>
                    </a:p>
                  </a:txBody>
                  <a:tcPr/>
                </a:tc>
                <a:tc>
                  <a:txBody>
                    <a:bodyPr/>
                    <a:lstStyle/>
                    <a:p>
                      <a:pPr algn="ctr"/>
                      <a:r>
                        <a:rPr lang="en-AU" dirty="0" smtClean="0"/>
                        <a:t>In-process</a:t>
                      </a:r>
                      <a:endParaRPr lang="en-AU" dirty="0"/>
                    </a:p>
                  </a:txBody>
                  <a:tcPr/>
                </a:tc>
                <a:extLst>
                  <a:ext uri="{0D108BD9-81ED-4DB2-BD59-A6C34878D82A}">
                    <a16:rowId xmlns:a16="http://schemas.microsoft.com/office/drawing/2014/main" val="2218623818"/>
                  </a:ext>
                </a:extLst>
              </a:tr>
              <a:tr h="370840">
                <a:tc>
                  <a:txBody>
                    <a:bodyPr/>
                    <a:lstStyle/>
                    <a:p>
                      <a:pPr algn="ctr"/>
                      <a:r>
                        <a:rPr lang="en-AU" b="1" dirty="0" smtClean="0"/>
                        <a:t>802.1</a:t>
                      </a:r>
                      <a:endParaRPr lang="en-AU" b="1" dirty="0"/>
                    </a:p>
                  </a:txBody>
                  <a:tcPr/>
                </a:tc>
                <a:tc>
                  <a:txBody>
                    <a:bodyPr/>
                    <a:lstStyle/>
                    <a:p>
                      <a:pPr algn="ctr"/>
                      <a:r>
                        <a:rPr lang="en-AU" dirty="0" smtClean="0"/>
                        <a:t>27</a:t>
                      </a:r>
                      <a:endParaRPr lang="en-AU" dirty="0"/>
                    </a:p>
                  </a:txBody>
                  <a:tcPr/>
                </a:tc>
                <a:tc>
                  <a:txBody>
                    <a:bodyPr/>
                    <a:lstStyle/>
                    <a:p>
                      <a:pPr algn="ctr"/>
                      <a:r>
                        <a:rPr lang="en-AU" dirty="0" smtClean="0"/>
                        <a:t>11</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smtClean="0"/>
                        <a:t>802.3</a:t>
                      </a:r>
                    </a:p>
                  </a:txBody>
                  <a:tcPr/>
                </a:tc>
                <a:tc>
                  <a:txBody>
                    <a:bodyPr/>
                    <a:lstStyle/>
                    <a:p>
                      <a:pPr algn="ctr"/>
                      <a:r>
                        <a:rPr lang="en-AU" dirty="0" smtClean="0"/>
                        <a:t>15</a:t>
                      </a:r>
                      <a:endParaRPr lang="en-AU" dirty="0"/>
                    </a:p>
                  </a:txBody>
                  <a:tcPr/>
                </a:tc>
                <a:tc>
                  <a:txBody>
                    <a:bodyPr/>
                    <a:lstStyle/>
                    <a:p>
                      <a:pPr algn="ctr"/>
                      <a:r>
                        <a:rPr lang="en-AU" dirty="0" smtClean="0"/>
                        <a:t>5</a:t>
                      </a:r>
                      <a:endParaRPr lang="en-AU" dirty="0"/>
                    </a:p>
                  </a:txBody>
                  <a:tcPr/>
                </a:tc>
                <a:extLst>
                  <a:ext uri="{0D108BD9-81ED-4DB2-BD59-A6C34878D82A}">
                    <a16:rowId xmlns:a16="http://schemas.microsoft.com/office/drawing/2014/main" val="2616437558"/>
                  </a:ext>
                </a:extLst>
              </a:tr>
              <a:tr h="370840">
                <a:tc>
                  <a:txBody>
                    <a:bodyPr/>
                    <a:lstStyle/>
                    <a:p>
                      <a:pPr algn="ctr"/>
                      <a:r>
                        <a:rPr lang="en-AU" b="1" dirty="0" smtClean="0"/>
                        <a:t>802.11</a:t>
                      </a:r>
                      <a:endParaRPr lang="en-AU" b="1" dirty="0"/>
                    </a:p>
                  </a:txBody>
                  <a:tcPr/>
                </a:tc>
                <a:tc>
                  <a:txBody>
                    <a:bodyPr/>
                    <a:lstStyle/>
                    <a:p>
                      <a:pPr algn="ctr"/>
                      <a:r>
                        <a:rPr lang="en-AU" dirty="0" smtClean="0"/>
                        <a:t>8</a:t>
                      </a:r>
                      <a:endParaRPr lang="en-AU" dirty="0"/>
                    </a:p>
                  </a:txBody>
                  <a:tcPr/>
                </a:tc>
                <a:tc>
                  <a:txBody>
                    <a:bodyPr/>
                    <a:lstStyle/>
                    <a:p>
                      <a:pPr algn="ctr"/>
                      <a:r>
                        <a:rPr lang="en-AU" dirty="0" smtClean="0"/>
                        <a:t>10</a:t>
                      </a:r>
                      <a:endParaRPr lang="en-AU" dirty="0"/>
                    </a:p>
                  </a:txBody>
                  <a:tcPr/>
                </a:tc>
                <a:extLst>
                  <a:ext uri="{0D108BD9-81ED-4DB2-BD59-A6C34878D82A}">
                    <a16:rowId xmlns:a16="http://schemas.microsoft.com/office/drawing/2014/main" val="3943146548"/>
                  </a:ext>
                </a:extLst>
              </a:tr>
              <a:tr h="370840">
                <a:tc>
                  <a:txBody>
                    <a:bodyPr/>
                    <a:lstStyle/>
                    <a:p>
                      <a:pPr algn="ctr"/>
                      <a:r>
                        <a:rPr lang="en-AU" b="1" dirty="0" smtClean="0"/>
                        <a:t>802.15</a:t>
                      </a:r>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2187709932"/>
                  </a:ext>
                </a:extLst>
              </a:tr>
              <a:tr h="370840">
                <a:tc>
                  <a:txBody>
                    <a:bodyPr/>
                    <a:lstStyle/>
                    <a:p>
                      <a:pPr algn="ctr"/>
                      <a:r>
                        <a:rPr lang="en-AU" b="1" dirty="0" smtClean="0"/>
                        <a:t>802.16</a:t>
                      </a:r>
                      <a:endParaRPr lang="en-AU" b="1" dirty="0"/>
                    </a:p>
                  </a:txBody>
                  <a:tcPr/>
                </a:tc>
                <a:tc>
                  <a:txBody>
                    <a:bodyPr/>
                    <a:lstStyle/>
                    <a:p>
                      <a:pPr algn="ctr"/>
                      <a:r>
                        <a:rPr lang="en-AU" dirty="0" smtClean="0"/>
                        <a:t>0</a:t>
                      </a:r>
                      <a:endParaRPr lang="en-AU" dirty="0"/>
                    </a:p>
                  </a:txBody>
                  <a:tcPr/>
                </a:tc>
                <a:tc>
                  <a:txBody>
                    <a:bodyPr/>
                    <a:lstStyle/>
                    <a:p>
                      <a:pPr algn="ctr"/>
                      <a:r>
                        <a:rPr lang="en-AU" dirty="0" smtClean="0"/>
                        <a:t>0</a:t>
                      </a:r>
                      <a:endParaRPr lang="en-AU" dirty="0"/>
                    </a:p>
                  </a:txBody>
                  <a:tcPr/>
                </a:tc>
                <a:extLst>
                  <a:ext uri="{0D108BD9-81ED-4DB2-BD59-A6C34878D82A}">
                    <a16:rowId xmlns:a16="http://schemas.microsoft.com/office/drawing/2014/main" val="1930315798"/>
                  </a:ext>
                </a:extLst>
              </a:tr>
              <a:tr h="370840">
                <a:tc>
                  <a:txBody>
                    <a:bodyPr/>
                    <a:lstStyle/>
                    <a:p>
                      <a:pPr algn="ctr"/>
                      <a:r>
                        <a:rPr lang="en-AU" b="1" dirty="0" smtClean="0"/>
                        <a:t>802.21</a:t>
                      </a:r>
                      <a:endParaRPr lang="en-AU" b="1" dirty="0"/>
                    </a:p>
                  </a:txBody>
                  <a:tcPr/>
                </a:tc>
                <a:tc>
                  <a:txBody>
                    <a:bodyPr/>
                    <a:lstStyle/>
                    <a:p>
                      <a:pPr algn="ctr"/>
                      <a:r>
                        <a:rPr lang="en-AU" dirty="0" smtClean="0"/>
                        <a:t>3</a:t>
                      </a:r>
                      <a:endParaRPr lang="en-AU" dirty="0"/>
                    </a:p>
                  </a:txBody>
                  <a:tcPr/>
                </a:tc>
                <a:tc>
                  <a:txBody>
                    <a:bodyPr/>
                    <a:lstStyle/>
                    <a:p>
                      <a:pPr algn="ctr"/>
                      <a:r>
                        <a:rPr lang="en-AU" dirty="0" smtClean="0"/>
                        <a:t>0</a:t>
                      </a:r>
                      <a:endParaRPr lang="en-AU" dirty="0"/>
                    </a:p>
                  </a:txBody>
                  <a:tcPr/>
                </a:tc>
                <a:extLst>
                  <a:ext uri="{0D108BD9-81ED-4DB2-BD59-A6C34878D82A}">
                    <a16:rowId xmlns:a16="http://schemas.microsoft.com/office/drawing/2014/main" val="3179030079"/>
                  </a:ext>
                </a:extLst>
              </a:tr>
              <a:tr h="370840">
                <a:tc>
                  <a:txBody>
                    <a:bodyPr/>
                    <a:lstStyle/>
                    <a:p>
                      <a:pPr algn="ctr"/>
                      <a:r>
                        <a:rPr lang="en-AU" b="1" dirty="0" smtClean="0"/>
                        <a:t>802.22</a:t>
                      </a:r>
                      <a:endParaRPr lang="en-AU" b="1" dirty="0"/>
                    </a:p>
                  </a:txBody>
                  <a:tcPr/>
                </a:tc>
                <a:tc>
                  <a:txBody>
                    <a:bodyPr/>
                    <a:lstStyle/>
                    <a:p>
                      <a:pPr algn="ctr"/>
                      <a:r>
                        <a:rPr lang="en-AU" dirty="0" smtClean="0"/>
                        <a:t>3</a:t>
                      </a:r>
                      <a:endParaRPr lang="en-AU" dirty="0"/>
                    </a:p>
                  </a:txBody>
                  <a:tcPr>
                    <a:lnB w="12700" cap="flat" cmpd="sng" algn="ctr">
                      <a:solidFill>
                        <a:schemeClr val="tx1"/>
                      </a:solidFill>
                      <a:prstDash val="solid"/>
                      <a:round/>
                      <a:headEnd type="none" w="med" len="med"/>
                      <a:tailEnd type="none" w="med" len="med"/>
                    </a:lnB>
                  </a:tcPr>
                </a:tc>
                <a:tc>
                  <a:txBody>
                    <a:bodyPr/>
                    <a:lstStyle/>
                    <a:p>
                      <a:pPr algn="ctr"/>
                      <a:r>
                        <a:rPr lang="en-AU" dirty="0" smtClean="0"/>
                        <a:t>0</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smtClean="0"/>
                        <a:t>All</a:t>
                      </a:r>
                      <a:endParaRPr lang="en-AU" b="1" dirty="0"/>
                    </a:p>
                  </a:txBody>
                  <a:tcPr/>
                </a:tc>
                <a:tc>
                  <a:txBody>
                    <a:bodyPr/>
                    <a:lstStyle/>
                    <a:p>
                      <a:pPr algn="ctr"/>
                      <a:r>
                        <a:rPr lang="en-AU" b="1" dirty="0" smtClean="0"/>
                        <a:t>58</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smtClean="0"/>
                        <a:t>27</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397692153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140</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and response sent</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smtClean="0">
                <a:solidFill>
                  <a:srgbClr val="00B050"/>
                </a:solidFill>
              </a:rPr>
              <a:t>passed &amp; published</a:t>
            </a:r>
          </a:p>
          <a:p>
            <a:pPr lvl="1"/>
            <a:r>
              <a:rPr lang="en-AU" dirty="0" smtClean="0"/>
              <a:t>FDIS ballot passed 11/0/7 on 3 September 2018 (N16853)</a:t>
            </a:r>
          </a:p>
          <a:p>
            <a:pPr lvl="1"/>
            <a:r>
              <a:rPr lang="en-AU" dirty="0"/>
              <a:t>Published </a:t>
            </a:r>
            <a:r>
              <a:rPr lang="en-AU" dirty="0" smtClean="0"/>
              <a:t>as ISO/IEC/IEEE </a:t>
            </a:r>
            <a:r>
              <a:rPr lang="en-AU" dirty="0"/>
              <a:t>8802-3:2017/</a:t>
            </a:r>
            <a:r>
              <a:rPr lang="en-AU" dirty="0" err="1"/>
              <a:t>Amd</a:t>
            </a:r>
            <a:r>
              <a:rPr lang="en-AU" dirty="0"/>
              <a:t> </a:t>
            </a:r>
            <a:r>
              <a:rPr lang="en-AU" dirty="0" smtClean="0"/>
              <a:t>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a:t>
            </a:r>
            <a:r>
              <a:rPr lang="en-AU" dirty="0" smtClean="0"/>
              <a:t>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smtClean="0">
                <a:solidFill>
                  <a:srgbClr val="00B050"/>
                </a:solidFill>
              </a:rPr>
              <a:t>passed</a:t>
            </a: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p>
          <a:p>
            <a:pPr lvl="1"/>
            <a:r>
              <a:rPr lang="en-AU" dirty="0" smtClean="0"/>
              <a:t>802.3bv </a:t>
            </a:r>
            <a:r>
              <a:rPr lang="en-AU" dirty="0"/>
              <a:t>passed 60-day pre-ballot on 18 August 2017 (</a:t>
            </a:r>
            <a:r>
              <a:rPr lang="en-AU" dirty="0" smtClean="0"/>
              <a:t>N16694)</a:t>
            </a:r>
            <a:endParaRPr lang="en-AU" dirty="0"/>
          </a:p>
          <a:p>
            <a:pPr lvl="2"/>
            <a:r>
              <a:rPr lang="en-AU" dirty="0"/>
              <a:t>Support need for IS: passed 8/0/13 </a:t>
            </a:r>
          </a:p>
          <a:p>
            <a:pPr lvl="2"/>
            <a:r>
              <a:rPr lang="en-AU" dirty="0"/>
              <a:t>Support submission for this IS: passed 8/0/13</a:t>
            </a:r>
          </a:p>
          <a:p>
            <a:r>
              <a:rPr lang="en-AU" dirty="0" smtClean="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a:t>FDIS ballot passed 11/0/7 on 3 September </a:t>
            </a:r>
            <a:r>
              <a:rPr lang="en-AU" dirty="0" smtClean="0"/>
              <a:t>2018 (N16851)</a:t>
            </a:r>
            <a:endParaRPr lang="en-AU" dirty="0" smtClean="0">
              <a:solidFill>
                <a:schemeClr val="accent2"/>
              </a:solidFill>
            </a:endParaRPr>
          </a:p>
          <a:p>
            <a:pPr lvl="1"/>
            <a:r>
              <a:rPr lang="en-AU" dirty="0" smtClean="0"/>
              <a:t>Published as </a:t>
            </a:r>
            <a:r>
              <a:rPr lang="en-AU" dirty="0"/>
              <a:t>ISO/IEC/IEEE 8802-3:2017/</a:t>
            </a:r>
            <a:r>
              <a:rPr lang="en-AU" dirty="0" err="1"/>
              <a:t>Amd</a:t>
            </a:r>
            <a:r>
              <a:rPr lang="en-AU" dirty="0"/>
              <a:t> </a:t>
            </a:r>
            <a:r>
              <a:rPr lang="en-AU" dirty="0" smtClean="0"/>
              <a:t>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a:t>
            </a:r>
          </a:p>
          <a:p>
            <a:pPr lvl="1"/>
            <a:r>
              <a:rPr lang="en-AU" dirty="0" smtClean="0"/>
              <a:t>802.3bu </a:t>
            </a:r>
            <a:r>
              <a:rPr lang="en-AU" dirty="0"/>
              <a:t>passed 60-day pre-ballot on </a:t>
            </a:r>
            <a:r>
              <a:rPr lang="en-AU" dirty="0" smtClean="0"/>
              <a:t>18 August 2017 </a:t>
            </a:r>
            <a:r>
              <a:rPr lang="en-AU" dirty="0"/>
              <a:t>(</a:t>
            </a:r>
            <a:r>
              <a:rPr lang="en-AU" dirty="0" smtClean="0"/>
              <a:t>N16693)</a:t>
            </a:r>
            <a:endParaRPr lang="en-AU" dirty="0"/>
          </a:p>
          <a:p>
            <a:pPr lvl="2"/>
            <a:r>
              <a:rPr lang="en-AU" dirty="0"/>
              <a:t>Support need for IS: passed </a:t>
            </a:r>
            <a:r>
              <a:rPr lang="en-AU" dirty="0" smtClean="0"/>
              <a:t>8/0/13 </a:t>
            </a:r>
            <a:endParaRPr lang="en-AU" dirty="0"/>
          </a:p>
          <a:p>
            <a:pPr lvl="2"/>
            <a:r>
              <a:rPr lang="en-AU" dirty="0"/>
              <a:t>Support submission for this IS: passed </a:t>
            </a:r>
            <a:r>
              <a:rPr lang="en-AU" dirty="0" smtClean="0"/>
              <a:t>8/0/13</a:t>
            </a:r>
            <a:endParaRPr lang="en-AU" dirty="0"/>
          </a:p>
          <a:p>
            <a:r>
              <a:rPr lang="en-AU" dirty="0" smtClean="0"/>
              <a:t>FDIS ballot: </a:t>
            </a:r>
            <a:r>
              <a:rPr lang="en-AU" dirty="0">
                <a:solidFill>
                  <a:srgbClr val="00B050"/>
                </a:solidFill>
              </a:rPr>
              <a:t>passed </a:t>
            </a:r>
            <a:r>
              <a:rPr lang="en-AU" dirty="0" smtClean="0">
                <a:solidFill>
                  <a:srgbClr val="00B050"/>
                </a:solidFill>
              </a:rPr>
              <a:t>&amp; published </a:t>
            </a:r>
          </a:p>
          <a:p>
            <a:pPr lvl="1"/>
            <a:r>
              <a:rPr lang="en-AU" dirty="0"/>
              <a:t>FDIS ballot passed 11/0/7 on 3 September </a:t>
            </a:r>
            <a:r>
              <a:rPr lang="en-AU" dirty="0" smtClean="0"/>
              <a:t>2018 (N16852)</a:t>
            </a:r>
          </a:p>
          <a:p>
            <a:pPr lvl="1"/>
            <a:r>
              <a:rPr lang="en-AU" dirty="0" smtClean="0"/>
              <a:t>Published as </a:t>
            </a:r>
            <a:r>
              <a:rPr lang="en-AU" dirty="0"/>
              <a:t>ISO/IEC/IEEE 8802-3:2017/</a:t>
            </a:r>
            <a:r>
              <a:rPr lang="en-AU" dirty="0" err="1"/>
              <a:t>Amd</a:t>
            </a:r>
            <a:r>
              <a:rPr lang="en-AU" dirty="0"/>
              <a:t> </a:t>
            </a:r>
            <a:r>
              <a:rPr lang="en-AU" dirty="0" smtClean="0"/>
              <a:t>8</a:t>
            </a:r>
          </a:p>
        </p:txBody>
      </p:sp>
    </p:spTree>
    <p:extLst>
      <p:ext uri="{BB962C8B-B14F-4D97-AF65-F5344CB8AC3E}">
        <p14:creationId xmlns:p14="http://schemas.microsoft.com/office/powerpoint/2010/main" val="3876077492"/>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has ratified as a ISO/IEC/IEEE standard</a:t>
            </a: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rgbClr val="00B050"/>
                </a:solidFill>
              </a:rPr>
              <a:t>passed</a:t>
            </a:r>
            <a:r>
              <a:rPr lang="en-AU" dirty="0">
                <a:solidFill>
                  <a:srgbClr val="00B050"/>
                </a:solidFill>
              </a:rPr>
              <a:t> </a:t>
            </a:r>
            <a:r>
              <a:rPr lang="en-AU" dirty="0" smtClean="0">
                <a:solidFill>
                  <a:srgbClr val="00B050"/>
                </a:solidFill>
              </a:rPr>
              <a:t>&amp; response sent</a:t>
            </a:r>
          </a:p>
          <a:p>
            <a:pPr lvl="1"/>
            <a:r>
              <a:rPr lang="en-AU" dirty="0" smtClean="0"/>
              <a:t>802.1AEcg </a:t>
            </a:r>
            <a:r>
              <a:rPr lang="en-AU" dirty="0"/>
              <a:t>passed 60-day pre-ballot on </a:t>
            </a:r>
            <a:r>
              <a:rPr lang="en-AU" dirty="0" smtClean="0"/>
              <a:t>7 Sept 2017 </a:t>
            </a:r>
            <a:r>
              <a:rPr lang="en-AU" dirty="0"/>
              <a:t>(</a:t>
            </a:r>
            <a:r>
              <a:rPr lang="en-AU" dirty="0" smtClean="0"/>
              <a:t>N16707)</a:t>
            </a:r>
            <a:endParaRPr lang="en-AU" dirty="0"/>
          </a:p>
          <a:p>
            <a:pPr lvl="2"/>
            <a:r>
              <a:rPr lang="en-AU" dirty="0"/>
              <a:t>Passed </a:t>
            </a:r>
            <a:r>
              <a:rPr lang="en-AU" dirty="0" smtClean="0"/>
              <a:t>6/1/12 </a:t>
            </a:r>
            <a:r>
              <a:rPr lang="en-AU" dirty="0"/>
              <a:t>on need for ISO standard</a:t>
            </a:r>
          </a:p>
          <a:p>
            <a:pPr lvl="2"/>
            <a:r>
              <a:rPr lang="en-AU" dirty="0"/>
              <a:t>Passed </a:t>
            </a:r>
            <a:r>
              <a:rPr lang="en-AU" dirty="0" smtClean="0"/>
              <a:t>5/1/13 </a:t>
            </a:r>
            <a:r>
              <a:rPr lang="en-AU" dirty="0"/>
              <a:t>on support for submission to FDIS </a:t>
            </a:r>
            <a:endParaRPr lang="en-AU" dirty="0" smtClean="0"/>
          </a:p>
          <a:p>
            <a:pPr lvl="1"/>
            <a:r>
              <a:rPr lang="en-AU" dirty="0"/>
              <a:t>China NB voted “no” with one </a:t>
            </a:r>
            <a:r>
              <a:rPr lang="en-AU" dirty="0" smtClean="0"/>
              <a:t>comment</a:t>
            </a:r>
          </a:p>
          <a:p>
            <a:pPr lvl="2"/>
            <a:r>
              <a:rPr lang="en-AU" dirty="0"/>
              <a:t>The response was sent in </a:t>
            </a:r>
            <a:r>
              <a:rPr lang="en-AU" dirty="0" smtClean="0"/>
              <a:t>Dec 2017 (N16753)</a:t>
            </a:r>
            <a:endParaRPr lang="en-AU" dirty="0"/>
          </a:p>
          <a:p>
            <a:r>
              <a:rPr lang="en-AU" dirty="0" smtClean="0"/>
              <a:t>FDIS ballot: </a:t>
            </a:r>
            <a:r>
              <a:rPr lang="en-AU" dirty="0">
                <a:solidFill>
                  <a:srgbClr val="00B050"/>
                </a:solidFill>
              </a:rPr>
              <a:t>passed, </a:t>
            </a:r>
            <a:r>
              <a:rPr lang="en-AU" dirty="0" smtClean="0">
                <a:solidFill>
                  <a:srgbClr val="00B050"/>
                </a:solidFill>
              </a:rPr>
              <a:t>response sent &amp; published</a:t>
            </a:r>
          </a:p>
          <a:p>
            <a:pPr lvl="1"/>
            <a:r>
              <a:rPr lang="en-AU" dirty="0" smtClean="0"/>
              <a:t>802.1AEcg passed FDIS ballot on 28 Aug 2018 (N</a:t>
            </a:r>
            <a:r>
              <a:rPr lang="en-AU" dirty="0" smtClean="0">
                <a:solidFill>
                  <a:srgbClr val="FF0000"/>
                </a:solidFill>
              </a:rPr>
              <a:t>??????</a:t>
            </a:r>
            <a:r>
              <a:rPr lang="en-AU" dirty="0" smtClean="0"/>
              <a:t>)</a:t>
            </a:r>
          </a:p>
          <a:p>
            <a:pPr lvl="2"/>
            <a:r>
              <a:rPr lang="en-AU" dirty="0" smtClean="0"/>
              <a:t>Passed 10/1/11, with China NB voting no </a:t>
            </a:r>
          </a:p>
          <a:p>
            <a:pPr lvl="1"/>
            <a:r>
              <a:rPr lang="en-AU" dirty="0" smtClean="0"/>
              <a:t>Comment responses were sent in Jan 2019 (N16913)</a:t>
            </a:r>
          </a:p>
          <a:p>
            <a:pPr lvl="1"/>
            <a:r>
              <a:rPr lang="en-AU" dirty="0" smtClean="0"/>
              <a:t>Published </a:t>
            </a:r>
            <a:r>
              <a:rPr lang="en-AU" dirty="0"/>
              <a:t>as ISO/IEC/IEEE 8802-1AE:2013/</a:t>
            </a:r>
            <a:r>
              <a:rPr lang="en-AU" dirty="0" err="1"/>
              <a:t>Amd</a:t>
            </a:r>
            <a:r>
              <a:rPr lang="en-AU" dirty="0"/>
              <a:t> </a:t>
            </a:r>
            <a:r>
              <a:rPr lang="en-AU" dirty="0" smtClean="0"/>
              <a:t>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143</a:t>
            </a:fld>
            <a:endParaRPr lang="en-US"/>
          </a:p>
        </p:txBody>
      </p:sp>
    </p:spTree>
    <p:extLst>
      <p:ext uri="{BB962C8B-B14F-4D97-AF65-F5344CB8AC3E}">
        <p14:creationId xmlns:p14="http://schemas.microsoft.com/office/powerpoint/2010/main" val="2770857998"/>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802.16-2017 passed 60-day pre-ballot with comments but the PSDO process was cancelled</a:t>
            </a:r>
            <a:endParaRPr lang="en-AU" dirty="0"/>
          </a:p>
        </p:txBody>
      </p:sp>
      <p:sp>
        <p:nvSpPr>
          <p:cNvPr id="10" name="Content Placeholder 9"/>
          <p:cNvSpPr>
            <a:spLocks noGrp="1"/>
          </p:cNvSpPr>
          <p:nvPr>
            <p:ph idx="1"/>
          </p:nvPr>
        </p:nvSpPr>
        <p:spPr>
          <a:xfrm>
            <a:off x="441325" y="1767038"/>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802.16-2017 was sent for information in Mar 2018 (N16785)</a:t>
            </a:r>
            <a:endParaRPr lang="en-GB" dirty="0" smtClean="0"/>
          </a:p>
          <a:p>
            <a:r>
              <a:rPr lang="en-US" dirty="0" smtClean="0"/>
              <a:t>60-day</a:t>
            </a:r>
            <a:r>
              <a:rPr lang="en-AU" dirty="0" smtClean="0"/>
              <a:t> pre-ballot: </a:t>
            </a:r>
            <a:r>
              <a:rPr lang="en-AU" dirty="0" smtClean="0">
                <a:solidFill>
                  <a:srgbClr val="00B050"/>
                </a:solidFill>
              </a:rPr>
              <a:t>passed </a:t>
            </a:r>
            <a:r>
              <a:rPr lang="en-AU" dirty="0" smtClean="0">
                <a:solidFill>
                  <a:schemeClr val="accent2"/>
                </a:solidFill>
              </a:rPr>
              <a:t>but response required</a:t>
            </a:r>
          </a:p>
          <a:p>
            <a:pPr lvl="1"/>
            <a:r>
              <a:rPr lang="en-GB" dirty="0"/>
              <a:t>The 60-day </a:t>
            </a:r>
            <a:r>
              <a:rPr lang="en-AU" dirty="0"/>
              <a:t>(N16810) </a:t>
            </a:r>
            <a:r>
              <a:rPr lang="en-GB" dirty="0" smtClean="0"/>
              <a:t>ballot passed (N16821) </a:t>
            </a:r>
            <a:r>
              <a:rPr lang="en-GB" dirty="0"/>
              <a:t>on </a:t>
            </a:r>
            <a:r>
              <a:rPr lang="en-AU" dirty="0"/>
              <a:t>30 July 2018</a:t>
            </a:r>
            <a:endParaRPr lang="en-GB" dirty="0"/>
          </a:p>
          <a:p>
            <a:pPr lvl="2"/>
            <a:r>
              <a:rPr lang="en-GB" dirty="0"/>
              <a:t>Need for IS on topic: </a:t>
            </a:r>
            <a:r>
              <a:rPr lang="en-GB" dirty="0" smtClean="0"/>
              <a:t>7/0/11</a:t>
            </a:r>
            <a:endParaRPr lang="en-GB" dirty="0"/>
          </a:p>
          <a:p>
            <a:pPr lvl="2"/>
            <a:r>
              <a:rPr lang="en-GB" dirty="0"/>
              <a:t>Submission of this proposal as IS: </a:t>
            </a:r>
            <a:r>
              <a:rPr lang="en-GB" dirty="0" smtClean="0"/>
              <a:t>5/1/12, </a:t>
            </a:r>
            <a:r>
              <a:rPr lang="en-GB" dirty="0"/>
              <a:t>with “no” </a:t>
            </a:r>
            <a:r>
              <a:rPr lang="en-GB" dirty="0" smtClean="0"/>
              <a:t>(with comments) from China</a:t>
            </a:r>
            <a:endParaRPr lang="en-GB" dirty="0"/>
          </a:p>
          <a:p>
            <a:r>
              <a:rPr lang="en-AU" dirty="0" smtClean="0"/>
              <a:t>FDIS </a:t>
            </a:r>
            <a:r>
              <a:rPr lang="en-AU" dirty="0"/>
              <a:t>ballot: </a:t>
            </a:r>
            <a:r>
              <a:rPr lang="en-AU" dirty="0">
                <a:solidFill>
                  <a:schemeClr val="accent2"/>
                </a:solidFill>
              </a:rPr>
              <a:t>cancelled</a:t>
            </a:r>
          </a:p>
          <a:p>
            <a:pPr lvl="1"/>
            <a:r>
              <a:rPr lang="en-AU" dirty="0" smtClean="0"/>
              <a:t>The EC approved cancelling the PSDO process in Nov 2018, and the following was sent to SC6</a:t>
            </a:r>
          </a:p>
          <a:p>
            <a:pPr lvl="2"/>
            <a:r>
              <a:rPr lang="en-AU" i="1" dirty="0" smtClean="0"/>
              <a:t>IEEE </a:t>
            </a:r>
            <a:r>
              <a:rPr lang="en-AU" i="1" dirty="0"/>
              <a:t>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smtClean="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144</a:t>
            </a:fld>
            <a:endParaRPr lang="en-US"/>
          </a:p>
        </p:txBody>
      </p:sp>
    </p:spTree>
    <p:extLst>
      <p:ext uri="{BB962C8B-B14F-4D97-AF65-F5344CB8AC3E}">
        <p14:creationId xmlns:p14="http://schemas.microsoft.com/office/powerpoint/2010/main" val="4223200073"/>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has been published </a:t>
            </a:r>
            <a:r>
              <a:rPr lang="en-AU" dirty="0"/>
              <a:t>as ISO/IEC/IEEE 8802-1CB:2019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a:solidFill>
                  <a:srgbClr val="00B050"/>
                </a:solidFill>
              </a:rPr>
              <a:t>passed</a:t>
            </a:r>
            <a:endParaRPr lang="en-AU" dirty="0" smtClean="0">
              <a:solidFill>
                <a:schemeClr val="accent2"/>
              </a:solidFill>
            </a:endParaRPr>
          </a:p>
          <a:p>
            <a:pPr lvl="1"/>
            <a:r>
              <a:rPr lang="en-AU" dirty="0" smtClean="0"/>
              <a:t>802.1CB was submitted in Nov 2017 (N16742)</a:t>
            </a:r>
          </a:p>
          <a:p>
            <a:pPr lvl="1"/>
            <a:r>
              <a:rPr lang="en-AU" dirty="0" smtClean="0"/>
              <a:t>802.1CB </a:t>
            </a:r>
            <a:r>
              <a:rPr lang="en-AU" dirty="0"/>
              <a:t>passed 60-day pre-ballot on </a:t>
            </a:r>
            <a:r>
              <a:rPr lang="en-AU" dirty="0" smtClean="0"/>
              <a:t>18 Jan 2018 (N16761)</a:t>
            </a:r>
            <a:endParaRPr lang="en-AU" dirty="0"/>
          </a:p>
          <a:p>
            <a:pPr lvl="2"/>
            <a:r>
              <a:rPr lang="en-AU" dirty="0"/>
              <a:t>Passed </a:t>
            </a:r>
            <a:r>
              <a:rPr lang="en-AU" dirty="0" smtClean="0"/>
              <a:t>9/0/13 </a:t>
            </a:r>
            <a:r>
              <a:rPr lang="en-AU" dirty="0"/>
              <a:t>on need for ISO standard</a:t>
            </a:r>
          </a:p>
          <a:p>
            <a:pPr lvl="2"/>
            <a:r>
              <a:rPr lang="en-AU" dirty="0"/>
              <a:t>Passed </a:t>
            </a:r>
            <a:r>
              <a:rPr lang="en-AU" dirty="0" smtClean="0"/>
              <a:t>8/0/14 </a:t>
            </a:r>
            <a:r>
              <a:rPr lang="en-AU" dirty="0"/>
              <a:t>on support for submission to FDIS </a:t>
            </a:r>
            <a:endParaRPr lang="en-AU" dirty="0" smtClean="0"/>
          </a:p>
          <a:p>
            <a:pPr lvl="1"/>
            <a:r>
              <a:rPr lang="en-AU" dirty="0" smtClean="0"/>
              <a:t>There were no comments</a:t>
            </a:r>
          </a:p>
          <a:p>
            <a:r>
              <a:rPr lang="en-AU" dirty="0" smtClean="0"/>
              <a:t>FDIS ballot: </a:t>
            </a:r>
            <a:r>
              <a:rPr lang="en-AU" dirty="0" smtClean="0">
                <a:solidFill>
                  <a:srgbClr val="00B050"/>
                </a:solidFill>
              </a:rPr>
              <a:t>passed &amp; published</a:t>
            </a:r>
          </a:p>
          <a:p>
            <a:pPr lvl="1"/>
            <a:r>
              <a:rPr lang="en-AU" dirty="0"/>
              <a:t>FDIS ballot passed </a:t>
            </a:r>
            <a:r>
              <a:rPr lang="en-AU" dirty="0" smtClean="0"/>
              <a:t>10/0/9 </a:t>
            </a:r>
            <a:r>
              <a:rPr lang="en-AU" dirty="0"/>
              <a:t>on 26 Dec 2018 (</a:t>
            </a:r>
            <a:r>
              <a:rPr lang="en-AU" dirty="0">
                <a:solidFill>
                  <a:srgbClr val="FF0000"/>
                </a:solidFill>
              </a:rPr>
              <a:t>N</a:t>
            </a:r>
            <a:r>
              <a:rPr lang="en-AU" dirty="0" smtClean="0">
                <a:solidFill>
                  <a:srgbClr val="FF0000"/>
                </a:solidFill>
              </a:rPr>
              <a:t>??????</a:t>
            </a:r>
            <a:r>
              <a:rPr lang="en-AU" dirty="0" smtClean="0"/>
              <a:t>)</a:t>
            </a:r>
            <a:endParaRPr lang="en-US" dirty="0" smtClean="0"/>
          </a:p>
          <a:p>
            <a:pPr lvl="1"/>
            <a:r>
              <a:rPr lang="en-AU" dirty="0"/>
              <a:t>P</a:t>
            </a:r>
            <a:r>
              <a:rPr lang="en-AU" dirty="0" smtClean="0"/>
              <a:t>ublished as </a:t>
            </a:r>
            <a:r>
              <a:rPr lang="en-AU" dirty="0"/>
              <a:t>ISO/IEC/IEEE </a:t>
            </a:r>
            <a:r>
              <a:rPr lang="en-AU" dirty="0" smtClean="0"/>
              <a:t>8802-1CB:2019</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145</a:t>
            </a:fld>
            <a:endParaRPr lang="en-US"/>
          </a:p>
        </p:txBody>
      </p:sp>
    </p:spTree>
    <p:extLst>
      <p:ext uri="{BB962C8B-B14F-4D97-AF65-F5344CB8AC3E}">
        <p14:creationId xmlns:p14="http://schemas.microsoft.com/office/powerpoint/2010/main" val="2340587522"/>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has </a:t>
            </a:r>
            <a:r>
              <a:rPr lang="en-AU" dirty="0"/>
              <a:t>been published </a:t>
            </a:r>
            <a:r>
              <a:rPr lang="en-AU" dirty="0" smtClean="0"/>
              <a:t>as </a:t>
            </a:r>
            <a:r>
              <a:rPr lang="en-AU" dirty="0"/>
              <a:t>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802.1Qci (6N16715) passed </a:t>
            </a:r>
            <a:r>
              <a:rPr lang="en-AU" dirty="0"/>
              <a:t>60-day pre-ballot on </a:t>
            </a:r>
            <a:r>
              <a:rPr lang="en-AU" dirty="0" smtClean="0"/>
              <a:t>9 Dec 2017 (6N16760)</a:t>
            </a:r>
            <a:endParaRPr lang="en-AU" dirty="0"/>
          </a:p>
          <a:p>
            <a:pPr lvl="2"/>
            <a:r>
              <a:rPr lang="en-AU" dirty="0"/>
              <a:t>Passed </a:t>
            </a:r>
            <a:r>
              <a:rPr lang="en-AU" dirty="0" smtClean="0"/>
              <a:t>8/0/13 </a:t>
            </a:r>
            <a:r>
              <a:rPr lang="en-AU" dirty="0"/>
              <a:t>on need for ISO standard</a:t>
            </a:r>
          </a:p>
          <a:p>
            <a:pPr lvl="2"/>
            <a:r>
              <a:rPr lang="en-AU" dirty="0"/>
              <a:t>Passed </a:t>
            </a:r>
            <a:r>
              <a:rPr lang="en-AU" dirty="0" smtClean="0"/>
              <a:t>6/1/14 </a:t>
            </a:r>
            <a:r>
              <a:rPr lang="en-AU" dirty="0"/>
              <a:t>on support for submission to FDIS </a:t>
            </a:r>
          </a:p>
          <a:p>
            <a:pPr lvl="1"/>
            <a:r>
              <a:rPr lang="en-AU" dirty="0"/>
              <a:t>China NB voted “no” with one comment</a:t>
            </a:r>
          </a:p>
          <a:p>
            <a:pPr lvl="2"/>
            <a:r>
              <a:rPr lang="en-AU" dirty="0"/>
              <a:t>A response was sent in Apr 2018 (</a:t>
            </a:r>
            <a:r>
              <a:rPr lang="en-AU" dirty="0" smtClean="0"/>
              <a:t>N16796)</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FDIS ballot passed </a:t>
            </a:r>
            <a:r>
              <a:rPr lang="en-AU" dirty="0" smtClean="0"/>
              <a:t>9/0/10 </a:t>
            </a:r>
            <a:r>
              <a:rPr lang="en-AU" dirty="0"/>
              <a:t>on </a:t>
            </a:r>
            <a:r>
              <a:rPr lang="en-AU" dirty="0" smtClean="0"/>
              <a:t>3 Jan 2019 (</a:t>
            </a:r>
            <a:r>
              <a:rPr lang="en-AU" dirty="0" smtClean="0">
                <a:solidFill>
                  <a:srgbClr val="FF0000"/>
                </a:solidFill>
              </a:rPr>
              <a:t>N</a:t>
            </a:r>
            <a:r>
              <a:rPr lang="en-AU" dirty="0">
                <a:solidFill>
                  <a:srgbClr val="FF0000"/>
                </a:solidFill>
              </a:rPr>
              <a:t>??????</a:t>
            </a:r>
            <a:r>
              <a:rPr lang="en-AU" dirty="0"/>
              <a:t>)</a:t>
            </a:r>
            <a:endParaRPr lang="en-US" dirty="0"/>
          </a:p>
          <a:p>
            <a:pPr lvl="1"/>
            <a:r>
              <a:rPr lang="en-AU" dirty="0" smtClean="0"/>
              <a:t>Published as ISO/IEC/IEEE 8802-1Q/</a:t>
            </a:r>
            <a:r>
              <a:rPr lang="en-AU" dirty="0" err="1" smtClean="0"/>
              <a:t>Amd</a:t>
            </a:r>
            <a:r>
              <a:rPr lang="en-AU" dirty="0" smtClean="0"/>
              <a:t> 6</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146</a:t>
            </a:fld>
            <a:endParaRPr lang="en-US"/>
          </a:p>
        </p:txBody>
      </p:sp>
    </p:spTree>
    <p:extLst>
      <p:ext uri="{BB962C8B-B14F-4D97-AF65-F5344CB8AC3E}">
        <p14:creationId xmlns:p14="http://schemas.microsoft.com/office/powerpoint/2010/main" val="2400662868"/>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has been published as ISO/IEC/IEEE </a:t>
            </a:r>
            <a:r>
              <a:rPr lang="en-AU" dirty="0" smtClean="0"/>
              <a:t>8802-1Q:2016/</a:t>
            </a:r>
            <a:r>
              <a:rPr lang="en-AU" dirty="0" err="1" smtClean="0"/>
              <a:t>Amd</a:t>
            </a:r>
            <a:r>
              <a:rPr lang="en-AU" dirty="0" smtClean="0"/>
              <a:t> 7:2019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a:solidFill>
                  <a:srgbClr val="00B050"/>
                </a:solidFill>
              </a:rPr>
              <a:t>passed</a:t>
            </a:r>
            <a:endParaRPr lang="en-AU" dirty="0">
              <a:solidFill>
                <a:schemeClr val="accent2"/>
              </a:solidFill>
            </a:endParaRPr>
          </a:p>
          <a:p>
            <a:pPr lvl="1"/>
            <a:r>
              <a:rPr lang="en-AU" dirty="0" smtClean="0"/>
              <a:t>802.1</a:t>
            </a:r>
            <a:r>
              <a:rPr lang="en-AU" dirty="0"/>
              <a:t>Qch</a:t>
            </a:r>
            <a:r>
              <a:rPr lang="en-AU" dirty="0" smtClean="0"/>
              <a:t> </a:t>
            </a:r>
            <a:r>
              <a:rPr lang="en-AU" dirty="0"/>
              <a:t>was submitted in Nov 2017 </a:t>
            </a:r>
            <a:r>
              <a:rPr lang="en-AU" dirty="0" smtClean="0"/>
              <a:t>(</a:t>
            </a:r>
            <a:r>
              <a:rPr lang="en-AU" dirty="0"/>
              <a:t>N16743</a:t>
            </a:r>
            <a:r>
              <a:rPr lang="en-AU" dirty="0" smtClean="0"/>
              <a:t>)</a:t>
            </a:r>
            <a:endParaRPr lang="en-AU" dirty="0"/>
          </a:p>
          <a:p>
            <a:pPr lvl="1"/>
            <a:r>
              <a:rPr lang="en-AU" dirty="0" smtClean="0"/>
              <a:t>802.1</a:t>
            </a:r>
            <a:r>
              <a:rPr lang="en-AU" dirty="0"/>
              <a:t>Qch</a:t>
            </a:r>
            <a:r>
              <a:rPr lang="en-AU" dirty="0" smtClean="0"/>
              <a:t> </a:t>
            </a:r>
            <a:r>
              <a:rPr lang="en-AU" dirty="0"/>
              <a:t>passed 60-day pre-ballot on </a:t>
            </a:r>
            <a:r>
              <a:rPr lang="en-AU" dirty="0" smtClean="0"/>
              <a:t>18 </a:t>
            </a:r>
            <a:r>
              <a:rPr lang="en-AU" dirty="0"/>
              <a:t>Jan 2018 (</a:t>
            </a:r>
            <a:r>
              <a:rPr lang="en-AU" dirty="0" smtClean="0"/>
              <a:t>N16762)</a:t>
            </a:r>
            <a:endParaRPr lang="en-AU" dirty="0"/>
          </a:p>
          <a:p>
            <a:pPr lvl="2"/>
            <a:r>
              <a:rPr lang="en-AU" dirty="0"/>
              <a:t>Passed 9/0/13 on need for ISO standard</a:t>
            </a:r>
          </a:p>
          <a:p>
            <a:pPr lvl="2"/>
            <a:r>
              <a:rPr lang="en-AU" dirty="0"/>
              <a:t>Passed </a:t>
            </a:r>
            <a:r>
              <a:rPr lang="en-AU" dirty="0" smtClean="0"/>
              <a:t>7/0/15 </a:t>
            </a:r>
            <a:r>
              <a:rPr lang="en-AU" dirty="0"/>
              <a:t>on support for submission to FDIS </a:t>
            </a:r>
            <a:endParaRPr lang="en-AU" dirty="0" smtClean="0"/>
          </a:p>
          <a:p>
            <a:pPr lvl="1"/>
            <a:r>
              <a:rPr lang="en-AU" dirty="0" smtClean="0"/>
              <a:t>No comments were received</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FDIS ballot passed 9/0/10 on 3 Jan </a:t>
            </a:r>
            <a:r>
              <a:rPr lang="en-AU" dirty="0" smtClean="0"/>
              <a:t>2019 </a:t>
            </a:r>
            <a:r>
              <a:rPr lang="en-AU" dirty="0"/>
              <a:t>(</a:t>
            </a:r>
            <a:r>
              <a:rPr lang="en-AU" dirty="0">
                <a:solidFill>
                  <a:srgbClr val="FF0000"/>
                </a:solidFill>
              </a:rPr>
              <a:t>N??????</a:t>
            </a:r>
            <a:r>
              <a:rPr lang="en-AU" dirty="0"/>
              <a:t>)</a:t>
            </a:r>
            <a:endParaRPr lang="en-US" dirty="0"/>
          </a:p>
          <a:p>
            <a:pPr lvl="1"/>
            <a:r>
              <a:rPr lang="en-AU" dirty="0" smtClean="0"/>
              <a:t>Published </a:t>
            </a:r>
            <a:r>
              <a:rPr lang="en-AU" dirty="0"/>
              <a:t>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147</a:t>
            </a:fld>
            <a:endParaRPr lang="en-US"/>
          </a:p>
        </p:txBody>
      </p:sp>
    </p:spTree>
    <p:extLst>
      <p:ext uri="{BB962C8B-B14F-4D97-AF65-F5344CB8AC3E}">
        <p14:creationId xmlns:p14="http://schemas.microsoft.com/office/powerpoint/2010/main" val="2029258541"/>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has been published as </a:t>
            </a:r>
            <a:r>
              <a:rPr lang="en-AU" dirty="0"/>
              <a:t>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endParaRPr lang="en-AU" dirty="0" smtClean="0">
              <a:solidFill>
                <a:schemeClr val="accent2"/>
              </a:solidFill>
            </a:endParaRPr>
          </a:p>
          <a:p>
            <a:pPr lvl="1"/>
            <a:r>
              <a:rPr lang="en-AU" dirty="0"/>
              <a:t>Passed on </a:t>
            </a:r>
            <a:r>
              <a:rPr lang="en-AU" dirty="0" smtClean="0"/>
              <a:t>12 Apr 218 (N16792)</a:t>
            </a:r>
            <a:endParaRPr lang="en-AU" dirty="0"/>
          </a:p>
          <a:p>
            <a:pPr lvl="2"/>
            <a:r>
              <a:rPr lang="en-AU" dirty="0"/>
              <a:t>Support need for IS: passed </a:t>
            </a:r>
            <a:r>
              <a:rPr lang="en-AU" dirty="0" smtClean="0"/>
              <a:t>11/0/8</a:t>
            </a:r>
            <a:endParaRPr lang="en-AU" dirty="0"/>
          </a:p>
          <a:p>
            <a:pPr lvl="2"/>
            <a:r>
              <a:rPr lang="en-AU" dirty="0"/>
              <a:t>Support this IS: passed </a:t>
            </a:r>
            <a:r>
              <a:rPr lang="en-AU" dirty="0" smtClean="0"/>
              <a:t>11/0/8</a:t>
            </a:r>
            <a:endParaRPr lang="en-AU" dirty="0"/>
          </a:p>
          <a:p>
            <a:pPr lvl="2"/>
            <a:r>
              <a:rPr lang="en-AU" dirty="0"/>
              <a:t>No comments</a:t>
            </a:r>
          </a:p>
          <a:p>
            <a:r>
              <a:rPr lang="en-AU" dirty="0" smtClean="0"/>
              <a:t>FDIS ballot: </a:t>
            </a:r>
            <a:r>
              <a:rPr lang="en-AU" dirty="0" smtClean="0">
                <a:solidFill>
                  <a:srgbClr val="00B050"/>
                </a:solidFill>
              </a:rPr>
              <a:t>passed &amp; published</a:t>
            </a:r>
          </a:p>
          <a:p>
            <a:pPr lvl="1"/>
            <a:r>
              <a:rPr lang="en-AU" dirty="0"/>
              <a:t>FDIS ballot passed </a:t>
            </a:r>
            <a:r>
              <a:rPr lang="en-AU" dirty="0" smtClean="0"/>
              <a:t>9/0/10 </a:t>
            </a:r>
            <a:r>
              <a:rPr lang="en-AU" dirty="0"/>
              <a:t>on 26 Dec 2018 (</a:t>
            </a:r>
            <a:r>
              <a:rPr lang="en-AU" dirty="0">
                <a:solidFill>
                  <a:srgbClr val="FF0000"/>
                </a:solidFill>
              </a:rPr>
              <a:t>N??????</a:t>
            </a:r>
            <a:r>
              <a:rPr lang="en-AU" dirty="0"/>
              <a:t>)</a:t>
            </a:r>
            <a:endParaRPr lang="en-US" dirty="0" smtClean="0"/>
          </a:p>
          <a:p>
            <a:pPr lvl="1"/>
            <a:r>
              <a:rPr lang="en-US" dirty="0" smtClean="0"/>
              <a:t>Published </a:t>
            </a:r>
            <a:r>
              <a:rPr lang="en-US" dirty="0"/>
              <a:t>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has been published as </a:t>
            </a:r>
            <a:r>
              <a:rPr lang="en-AU" dirty="0"/>
              <a:t>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a:t>
            </a:r>
            <a:r>
              <a:rPr lang="en-AU" dirty="0" smtClean="0"/>
              <a:t>N16793)</a:t>
            </a:r>
            <a:endParaRPr lang="en-AU" dirty="0"/>
          </a:p>
          <a:p>
            <a:pPr lvl="2"/>
            <a:r>
              <a:rPr lang="en-AU" dirty="0"/>
              <a:t>Support need for IS: passed 11/0/8</a:t>
            </a:r>
          </a:p>
          <a:p>
            <a:pPr lvl="2"/>
            <a:r>
              <a:rPr lang="en-AU" dirty="0"/>
              <a:t>Support this IS: passed 11/0/8</a:t>
            </a:r>
          </a:p>
          <a:p>
            <a:pPr lvl="2"/>
            <a:r>
              <a:rPr lang="en-AU" dirty="0"/>
              <a:t>No comments</a:t>
            </a:r>
          </a:p>
          <a:p>
            <a:r>
              <a:rPr lang="en-AU" dirty="0"/>
              <a:t>FDIS ballot</a:t>
            </a:r>
            <a:r>
              <a:rPr lang="en-AU" dirty="0" smtClean="0"/>
              <a:t>: </a:t>
            </a:r>
            <a:r>
              <a:rPr lang="en-AU" dirty="0">
                <a:solidFill>
                  <a:srgbClr val="00B050"/>
                </a:solidFill>
              </a:rPr>
              <a:t>passed &amp; </a:t>
            </a:r>
            <a:r>
              <a:rPr lang="en-AU" dirty="0" smtClean="0">
                <a:solidFill>
                  <a:srgbClr val="00B050"/>
                </a:solidFill>
              </a:rPr>
              <a:t>published </a:t>
            </a:r>
          </a:p>
          <a:p>
            <a:pPr lvl="1"/>
            <a:r>
              <a:rPr lang="en-AU" dirty="0" smtClean="0"/>
              <a:t>FDIS </a:t>
            </a:r>
            <a:r>
              <a:rPr lang="en-AU" dirty="0"/>
              <a:t>ballot passed </a:t>
            </a:r>
            <a:r>
              <a:rPr lang="en-AU" dirty="0" smtClean="0"/>
              <a:t>9/0/10 </a:t>
            </a:r>
            <a:r>
              <a:rPr lang="en-AU" dirty="0"/>
              <a:t>on 26 Dec 2018 (</a:t>
            </a:r>
            <a:r>
              <a:rPr lang="en-AU" dirty="0">
                <a:solidFill>
                  <a:srgbClr val="FF0000"/>
                </a:solidFill>
              </a:rPr>
              <a:t>N??????</a:t>
            </a:r>
            <a:r>
              <a:rPr lang="en-AU" dirty="0"/>
              <a:t>)</a:t>
            </a:r>
            <a:endParaRPr lang="en-US" dirty="0"/>
          </a:p>
          <a:p>
            <a:pPr lvl="1"/>
            <a:r>
              <a:rPr lang="en-US" dirty="0" smtClean="0"/>
              <a:t>Published as </a:t>
            </a:r>
            <a:r>
              <a:rPr lang="en-AU" dirty="0" smtClean="0"/>
              <a:t>ISO/IEC/IEEE </a:t>
            </a:r>
            <a:r>
              <a:rPr lang="en-AU" dirty="0"/>
              <a:t>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149</a:t>
            </a:fld>
            <a:endParaRPr lang="en-US"/>
          </a:p>
        </p:txBody>
      </p:sp>
    </p:spTree>
    <p:extLst>
      <p:ext uri="{BB962C8B-B14F-4D97-AF65-F5344CB8AC3E}">
        <p14:creationId xmlns:p14="http://schemas.microsoft.com/office/powerpoint/2010/main" val="115300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27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a:t>
            </a:r>
            <a:r>
              <a:rPr lang="en-AU" dirty="0" smtClean="0"/>
              <a:t>has been published as </a:t>
            </a:r>
            <a:r>
              <a:rPr lang="en-AU" dirty="0"/>
              <a:t>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rgbClr val="00B050"/>
                </a:solidFill>
              </a:rPr>
              <a:t>passed</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150</a:t>
            </a:fld>
            <a:endParaRPr lang="en-US"/>
          </a:p>
        </p:txBody>
      </p:sp>
    </p:spTree>
    <p:extLst>
      <p:ext uri="{BB962C8B-B14F-4D97-AF65-F5344CB8AC3E}">
        <p14:creationId xmlns:p14="http://schemas.microsoft.com/office/powerpoint/2010/main" val="4138948983"/>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smtClean="0"/>
              <a:t>…</a:t>
            </a:r>
          </a:p>
          <a:p>
            <a:pPr lvl="1"/>
            <a:r>
              <a:rPr lang="en-AU" dirty="0" smtClean="0"/>
              <a:t>Unfortunately, errors in the publication process required a re-run of the 60-day pre-ballot, which passed on 1 Sept 2017 (N16697)</a:t>
            </a:r>
          </a:p>
          <a:p>
            <a:pPr lvl="2"/>
            <a:r>
              <a:rPr lang="en-AU" dirty="0"/>
              <a:t>Need? </a:t>
            </a:r>
            <a:r>
              <a:rPr lang="en-AU" dirty="0" smtClean="0"/>
              <a:t>9/1/11</a:t>
            </a:r>
            <a:endParaRPr lang="en-AU" dirty="0"/>
          </a:p>
          <a:p>
            <a:pPr lvl="2"/>
            <a:r>
              <a:rPr lang="en-AU" dirty="0"/>
              <a:t>Submission? </a:t>
            </a:r>
            <a:r>
              <a:rPr lang="en-AU" dirty="0" smtClean="0"/>
              <a:t>9/1/11</a:t>
            </a:r>
          </a:p>
          <a:p>
            <a:pPr lvl="1"/>
            <a:r>
              <a:rPr lang="en-AU" dirty="0" smtClean="0">
                <a:solidFill>
                  <a:schemeClr val="tx2"/>
                </a:solidFill>
              </a:rPr>
              <a:t>China </a:t>
            </a:r>
            <a:r>
              <a:rPr lang="en-AU" dirty="0">
                <a:solidFill>
                  <a:schemeClr val="tx2"/>
                </a:solidFill>
              </a:rPr>
              <a:t>voted “no” with the usual security related </a:t>
            </a:r>
            <a:r>
              <a:rPr lang="en-AU" dirty="0" smtClean="0">
                <a:solidFill>
                  <a:schemeClr val="tx2"/>
                </a:solidFill>
              </a:rPr>
              <a:t>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a:t>
            </a:r>
            <a:r>
              <a:rPr lang="en-AU" dirty="0" smtClean="0">
                <a:solidFill>
                  <a:schemeClr val="tx2"/>
                </a:solidFill>
              </a:rPr>
              <a:t>was sent in Oct </a:t>
            </a:r>
            <a:r>
              <a:rPr lang="en-AU" dirty="0">
                <a:solidFill>
                  <a:schemeClr val="tx2"/>
                </a:solidFill>
              </a:rPr>
              <a:t>2017 </a:t>
            </a:r>
            <a:r>
              <a:rPr lang="en-AU" dirty="0" smtClean="0">
                <a:solidFill>
                  <a:schemeClr val="tx2"/>
                </a:solidFill>
              </a:rPr>
              <a:t>(</a:t>
            </a:r>
            <a:r>
              <a:rPr lang="en-AU" dirty="0">
                <a:solidFill>
                  <a:schemeClr val="tx2"/>
                </a:solidFill>
              </a:rPr>
              <a:t>N16725)</a:t>
            </a:r>
          </a:p>
          <a:p>
            <a:r>
              <a:rPr lang="en-AU" dirty="0" smtClean="0"/>
              <a:t>FDIS ballot: </a:t>
            </a:r>
            <a:r>
              <a:rPr lang="en-AU" dirty="0" smtClean="0">
                <a:solidFill>
                  <a:srgbClr val="00B050"/>
                </a:solidFill>
              </a:rPr>
              <a:t>passed &amp; published</a:t>
            </a:r>
          </a:p>
          <a:p>
            <a:pPr lvl="1"/>
            <a:r>
              <a:rPr lang="en-AU" dirty="0"/>
              <a:t>FDIS ballot passed </a:t>
            </a:r>
            <a:r>
              <a:rPr lang="en-AU" dirty="0" smtClean="0"/>
              <a:t>9/1/9 </a:t>
            </a:r>
            <a:r>
              <a:rPr lang="en-AU" dirty="0"/>
              <a:t>on </a:t>
            </a:r>
            <a:r>
              <a:rPr lang="en-AU" dirty="0" smtClean="0"/>
              <a:t>26 Dec 2018 </a:t>
            </a:r>
            <a:r>
              <a:rPr lang="en-AU" dirty="0"/>
              <a:t>(</a:t>
            </a:r>
            <a:r>
              <a:rPr lang="en-AU" dirty="0" smtClean="0">
                <a:solidFill>
                  <a:srgbClr val="FF0000"/>
                </a:solidFill>
              </a:rPr>
              <a:t>N??????</a:t>
            </a:r>
            <a:r>
              <a:rPr lang="en-AU" dirty="0" smtClean="0"/>
              <a:t>)</a:t>
            </a:r>
            <a:endParaRPr lang="en-AU" dirty="0"/>
          </a:p>
          <a:p>
            <a:pPr lvl="2"/>
            <a:r>
              <a:rPr lang="en-AU" dirty="0" smtClean="0"/>
              <a:t>China voted no</a:t>
            </a:r>
            <a:endParaRPr lang="en-AU" dirty="0"/>
          </a:p>
          <a:p>
            <a:pPr lvl="1"/>
            <a:r>
              <a:rPr lang="en-AU" dirty="0" smtClean="0"/>
              <a:t>A response was sent in Feb 2019 (N16888) – see </a:t>
            </a:r>
            <a:r>
              <a:rPr lang="en-AU" dirty="0">
                <a:hlinkClick r:id="rId3"/>
              </a:rPr>
              <a:t>11-19-0062-01</a:t>
            </a:r>
            <a:endParaRPr lang="en-AU" dirty="0" smtClean="0"/>
          </a:p>
          <a:p>
            <a:pPr lvl="1"/>
            <a:r>
              <a:rPr lang="en-AU" dirty="0" smtClean="0"/>
              <a:t>Published as </a:t>
            </a:r>
            <a:r>
              <a:rPr lang="en-AU" dirty="0"/>
              <a:t>ISO/IEC/IEEE </a:t>
            </a:r>
            <a:r>
              <a:rPr lang="en-AU" dirty="0" smtClean="0"/>
              <a:t>8802-11:2018/</a:t>
            </a:r>
            <a:r>
              <a:rPr lang="en-AU" dirty="0" err="1" smtClean="0"/>
              <a:t>Amd</a:t>
            </a:r>
            <a:r>
              <a:rPr lang="en-AU" dirty="0" smtClean="0"/>
              <a:t> </a:t>
            </a:r>
            <a:r>
              <a:rPr lang="en-AU" dirty="0"/>
              <a:t>1</a:t>
            </a:r>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151</a:t>
            </a:fld>
            <a:endParaRPr lang="en-US"/>
          </a:p>
        </p:txBody>
      </p:sp>
    </p:spTree>
    <p:extLst>
      <p:ext uri="{BB962C8B-B14F-4D97-AF65-F5344CB8AC3E}">
        <p14:creationId xmlns:p14="http://schemas.microsoft.com/office/powerpoint/2010/main" val="27713177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27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smtClean="0"/>
                        <a:t>802.1Qbv</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smtClean="0"/>
                        <a:t>802.1AB</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smtClean="0"/>
                        <a:t>802.1Qca</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smtClean="0"/>
                        <a:t>802.1Qbu</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smtClean="0"/>
                        <a:t>802.1Qbz</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smtClean="0">
                          <a:latin typeface="+mj-lt"/>
                          <a:cs typeface="Arial" panose="020B0604020202020204" pitchFamily="34" charset="0"/>
                        </a:rPr>
                        <a:t>802.1Qcd</a:t>
                      </a:r>
                      <a:endParaRPr lang="en-AU" sz="1600" b="0" dirty="0"/>
                    </a:p>
                  </a:txBody>
                  <a:tcPr marL="115147" marR="115147"/>
                </a:tc>
                <a:tc>
                  <a:txBody>
                    <a:bodyPr/>
                    <a:lstStyle/>
                    <a:p>
                      <a:pPr algn="ctr"/>
                      <a:r>
                        <a:rPr lang="en-AU" sz="1600" b="0" dirty="0" smtClean="0">
                          <a:solidFill>
                            <a:srgbClr val="00B050"/>
                          </a:solidFill>
                        </a:rPr>
                        <a:t>Oct</a:t>
                      </a:r>
                      <a:r>
                        <a:rPr lang="en-AU" sz="1600" b="0" baseline="0" dirty="0" smtClean="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smtClean="0"/>
                        <a:t>802.1Q-Cor1</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dk1"/>
                          </a:solidFill>
                          <a:latin typeface="+mn-lt"/>
                          <a:ea typeface="+mn-ea"/>
                          <a:cs typeface="+mn-cs"/>
                        </a:rPr>
                        <a:t>802.1AC-Rev</a:t>
                      </a:r>
                    </a:p>
                  </a:txBody>
                  <a:tcPr marL="115147" marR="0"/>
                </a:tc>
                <a:tc>
                  <a:txBody>
                    <a:bodyPr/>
                    <a:lstStyle/>
                    <a:p>
                      <a:pPr algn="ctr"/>
                      <a:r>
                        <a:rPr lang="en-AU" sz="1600" b="0" dirty="0" smtClean="0">
                          <a:solidFill>
                            <a:srgbClr val="00B050"/>
                          </a:solidFill>
                        </a:rPr>
                        <a:t>May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smtClean="0"/>
                        <a:t>802d</a:t>
                      </a:r>
                      <a:endParaRPr lang="en-AU" sz="1600" b="0" dirty="0"/>
                    </a:p>
                  </a:txBody>
                  <a:tcPr marL="115147" marR="0"/>
                </a:tc>
                <a:tc>
                  <a:txBody>
                    <a:bodyPr/>
                    <a:lstStyle/>
                    <a:p>
                      <a:pPr algn="ctr"/>
                      <a:r>
                        <a:rPr lang="en-AU" sz="1600" b="0" dirty="0" smtClean="0">
                          <a:solidFill>
                            <a:srgbClr val="00B050"/>
                          </a:solidFill>
                        </a:rPr>
                        <a:t>Jun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smtClean="0"/>
                        <a:t>802.1AX/Cor1 </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smtClean="0"/>
                        <a:t>802.1AEcg</a:t>
                      </a:r>
                      <a:endParaRPr lang="en-AU" sz="1600" b="0" dirty="0"/>
                    </a:p>
                  </a:txBody>
                  <a:tcPr marL="115147" marR="0"/>
                </a:tc>
                <a:tc>
                  <a:txBody>
                    <a:bodyPr/>
                    <a:lstStyle/>
                    <a:p>
                      <a:pPr algn="ctr"/>
                      <a:r>
                        <a:rPr lang="en-AU" sz="1600" b="0" dirty="0" smtClean="0">
                          <a:solidFill>
                            <a:srgbClr val="00B050"/>
                          </a:solidFill>
                        </a:rPr>
                        <a:t>Sep 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27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44352474"/>
              </p:ext>
            </p:extLst>
          </p:nvPr>
        </p:nvGraphicFramePr>
        <p:xfrm>
          <a:off x="761999" y="1712149"/>
          <a:ext cx="7696200" cy="158496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26 Dec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9</a:t>
                      </a:r>
                      <a:r>
                        <a:rPr lang="en-AU" sz="1600" b="0" kern="1200" baseline="0" dirty="0" smtClean="0">
                          <a:solidFill>
                            <a:schemeClr val="tx1"/>
                          </a:solidFill>
                          <a:latin typeface="+mn-lt"/>
                          <a:ea typeface="+mn-ea"/>
                          <a:cs typeface="+mn-cs"/>
                        </a:rPr>
                        <a:t> Dec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 Jan</a:t>
                      </a:r>
                      <a:r>
                        <a:rPr lang="en-AU" sz="1600" b="0" baseline="0" dirty="0" smtClean="0">
                          <a:solidFill>
                            <a:schemeClr val="tx1"/>
                          </a:solidFill>
                          <a:latin typeface="+mj-lt"/>
                        </a:rPr>
                        <a:t>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3324006233"/>
                  </a:ext>
                </a:extLst>
              </a:tr>
            </a:tbl>
          </a:graphicData>
        </a:graphic>
      </p:graphicFrame>
    </p:spTree>
    <p:extLst>
      <p:ext uri="{BB962C8B-B14F-4D97-AF65-F5344CB8AC3E}">
        <p14:creationId xmlns:p14="http://schemas.microsoft.com/office/powerpoint/2010/main" val="7642986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sent 15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7810756"/>
              </p:ext>
            </p:extLst>
          </p:nvPr>
        </p:nvGraphicFramePr>
        <p:xfrm>
          <a:off x="761999" y="1817511"/>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smtClean="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smtClean="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smtClean="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smtClean="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smtClean="0"/>
                        <a:t>802.3/</a:t>
                      </a:r>
                      <a:r>
                        <a:rPr lang="en-AU" sz="1600" dirty="0" err="1" smtClean="0"/>
                        <a:t>Cor</a:t>
                      </a:r>
                      <a:r>
                        <a:rPr lang="en-AU" sz="1600" dirty="0" smtClean="0"/>
                        <a:t> 1 </a:t>
                      </a:r>
                      <a:endParaRPr lang="en-AU" sz="1600" b="0" dirty="0" smtClean="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sent 15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smtClean="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16</a:t>
                      </a:r>
                      <a:r>
                        <a:rPr lang="en-AU" sz="1600" b="0" baseline="0" dirty="0" smtClean="0">
                          <a:solidFill>
                            <a:srgbClr val="00B050"/>
                          </a:solidFill>
                          <a:latin typeface="+mj-lt"/>
                        </a:rPr>
                        <a:t> Apr 17</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n/a</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smtClean="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18 </a:t>
                      </a:r>
                      <a:r>
                        <a:rPr lang="en-AU" sz="1600" b="0" baseline="0" dirty="0" smtClean="0">
                          <a:solidFill>
                            <a:srgbClr val="00B050"/>
                          </a:solidFill>
                          <a:latin typeface="+mj-lt"/>
                        </a:rPr>
                        <a:t>Aug 17</a:t>
                      </a:r>
                      <a:endParaRPr lang="en-AU" sz="1600" b="0" dirty="0" smtClean="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smtClean="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18 </a:t>
                      </a:r>
                      <a:r>
                        <a:rPr lang="en-AU" sz="1600" b="0" kern="1200" baseline="0" dirty="0" smtClean="0">
                          <a:solidFill>
                            <a:srgbClr val="00B050"/>
                          </a:solidFill>
                          <a:latin typeface="+mn-lt"/>
                          <a:ea typeface="+mn-ea"/>
                          <a:cs typeface="+mn-cs"/>
                        </a:rPr>
                        <a:t>Aug 17</a:t>
                      </a:r>
                      <a:endParaRPr lang="en-AU" sz="1600" b="0" kern="1200" dirty="0" smtClean="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12</a:t>
                      </a:r>
                      <a:r>
                        <a:rPr lang="en-AU" sz="1600" b="0" kern="1200" baseline="0" dirty="0" smtClean="0">
                          <a:solidFill>
                            <a:srgbClr val="00B050"/>
                          </a:solidFill>
                          <a:latin typeface="+mn-lt"/>
                          <a:ea typeface="+mn-ea"/>
                          <a:cs typeface="+mn-cs"/>
                        </a:rPr>
                        <a:t> Apr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26</a:t>
                      </a:r>
                      <a:r>
                        <a:rPr lang="en-AU" sz="1600" b="0" kern="1200" baseline="0" dirty="0" smtClean="0">
                          <a:solidFill>
                            <a:srgbClr val="00B050"/>
                          </a:solidFill>
                          <a:latin typeface="+mn-lt"/>
                          <a:ea typeface="+mn-ea"/>
                          <a:cs typeface="+mn-cs"/>
                        </a:rPr>
                        <a:t> Dec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12</a:t>
                      </a:r>
                      <a:r>
                        <a:rPr lang="en-AU" sz="1600" b="0" kern="1200" baseline="0" dirty="0" smtClean="0">
                          <a:solidFill>
                            <a:srgbClr val="00B050"/>
                          </a:solidFill>
                          <a:latin typeface="+mn-lt"/>
                          <a:ea typeface="+mn-ea"/>
                          <a:cs typeface="+mn-cs"/>
                        </a:rPr>
                        <a:t> Apr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26</a:t>
                      </a:r>
                      <a:r>
                        <a:rPr lang="en-AU" sz="1600" b="0" kern="1200" baseline="0" dirty="0" smtClean="0">
                          <a:solidFill>
                            <a:srgbClr val="00B050"/>
                          </a:solidFill>
                          <a:latin typeface="+mn-lt"/>
                          <a:ea typeface="+mn-ea"/>
                          <a:cs typeface="+mn-cs"/>
                        </a:rPr>
                        <a:t> Dec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Atlanta in May 2019</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sent 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5218662"/>
              </p:ext>
            </p:extLst>
          </p:nvPr>
        </p:nvGraphicFramePr>
        <p:xfrm>
          <a:off x="761999" y="1712148"/>
          <a:ext cx="7696200" cy="3422415"/>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extLst>
                  <a:ext uri="{0D108BD9-81ED-4DB2-BD59-A6C34878D82A}">
                    <a16:rowId xmlns:a16="http://schemas.microsoft.com/office/drawing/2014/main" val="10005"/>
                  </a:ext>
                </a:extLst>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smtClean="0">
                          <a:latin typeface="+mj-lt"/>
                          <a:cs typeface="Arial" panose="020B0604020202020204" pitchFamily="34" charset="0"/>
                        </a:rPr>
                        <a:t>802.11-2016</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smtClean="0">
                          <a:latin typeface="+mj-lt"/>
                          <a:cs typeface="Arial" panose="020B0604020202020204" pitchFamily="34" charset="0"/>
                        </a:rPr>
                        <a:t>802.11ai</a:t>
                      </a:r>
                      <a:endParaRPr lang="en-AU" sz="1600" b="0" dirty="0">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a:t>
                      </a:r>
                      <a:r>
                        <a:rPr lang="en-AU" sz="1600" b="0" kern="1200" baseline="0" dirty="0" smtClean="0">
                          <a:solidFill>
                            <a:srgbClr val="00B050"/>
                          </a:solidFill>
                          <a:latin typeface="+mn-lt"/>
                          <a:ea typeface="+mn-ea"/>
                          <a:cs typeface="+mn-cs"/>
                        </a:rPr>
                        <a:t> Sep 17</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26</a:t>
                      </a:r>
                      <a:r>
                        <a:rPr lang="en-AU" sz="1600" b="0" kern="1200" baseline="0" dirty="0" smtClean="0">
                          <a:solidFill>
                            <a:srgbClr val="00B050"/>
                          </a:solidFill>
                          <a:latin typeface="+mn-lt"/>
                          <a:ea typeface="+mn-ea"/>
                          <a:cs typeface="+mn-cs"/>
                        </a:rPr>
                        <a:t> Dec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bl>
          </a:graphicData>
        </a:graphic>
      </p:graphicFrame>
    </p:spTree>
    <p:extLst>
      <p:ext uri="{BB962C8B-B14F-4D97-AF65-F5344CB8AC3E}">
        <p14:creationId xmlns:p14="http://schemas.microsoft.com/office/powerpoint/2010/main" val="25722098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sent two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98086280"/>
              </p:ext>
            </p:extLst>
          </p:nvPr>
        </p:nvGraphicFramePr>
        <p:xfrm>
          <a:off x="761999" y="1712148"/>
          <a:ext cx="7696200" cy="131139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802.15.3</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smtClean="0">
                          <a:latin typeface="+mj-lt"/>
                          <a:cs typeface="Arial" panose="020B0604020202020204" pitchFamily="34" charset="0"/>
                        </a:rPr>
                        <a:t>802.15.4</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448534767"/>
                  </a:ext>
                </a:extLst>
              </a:tr>
            </a:tbl>
          </a:graphicData>
        </a:graphic>
      </p:graphicFrame>
    </p:spTree>
    <p:extLst>
      <p:ext uri="{BB962C8B-B14F-4D97-AF65-F5344CB8AC3E}">
        <p14:creationId xmlns:p14="http://schemas.microsoft.com/office/powerpoint/2010/main" val="4818001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WG has sent zero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smtClean="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WG has sent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802.21-2017</a:t>
                      </a:r>
                      <a:endParaRPr lang="en-AU" sz="1600" b="0" kern="1200" dirty="0" smtClean="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Jun</a:t>
                      </a:r>
                      <a:r>
                        <a:rPr lang="en-AU" sz="1600" b="0" baseline="0" dirty="0" smtClean="0">
                          <a:solidFill>
                            <a:srgbClr val="00B050"/>
                          </a:solidFill>
                        </a:rPr>
                        <a:t> 2018</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has sent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smtClean="0">
                          <a:latin typeface="+mj-lt"/>
                          <a:cs typeface="Arial" panose="020B0604020202020204" pitchFamily="34" charset="0"/>
                        </a:rPr>
                        <a:t>802.22a</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smtClean="0">
                          <a:latin typeface="+mj-lt"/>
                          <a:cs typeface="Arial" panose="020B0604020202020204" pitchFamily="34" charset="0"/>
                        </a:rPr>
                        <a:t>802.22b</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11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25</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890588710"/>
              </p:ext>
            </p:extLst>
          </p:nvPr>
        </p:nvGraphicFramePr>
        <p:xfrm>
          <a:off x="152399" y="19812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a:t>
                      </a:r>
                      <a:r>
                        <a:rPr lang="en-AU" sz="1600" b="0" kern="1200" baseline="0" dirty="0" smtClean="0">
                          <a:solidFill>
                            <a:schemeClr val="tx1"/>
                          </a:solidFill>
                          <a:latin typeface="+mn-lt"/>
                          <a:ea typeface="+mn-ea"/>
                          <a:cs typeface="+mn-cs"/>
                        </a:rPr>
                        <a:t> Feb 18</a:t>
                      </a:r>
                      <a:endParaRPr lang="en-AU" sz="1600" b="0" kern="1200" dirty="0" smtClean="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26 Dec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FF0000"/>
                          </a:solidFill>
                          <a:latin typeface="+mn-lt"/>
                          <a:ea typeface="+mn-ea"/>
                          <a:cs typeface="+mn-cs"/>
                        </a:rPr>
                        <a:t>when</a:t>
                      </a:r>
                    </a:p>
                  </a:txBody>
                  <a:tcPr marL="115147" marR="115147"/>
                </a:tc>
                <a:extLst>
                  <a:ext uri="{0D108BD9-81ED-4DB2-BD59-A6C34878D82A}">
                    <a16:rowId xmlns:a16="http://schemas.microsoft.com/office/drawing/2014/main" val="4150876632"/>
                  </a:ext>
                </a:extLst>
              </a:tr>
              <a:tr h="330320">
                <a:tc>
                  <a:txBody>
                    <a:bodyPr/>
                    <a:lstStyle/>
                    <a:p>
                      <a:r>
                        <a:rPr lang="en-AU" sz="1600" dirty="0" smtClean="0">
                          <a:latin typeface="+mj-lt"/>
                          <a:cs typeface="Arial" panose="020B0604020202020204" pitchFamily="34" charset="0"/>
                        </a:rPr>
                        <a:t>.1Q-2018</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FF0000"/>
                          </a:solidFill>
                          <a:latin typeface="+mn-lt"/>
                          <a:ea typeface="+mn-ea"/>
                          <a:cs typeface="+mn-cs"/>
                        </a:rPr>
                        <a:t>when</a:t>
                      </a:r>
                      <a:endParaRPr lang="en-AU" sz="1600" b="0" dirty="0" smtClean="0">
                        <a:solidFill>
                          <a:srgbClr val="FF0000"/>
                        </a:solidFill>
                        <a:latin typeface="+mj-lt"/>
                      </a:endParaRPr>
                    </a:p>
                  </a:txBody>
                  <a:tcPr marL="115147" marR="115147"/>
                </a:tc>
                <a:extLst>
                  <a:ext uri="{0D108BD9-81ED-4DB2-BD59-A6C34878D82A}">
                    <a16:rowId xmlns:a16="http://schemas.microsoft.com/office/drawing/2014/main" val="1817939056"/>
                  </a:ext>
                </a:extLst>
              </a:tr>
              <a:tr h="330320">
                <a:tc>
                  <a:txBody>
                    <a:bodyPr/>
                    <a:lstStyle/>
                    <a:p>
                      <a:r>
                        <a:rPr lang="en-AU" sz="1600" dirty="0" smtClean="0">
                          <a:latin typeface="+mj-lt"/>
                          <a:cs typeface="Arial" panose="020B0604020202020204" pitchFamily="34" charset="0"/>
                        </a:rPr>
                        <a:t>.1Qcc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smtClean="0">
                          <a:latin typeface="+mj-lt"/>
                          <a:cs typeface="Arial" panose="020B0604020202020204" pitchFamily="34" charset="0"/>
                        </a:rPr>
                        <a:t>.1Qcp</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smtClean="0">
                          <a:latin typeface="+mj-lt"/>
                          <a:cs typeface="Arial" panose="020B0604020202020204" pitchFamily="34" charset="0"/>
                        </a:rPr>
                        <a:t>.1AR-Rev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14</a:t>
                      </a:r>
                      <a:r>
                        <a:rPr lang="en-AU" sz="1600" b="0" kern="1200" baseline="0" dirty="0" smtClean="0">
                          <a:solidFill>
                            <a:schemeClr val="tx1"/>
                          </a:solidFill>
                          <a:latin typeface="+mn-lt"/>
                          <a:ea typeface="+mn-ea"/>
                          <a:cs typeface="+mn-cs"/>
                        </a:rPr>
                        <a:t> Oct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Jan</a:t>
                      </a:r>
                      <a:r>
                        <a:rPr lang="en-AU" sz="1600" b="0" kern="1200" baseline="0" dirty="0" smtClean="0">
                          <a:solidFill>
                            <a:srgbClr val="00B050"/>
                          </a:solidFill>
                          <a:latin typeface="+mn-lt"/>
                          <a:ea typeface="+mn-ea"/>
                          <a:cs typeface="+mn-cs"/>
                        </a:rPr>
                        <a:t> 19</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216655859"/>
                  </a:ext>
                </a:extLst>
              </a:tr>
              <a:tr h="330320">
                <a:tc>
                  <a:txBody>
                    <a:bodyPr/>
                    <a:lstStyle/>
                    <a:p>
                      <a:r>
                        <a:rPr lang="en-AU" sz="1600" dirty="0" smtClean="0">
                          <a:latin typeface="+mj-lt"/>
                          <a:cs typeface="Arial" panose="020B0604020202020204" pitchFamily="34" charset="0"/>
                        </a:rPr>
                        <a:t>.1CM</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14</a:t>
                      </a:r>
                      <a:r>
                        <a:rPr lang="en-AU" sz="1600" b="0" kern="1200" baseline="0" dirty="0" smtClean="0">
                          <a:solidFill>
                            <a:schemeClr val="tx1"/>
                          </a:solidFill>
                          <a:latin typeface="+mn-lt"/>
                          <a:ea typeface="+mn-ea"/>
                          <a:cs typeface="+mn-cs"/>
                        </a:rPr>
                        <a:t> Oct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Jun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40706752"/>
                  </a:ext>
                </a:extLst>
              </a:tr>
              <a:tr h="330320">
                <a:tc>
                  <a:txBody>
                    <a:bodyPr/>
                    <a:lstStyle/>
                    <a:p>
                      <a:r>
                        <a:rPr lang="en-AU" sz="1600" dirty="0" smtClean="0">
                          <a:latin typeface="+mj-lt"/>
                          <a:cs typeface="Arial" panose="020B0604020202020204" pitchFamily="34" charset="0"/>
                        </a:rPr>
                        <a:t>.1Qcy</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446974359"/>
                  </a:ext>
                </a:extLst>
              </a:tr>
              <a:tr h="330320">
                <a:tc>
                  <a:txBody>
                    <a:bodyPr/>
                    <a:lstStyle/>
                    <a:p>
                      <a:r>
                        <a:rPr lang="en-AU" sz="1600" dirty="0" smtClean="0"/>
                        <a:t>.</a:t>
                      </a:r>
                      <a:r>
                        <a:rPr lang="en-AU" sz="1600" dirty="0" smtClean="0">
                          <a:cs typeface="Arial" panose="020B0604020202020204" pitchFamily="34" charset="0"/>
                        </a:rPr>
                        <a:t>1AC/Cor-1</a:t>
                      </a:r>
                      <a:r>
                        <a:rPr lang="en-AU" sz="1600" dirty="0" smtClean="0"/>
                        <a:t>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17</a:t>
                      </a:r>
                      <a:r>
                        <a:rPr lang="en-AU" sz="1600" b="0" baseline="0" dirty="0" smtClean="0">
                          <a:solidFill>
                            <a:schemeClr val="tx1"/>
                          </a:solidFill>
                          <a:latin typeface="+mj-lt"/>
                        </a:rPr>
                        <a:t> Mar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457729634"/>
                  </a:ext>
                </a:extLst>
              </a:tr>
              <a:tr h="330320">
                <a:tc>
                  <a:txBody>
                    <a:bodyPr/>
                    <a:lstStyle/>
                    <a:p>
                      <a:r>
                        <a:rPr lang="en-AU" sz="1600" dirty="0" smtClean="0">
                          <a:latin typeface="+mj-lt"/>
                          <a:cs typeface="Arial" panose="020B0604020202020204" pitchFamily="34" charset="0"/>
                        </a:rPr>
                        <a:t>.1Xck</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FF0000"/>
                          </a:solidFill>
                          <a:latin typeface="+mn-lt"/>
                          <a:ea typeface="+mn-ea"/>
                          <a:cs typeface="+mn-cs"/>
                        </a:rPr>
                        <a:t>when</a:t>
                      </a:r>
                      <a:endParaRPr lang="en-AU" sz="1600" b="0" dirty="0" smtClean="0">
                        <a:solidFill>
                          <a:srgbClr val="FF0000"/>
                        </a:solidFill>
                        <a:latin typeface="+mj-lt"/>
                      </a:endParaRPr>
                    </a:p>
                  </a:txBody>
                  <a:tcPr marL="115147" marR="115147"/>
                </a:tc>
                <a:extLst>
                  <a:ext uri="{0D108BD9-81ED-4DB2-BD59-A6C34878D82A}">
                    <a16:rowId xmlns:a16="http://schemas.microsoft.com/office/drawing/2014/main" val="3280136102"/>
                  </a:ext>
                </a:extLst>
              </a:tr>
              <a:tr h="330320">
                <a:tc>
                  <a:txBody>
                    <a:bodyPr/>
                    <a:lstStyle/>
                    <a:p>
                      <a:r>
                        <a:rPr lang="en-AU" sz="1600" dirty="0" smtClean="0">
                          <a:latin typeface="+mj-lt"/>
                          <a:cs typeface="Arial" panose="020B0604020202020204" pitchFamily="34" charset="0"/>
                        </a:rPr>
                        <a:t>.1AE-Rev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FF0000"/>
                          </a:solidFill>
                          <a:latin typeface="+mn-lt"/>
                          <a:ea typeface="+mn-ea"/>
                          <a:cs typeface="+mn-cs"/>
                        </a:rPr>
                        <a:t>when</a:t>
                      </a:r>
                      <a:endParaRPr lang="en-AU" sz="1600" b="0" dirty="0" smtClean="0">
                        <a:solidFill>
                          <a:srgbClr val="FF0000"/>
                        </a:solidFill>
                        <a:latin typeface="+mj-lt"/>
                      </a:endParaRPr>
                    </a:p>
                  </a:txBody>
                  <a:tcPr marL="115147" marR="115147"/>
                </a:tc>
                <a:extLst>
                  <a:ext uri="{0D108BD9-81ED-4DB2-BD59-A6C34878D82A}">
                    <a16:rowId xmlns:a16="http://schemas.microsoft.com/office/drawing/2014/main" val="2163452583"/>
                  </a:ext>
                </a:extLst>
              </a:tr>
              <a:tr h="330320">
                <a:tc>
                  <a:txBody>
                    <a:bodyPr/>
                    <a:lstStyle/>
                    <a:p>
                      <a:r>
                        <a:rPr lang="en-AU" sz="1600" dirty="0" smtClean="0">
                          <a:latin typeface="+mj-lt"/>
                          <a:cs typeface="Arial" panose="020B0604020202020204" pitchFamily="34" charset="0"/>
                        </a:rPr>
                        <a:t>.1AS-Rev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a:t>
                      </a:r>
                      <a:r>
                        <a:rPr lang="en-AU" sz="1600" b="0" baseline="0" dirty="0" smtClean="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614137734"/>
                  </a:ext>
                </a:extLst>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has been published as </a:t>
            </a:r>
            <a:r>
              <a:rPr lang="en-AU" dirty="0"/>
              <a:t>ISO/IEC/IEEE 8802-A:2015/</a:t>
            </a:r>
            <a:r>
              <a:rPr lang="en-AU" dirty="0" err="1"/>
              <a:t>Amd</a:t>
            </a:r>
            <a:r>
              <a:rPr lang="en-AU" dirty="0"/>
              <a:t> </a:t>
            </a:r>
            <a:r>
              <a:rPr lang="en-AU" dirty="0" smtClean="0"/>
              <a:t>2:2019 </a:t>
            </a:r>
            <a:r>
              <a:rPr lang="en-AU" dirty="0" smtClean="0">
                <a:solidFill>
                  <a:srgbClr val="FF0000"/>
                </a:solidFill>
              </a:rPr>
              <a:t>and a response sent</a:t>
            </a:r>
            <a:r>
              <a:rPr lang="en-AU" dirty="0"/>
              <a:t/>
            </a:r>
            <a:br>
              <a:rPr lang="en-AU" dirty="0"/>
            </a:b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smtClean="0"/>
              <a:t>802c </a:t>
            </a:r>
            <a:r>
              <a:rPr lang="en-AU" dirty="0"/>
              <a:t>60-day ballot passed on </a:t>
            </a:r>
            <a:r>
              <a:rPr lang="en-AU" dirty="0" smtClean="0"/>
              <a:t>2 Feb 2018 (N16765)</a:t>
            </a:r>
            <a:endParaRPr lang="en-AU" dirty="0"/>
          </a:p>
          <a:p>
            <a:pPr lvl="2"/>
            <a:r>
              <a:rPr lang="en-AU" dirty="0"/>
              <a:t>Passed </a:t>
            </a:r>
            <a:r>
              <a:rPr lang="en-AU" dirty="0" smtClean="0"/>
              <a:t>10/0/12 </a:t>
            </a:r>
            <a:r>
              <a:rPr lang="en-AU" dirty="0"/>
              <a:t>on need for ISO standard</a:t>
            </a:r>
          </a:p>
          <a:p>
            <a:pPr lvl="2"/>
            <a:r>
              <a:rPr lang="en-AU" dirty="0"/>
              <a:t>Passed </a:t>
            </a:r>
            <a:r>
              <a:rPr lang="en-AU" dirty="0" smtClean="0"/>
              <a:t>9/0/13 on </a:t>
            </a:r>
            <a:r>
              <a:rPr lang="en-AU" dirty="0"/>
              <a:t>support for submission to FDIS</a:t>
            </a:r>
          </a:p>
          <a:p>
            <a:pPr lvl="1"/>
            <a:r>
              <a:rPr lang="en-AU" dirty="0"/>
              <a:t>China NB </a:t>
            </a:r>
            <a:r>
              <a:rPr lang="en-AU" dirty="0" smtClean="0"/>
              <a:t>and US NB provided comments</a:t>
            </a:r>
          </a:p>
          <a:p>
            <a:pPr lvl="2"/>
            <a:r>
              <a:rPr lang="en-AU" dirty="0"/>
              <a:t>A response was sent in Apr 2018 </a:t>
            </a:r>
            <a:r>
              <a:rPr lang="en-AU" dirty="0" smtClean="0"/>
              <a:t>(N16797)</a:t>
            </a:r>
            <a:endParaRPr lang="en-AU" dirty="0"/>
          </a:p>
          <a:p>
            <a:r>
              <a:rPr lang="en-AU" dirty="0" smtClean="0"/>
              <a:t>FDIS ballot: </a:t>
            </a:r>
            <a:r>
              <a:rPr lang="en-AU" dirty="0" smtClean="0">
                <a:solidFill>
                  <a:srgbClr val="00B050"/>
                </a:solidFill>
              </a:rPr>
              <a:t>passed &amp; published </a:t>
            </a:r>
            <a:r>
              <a:rPr lang="en-AU" dirty="0" smtClean="0">
                <a:solidFill>
                  <a:schemeClr val="accent2"/>
                </a:solidFill>
              </a:rPr>
              <a:t>but requires a response </a:t>
            </a:r>
          </a:p>
          <a:p>
            <a:pPr lvl="1"/>
            <a:r>
              <a:rPr lang="en-AU" dirty="0"/>
              <a:t>FDIS ballot passed </a:t>
            </a:r>
            <a:r>
              <a:rPr lang="en-AU" dirty="0" smtClean="0"/>
              <a:t>9/1/9 </a:t>
            </a:r>
            <a:r>
              <a:rPr lang="en-AU" dirty="0"/>
              <a:t>on 26 Dec 2018 (</a:t>
            </a:r>
            <a:r>
              <a:rPr lang="en-AU" dirty="0">
                <a:solidFill>
                  <a:srgbClr val="FF0000"/>
                </a:solidFill>
              </a:rPr>
              <a:t>N</a:t>
            </a:r>
            <a:r>
              <a:rPr lang="en-AU" dirty="0" smtClean="0">
                <a:solidFill>
                  <a:srgbClr val="FF0000"/>
                </a:solidFill>
              </a:rPr>
              <a:t>??????</a:t>
            </a:r>
            <a:r>
              <a:rPr lang="en-AU" dirty="0" smtClean="0"/>
              <a:t>)</a:t>
            </a:r>
          </a:p>
          <a:p>
            <a:pPr lvl="1"/>
            <a:r>
              <a:rPr lang="en-AU" dirty="0" smtClean="0"/>
              <a:t>China NB voted “no</a:t>
            </a:r>
            <a:r>
              <a:rPr lang="en-AU" dirty="0"/>
              <a:t>” </a:t>
            </a:r>
            <a:r>
              <a:rPr lang="en-AU" dirty="0" smtClean="0"/>
              <a:t>&amp; provided comments</a:t>
            </a:r>
          </a:p>
          <a:p>
            <a:pPr lvl="2"/>
            <a:r>
              <a:rPr lang="en-AU" dirty="0">
                <a:solidFill>
                  <a:srgbClr val="FF0000"/>
                </a:solidFill>
              </a:rPr>
              <a:t>A response was sent in </a:t>
            </a:r>
            <a:r>
              <a:rPr lang="en-AU" dirty="0" smtClean="0">
                <a:solidFill>
                  <a:srgbClr val="FF0000"/>
                </a:solidFill>
              </a:rPr>
              <a:t>Mar 2019 </a:t>
            </a:r>
            <a:r>
              <a:rPr lang="en-AU" dirty="0">
                <a:solidFill>
                  <a:srgbClr val="FF0000"/>
                </a:solidFill>
              </a:rPr>
              <a:t>(</a:t>
            </a:r>
            <a:r>
              <a:rPr lang="en-AU" dirty="0" smtClean="0">
                <a:solidFill>
                  <a:srgbClr val="FF0000"/>
                </a:solidFill>
              </a:rPr>
              <a:t>N</a:t>
            </a:r>
            <a:r>
              <a:rPr lang="en-AU" dirty="0">
                <a:solidFill>
                  <a:srgbClr val="FF0000"/>
                </a:solidFill>
              </a:rPr>
              <a:t>?????) –checked with Karen 3/4/19</a:t>
            </a:r>
            <a:endParaRPr lang="en-US" dirty="0">
              <a:solidFill>
                <a:srgbClr val="FF0000"/>
              </a:solidFill>
            </a:endParaRPr>
          </a:p>
          <a:p>
            <a:pPr lvl="1"/>
            <a:r>
              <a:rPr lang="en-AU" dirty="0"/>
              <a:t>Published as ISO/IEC/IEEE 8802-A:2015/</a:t>
            </a:r>
            <a:r>
              <a:rPr lang="en-AU" dirty="0" err="1"/>
              <a:t>Amd</a:t>
            </a:r>
            <a:r>
              <a:rPr lang="en-AU" dirty="0"/>
              <a:t> 2:2019</a:t>
            </a:r>
          </a:p>
          <a:p>
            <a:pPr lvl="2"/>
            <a:r>
              <a:rPr lang="en-AU" dirty="0" smtClean="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26</a:t>
            </a:fld>
            <a:endParaRPr lang="en-US"/>
          </a:p>
        </p:txBody>
      </p:sp>
    </p:spTree>
    <p:extLst>
      <p:ext uri="{BB962C8B-B14F-4D97-AF65-F5344CB8AC3E}">
        <p14:creationId xmlns:p14="http://schemas.microsoft.com/office/powerpoint/2010/main" val="24496296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802.1Q-2018 </a:t>
            </a:r>
            <a:r>
              <a:rPr lang="en-AU" dirty="0" smtClean="0">
                <a:solidFill>
                  <a:srgbClr val="FF0000"/>
                </a:solidFill>
              </a:rPr>
              <a:t>is waiting start of FDIS ballot</a:t>
            </a:r>
            <a:endParaRPr lang="en-AU" dirty="0">
              <a:solidFill>
                <a:srgbClr val="FF0000"/>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802.1Q-REV/D2.0 </a:t>
            </a:r>
            <a:r>
              <a:rPr lang="en-AU" dirty="0" smtClean="0"/>
              <a:t>was liaised for information in Jul 2017 (N16688)</a:t>
            </a:r>
          </a:p>
          <a:p>
            <a:pPr lvl="1"/>
            <a:r>
              <a:rPr lang="en-GB" dirty="0" smtClean="0"/>
              <a:t>802.1Q-2018 was </a:t>
            </a:r>
            <a:r>
              <a:rPr lang="en-AU" dirty="0" smtClean="0"/>
              <a:t>published in June 2018</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FF0000"/>
                </a:solidFill>
              </a:rPr>
              <a:t>and response sent</a:t>
            </a:r>
          </a:p>
          <a:p>
            <a:pPr lvl="1"/>
            <a:r>
              <a:rPr lang="en-AU" dirty="0"/>
              <a:t>802.1Q-2018</a:t>
            </a:r>
            <a:r>
              <a:rPr lang="en-AU" dirty="0" smtClean="0"/>
              <a:t> </a:t>
            </a:r>
            <a:r>
              <a:rPr lang="en-AU" dirty="0"/>
              <a:t>60-day ballot passed on 11 March 2019 (</a:t>
            </a:r>
            <a:r>
              <a:rPr lang="en-AU" dirty="0">
                <a:solidFill>
                  <a:srgbClr val="FF0000"/>
                </a:solidFill>
              </a:rPr>
              <a:t>N??????</a:t>
            </a:r>
            <a:r>
              <a:rPr lang="en-AU" dirty="0"/>
              <a:t>)</a:t>
            </a:r>
          </a:p>
          <a:p>
            <a:pPr lvl="2"/>
            <a:r>
              <a:rPr lang="en-AU" dirty="0"/>
              <a:t>Passed 10/0/8 on need for ISO standard</a:t>
            </a:r>
          </a:p>
          <a:p>
            <a:pPr lvl="2"/>
            <a:r>
              <a:rPr lang="en-AU" dirty="0"/>
              <a:t>Passed 8/1/9 on support for submission to FDIS</a:t>
            </a:r>
          </a:p>
          <a:p>
            <a:pPr lvl="1"/>
            <a:r>
              <a:rPr lang="en-AU" dirty="0"/>
              <a:t>China voted “no” with </a:t>
            </a:r>
            <a:r>
              <a:rPr lang="en-AU" dirty="0" smtClean="0"/>
              <a:t>1 comment</a:t>
            </a:r>
          </a:p>
          <a:p>
            <a:pPr lvl="2"/>
            <a:r>
              <a:rPr lang="en-AU" dirty="0" smtClean="0">
                <a:solidFill>
                  <a:srgbClr val="FF0000"/>
                </a:solidFill>
              </a:rPr>
              <a:t>A response was sent in Mar 2019 (N</a:t>
            </a:r>
            <a:r>
              <a:rPr lang="en-AU" dirty="0">
                <a:solidFill>
                  <a:srgbClr val="FF0000"/>
                </a:solidFill>
              </a:rPr>
              <a:t>??????) </a:t>
            </a:r>
            <a:r>
              <a:rPr lang="en-AU" dirty="0" smtClean="0">
                <a:solidFill>
                  <a:srgbClr val="FF0000"/>
                </a:solidFill>
              </a:rPr>
              <a:t>– checked </a:t>
            </a:r>
            <a:r>
              <a:rPr lang="en-AU" dirty="0">
                <a:solidFill>
                  <a:srgbClr val="FF0000"/>
                </a:solidFill>
              </a:rPr>
              <a:t>with Karen 3/4/19</a:t>
            </a:r>
            <a:endParaRPr lang="en-AU" dirty="0">
              <a:solidFill>
                <a:srgbClr val="FF0000"/>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27</a:t>
            </a:fld>
            <a:endParaRPr lang="en-US"/>
          </a:p>
        </p:txBody>
      </p:sp>
    </p:spTree>
    <p:extLst>
      <p:ext uri="{BB962C8B-B14F-4D97-AF65-F5344CB8AC3E}">
        <p14:creationId xmlns:p14="http://schemas.microsoft.com/office/powerpoint/2010/main" val="583702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802.1Qcc </a:t>
            </a:r>
            <a:r>
              <a:rPr lang="en-AU" dirty="0"/>
              <a:t>PSDO </a:t>
            </a:r>
            <a:r>
              <a:rPr lang="en-AU" dirty="0" smtClean="0"/>
              <a:t>process </a:t>
            </a:r>
            <a:r>
              <a:rPr lang="en-AU" dirty="0"/>
              <a:t>will be delayed until previous amendments 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D2.0 liaised in Dec 2017 (WG1-N119</a:t>
            </a:r>
            <a:r>
              <a:rPr lang="en-AU" dirty="0" smtClean="0"/>
              <a:t>)</a:t>
            </a:r>
          </a:p>
          <a:p>
            <a:pPr lvl="1"/>
            <a:r>
              <a:rPr lang="en-AU" dirty="0"/>
              <a:t>802.1Qcc </a:t>
            </a:r>
            <a:r>
              <a:rPr lang="en-AU" dirty="0" smtClean="0"/>
              <a:t>was </a:t>
            </a:r>
            <a:r>
              <a:rPr lang="en-AU" dirty="0"/>
              <a:t>a</a:t>
            </a:r>
            <a:r>
              <a:rPr lang="en-AU" dirty="0" smtClean="0"/>
              <a:t>pproved by </a:t>
            </a:r>
            <a:r>
              <a:rPr lang="en-AU" dirty="0" err="1" smtClean="0"/>
              <a:t>RevCom</a:t>
            </a:r>
            <a:r>
              <a:rPr lang="en-AU" dirty="0" smtClean="0"/>
              <a:t> in June 2018</a:t>
            </a:r>
            <a:endParaRPr lang="en-AU" dirty="0"/>
          </a:p>
          <a:p>
            <a:r>
              <a:rPr lang="en-US" dirty="0" smtClean="0"/>
              <a:t>60-day</a:t>
            </a:r>
            <a:r>
              <a:rPr lang="en-AU" dirty="0" smtClean="0"/>
              <a:t> pre-ballot: </a:t>
            </a:r>
            <a:r>
              <a:rPr lang="en-AU" dirty="0" smtClean="0">
                <a:solidFill>
                  <a:schemeClr val="accent2"/>
                </a:solidFill>
              </a:rPr>
              <a:t>will start soon</a:t>
            </a:r>
          </a:p>
          <a:p>
            <a:pPr marL="174625" lvl="1" indent="-174625"/>
            <a:r>
              <a:rPr lang="en-AU" dirty="0"/>
              <a:t>PSDO start will be delayed until </a:t>
            </a:r>
            <a:r>
              <a:rPr lang="en-AU" dirty="0" smtClean="0"/>
              <a:t>802.1Q-2018 is approved</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28</a:t>
            </a:fld>
            <a:endParaRPr lang="en-US"/>
          </a:p>
        </p:txBody>
      </p:sp>
    </p:spTree>
    <p:extLst>
      <p:ext uri="{BB962C8B-B14F-4D97-AF65-F5344CB8AC3E}">
        <p14:creationId xmlns:p14="http://schemas.microsoft.com/office/powerpoint/2010/main" val="30380581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802.1Qcp </a:t>
            </a:r>
            <a:r>
              <a:rPr lang="en-AU" dirty="0"/>
              <a:t>PSDO process</a:t>
            </a:r>
            <a:r>
              <a:rPr lang="en-AU" dirty="0" smtClean="0"/>
              <a:t> </a:t>
            </a:r>
            <a:r>
              <a:rPr lang="en-AU" dirty="0"/>
              <a:t>will be delayed until previous amendments 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D2.6 liaised in Dec 2017 (WG1-N119)</a:t>
            </a:r>
          </a:p>
          <a:p>
            <a:pPr lvl="1"/>
            <a:r>
              <a:rPr lang="en-AU" dirty="0" smtClean="0"/>
              <a:t>802.1Qcp </a:t>
            </a:r>
            <a:r>
              <a:rPr lang="en-AU" dirty="0"/>
              <a:t>was </a:t>
            </a:r>
            <a:r>
              <a:rPr lang="en-AU" dirty="0" smtClean="0"/>
              <a:t>published in Sept 2018</a:t>
            </a:r>
            <a:endParaRPr lang="en-AU" dirty="0"/>
          </a:p>
          <a:p>
            <a:r>
              <a:rPr lang="en-US" dirty="0" smtClean="0"/>
              <a:t>60-day</a:t>
            </a:r>
            <a:r>
              <a:rPr lang="en-AU" dirty="0" smtClean="0"/>
              <a:t> pre-ballot: </a:t>
            </a:r>
            <a:r>
              <a:rPr lang="en-AU" dirty="0">
                <a:solidFill>
                  <a:schemeClr val="accent2"/>
                </a:solidFill>
              </a:rPr>
              <a:t>will start soon</a:t>
            </a:r>
            <a:endParaRPr lang="en-AU" dirty="0" smtClean="0"/>
          </a:p>
          <a:p>
            <a:pPr marL="174625" lvl="1" indent="-174625"/>
            <a:r>
              <a:rPr lang="en-AU" dirty="0"/>
              <a:t>PSDO start will be delayed until </a:t>
            </a:r>
            <a:r>
              <a:rPr lang="en-AU" dirty="0" smtClean="0"/>
              <a:t>802.1Q-2018 </a:t>
            </a:r>
            <a:r>
              <a:rPr lang="en-AU" dirty="0"/>
              <a:t>is approved</a:t>
            </a:r>
            <a:endParaRPr lang="en-AU" dirty="0">
              <a:solidFill>
                <a:schemeClr val="accent2"/>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29</a:t>
            </a:fld>
            <a:endParaRPr lang="en-US"/>
          </a:p>
        </p:txBody>
      </p:sp>
    </p:spTree>
    <p:extLst>
      <p:ext uri="{BB962C8B-B14F-4D97-AF65-F5344CB8AC3E}">
        <p14:creationId xmlns:p14="http://schemas.microsoft.com/office/powerpoint/2010/main" val="2615643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1AR-Rev</a:t>
            </a:r>
            <a:r>
              <a:rPr lang="en-AU" dirty="0" smtClean="0"/>
              <a:t> is waiting start of FDIS ballot</a:t>
            </a:r>
            <a:r>
              <a:rPr lang="en-AU" dirty="0"/>
              <a:t/>
            </a:r>
            <a:br>
              <a:rPr lang="en-AU" dirty="0"/>
            </a:b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a:t>
            </a:r>
            <a:r>
              <a:rPr lang="en-AU" dirty="0" smtClean="0"/>
              <a:t>was liaised </a:t>
            </a:r>
            <a:r>
              <a:rPr lang="en-AU" dirty="0"/>
              <a:t>in </a:t>
            </a:r>
            <a:r>
              <a:rPr lang="en-AU" dirty="0" smtClean="0"/>
              <a:t>Apr 2018 (WG1N124) </a:t>
            </a:r>
          </a:p>
          <a:p>
            <a:r>
              <a:rPr lang="en-US" dirty="0" smtClean="0"/>
              <a:t>60-day</a:t>
            </a:r>
            <a:r>
              <a:rPr lang="en-AU" dirty="0" smtClean="0"/>
              <a:t> pre-ballot: </a:t>
            </a:r>
            <a:r>
              <a:rPr lang="en-AU" dirty="0" smtClean="0">
                <a:solidFill>
                  <a:srgbClr val="00B050"/>
                </a:solidFill>
              </a:rPr>
              <a:t>passed</a:t>
            </a:r>
            <a:r>
              <a:rPr lang="en-AU" dirty="0">
                <a:solidFill>
                  <a:srgbClr val="00B050"/>
                </a:solidFill>
              </a:rPr>
              <a:t> </a:t>
            </a:r>
            <a:r>
              <a:rPr lang="en-AU" dirty="0" smtClean="0">
                <a:solidFill>
                  <a:srgbClr val="00B050"/>
                </a:solidFill>
              </a:rPr>
              <a:t>&amp; responses sent</a:t>
            </a:r>
          </a:p>
          <a:p>
            <a:pPr lvl="1"/>
            <a:r>
              <a:rPr lang="en-AU" dirty="0"/>
              <a:t>802.1AR-Rev</a:t>
            </a:r>
            <a:r>
              <a:rPr lang="en-AU" dirty="0" smtClean="0"/>
              <a:t> </a:t>
            </a:r>
            <a:r>
              <a:rPr lang="en-AU" dirty="0"/>
              <a:t>60-day ballot passed on </a:t>
            </a:r>
            <a:r>
              <a:rPr lang="en-AU" dirty="0" smtClean="0"/>
              <a:t>14 Oct 2018 </a:t>
            </a:r>
            <a:r>
              <a:rPr lang="en-AU" dirty="0"/>
              <a:t>(</a:t>
            </a:r>
            <a:r>
              <a:rPr lang="en-AU" dirty="0" smtClean="0"/>
              <a:t>N16858)</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5/1/12 </a:t>
            </a:r>
            <a:r>
              <a:rPr lang="en-AU" dirty="0"/>
              <a:t>on support for submission to FDIS</a:t>
            </a:r>
          </a:p>
          <a:p>
            <a:pPr lvl="1"/>
            <a:r>
              <a:rPr lang="en-AU" dirty="0"/>
              <a:t>China NB </a:t>
            </a:r>
            <a:r>
              <a:rPr lang="en-AU" dirty="0" smtClean="0"/>
              <a:t>provided comments</a:t>
            </a:r>
          </a:p>
          <a:p>
            <a:pPr lvl="2"/>
            <a:r>
              <a:rPr lang="en-AU" dirty="0" smtClean="0"/>
              <a:t>Response were sent in Jan 2019 (N16912)</a:t>
            </a:r>
          </a:p>
          <a:p>
            <a:r>
              <a:rPr lang="en-AU" dirty="0" smtClean="0"/>
              <a:t>FDIS ballot: </a:t>
            </a:r>
            <a:r>
              <a:rPr lang="en-AU" dirty="0" smtClean="0">
                <a:solidFill>
                  <a:schemeClr val="accent2"/>
                </a:solidFill>
              </a:rPr>
              <a:t>waiting for start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30</a:t>
            </a:fld>
            <a:endParaRPr lang="en-US"/>
          </a:p>
        </p:txBody>
      </p:sp>
    </p:spTree>
    <p:extLst>
      <p:ext uri="{BB962C8B-B14F-4D97-AF65-F5344CB8AC3E}">
        <p14:creationId xmlns:p14="http://schemas.microsoft.com/office/powerpoint/2010/main" val="15826709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1CM</a:t>
            </a:r>
            <a:r>
              <a:rPr lang="en-AU" dirty="0" smtClean="0"/>
              <a:t> FDIS ballot closes on 26 June 2019 </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D2.2 </a:t>
            </a:r>
            <a:r>
              <a:rPr lang="en-AU" dirty="0"/>
              <a:t>was liaised in Apr 2018 (WG1N124</a:t>
            </a:r>
            <a:r>
              <a:rPr lang="en-AU" dirty="0" smtClean="0"/>
              <a:t>)</a:t>
            </a:r>
          </a:p>
          <a:p>
            <a:r>
              <a:rPr lang="en-US" dirty="0" smtClean="0"/>
              <a:t>60-day</a:t>
            </a:r>
            <a:r>
              <a:rPr lang="en-AU" dirty="0" smtClean="0"/>
              <a:t> pre-ballot: </a:t>
            </a:r>
            <a:r>
              <a:rPr lang="en-AU" dirty="0" smtClean="0">
                <a:solidFill>
                  <a:srgbClr val="00B050"/>
                </a:solidFill>
              </a:rPr>
              <a:t>passed</a:t>
            </a:r>
            <a:endParaRPr lang="en-AU" dirty="0" smtClean="0"/>
          </a:p>
          <a:p>
            <a:pPr lvl="1"/>
            <a:r>
              <a:rPr lang="en-AU" dirty="0"/>
              <a:t>802.</a:t>
            </a:r>
            <a:r>
              <a:rPr lang="en-AU" dirty="0">
                <a:cs typeface="Arial" panose="020B0604020202020204" pitchFamily="34" charset="0"/>
              </a:rPr>
              <a:t>1CM</a:t>
            </a:r>
            <a:r>
              <a:rPr lang="en-AU" dirty="0" smtClean="0"/>
              <a:t> </a:t>
            </a:r>
            <a:r>
              <a:rPr lang="en-AU" dirty="0"/>
              <a:t>60-day ballot passed on 14 Oct 2018 (</a:t>
            </a:r>
            <a:r>
              <a:rPr lang="en-AU" dirty="0" smtClean="0"/>
              <a:t>N16859)</a:t>
            </a:r>
            <a:endParaRPr lang="en-AU" dirty="0"/>
          </a:p>
          <a:p>
            <a:pPr lvl="2"/>
            <a:r>
              <a:rPr lang="en-AU" dirty="0"/>
              <a:t>Passed </a:t>
            </a:r>
            <a:r>
              <a:rPr lang="en-AU" dirty="0" smtClean="0"/>
              <a:t>7/0/11 </a:t>
            </a:r>
            <a:r>
              <a:rPr lang="en-AU" dirty="0"/>
              <a:t>on need for ISO standard</a:t>
            </a:r>
          </a:p>
          <a:p>
            <a:pPr lvl="2"/>
            <a:r>
              <a:rPr lang="en-AU" dirty="0"/>
              <a:t>Passed </a:t>
            </a:r>
            <a:r>
              <a:rPr lang="en-AU" dirty="0" smtClean="0"/>
              <a:t>5/0/13 </a:t>
            </a:r>
            <a:r>
              <a:rPr lang="en-AU" dirty="0"/>
              <a:t>on support for submission to </a:t>
            </a:r>
            <a:r>
              <a:rPr lang="en-AU" dirty="0" smtClean="0"/>
              <a:t>FDIS</a:t>
            </a:r>
          </a:p>
          <a:p>
            <a:pPr lvl="1"/>
            <a:r>
              <a:rPr lang="en-AU" dirty="0" smtClean="0"/>
              <a:t>No comments were submitted</a:t>
            </a:r>
            <a:endParaRPr lang="en-AU" dirty="0"/>
          </a:p>
          <a:p>
            <a:r>
              <a:rPr lang="en-AU" dirty="0" smtClean="0"/>
              <a:t>FDIS ballot: </a:t>
            </a:r>
            <a:r>
              <a:rPr lang="en-AU" dirty="0">
                <a:solidFill>
                  <a:schemeClr val="accent2"/>
                </a:solidFill>
              </a:rPr>
              <a:t>closes on 26 June 2019 </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31</a:t>
            </a:fld>
            <a:endParaRPr lang="en-US"/>
          </a:p>
        </p:txBody>
      </p:sp>
    </p:spTree>
    <p:extLst>
      <p:ext uri="{BB962C8B-B14F-4D97-AF65-F5344CB8AC3E}">
        <p14:creationId xmlns:p14="http://schemas.microsoft.com/office/powerpoint/2010/main" val="23039476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smtClean="0"/>
              <a:t>IEEE 802.</a:t>
            </a:r>
            <a:r>
              <a:rPr lang="en-AU" dirty="0" smtClean="0">
                <a:cs typeface="Arial" panose="020B0604020202020204" pitchFamily="34" charset="0"/>
              </a:rPr>
              <a:t>1Qcy</a:t>
            </a:r>
            <a:r>
              <a:rPr lang="en-AU" dirty="0" smtClean="0"/>
              <a:t> </a:t>
            </a:r>
            <a:r>
              <a:rPr lang="en-AU" dirty="0"/>
              <a:t>PSDO process</a:t>
            </a:r>
            <a:r>
              <a:rPr lang="en-AU" dirty="0" smtClean="0"/>
              <a:t> </a:t>
            </a:r>
            <a:r>
              <a:rPr lang="en-AU" dirty="0"/>
              <a:t>will be delayed </a:t>
            </a:r>
            <a:r>
              <a:rPr lang="en-AU" dirty="0" smtClean="0"/>
              <a:t>until previous amendments </a:t>
            </a:r>
            <a:r>
              <a:rPr lang="en-AU" dirty="0"/>
              <a:t>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D2.1 </a:t>
            </a:r>
            <a:r>
              <a:rPr lang="en-AU" dirty="0"/>
              <a:t>was liaised in Apr </a:t>
            </a:r>
            <a:r>
              <a:rPr lang="en-AU" dirty="0" smtClean="0"/>
              <a:t>2018 (</a:t>
            </a:r>
            <a:r>
              <a:rPr lang="en-AU" dirty="0"/>
              <a:t>WG1N124</a:t>
            </a:r>
            <a:r>
              <a:rPr lang="en-AU" dirty="0" smtClean="0"/>
              <a:t>)</a:t>
            </a:r>
          </a:p>
          <a:p>
            <a:r>
              <a:rPr lang="en-US" dirty="0" smtClean="0"/>
              <a:t>60-day</a:t>
            </a:r>
            <a:r>
              <a:rPr lang="en-AU" dirty="0" smtClean="0"/>
              <a:t> pre-ballot: </a:t>
            </a:r>
            <a:r>
              <a:rPr lang="en-AU" dirty="0">
                <a:solidFill>
                  <a:schemeClr val="accent2"/>
                </a:solidFill>
              </a:rPr>
              <a:t>waiting</a:t>
            </a:r>
            <a:endParaRPr lang="en-AU" dirty="0" smtClean="0">
              <a:solidFill>
                <a:schemeClr val="accent2"/>
              </a:solidFill>
            </a:endParaRPr>
          </a:p>
          <a:p>
            <a:pPr marL="174625" lvl="1" indent="-174625"/>
            <a:r>
              <a:rPr lang="en-AU" dirty="0"/>
              <a:t>PSDO start will be delayed until 802.1Q-2018 is </a:t>
            </a:r>
            <a:r>
              <a:rPr lang="en-AU" dirty="0" smtClean="0"/>
              <a:t>approved</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17025117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1AC/Cor-1</a:t>
            </a:r>
            <a:r>
              <a:rPr lang="en-AU" dirty="0" smtClean="0"/>
              <a:t> 90-day is waiting for publication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was liaised in Apr </a:t>
            </a:r>
            <a:r>
              <a:rPr lang="en-AU" dirty="0" smtClean="0"/>
              <a:t>2018 (</a:t>
            </a:r>
            <a:r>
              <a:rPr lang="en-AU" dirty="0"/>
              <a:t>WG1N124</a:t>
            </a:r>
            <a:r>
              <a:rPr lang="en-AU" dirty="0" smtClean="0"/>
              <a:t>)</a:t>
            </a:r>
          </a:p>
          <a:p>
            <a:r>
              <a:rPr lang="en-AU" dirty="0" smtClean="0"/>
              <a:t>90-day FDIS ballot: </a:t>
            </a:r>
            <a:r>
              <a:rPr lang="en-AU" dirty="0" smtClean="0">
                <a:solidFill>
                  <a:srgbClr val="00B050"/>
                </a:solidFill>
              </a:rPr>
              <a:t>passed</a:t>
            </a:r>
            <a:r>
              <a:rPr lang="en-AU" dirty="0" smtClean="0">
                <a:solidFill>
                  <a:schemeClr val="accent2"/>
                </a:solidFill>
              </a:rPr>
              <a:t> &amp; waiting for publication</a:t>
            </a:r>
          </a:p>
          <a:p>
            <a:pPr lvl="1"/>
            <a:r>
              <a:rPr lang="en-AU" dirty="0" smtClean="0"/>
              <a:t>A request to start ballot was sent to SC6 in Dec 2018</a:t>
            </a:r>
            <a:endParaRPr lang="en-US" dirty="0" smtClean="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34685483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1Xck</a:t>
            </a:r>
            <a:r>
              <a:rPr lang="en-AU" dirty="0" smtClean="0"/>
              <a:t> is passed 60-day ballot but requires responses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1Xck</a:t>
            </a:r>
            <a:r>
              <a:rPr lang="en-AU" dirty="0"/>
              <a:t> D2.0 was liaised in Apr 2018 (WG1N124</a:t>
            </a:r>
            <a:r>
              <a:rPr lang="en-AU" dirty="0" smtClean="0"/>
              <a:t>)</a:t>
            </a:r>
          </a:p>
          <a:p>
            <a:r>
              <a:rPr lang="en-US" dirty="0" smtClean="0"/>
              <a:t>60-day</a:t>
            </a:r>
            <a:r>
              <a:rPr lang="en-AU" dirty="0" smtClean="0"/>
              <a:t> pre-ballot: </a:t>
            </a:r>
            <a:r>
              <a:rPr lang="en-AU" dirty="0">
                <a:solidFill>
                  <a:srgbClr val="00B050"/>
                </a:solidFill>
              </a:rPr>
              <a:t>passed</a:t>
            </a:r>
            <a:r>
              <a:rPr lang="en-AU" dirty="0">
                <a:solidFill>
                  <a:schemeClr val="accent2"/>
                </a:solidFill>
              </a:rPr>
              <a:t> but response required</a:t>
            </a:r>
            <a:endParaRPr lang="en-AU" dirty="0" smtClean="0">
              <a:solidFill>
                <a:schemeClr val="accent2"/>
              </a:solidFill>
            </a:endParaRPr>
          </a:p>
          <a:p>
            <a:pPr lvl="1"/>
            <a:r>
              <a:rPr lang="en-AU" dirty="0"/>
              <a:t>802.</a:t>
            </a:r>
            <a:r>
              <a:rPr lang="en-AU" dirty="0">
                <a:cs typeface="Arial" panose="020B0604020202020204" pitchFamily="34" charset="0"/>
              </a:rPr>
              <a:t>1Xck</a:t>
            </a:r>
            <a:r>
              <a:rPr lang="en-AU" dirty="0" smtClean="0"/>
              <a:t> </a:t>
            </a:r>
            <a:r>
              <a:rPr lang="en-AU" dirty="0"/>
              <a:t>60-day ballot passed on 11 March 2019 (</a:t>
            </a:r>
            <a:r>
              <a:rPr lang="en-AU" dirty="0">
                <a:solidFill>
                  <a:srgbClr val="FF0000"/>
                </a:solidFill>
              </a:rPr>
              <a:t>N??????</a:t>
            </a:r>
            <a:r>
              <a:rPr lang="en-AU" dirty="0"/>
              <a:t>)</a:t>
            </a:r>
          </a:p>
          <a:p>
            <a:pPr lvl="2"/>
            <a:r>
              <a:rPr lang="en-AU" dirty="0"/>
              <a:t>Passed 10/0/8 on need for ISO standard</a:t>
            </a:r>
          </a:p>
          <a:p>
            <a:pPr lvl="2"/>
            <a:r>
              <a:rPr lang="en-AU" dirty="0"/>
              <a:t>Passed 8/1/9 on support for submission to FDIS</a:t>
            </a:r>
          </a:p>
          <a:p>
            <a:pPr lvl="1"/>
            <a:r>
              <a:rPr lang="en-AU" dirty="0"/>
              <a:t>China voted “no” with </a:t>
            </a:r>
            <a:r>
              <a:rPr lang="en-AU" dirty="0" smtClean="0"/>
              <a:t>2 comments</a:t>
            </a:r>
          </a:p>
          <a:p>
            <a:pPr lvl="2"/>
            <a:r>
              <a:rPr lang="en-AU" dirty="0" smtClean="0">
                <a:solidFill>
                  <a:srgbClr val="FF0000"/>
                </a:solidFill>
              </a:rPr>
              <a:t>Response required</a:t>
            </a:r>
            <a:endParaRPr lang="en-AU" dirty="0">
              <a:solidFill>
                <a:srgbClr val="FF0000"/>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39621723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802.</a:t>
            </a:r>
            <a:r>
              <a:rPr lang="en-AU" dirty="0">
                <a:cs typeface="Arial" panose="020B0604020202020204" pitchFamily="34" charset="0"/>
              </a:rPr>
              <a:t>1Xck</a:t>
            </a:r>
            <a:r>
              <a:rPr lang="en-AU" dirty="0" smtClean="0">
                <a:cs typeface="Arial" panose="020B0604020202020204" pitchFamily="34" charset="0"/>
              </a:rPr>
              <a:t> </a:t>
            </a:r>
            <a:endParaRPr lang="en-AU" dirty="0"/>
          </a:p>
        </p:txBody>
      </p:sp>
      <p:sp>
        <p:nvSpPr>
          <p:cNvPr id="3" name="Content Placeholder 2"/>
          <p:cNvSpPr>
            <a:spLocks noGrp="1"/>
          </p:cNvSpPr>
          <p:nvPr>
            <p:ph idx="1"/>
          </p:nvPr>
        </p:nvSpPr>
        <p:spPr/>
        <p:txBody>
          <a:bodyPr/>
          <a:lstStyle/>
          <a:p>
            <a:pPr lvl="1"/>
            <a:r>
              <a:rPr lang="en-AU" dirty="0" smtClean="0"/>
              <a:t>The comments from the China NB are </a:t>
            </a:r>
            <a:r>
              <a:rPr lang="en-AU" dirty="0" smtClean="0"/>
              <a:t>embedded</a:t>
            </a:r>
          </a:p>
          <a:p>
            <a:pPr lvl="1"/>
            <a:r>
              <a:rPr lang="en-AU" dirty="0" smtClean="0"/>
              <a:t>Discussion from Vancouver meeting</a:t>
            </a:r>
          </a:p>
          <a:p>
            <a:pPr lvl="2"/>
            <a:r>
              <a:rPr lang="en-US" i="1" dirty="0"/>
              <a:t>One </a:t>
            </a:r>
            <a:r>
              <a:rPr lang="en-US" i="1" dirty="0" smtClean="0"/>
              <a:t>comment deals </a:t>
            </a:r>
            <a:r>
              <a:rPr lang="en-US" i="1" dirty="0"/>
              <a:t>with security concerns about </a:t>
            </a:r>
            <a:r>
              <a:rPr lang="en-US" i="1" dirty="0" err="1"/>
              <a:t>MACSec</a:t>
            </a:r>
            <a:r>
              <a:rPr lang="en-US" i="1" dirty="0"/>
              <a:t> (IEEE 802.1AEcg), but the other is a new type of comment that states that the “proposal does not give a specific scheme to protect network configuration data constructed by YANG Model.”  </a:t>
            </a:r>
            <a:endParaRPr lang="en-AU" i="1" dirty="0"/>
          </a:p>
          <a:p>
            <a:pPr lvl="2"/>
            <a:r>
              <a:rPr lang="en-US" i="1" dirty="0"/>
              <a:t>IEEE 802.1 is not sure what that comment means and will probably respond with a query back to JTC 1/SC 6 requesting clarification</a:t>
            </a:r>
            <a:endParaRPr lang="en-AU" i="1" dirty="0" smtClean="0"/>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35</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2418574845"/>
              </p:ext>
            </p:extLst>
          </p:nvPr>
        </p:nvGraphicFramePr>
        <p:xfrm>
          <a:off x="6400800" y="1981200"/>
          <a:ext cx="914400" cy="806450"/>
        </p:xfrm>
        <a:graphic>
          <a:graphicData uri="http://schemas.openxmlformats.org/presentationml/2006/ole">
            <mc:AlternateContent xmlns:mc="http://schemas.openxmlformats.org/markup-compatibility/2006">
              <mc:Choice xmlns:v="urn:schemas-microsoft-com:vml" Requires="v">
                <p:oleObj spid="_x0000_s282662"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6400800" y="1981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237231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1AE-Rev </a:t>
            </a:r>
            <a:r>
              <a:rPr lang="en-AU" dirty="0"/>
              <a:t>60-day ballot </a:t>
            </a:r>
            <a:r>
              <a:rPr lang="en-AU" dirty="0" smtClean="0"/>
              <a:t>passed but a response is required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1AE-Rev</a:t>
            </a:r>
            <a:r>
              <a:rPr lang="en-AU" dirty="0"/>
              <a:t> D1.1 was liaised in Apr 2018 (WG1N124</a:t>
            </a:r>
            <a:r>
              <a:rPr lang="en-AU" dirty="0" smtClean="0"/>
              <a:t>)</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but response required</a:t>
            </a:r>
          </a:p>
          <a:p>
            <a:pPr lvl="1"/>
            <a:r>
              <a:rPr lang="en-AU" dirty="0"/>
              <a:t>802.</a:t>
            </a:r>
            <a:r>
              <a:rPr lang="en-AU" dirty="0">
                <a:cs typeface="Arial" panose="020B0604020202020204" pitchFamily="34" charset="0"/>
              </a:rPr>
              <a:t>1AE-Rev</a:t>
            </a:r>
            <a:r>
              <a:rPr lang="en-AU" dirty="0" smtClean="0"/>
              <a:t> </a:t>
            </a:r>
            <a:r>
              <a:rPr lang="en-AU" dirty="0"/>
              <a:t>60-day ballot passed on </a:t>
            </a:r>
            <a:r>
              <a:rPr lang="en-AU" dirty="0" smtClean="0"/>
              <a:t>11 March 2019 (</a:t>
            </a:r>
            <a:r>
              <a:rPr lang="en-AU" dirty="0" smtClean="0">
                <a:solidFill>
                  <a:srgbClr val="FF0000"/>
                </a:solidFill>
              </a:rPr>
              <a:t>N??????</a:t>
            </a:r>
            <a:r>
              <a:rPr lang="en-AU" dirty="0" smtClean="0"/>
              <a:t>)</a:t>
            </a:r>
            <a:endParaRPr lang="en-AU" dirty="0"/>
          </a:p>
          <a:p>
            <a:pPr lvl="2"/>
            <a:r>
              <a:rPr lang="en-AU" dirty="0"/>
              <a:t>Passed </a:t>
            </a:r>
            <a:r>
              <a:rPr lang="en-AU" dirty="0" smtClean="0"/>
              <a:t>10/0/8 </a:t>
            </a:r>
            <a:r>
              <a:rPr lang="en-AU" dirty="0"/>
              <a:t>on need for ISO standard</a:t>
            </a:r>
          </a:p>
          <a:p>
            <a:pPr lvl="2"/>
            <a:r>
              <a:rPr lang="en-AU" dirty="0"/>
              <a:t>Passed </a:t>
            </a:r>
            <a:r>
              <a:rPr lang="en-AU" dirty="0" smtClean="0"/>
              <a:t>8/1/9 </a:t>
            </a:r>
            <a:r>
              <a:rPr lang="en-AU" dirty="0"/>
              <a:t>on support for submission to </a:t>
            </a:r>
            <a:r>
              <a:rPr lang="en-AU" dirty="0" smtClean="0"/>
              <a:t>FDIS</a:t>
            </a:r>
          </a:p>
          <a:p>
            <a:pPr lvl="1"/>
            <a:r>
              <a:rPr lang="en-AU" dirty="0" smtClean="0"/>
              <a:t>China voted “no” with 6 comments</a:t>
            </a:r>
            <a:endParaRPr lang="en-AU" dirty="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36</a:t>
            </a:fld>
            <a:endParaRPr lang="en-US"/>
          </a:p>
        </p:txBody>
      </p:sp>
    </p:spTree>
    <p:extLst>
      <p:ext uri="{BB962C8B-B14F-4D97-AF65-F5344CB8AC3E}">
        <p14:creationId xmlns:p14="http://schemas.microsoft.com/office/powerpoint/2010/main" val="31004597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802.</a:t>
            </a:r>
            <a:r>
              <a:rPr lang="en-AU" dirty="0">
                <a:cs typeface="Arial" panose="020B0604020202020204" pitchFamily="34" charset="0"/>
              </a:rPr>
              <a:t>1AE-Rev </a:t>
            </a:r>
            <a:endParaRPr lang="en-AU" dirty="0"/>
          </a:p>
        </p:txBody>
      </p:sp>
      <p:sp>
        <p:nvSpPr>
          <p:cNvPr id="3" name="Content Placeholder 2"/>
          <p:cNvSpPr>
            <a:spLocks noGrp="1"/>
          </p:cNvSpPr>
          <p:nvPr>
            <p:ph idx="1"/>
          </p:nvPr>
        </p:nvSpPr>
        <p:spPr/>
        <p:txBody>
          <a:bodyPr/>
          <a:lstStyle/>
          <a:p>
            <a:pPr lvl="1"/>
            <a:r>
              <a:rPr lang="en-AU" dirty="0" smtClean="0"/>
              <a:t>The comments from the China NB are </a:t>
            </a:r>
            <a:r>
              <a:rPr lang="en-AU" dirty="0" smtClean="0"/>
              <a:t>embedded</a:t>
            </a:r>
          </a:p>
          <a:p>
            <a:pPr lvl="1"/>
            <a:r>
              <a:rPr lang="en-AU" dirty="0" smtClean="0"/>
              <a:t>Discussion from Vancouver meeting</a:t>
            </a:r>
          </a:p>
          <a:p>
            <a:pPr lvl="2"/>
            <a:r>
              <a:rPr lang="en-US" i="1" dirty="0"/>
              <a:t>The first comment (about different methodologies) from the CNB does not propose a change, so it isn’t really actionable.  </a:t>
            </a:r>
            <a:endParaRPr lang="en-AU" i="1" dirty="0"/>
          </a:p>
          <a:p>
            <a:pPr lvl="2"/>
            <a:r>
              <a:rPr lang="en-US" i="1" dirty="0"/>
              <a:t>The second one is the usual complaint about IEEE 802.1X being insecure.  </a:t>
            </a:r>
            <a:endParaRPr lang="en-AU" i="1" dirty="0"/>
          </a:p>
          <a:p>
            <a:pPr lvl="2"/>
            <a:r>
              <a:rPr lang="en-US" i="1" dirty="0"/>
              <a:t>The third comment deals with the perceived high cost of hop-by-hop encryption.  </a:t>
            </a:r>
            <a:endParaRPr lang="en-AU" i="1" dirty="0"/>
          </a:p>
          <a:p>
            <a:pPr lvl="2"/>
            <a:r>
              <a:rPr lang="en-US" i="1" dirty="0"/>
              <a:t>The fourth comment deals with updates to RFC 1213, which is referenced in IEEE 802.1AE-Rev.  </a:t>
            </a:r>
            <a:endParaRPr lang="en-AU" i="1" dirty="0"/>
          </a:p>
          <a:p>
            <a:pPr lvl="3"/>
            <a:r>
              <a:rPr lang="en-US" i="1" dirty="0"/>
              <a:t>Mick </a:t>
            </a:r>
            <a:r>
              <a:rPr lang="en-US" i="1" dirty="0" err="1"/>
              <a:t>Seamans</a:t>
            </a:r>
            <a:r>
              <a:rPr lang="en-US" i="1" dirty="0"/>
              <a:t> has looked at the RFCs that update RFC 1213 and determined that do not affect the parts of RFC 1213 that IEEE 802.1AE-Rev uses.  </a:t>
            </a:r>
            <a:endParaRPr lang="en-AU" i="1" dirty="0"/>
          </a:p>
          <a:p>
            <a:pPr lvl="2"/>
            <a:r>
              <a:rPr lang="en-US" i="1" dirty="0"/>
              <a:t>The fifth comment from the CNB indicates that there are references to IEEE Standards that do not give the year of publication, so it’s not clear which version is being referenced.  </a:t>
            </a:r>
            <a:endParaRPr lang="en-AU" i="1" dirty="0"/>
          </a:p>
          <a:p>
            <a:pPr lvl="2"/>
            <a:r>
              <a:rPr lang="en-US" i="1" dirty="0"/>
              <a:t>Finally, the sixth comment is the same one that has been previously submitted indicating that the CNB does not wish to see AES specified in preference to other national and international ciphers.  </a:t>
            </a:r>
            <a:endParaRPr lang="en-AU" i="1" dirty="0"/>
          </a:p>
          <a:p>
            <a:pPr lvl="2"/>
            <a:endParaRPr lang="en-AU" i="1" dirty="0" smtClean="0"/>
          </a:p>
          <a:p>
            <a:pPr lvl="1"/>
            <a:endParaRPr lang="en-AU" dirty="0" smtClean="0"/>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984078192"/>
              </p:ext>
            </p:extLst>
          </p:nvPr>
        </p:nvGraphicFramePr>
        <p:xfrm>
          <a:off x="6096000" y="1981200"/>
          <a:ext cx="914400" cy="806450"/>
        </p:xfrm>
        <a:graphic>
          <a:graphicData uri="http://schemas.openxmlformats.org/presentationml/2006/ole">
            <mc:AlternateContent xmlns:mc="http://schemas.openxmlformats.org/markup-compatibility/2006">
              <mc:Choice xmlns:v="urn:schemas-microsoft-com:vml" Requires="v">
                <p:oleObj spid="_x0000_s279592"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6096000" y="1981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327875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1AS-Rev</a:t>
            </a:r>
            <a:r>
              <a:rPr lang="en-AU" dirty="0" smtClean="0"/>
              <a:t> was liaised for information in March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a:t>
            </a:r>
            <a:r>
              <a:rPr lang="en-AU" dirty="0" smtClean="0">
                <a:cs typeface="Arial" panose="020B0604020202020204" pitchFamily="34" charset="0"/>
              </a:rPr>
              <a:t>1AS-Rev </a:t>
            </a:r>
            <a:r>
              <a:rPr lang="en-US" dirty="0" smtClean="0"/>
              <a:t>D8 was liaised in Mar 2019 (</a:t>
            </a:r>
            <a:r>
              <a:rPr lang="en-US" dirty="0" smtClean="0">
                <a:solidFill>
                  <a:srgbClr val="FF0000"/>
                </a:solidFill>
              </a:rPr>
              <a:t>N?????</a:t>
            </a:r>
            <a:r>
              <a:rPr lang="en-US" dirty="0" smtClean="0"/>
              <a:t>)</a:t>
            </a:r>
            <a:endParaRPr lang="en-AU" dirty="0"/>
          </a:p>
          <a:p>
            <a:r>
              <a:rPr lang="en-US" dirty="0" smtClean="0"/>
              <a:t>60-day</a:t>
            </a:r>
            <a:r>
              <a:rPr lang="en-AU" dirty="0" smtClean="0"/>
              <a:t> pre-ballot: </a:t>
            </a:r>
            <a:r>
              <a:rPr lang="en-AU" dirty="0" smtClean="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38</a:t>
            </a:fld>
            <a:endParaRPr lang="en-US"/>
          </a:p>
        </p:txBody>
      </p:sp>
    </p:spTree>
    <p:extLst>
      <p:ext uri="{BB962C8B-B14F-4D97-AF65-F5344CB8AC3E}">
        <p14:creationId xmlns:p14="http://schemas.microsoft.com/office/powerpoint/2010/main" val="4275516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few standards are going through Systematic Review</a:t>
            </a:r>
            <a:endParaRPr lang="en-AU" dirty="0"/>
          </a:p>
        </p:txBody>
      </p:sp>
      <p:sp>
        <p:nvSpPr>
          <p:cNvPr id="3" name="Content Placeholder 2"/>
          <p:cNvSpPr>
            <a:spLocks noGrp="1"/>
          </p:cNvSpPr>
          <p:nvPr>
            <p:ph idx="1"/>
          </p:nvPr>
        </p:nvSpPr>
        <p:spPr/>
        <p:txBody>
          <a:bodyPr/>
          <a:lstStyle/>
          <a:p>
            <a:pPr lvl="1"/>
            <a:r>
              <a:rPr lang="en-AU" dirty="0"/>
              <a:t>B</a:t>
            </a:r>
            <a:r>
              <a:rPr lang="en-AU" dirty="0" smtClean="0"/>
              <a:t>allot have started on the systematic review of </a:t>
            </a:r>
          </a:p>
          <a:p>
            <a:pPr lvl="2"/>
            <a:r>
              <a:rPr lang="en-AU" dirty="0"/>
              <a:t>ISO/IEC/IEEE </a:t>
            </a:r>
            <a:r>
              <a:rPr lang="en-AU" dirty="0" smtClean="0"/>
              <a:t>8802-1X:2013 </a:t>
            </a:r>
            <a:r>
              <a:rPr lang="en-AU" dirty="0"/>
              <a:t>(</a:t>
            </a:r>
            <a:r>
              <a:rPr lang="en-AU" dirty="0" smtClean="0"/>
              <a:t>closed </a:t>
            </a:r>
            <a:r>
              <a:rPr lang="en-AU" dirty="0"/>
              <a:t>4 March 2019) </a:t>
            </a:r>
            <a:endParaRPr lang="en-AU" dirty="0" smtClean="0"/>
          </a:p>
          <a:p>
            <a:pPr lvl="2"/>
            <a:r>
              <a:rPr lang="en-AU" dirty="0"/>
              <a:t>ISO/IEC/IEEE </a:t>
            </a:r>
            <a:r>
              <a:rPr lang="en-AU" dirty="0" smtClean="0"/>
              <a:t>8802-1AE:2013 </a:t>
            </a:r>
            <a:r>
              <a:rPr lang="en-AU" dirty="0"/>
              <a:t>(</a:t>
            </a:r>
            <a:r>
              <a:rPr lang="en-AU" dirty="0" smtClean="0"/>
              <a:t>closed </a:t>
            </a:r>
            <a:r>
              <a:rPr lang="en-AU" dirty="0"/>
              <a:t>4 March 2019) </a:t>
            </a:r>
            <a:endParaRPr lang="en-AU" dirty="0" smtClean="0"/>
          </a:p>
          <a:p>
            <a:pPr lvl="2"/>
            <a:r>
              <a:rPr lang="en-AU" dirty="0"/>
              <a:t>ISO/IEC/IEEE </a:t>
            </a:r>
            <a:r>
              <a:rPr lang="en-AU" dirty="0" smtClean="0"/>
              <a:t>8802-1AS:2014 (closing </a:t>
            </a:r>
            <a:r>
              <a:rPr lang="en-AU" dirty="0"/>
              <a:t>4 June 2019</a:t>
            </a:r>
            <a:r>
              <a:rPr lang="en-AU" dirty="0" smtClean="0"/>
              <a:t>)</a:t>
            </a:r>
            <a:endParaRPr lang="en-AU" dirty="0" smtClean="0">
              <a:solidFill>
                <a:srgbClr val="FF0000"/>
              </a:solidFill>
            </a:endParaRPr>
          </a:p>
          <a:p>
            <a:pPr lvl="1"/>
            <a:r>
              <a:rPr lang="en-AU" dirty="0" smtClean="0"/>
              <a:t>Q: are there any rollups of these standards due soon?</a:t>
            </a:r>
          </a:p>
          <a:p>
            <a:pPr lvl="2"/>
            <a:r>
              <a:rPr lang="en-AU" dirty="0" smtClean="0"/>
              <a:t>If so then maybe would could make the case that the SR is unnecessary?</a:t>
            </a:r>
          </a:p>
          <a:p>
            <a:pPr lvl="2"/>
            <a:r>
              <a:rPr lang="en-US" dirty="0" smtClean="0"/>
              <a:t>Karen Randall notes</a:t>
            </a:r>
          </a:p>
          <a:p>
            <a:pPr lvl="3"/>
            <a:r>
              <a:rPr lang="en-US" dirty="0" smtClean="0"/>
              <a:t>802.1AE-Rev </a:t>
            </a:r>
            <a:r>
              <a:rPr lang="en-US" dirty="0"/>
              <a:t>(2018) has been shared for information and will be going for adoption when it is </a:t>
            </a:r>
            <a:r>
              <a:rPr lang="en-US" dirty="0" smtClean="0"/>
              <a:t>published</a:t>
            </a:r>
          </a:p>
          <a:p>
            <a:pPr lvl="3"/>
            <a:r>
              <a:rPr lang="en-US" dirty="0" smtClean="0"/>
              <a:t>We </a:t>
            </a:r>
            <a:r>
              <a:rPr lang="en-US" dirty="0"/>
              <a:t>are just starting the rollup for 1X-Rev (probably 2019).  </a:t>
            </a:r>
            <a:endParaRPr lang="en-US" dirty="0" smtClean="0"/>
          </a:p>
          <a:p>
            <a:pPr lvl="2"/>
            <a:r>
              <a:rPr lang="en-US" dirty="0" smtClean="0"/>
              <a:t>Jodi </a:t>
            </a:r>
            <a:r>
              <a:rPr lang="en-US" dirty="0" err="1" smtClean="0"/>
              <a:t>Haasz</a:t>
            </a:r>
            <a:r>
              <a:rPr lang="en-US" dirty="0" smtClean="0"/>
              <a:t> notes</a:t>
            </a:r>
          </a:p>
          <a:p>
            <a:pPr lvl="3"/>
            <a:r>
              <a:rPr lang="en-AU" dirty="0"/>
              <a:t>In regards to the systematic review, I would suggest letting ISO run their process (unless we have the document ready to send)</a:t>
            </a:r>
            <a:endParaRPr lang="en-AU" dirty="0" smtClean="0"/>
          </a:p>
          <a:p>
            <a:pPr lvl="1"/>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4255081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4</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couple of standards are going through Systematic Review</a:t>
            </a:r>
            <a:endParaRPr lang="en-AU" dirty="0"/>
          </a:p>
        </p:txBody>
      </p:sp>
      <p:sp>
        <p:nvSpPr>
          <p:cNvPr id="3" name="Content Placeholder 2"/>
          <p:cNvSpPr>
            <a:spLocks noGrp="1"/>
          </p:cNvSpPr>
          <p:nvPr>
            <p:ph idx="1"/>
          </p:nvPr>
        </p:nvSpPr>
        <p:spPr/>
        <p:txBody>
          <a:bodyPr/>
          <a:lstStyle/>
          <a:p>
            <a:pPr lvl="1"/>
            <a:r>
              <a:rPr lang="en-AU" dirty="0" smtClean="0"/>
              <a:t>…</a:t>
            </a:r>
          </a:p>
          <a:p>
            <a:pPr lvl="1"/>
            <a:r>
              <a:rPr lang="en-AU" dirty="0" smtClean="0"/>
              <a:t>The PSDO implementation guide states</a:t>
            </a:r>
            <a:endParaRPr lang="en-AU" i="1" dirty="0"/>
          </a:p>
          <a:p>
            <a:pPr lvl="2"/>
            <a:r>
              <a:rPr lang="en-AU" i="1" dirty="0"/>
              <a:t>ISO/IEEE standards that have been published under this agreement shall undergo review no later than five years after their last approval date.  They will be reviewed in their entirety by the responsible IEEE committee and the responsible ISO committee and a decision shall be made by both parties whether to retain ("confirm" in ISO terminology), revise, or withdraw the standard</a:t>
            </a:r>
            <a:r>
              <a:rPr lang="en-AU" i="1" dirty="0" smtClean="0"/>
              <a:t>.</a:t>
            </a:r>
          </a:p>
          <a:p>
            <a:pPr lvl="1"/>
            <a:r>
              <a:rPr lang="en-AU" dirty="0" smtClean="0"/>
              <a:t>Guidance on the ISO Systematic review process </a:t>
            </a:r>
            <a:r>
              <a:rPr lang="en-AU" dirty="0"/>
              <a:t>is available </a:t>
            </a:r>
            <a:r>
              <a:rPr lang="en-AU" dirty="0" smtClean="0"/>
              <a:t>in </a:t>
            </a:r>
            <a:r>
              <a:rPr lang="en-AU" dirty="0" smtClean="0">
                <a:hlinkClick r:id="rId2"/>
              </a:rPr>
              <a:t>Guidance_systematic_review.pdf</a:t>
            </a:r>
            <a:endParaRPr lang="en-AU" dirty="0" smtClean="0"/>
          </a:p>
          <a:p>
            <a:pPr lvl="1"/>
            <a:endParaRPr lang="en-AU" dirty="0" smtClean="0"/>
          </a:p>
          <a:p>
            <a:pPr marL="1588" lvl="1" indent="0">
              <a:buNone/>
            </a:pP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24413039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systematic review asks five questions, including a </a:t>
            </a:r>
            <a:r>
              <a:rPr lang="en-AU" i="1" dirty="0"/>
              <a:t>r</a:t>
            </a:r>
            <a:r>
              <a:rPr lang="en-AU" i="1" dirty="0" smtClean="0"/>
              <a:t>ecommended action</a:t>
            </a:r>
            <a:endParaRPr lang="en-AU" dirty="0"/>
          </a:p>
        </p:txBody>
      </p:sp>
      <p:sp>
        <p:nvSpPr>
          <p:cNvPr id="3" name="Content Placeholder 2"/>
          <p:cNvSpPr>
            <a:spLocks noGrp="1"/>
          </p:cNvSpPr>
          <p:nvPr>
            <p:ph idx="1"/>
          </p:nvPr>
        </p:nvSpPr>
        <p:spPr/>
        <p:txBody>
          <a:bodyPr/>
          <a:lstStyle/>
          <a:p>
            <a:r>
              <a:rPr lang="en-AU" dirty="0" smtClean="0"/>
              <a:t>Questions in systematic review</a:t>
            </a:r>
          </a:p>
          <a:p>
            <a:pPr lvl="1"/>
            <a:r>
              <a:rPr lang="en-AU" i="1" dirty="0" smtClean="0"/>
              <a:t>Recommended action</a:t>
            </a:r>
          </a:p>
          <a:p>
            <a:pPr lvl="2"/>
            <a:r>
              <a:rPr lang="en-AU" i="1" dirty="0" smtClean="0"/>
              <a:t>Withdraw*</a:t>
            </a:r>
          </a:p>
          <a:p>
            <a:pPr lvl="2"/>
            <a:r>
              <a:rPr lang="en-AU" i="1" dirty="0" smtClean="0"/>
              <a:t>Revise/Amend*</a:t>
            </a:r>
          </a:p>
          <a:p>
            <a:pPr lvl="2"/>
            <a:r>
              <a:rPr lang="en-AU" i="1" dirty="0" smtClean="0"/>
              <a:t>Confirm</a:t>
            </a:r>
          </a:p>
          <a:p>
            <a:pPr lvl="2"/>
            <a:r>
              <a:rPr lang="en-AU" i="1" dirty="0" smtClean="0"/>
              <a:t>Abstain </a:t>
            </a:r>
            <a:r>
              <a:rPr lang="en-AU" i="1" dirty="0"/>
              <a:t>due to lack of </a:t>
            </a:r>
            <a:r>
              <a:rPr lang="en-AU" i="1" dirty="0" smtClean="0"/>
              <a:t>consensus</a:t>
            </a:r>
          </a:p>
          <a:p>
            <a:pPr lvl="2"/>
            <a:r>
              <a:rPr lang="en-AU" i="1" dirty="0" smtClean="0"/>
              <a:t>Abstain </a:t>
            </a:r>
            <a:r>
              <a:rPr lang="en-AU" i="1" dirty="0"/>
              <a:t>due to lack of national expert </a:t>
            </a:r>
            <a:r>
              <a:rPr lang="en-AU" i="1" dirty="0" smtClean="0"/>
              <a:t>input</a:t>
            </a:r>
          </a:p>
          <a:p>
            <a:pPr lvl="2"/>
            <a:r>
              <a:rPr lang="en-AU" i="1" dirty="0" smtClean="0"/>
              <a:t>Stabilize </a:t>
            </a:r>
            <a:endParaRPr lang="en-AU" i="1" dirty="0"/>
          </a:p>
          <a:p>
            <a:pPr lvl="1"/>
            <a:r>
              <a:rPr lang="en-AU" i="1" dirty="0" smtClean="0"/>
              <a:t>Has </a:t>
            </a:r>
            <a:r>
              <a:rPr lang="en-AU" i="1" dirty="0"/>
              <a:t>this International Standard been adopted or is it intended to be adopted in the future as a national standard or other </a:t>
            </a:r>
            <a:r>
              <a:rPr lang="en-AU" i="1" dirty="0" smtClean="0"/>
              <a:t>publication?</a:t>
            </a:r>
          </a:p>
          <a:p>
            <a:pPr lvl="2"/>
            <a:r>
              <a:rPr lang="en-AU" i="1" dirty="0" smtClean="0"/>
              <a:t>Yes*</a:t>
            </a:r>
          </a:p>
          <a:p>
            <a:pPr lvl="2"/>
            <a:r>
              <a:rPr lang="en-AU" i="1" dirty="0" smtClean="0"/>
              <a:t>No* </a:t>
            </a:r>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13798838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systematic review asks five questions, including a </a:t>
            </a:r>
            <a:r>
              <a:rPr lang="en-AU" i="1" dirty="0"/>
              <a:t>recommended action</a:t>
            </a:r>
            <a:endParaRPr lang="en-AU" dirty="0"/>
          </a:p>
        </p:txBody>
      </p:sp>
      <p:sp>
        <p:nvSpPr>
          <p:cNvPr id="3" name="Content Placeholder 2"/>
          <p:cNvSpPr>
            <a:spLocks noGrp="1"/>
          </p:cNvSpPr>
          <p:nvPr>
            <p:ph idx="1"/>
          </p:nvPr>
        </p:nvSpPr>
        <p:spPr/>
        <p:txBody>
          <a:bodyPr/>
          <a:lstStyle/>
          <a:p>
            <a:r>
              <a:rPr lang="en-AU" dirty="0"/>
              <a:t>Questions in systematic </a:t>
            </a:r>
            <a:r>
              <a:rPr lang="en-AU" dirty="0" smtClean="0"/>
              <a:t>review</a:t>
            </a:r>
          </a:p>
          <a:p>
            <a:pPr lvl="1"/>
            <a:r>
              <a:rPr lang="en-AU" i="1" dirty="0" smtClean="0"/>
              <a:t>…</a:t>
            </a:r>
          </a:p>
          <a:p>
            <a:pPr lvl="1"/>
            <a:r>
              <a:rPr lang="en-AU" i="1" dirty="0" smtClean="0"/>
              <a:t>Is </a:t>
            </a:r>
            <a:r>
              <a:rPr lang="en-AU" i="1" dirty="0"/>
              <a:t>the national publication identical to the International Standard or was it </a:t>
            </a:r>
            <a:r>
              <a:rPr lang="en-AU" i="1" dirty="0" smtClean="0"/>
              <a:t>modified?</a:t>
            </a:r>
          </a:p>
          <a:p>
            <a:pPr lvl="2"/>
            <a:r>
              <a:rPr lang="en-AU" i="1" dirty="0" smtClean="0"/>
              <a:t>Identical</a:t>
            </a:r>
          </a:p>
          <a:p>
            <a:pPr lvl="2"/>
            <a:r>
              <a:rPr lang="en-AU" i="1" dirty="0" smtClean="0"/>
              <a:t>Modified* </a:t>
            </a:r>
            <a:endParaRPr lang="en-AU" i="1" dirty="0"/>
          </a:p>
          <a:p>
            <a:pPr lvl="1"/>
            <a:r>
              <a:rPr lang="en-AU" i="1" dirty="0" smtClean="0"/>
              <a:t>If </a:t>
            </a:r>
            <a:r>
              <a:rPr lang="en-AU" i="1" dirty="0"/>
              <a:t>this International Standard has not been nationally adopted, is it applied or used in your country without national adoption or are products/processes/services used in your country based on this </a:t>
            </a:r>
            <a:r>
              <a:rPr lang="en-AU" i="1" dirty="0" smtClean="0"/>
              <a:t>standard?</a:t>
            </a:r>
          </a:p>
          <a:p>
            <a:pPr lvl="2"/>
            <a:r>
              <a:rPr lang="en-AU" i="1" dirty="0" smtClean="0"/>
              <a:t>Yes* </a:t>
            </a:r>
            <a:endParaRPr lang="en-AU" i="1" dirty="0"/>
          </a:p>
          <a:p>
            <a:pPr lvl="2"/>
            <a:r>
              <a:rPr lang="en-AU" i="1" dirty="0"/>
              <a:t>No </a:t>
            </a:r>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4516827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systematic review asks five questions, including a </a:t>
            </a:r>
            <a:r>
              <a:rPr lang="en-AU" i="1" dirty="0"/>
              <a:t>recommended action</a:t>
            </a:r>
            <a:endParaRPr lang="en-AU" dirty="0"/>
          </a:p>
        </p:txBody>
      </p:sp>
      <p:sp>
        <p:nvSpPr>
          <p:cNvPr id="3" name="Content Placeholder 2"/>
          <p:cNvSpPr>
            <a:spLocks noGrp="1"/>
          </p:cNvSpPr>
          <p:nvPr>
            <p:ph idx="1"/>
          </p:nvPr>
        </p:nvSpPr>
        <p:spPr/>
        <p:txBody>
          <a:bodyPr/>
          <a:lstStyle/>
          <a:p>
            <a:r>
              <a:rPr lang="en-AU" dirty="0"/>
              <a:t>Questions in systematic </a:t>
            </a:r>
            <a:r>
              <a:rPr lang="en-AU" dirty="0" smtClean="0"/>
              <a:t>review</a:t>
            </a:r>
          </a:p>
          <a:p>
            <a:pPr lvl="1"/>
            <a:r>
              <a:rPr lang="en-AU" i="1" dirty="0" smtClean="0"/>
              <a:t>…</a:t>
            </a:r>
          </a:p>
          <a:p>
            <a:pPr lvl="1"/>
            <a:r>
              <a:rPr lang="en-AU" i="1" dirty="0" smtClean="0"/>
              <a:t>Is </a:t>
            </a:r>
            <a:r>
              <a:rPr lang="en-AU" i="1" dirty="0"/>
              <a:t>this International Standard, or its national adoption, referenced in regulations in your </a:t>
            </a:r>
            <a:r>
              <a:rPr lang="en-AU" i="1" dirty="0" smtClean="0"/>
              <a:t>country?</a:t>
            </a:r>
          </a:p>
          <a:p>
            <a:pPr lvl="2"/>
            <a:r>
              <a:rPr lang="en-AU" i="1" dirty="0" smtClean="0"/>
              <a:t>Yes* </a:t>
            </a:r>
            <a:endParaRPr lang="en-AU" i="1" dirty="0"/>
          </a:p>
          <a:p>
            <a:pPr lvl="2"/>
            <a:r>
              <a:rPr lang="en-AU" i="1" dirty="0"/>
              <a:t>No </a:t>
            </a:r>
          </a:p>
          <a:p>
            <a:pPr lvl="1"/>
            <a:r>
              <a:rPr lang="en-AU" i="1" dirty="0" smtClean="0"/>
              <a:t>If </a:t>
            </a:r>
            <a:r>
              <a:rPr lang="en-AU" i="1" dirty="0"/>
              <a:t>the committee decides to revise or amend, do you propose an expert and/or project leader for the development of that </a:t>
            </a:r>
            <a:r>
              <a:rPr lang="en-AU" i="1" dirty="0" smtClean="0"/>
              <a:t>project?</a:t>
            </a:r>
          </a:p>
          <a:p>
            <a:pPr lvl="2"/>
            <a:r>
              <a:rPr lang="en-AU" i="1" dirty="0" smtClean="0"/>
              <a:t>Yes </a:t>
            </a:r>
            <a:r>
              <a:rPr lang="en-AU" i="1" dirty="0"/>
              <a:t>(name(s) and proposed role(s): expert or project leader</a:t>
            </a:r>
            <a:r>
              <a:rPr lang="en-AU" i="1" dirty="0" smtClean="0"/>
              <a:t>)* </a:t>
            </a:r>
            <a:endParaRPr lang="en-AU" i="1" dirty="0"/>
          </a:p>
          <a:p>
            <a:pPr lvl="2"/>
            <a:r>
              <a:rPr lang="en-AU" i="1" dirty="0"/>
              <a:t>No </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28678829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confirmation ballots on various older ISO/IEC/IEEE standards have completed</a:t>
            </a:r>
            <a:endParaRPr lang="en-AU" dirty="0"/>
          </a:p>
        </p:txBody>
      </p:sp>
      <p:sp>
        <p:nvSpPr>
          <p:cNvPr id="3" name="Content Placeholder 2"/>
          <p:cNvSpPr>
            <a:spLocks noGrp="1"/>
          </p:cNvSpPr>
          <p:nvPr>
            <p:ph idx="1"/>
          </p:nvPr>
        </p:nvSpPr>
        <p:spPr/>
        <p:txBody>
          <a:bodyPr/>
          <a:lstStyle/>
          <a:p>
            <a:pPr lvl="1"/>
            <a:r>
              <a:rPr lang="en-AU" dirty="0" smtClean="0"/>
              <a:t>It appears that the first two confirmation votes passed</a:t>
            </a:r>
          </a:p>
          <a:p>
            <a:pPr lvl="2"/>
            <a:r>
              <a:rPr lang="en-AU" dirty="0"/>
              <a:t>ISO/IEC/IEEE 8802-1X:2013 </a:t>
            </a:r>
            <a:r>
              <a:rPr lang="en-AU" dirty="0" smtClean="0"/>
              <a:t>(8/0/1/0/9/0)</a:t>
            </a:r>
          </a:p>
          <a:p>
            <a:pPr lvl="2"/>
            <a:r>
              <a:rPr lang="en-AU" dirty="0" smtClean="0"/>
              <a:t>ISO/IEC/IEEE </a:t>
            </a:r>
            <a:r>
              <a:rPr lang="en-AU" dirty="0"/>
              <a:t>8802-1AE:2013 </a:t>
            </a:r>
            <a:r>
              <a:rPr lang="en-AU" dirty="0" smtClean="0"/>
              <a:t>(7/0/0/1/10/0</a:t>
            </a:r>
            <a:r>
              <a:rPr lang="en-AU" dirty="0"/>
              <a:t>)</a:t>
            </a:r>
          </a:p>
          <a:p>
            <a:pPr lvl="1"/>
            <a:r>
              <a:rPr lang="en-AU" dirty="0" smtClean="0"/>
              <a:t>Key for votes above: Confirm/Revise /Amend/ Withdraw/Abstain consensus/Abstain expertise/stabilize</a:t>
            </a:r>
          </a:p>
          <a:p>
            <a:pPr lvl="1"/>
            <a:endParaRPr lang="en-AU" dirty="0"/>
          </a:p>
          <a:p>
            <a:pPr marL="1588" lvl="1" indent="0">
              <a:buNone/>
            </a:pPr>
            <a:endParaRPr lang="en-AU" dirty="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935079873"/>
              </p:ext>
            </p:extLst>
          </p:nvPr>
        </p:nvGraphicFramePr>
        <p:xfrm>
          <a:off x="2362200" y="4044090"/>
          <a:ext cx="1882775" cy="481012"/>
        </p:xfrm>
        <a:graphic>
          <a:graphicData uri="http://schemas.openxmlformats.org/presentationml/2006/ole">
            <mc:AlternateContent xmlns:mc="http://schemas.openxmlformats.org/markup-compatibility/2006">
              <mc:Choice xmlns:v="urn:schemas-microsoft-com:vml" Requires="v">
                <p:oleObj spid="_x0000_s277625" name="Packager Shell Object" showAsIcon="1" r:id="rId3" imgW="1882800" imgH="481320" progId="Package">
                  <p:embed/>
                </p:oleObj>
              </mc:Choice>
              <mc:Fallback>
                <p:oleObj name="Packager Shell Object" showAsIcon="1" r:id="rId3" imgW="1882800" imgH="481320" progId="Package">
                  <p:embed/>
                  <p:pic>
                    <p:nvPicPr>
                      <p:cNvPr id="0" name=""/>
                      <p:cNvPicPr/>
                      <p:nvPr/>
                    </p:nvPicPr>
                    <p:blipFill>
                      <a:blip r:embed="rId4"/>
                      <a:stretch>
                        <a:fillRect/>
                      </a:stretch>
                    </p:blipFill>
                    <p:spPr>
                      <a:xfrm>
                        <a:off x="2362200" y="4044090"/>
                        <a:ext cx="1882775" cy="481012"/>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563862158"/>
              </p:ext>
            </p:extLst>
          </p:nvPr>
        </p:nvGraphicFramePr>
        <p:xfrm>
          <a:off x="685799" y="4038600"/>
          <a:ext cx="1808162" cy="481013"/>
        </p:xfrm>
        <a:graphic>
          <a:graphicData uri="http://schemas.openxmlformats.org/presentationml/2006/ole">
            <mc:AlternateContent xmlns:mc="http://schemas.openxmlformats.org/markup-compatibility/2006">
              <mc:Choice xmlns:v="urn:schemas-microsoft-com:vml" Requires="v">
                <p:oleObj spid="_x0000_s277626" name="Packager Shell Object" showAsIcon="1" r:id="rId5" imgW="1807560" imgH="481320" progId="Package">
                  <p:embed/>
                </p:oleObj>
              </mc:Choice>
              <mc:Fallback>
                <p:oleObj name="Packager Shell Object" showAsIcon="1" r:id="rId5" imgW="1807560" imgH="481320" progId="Package">
                  <p:embed/>
                  <p:pic>
                    <p:nvPicPr>
                      <p:cNvPr id="0" name=""/>
                      <p:cNvPicPr/>
                      <p:nvPr/>
                    </p:nvPicPr>
                    <p:blipFill>
                      <a:blip r:embed="rId6"/>
                      <a:stretch>
                        <a:fillRect/>
                      </a:stretch>
                    </p:blipFill>
                    <p:spPr>
                      <a:xfrm>
                        <a:off x="685799" y="4038600"/>
                        <a:ext cx="1808162" cy="481013"/>
                      </a:xfrm>
                      <a:prstGeom prst="rect">
                        <a:avLst/>
                      </a:prstGeom>
                    </p:spPr>
                  </p:pic>
                </p:oleObj>
              </mc:Fallback>
            </mc:AlternateContent>
          </a:graphicData>
        </a:graphic>
      </p:graphicFrame>
    </p:spTree>
    <p:extLst>
      <p:ext uri="{BB962C8B-B14F-4D97-AF65-F5344CB8AC3E}">
        <p14:creationId xmlns:p14="http://schemas.microsoft.com/office/powerpoint/2010/main" val="41312581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answers to question 4 </a:t>
            </a:r>
            <a:r>
              <a:rPr lang="en-AU" dirty="0" smtClean="0"/>
              <a:t>of the </a:t>
            </a:r>
            <a:r>
              <a:rPr lang="en-AU" dirty="0"/>
              <a:t>confirmation ballots </a:t>
            </a:r>
            <a:r>
              <a:rPr lang="en-AU" dirty="0" smtClean="0"/>
              <a:t>were </a:t>
            </a:r>
            <a:r>
              <a:rPr lang="en-AU" dirty="0"/>
              <a:t>bizarre</a:t>
            </a:r>
            <a:br>
              <a:rPr lang="en-AU" dirty="0"/>
            </a:br>
            <a:endParaRPr lang="en-AU" dirty="0"/>
          </a:p>
        </p:txBody>
      </p:sp>
      <p:sp>
        <p:nvSpPr>
          <p:cNvPr id="3" name="Content Placeholder 2"/>
          <p:cNvSpPr>
            <a:spLocks noGrp="1"/>
          </p:cNvSpPr>
          <p:nvPr>
            <p:ph idx="1"/>
          </p:nvPr>
        </p:nvSpPr>
        <p:spPr/>
        <p:txBody>
          <a:bodyPr/>
          <a:lstStyle/>
          <a:p>
            <a:pPr lvl="1"/>
            <a:r>
              <a:rPr lang="en-AU" dirty="0" smtClean="0"/>
              <a:t>The answers to question 4 (for 802.1X for example) were bizarre</a:t>
            </a:r>
          </a:p>
          <a:p>
            <a:pPr lvl="2"/>
            <a:r>
              <a:rPr lang="en-AU" i="1" dirty="0" smtClean="0"/>
              <a:t>If </a:t>
            </a:r>
            <a:r>
              <a:rPr lang="en-AU" i="1" dirty="0"/>
              <a:t>this International Standard has not been nationally adopted, is it applied or used in your country </a:t>
            </a:r>
            <a:r>
              <a:rPr lang="en-AU" i="1" dirty="0" smtClean="0"/>
              <a:t>without national </a:t>
            </a:r>
            <a:r>
              <a:rPr lang="en-AU" i="1" dirty="0"/>
              <a:t>adoption or are products/processes/services used in your country based on this </a:t>
            </a:r>
            <a:r>
              <a:rPr lang="en-AU" i="1" dirty="0" smtClean="0"/>
              <a:t>standard</a:t>
            </a:r>
          </a:p>
          <a:p>
            <a:pPr lvl="1"/>
            <a:r>
              <a:rPr lang="en-AU" b="0" dirty="0" smtClean="0"/>
              <a:t>A number of countries answered “no” when such an answer is clearly incorrect</a:t>
            </a:r>
          </a:p>
          <a:p>
            <a:pPr lvl="2"/>
            <a:r>
              <a:rPr lang="en-AU" b="0" dirty="0" smtClean="0"/>
              <a:t>Australia </a:t>
            </a:r>
            <a:r>
              <a:rPr lang="en-AU" b="0" dirty="0" smtClean="0">
                <a:solidFill>
                  <a:srgbClr val="FF0000"/>
                </a:solidFill>
              </a:rPr>
              <a:t>(Andrew checking this)</a:t>
            </a:r>
            <a:r>
              <a:rPr lang="en-AU" b="0" dirty="0" smtClean="0"/>
              <a:t>, </a:t>
            </a:r>
            <a:r>
              <a:rPr lang="en-AU" b="0" dirty="0" smtClean="0"/>
              <a:t>Austria, Belgium, Denmark, India, Italy, Kazakhstan, Russian Federation, Switzerland, Tunisia, United States</a:t>
            </a:r>
          </a:p>
          <a:p>
            <a:pPr lvl="2"/>
            <a:r>
              <a:rPr lang="en-AU" dirty="0" smtClean="0"/>
              <a:t>The Chair has reached out to Australia NB to ask why?</a:t>
            </a:r>
          </a:p>
          <a:p>
            <a:pPr lvl="1"/>
            <a:r>
              <a:rPr lang="en-AU" dirty="0" smtClean="0"/>
              <a:t>Some countries, including even China, voted “yes”, which makes far more sense given the widespread use of 802.1X</a:t>
            </a:r>
          </a:p>
          <a:p>
            <a:pPr lvl="2"/>
            <a:r>
              <a:rPr lang="en-AU" dirty="0" smtClean="0"/>
              <a:t>Canada, China, Finland, Germany, Japan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25445118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a:t>
            </a:r>
            <a:r>
              <a:rPr lang="en-AU" dirty="0">
                <a:solidFill>
                  <a:schemeClr val="accent6"/>
                </a:solidFill>
              </a:rPr>
              <a:t>5</a:t>
            </a:r>
            <a:r>
              <a:rPr lang="en-AU" dirty="0" smtClean="0">
                <a:solidFill>
                  <a:schemeClr val="accent6"/>
                </a:solidFill>
              </a:rPr>
              <a:t> standards in the pipeline for ratification under the PSDO process</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29117604"/>
              </p:ext>
            </p:extLst>
          </p:nvPr>
        </p:nvGraphicFramePr>
        <p:xfrm>
          <a:off x="152399" y="16002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8</a:t>
                      </a:r>
                      <a:r>
                        <a:rPr lang="en-AU" sz="1600" b="0" kern="1200" baseline="0" dirty="0" smtClean="0">
                          <a:solidFill>
                            <a:schemeClr val="tx1"/>
                          </a:solidFill>
                          <a:latin typeface="+mn-lt"/>
                          <a:ea typeface="+mn-ea"/>
                          <a:cs typeface="+mn-cs"/>
                        </a:rPr>
                        <a:t> Apr 19</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862799127"/>
                  </a:ext>
                </a:extLst>
              </a:tr>
              <a:tr h="290122">
                <a:tc>
                  <a:txBody>
                    <a:bodyPr/>
                    <a:lstStyle/>
                    <a:p>
                      <a:r>
                        <a:rPr lang="en-GB" sz="1600" b="0" dirty="0" smtClean="0">
                          <a:solidFill>
                            <a:schemeClr val="tx1"/>
                          </a:solidFill>
                          <a:latin typeface="+mj-lt"/>
                        </a:rPr>
                        <a:t>.3cd</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575905558"/>
                  </a:ext>
                </a:extLst>
              </a:tr>
              <a:tr h="290122">
                <a:tc>
                  <a:txBody>
                    <a:bodyPr/>
                    <a:lstStyle/>
                    <a:p>
                      <a:r>
                        <a:rPr lang="en-GB" sz="1600" b="0" dirty="0" smtClean="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smtClean="0">
                          <a:solidFill>
                            <a:schemeClr val="tx1"/>
                          </a:solidFill>
                          <a:latin typeface="+mn-lt"/>
                          <a:ea typeface="+mn-ea"/>
                          <a:cs typeface="+mn-cs"/>
                        </a:rPr>
                        <a:t>14 Apr 19</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4092400724"/>
                  </a:ext>
                </a:extLst>
              </a:tr>
              <a:tr h="290122">
                <a:tc>
                  <a:txBody>
                    <a:bodyPr/>
                    <a:lstStyle/>
                    <a:p>
                      <a:r>
                        <a:rPr lang="en-GB" sz="1600" b="0" dirty="0" smtClean="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D3.2</a:t>
                      </a:r>
                    </a:p>
                  </a:txBody>
                  <a:tcPr marR="0"/>
                </a:tc>
                <a:tc>
                  <a:txBody>
                    <a:bodyPr/>
                    <a:lstStyle/>
                    <a:p>
                      <a:pPr algn="ctr"/>
                      <a:r>
                        <a:rPr lang="en-GB" sz="1600" dirty="0" smtClean="0">
                          <a:solidFill>
                            <a:schemeClr val="tx1"/>
                          </a:solidFill>
                          <a:latin typeface="+mj-lt"/>
                        </a:rPr>
                        <a:t>Feb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FF0000"/>
                          </a:solidFill>
                          <a:latin typeface="+mn-lt"/>
                          <a:ea typeface="+mn-ea"/>
                          <a:cs typeface="+mn-cs"/>
                        </a:rPr>
                        <a:t>when</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296881205"/>
                  </a:ext>
                </a:extLst>
              </a:tr>
              <a:tr h="290122">
                <a:tc>
                  <a:txBody>
                    <a:bodyPr/>
                    <a:lstStyle/>
                    <a:p>
                      <a:r>
                        <a:rPr lang="en-GB" sz="1600" b="0" dirty="0" smtClean="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19</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370987547"/>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46</a:t>
            </a:fld>
            <a:endParaRPr lang="en-US"/>
          </a:p>
        </p:txBody>
      </p:sp>
    </p:spTree>
    <p:extLst>
      <p:ext uri="{BB962C8B-B14F-4D97-AF65-F5344CB8AC3E}">
        <p14:creationId xmlns:p14="http://schemas.microsoft.com/office/powerpoint/2010/main" val="5885085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60-day ballot closes 8 April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2017 (when in SB)</a:t>
            </a:r>
          </a:p>
          <a:p>
            <a:r>
              <a:rPr lang="en-US" dirty="0" smtClean="0"/>
              <a:t>60-day</a:t>
            </a:r>
            <a:r>
              <a:rPr lang="en-AU" dirty="0" smtClean="0"/>
              <a:t> pre-ballot: </a:t>
            </a:r>
            <a:r>
              <a:rPr lang="en-AU" dirty="0" smtClean="0">
                <a:solidFill>
                  <a:schemeClr val="accent2"/>
                </a:solidFill>
              </a:rPr>
              <a:t>closes 8 April 2019</a:t>
            </a:r>
            <a:endParaRPr lang="en-AU" dirty="0">
              <a:solidFill>
                <a:schemeClr val="accent2"/>
              </a:solidFill>
            </a:endParaRPr>
          </a:p>
          <a:p>
            <a:pPr lvl="1"/>
            <a:r>
              <a:rPr lang="en-AU" dirty="0"/>
              <a:t>Submitted in Feb </a:t>
            </a:r>
            <a:r>
              <a:rPr lang="en-AU" dirty="0" smtClean="0"/>
              <a:t>2019 (N16889)</a:t>
            </a:r>
            <a:endParaRPr lang="en-AU" dirty="0"/>
          </a:p>
          <a:p>
            <a:r>
              <a:rPr lang="en-AU" dirty="0" smtClean="0"/>
              <a:t>FDIS ballot: </a:t>
            </a:r>
            <a:r>
              <a:rPr lang="en-AU" dirty="0" smtClean="0">
                <a:solidFill>
                  <a:schemeClr val="accent2"/>
                </a:solidFill>
              </a:rPr>
              <a:t>waiting</a:t>
            </a:r>
          </a:p>
          <a:p>
            <a:pPr lvl="1"/>
            <a:r>
              <a:rPr lang="en-US" dirty="0">
                <a:solidFill>
                  <a:srgbClr val="FF0000"/>
                </a:solidFill>
              </a:rPr>
              <a:t>FDIS approval for IEEE 802.3-REV will need to </a:t>
            </a:r>
            <a:r>
              <a:rPr lang="en-US" dirty="0" err="1">
                <a:solidFill>
                  <a:srgbClr val="FF0000"/>
                </a:solidFill>
              </a:rPr>
              <a:t>preceed</a:t>
            </a:r>
            <a:r>
              <a:rPr lang="en-US" dirty="0">
                <a:solidFill>
                  <a:srgbClr val="FF0000"/>
                </a:solidFill>
              </a:rPr>
              <a:t> IEEE 802.3cb, since IEEE 802.3cb is an amendment to IEEE 802.3-REV</a:t>
            </a:r>
            <a:endParaRPr lang="en-US" dirty="0" smtClean="0">
              <a:solidFill>
                <a:srgbClr val="FF0000"/>
              </a:solidFill>
            </a:endParaRPr>
          </a:p>
          <a:p>
            <a:pPr lvl="1"/>
            <a:r>
              <a:rPr lang="en-US" dirty="0" smtClean="0">
                <a:solidFill>
                  <a:srgbClr val="FF0000"/>
                </a:solidFill>
              </a:rPr>
              <a:t>Will </a:t>
            </a:r>
            <a:r>
              <a:rPr lang="en-US" dirty="0">
                <a:solidFill>
                  <a:srgbClr val="FF0000"/>
                </a:solidFill>
              </a:rPr>
              <a:t>be known as ISO/IEC/IEEE 8802-3:2019/</a:t>
            </a:r>
            <a:r>
              <a:rPr lang="en-US" dirty="0" err="1">
                <a:solidFill>
                  <a:srgbClr val="FF0000"/>
                </a:solidFill>
              </a:rPr>
              <a:t>Amd</a:t>
            </a:r>
            <a:r>
              <a:rPr lang="en-US" dirty="0">
                <a:solidFill>
                  <a:srgbClr val="FF0000"/>
                </a:solidFill>
              </a:rPr>
              <a:t> </a:t>
            </a:r>
            <a:r>
              <a:rPr lang="en-US" dirty="0" smtClean="0">
                <a:solidFill>
                  <a:srgbClr val="FF0000"/>
                </a:solidFill>
              </a:rPr>
              <a:t>2?</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47</a:t>
            </a:fld>
            <a:endParaRPr lang="en-US"/>
          </a:p>
        </p:txBody>
      </p:sp>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802.3cd </a:t>
            </a:r>
            <a:r>
              <a:rPr lang="en-AU" dirty="0"/>
              <a:t>was liaised for information in </a:t>
            </a:r>
            <a:r>
              <a:rPr lang="en-AU" dirty="0" smtClean="0"/>
              <a:t>Feb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802.3cd D3.0 </a:t>
            </a:r>
            <a:r>
              <a:rPr lang="en-AU" dirty="0"/>
              <a:t>was liaised in Feb </a:t>
            </a:r>
            <a:r>
              <a:rPr lang="en-AU" dirty="0" smtClean="0"/>
              <a:t>2018</a:t>
            </a:r>
          </a:p>
          <a:p>
            <a:r>
              <a:rPr lang="en-US" dirty="0" smtClean="0"/>
              <a:t>60-day</a:t>
            </a:r>
            <a:r>
              <a:rPr lang="en-AU" dirty="0" smtClean="0"/>
              <a:t> pre-ballot: </a:t>
            </a:r>
            <a:r>
              <a:rPr lang="en-AU" dirty="0" smtClean="0">
                <a:solidFill>
                  <a:schemeClr val="accent2"/>
                </a:solidFill>
              </a:rPr>
              <a:t>waiting</a:t>
            </a:r>
          </a:p>
          <a:p>
            <a:pPr lvl="1"/>
            <a:r>
              <a:rPr lang="en-AU" dirty="0"/>
              <a:t>Submission planned </a:t>
            </a:r>
            <a:r>
              <a:rPr lang="en-AU" dirty="0" smtClean="0"/>
              <a:t>soon</a:t>
            </a:r>
          </a:p>
          <a:p>
            <a:pPr lvl="2"/>
            <a:r>
              <a:rPr lang="en-AU" dirty="0"/>
              <a:t>Expected to go to </a:t>
            </a:r>
            <a:r>
              <a:rPr lang="en-AU" dirty="0" err="1"/>
              <a:t>RevCom</a:t>
            </a:r>
            <a:r>
              <a:rPr lang="en-AU" dirty="0"/>
              <a:t> in </a:t>
            </a:r>
            <a:r>
              <a:rPr lang="en-AU" dirty="0" smtClean="0"/>
              <a:t>Dec 2018</a:t>
            </a:r>
          </a:p>
          <a:p>
            <a:pPr lvl="2"/>
            <a:r>
              <a:rPr lang="en-AU" dirty="0"/>
              <a:t>Expected submission to PSDO in </a:t>
            </a:r>
            <a:r>
              <a:rPr lang="en-AU" dirty="0" smtClean="0"/>
              <a:t>Mar </a:t>
            </a:r>
            <a:r>
              <a:rPr lang="en-AU" dirty="0" smtClean="0"/>
              <a:t>2019</a:t>
            </a:r>
          </a:p>
          <a:p>
            <a:pPr lvl="3"/>
            <a:r>
              <a:rPr lang="en-AU" dirty="0" smtClean="0">
                <a:solidFill>
                  <a:srgbClr val="FF0000"/>
                </a:solidFill>
              </a:rPr>
              <a:t>Was this approved?</a:t>
            </a:r>
            <a:endParaRPr lang="en-AU" dirty="0" smtClean="0">
              <a:solidFill>
                <a:srgbClr val="FF0000"/>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48</a:t>
            </a:fld>
            <a:endParaRPr lang="en-US"/>
          </a:p>
        </p:txBody>
      </p:sp>
    </p:spTree>
    <p:extLst>
      <p:ext uri="{BB962C8B-B14F-4D97-AF65-F5344CB8AC3E}">
        <p14:creationId xmlns:p14="http://schemas.microsoft.com/office/powerpoint/2010/main" val="13771002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802.3-REV 60-day ballot closes on 14 April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 </a:t>
            </a:r>
            <a:r>
              <a:rPr lang="en-AU" dirty="0"/>
              <a:t>D3.0 </a:t>
            </a:r>
            <a:r>
              <a:rPr lang="en-AU" dirty="0" smtClean="0"/>
              <a:t>(802.3cj) was </a:t>
            </a:r>
            <a:r>
              <a:rPr lang="en-AU" dirty="0"/>
              <a:t>liaised in Feb </a:t>
            </a:r>
            <a:r>
              <a:rPr lang="en-AU" dirty="0" smtClean="0"/>
              <a:t>2018</a:t>
            </a:r>
          </a:p>
          <a:p>
            <a:r>
              <a:rPr lang="en-US" dirty="0" smtClean="0"/>
              <a:t>60-day</a:t>
            </a:r>
            <a:r>
              <a:rPr lang="en-AU" dirty="0" smtClean="0"/>
              <a:t> pre-ballot: </a:t>
            </a:r>
            <a:r>
              <a:rPr lang="en-AU" dirty="0" smtClean="0">
                <a:solidFill>
                  <a:schemeClr val="accent2"/>
                </a:solidFill>
              </a:rPr>
              <a:t>closes on 14 April 2019</a:t>
            </a:r>
          </a:p>
          <a:p>
            <a:pPr lvl="1"/>
            <a:r>
              <a:rPr lang="en-AU" dirty="0" smtClean="0"/>
              <a:t>Submitted in Feb 2019 (N16892)</a:t>
            </a: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49</a:t>
            </a:fld>
            <a:endParaRPr lang="en-US"/>
          </a:p>
        </p:txBody>
      </p:sp>
    </p:spTree>
    <p:extLst>
      <p:ext uri="{BB962C8B-B14F-4D97-AF65-F5344CB8AC3E}">
        <p14:creationId xmlns:p14="http://schemas.microsoft.com/office/powerpoint/2010/main" val="1510491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a:t>
            </a:r>
            <a:r>
              <a:rPr lang="en-AU" altLang="en-US" sz="1400" dirty="0" smtClean="0"/>
              <a:t>experience (</a:t>
            </a:r>
            <a:r>
              <a:rPr lang="en-AU" altLang="en-US" sz="1400" dirty="0" smtClean="0">
                <a:hlinkClick r:id="rId3"/>
              </a:rPr>
              <a:t>IEEE-SA By-Laws</a:t>
            </a:r>
            <a:r>
              <a:rPr lang="en-AU" altLang="en-US" sz="1400" dirty="0" smtClean="0"/>
              <a:t> section </a:t>
            </a:r>
            <a:r>
              <a:rPr lang="en-AU" altLang="en-US" sz="1400" dirty="0"/>
              <a:t>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a:t>
            </a:r>
            <a:r>
              <a:rPr lang="en-AU" altLang="en-US" sz="1400" dirty="0" smtClean="0"/>
              <a:t>sub-clause </a:t>
            </a:r>
            <a:r>
              <a:rPr lang="en-AU" altLang="en-US" sz="1400" dirty="0"/>
              <a:t>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a:t>
            </a:r>
            <a:r>
              <a:rPr lang="en-AU" altLang="en-US" sz="1400" dirty="0" smtClean="0"/>
              <a:t>orders</a:t>
            </a:r>
          </a:p>
          <a:p>
            <a:pPr lvl="1"/>
            <a:r>
              <a:rPr lang="en-AU" altLang="en-US" sz="1400" dirty="0" smtClean="0"/>
              <a:t>Participants </a:t>
            </a:r>
            <a:r>
              <a:rPr lang="en-AU" altLang="en-US" sz="1400" dirty="0"/>
              <a:t>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a:t>
            </a:r>
            <a:r>
              <a:rPr lang="en-AU" altLang="en-US" sz="1400" dirty="0" smtClean="0"/>
              <a:t>section </a:t>
            </a:r>
            <a:r>
              <a:rPr lang="en-AU" altLang="en-US" sz="1400" dirty="0"/>
              <a:t>5.2.1.3 and the IEEE 802 LMSC Working Group Policies and Procedures, subclause 3.4.1 “Chair”, list item </a:t>
            </a:r>
            <a:r>
              <a:rPr lang="en-AU" altLang="en-US" sz="1400" dirty="0" smtClean="0"/>
              <a:t>x)</a:t>
            </a:r>
            <a:endParaRPr lang="en-AU" altLang="en-US" sz="1400" dirty="0"/>
          </a:p>
          <a:p>
            <a:pPr marL="0" indent="0"/>
            <a:r>
              <a:rPr lang="en-GB" altLang="en-US" sz="1400" dirty="0" smtClean="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5</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802.3bt is waiting for start of 60-day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802.3bt D3.2 </a:t>
            </a:r>
            <a:r>
              <a:rPr lang="en-AU" dirty="0"/>
              <a:t>was liaised in Feb 2018</a:t>
            </a:r>
          </a:p>
          <a:p>
            <a:r>
              <a:rPr lang="en-US" dirty="0" smtClean="0"/>
              <a:t>60-day</a:t>
            </a:r>
            <a:r>
              <a:rPr lang="en-AU" dirty="0" smtClean="0"/>
              <a:t> pre-ballot: </a:t>
            </a:r>
            <a:r>
              <a:rPr lang="en-AU" dirty="0" smtClean="0">
                <a:solidFill>
                  <a:schemeClr val="accent2"/>
                </a:solidFill>
              </a:rPr>
              <a:t>waiting</a:t>
            </a:r>
          </a:p>
          <a:p>
            <a:pPr lvl="1"/>
            <a:r>
              <a:rPr lang="en-AU" dirty="0"/>
              <a:t>Submission </a:t>
            </a:r>
            <a:r>
              <a:rPr lang="en-AU" dirty="0" smtClean="0"/>
              <a:t>approved in Mar 2019</a:t>
            </a:r>
            <a:endParaRPr lang="en-AU" dirty="0"/>
          </a:p>
          <a:p>
            <a:r>
              <a:rPr lang="en-AU" dirty="0" smtClean="0"/>
              <a:t>FDIS </a:t>
            </a:r>
            <a:r>
              <a:rPr lang="en-AU" dirty="0"/>
              <a:t>ballot: </a:t>
            </a:r>
            <a:r>
              <a:rPr lang="en-AU" dirty="0" smtClean="0">
                <a:solidFill>
                  <a:schemeClr val="accent2"/>
                </a:solidFill>
              </a:rPr>
              <a:t>waiting</a:t>
            </a:r>
          </a:p>
          <a:p>
            <a:pPr lvl="1"/>
            <a:r>
              <a:rPr lang="en-US" dirty="0">
                <a:solidFill>
                  <a:srgbClr val="FF0000"/>
                </a:solidFill>
              </a:rPr>
              <a:t>Will be known as ISO/IEC/IEEE </a:t>
            </a:r>
            <a:r>
              <a:rPr lang="en-US" dirty="0" smtClean="0">
                <a:solidFill>
                  <a:srgbClr val="FF0000"/>
                </a:solidFill>
              </a:rPr>
              <a:t>8802-3:2019/</a:t>
            </a:r>
            <a:r>
              <a:rPr lang="en-US" dirty="0" err="1" smtClean="0">
                <a:solidFill>
                  <a:srgbClr val="FF0000"/>
                </a:solidFill>
              </a:rPr>
              <a:t>Amd</a:t>
            </a:r>
            <a:r>
              <a:rPr lang="en-US" dirty="0" smtClean="0">
                <a:solidFill>
                  <a:srgbClr val="FF0000"/>
                </a:solidFill>
              </a:rPr>
              <a:t> 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50</a:t>
            </a:fld>
            <a:endParaRPr lang="en-US"/>
          </a:p>
        </p:txBody>
      </p:sp>
    </p:spTree>
    <p:extLst>
      <p:ext uri="{BB962C8B-B14F-4D97-AF65-F5344CB8AC3E}">
        <p14:creationId xmlns:p14="http://schemas.microsoft.com/office/powerpoint/2010/main" val="25210674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 was liaised </a:t>
            </a:r>
            <a:r>
              <a:rPr lang="en-AU" dirty="0"/>
              <a:t>for information in </a:t>
            </a:r>
            <a:r>
              <a:rPr lang="en-AU" dirty="0" smtClean="0"/>
              <a:t>Feb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802.3.2 D3.0 was </a:t>
            </a:r>
            <a:r>
              <a:rPr lang="en-AU" dirty="0"/>
              <a:t>liaised for information in </a:t>
            </a:r>
            <a:r>
              <a:rPr lang="en-AU" dirty="0" smtClean="0"/>
              <a:t>Feb 2019 (N16893)</a:t>
            </a:r>
            <a:endParaRPr lang="en-AU" dirty="0"/>
          </a:p>
          <a:p>
            <a:r>
              <a:rPr lang="en-US" dirty="0" smtClean="0"/>
              <a:t>60-day</a:t>
            </a:r>
            <a:r>
              <a:rPr lang="en-AU" dirty="0" smtClean="0"/>
              <a:t> pre-ballot: </a:t>
            </a:r>
            <a:r>
              <a:rPr lang="en-AU" dirty="0" smtClean="0">
                <a:solidFill>
                  <a:schemeClr val="accent2"/>
                </a:solidFill>
              </a:rPr>
              <a:t>waiting</a:t>
            </a:r>
          </a:p>
          <a:p>
            <a:r>
              <a:rPr lang="en-AU" dirty="0" smtClean="0"/>
              <a:t>FDIS </a:t>
            </a:r>
            <a:r>
              <a:rPr lang="en-AU" dirty="0"/>
              <a:t>ballot: </a:t>
            </a:r>
            <a:r>
              <a:rPr lang="en-AU" dirty="0" smtClean="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51</a:t>
            </a:fld>
            <a:endParaRPr lang="en-US"/>
          </a:p>
        </p:txBody>
      </p:sp>
    </p:spTree>
    <p:extLst>
      <p:ext uri="{BB962C8B-B14F-4D97-AF65-F5344CB8AC3E}">
        <p14:creationId xmlns:p14="http://schemas.microsoft.com/office/powerpoint/2010/main" val="19142999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9784124"/>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a:t>
                      </a:r>
                      <a:r>
                        <a:rPr lang="en-AU" sz="1600" b="0" baseline="0" dirty="0" smtClean="0">
                          <a:solidFill>
                            <a:schemeClr val="tx1"/>
                          </a:solidFill>
                          <a:latin typeface="+mj-lt"/>
                        </a:rPr>
                        <a:t> Jul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8</a:t>
                      </a:r>
                      <a:r>
                        <a:rPr lang="en-AU" sz="1600" b="0" baseline="0" smtClean="0">
                          <a:solidFill>
                            <a:schemeClr val="tx1"/>
                          </a:solidFill>
                          <a:latin typeface="+mj-lt"/>
                        </a:rPr>
                        <a:t> Feb 19</a:t>
                      </a:r>
                      <a:endParaRPr lang="en-AU" sz="1600" b="0" dirty="0" smtClean="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19</a:t>
                      </a:r>
                    </a:p>
                  </a:txBody>
                  <a:tcPr marL="115147" marR="115147"/>
                </a:tc>
                <a:extLst>
                  <a:ext uri="{0D108BD9-81ED-4DB2-BD59-A6C34878D82A}">
                    <a16:rowId xmlns:a16="http://schemas.microsoft.com/office/drawing/2014/main" val="10002"/>
                  </a:ext>
                </a:extLst>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a:t>
                      </a:r>
                      <a:r>
                        <a:rPr lang="en-AU" sz="1600" b="0" baseline="0" dirty="0" smtClean="0">
                          <a:solidFill>
                            <a:schemeClr val="tx1"/>
                          </a:solidFill>
                          <a:latin typeface="+mj-lt"/>
                        </a:rPr>
                        <a:t> Sep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Dec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Feb 2019</a:t>
                      </a:r>
                    </a:p>
                  </a:txBody>
                  <a:tcPr marL="115147" marR="115147"/>
                </a:tc>
                <a:extLst>
                  <a:ext uri="{0D108BD9-81ED-4DB2-BD59-A6C34878D82A}">
                    <a16:rowId xmlns:a16="http://schemas.microsoft.com/office/drawing/2014/main" val="10003"/>
                  </a:ext>
                </a:extLst>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FF0000"/>
                        </a:solidFill>
                        <a:latin typeface="+mj-lt"/>
                      </a:endParaRPr>
                    </a:p>
                  </a:txBody>
                  <a:tcPr marL="115147" marR="115147"/>
                </a:tc>
                <a:extLst>
                  <a:ext uri="{0D108BD9-81ED-4DB2-BD59-A6C34878D82A}">
                    <a16:rowId xmlns:a16="http://schemas.microsoft.com/office/drawing/2014/main" val="10004"/>
                  </a:ext>
                </a:extLst>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rgbClr val="FF000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19</a:t>
                      </a:r>
                    </a:p>
                  </a:txBody>
                  <a:tcPr marL="115147" marR="115147"/>
                </a:tc>
                <a:extLst>
                  <a:ext uri="{0D108BD9-81ED-4DB2-BD59-A6C34878D82A}">
                    <a16:rowId xmlns:a16="http://schemas.microsoft.com/office/drawing/2014/main" val="10005"/>
                  </a:ext>
                </a:extLst>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rgbClr val="FF000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19</a:t>
                      </a:r>
                    </a:p>
                  </a:txBody>
                  <a:tcPr marL="115147" marR="115147"/>
                </a:tc>
                <a:extLst>
                  <a:ext uri="{0D108BD9-81ED-4DB2-BD59-A6C34878D82A}">
                    <a16:rowId xmlns:a16="http://schemas.microsoft.com/office/drawing/2014/main" val="10006"/>
                  </a:ext>
                </a:extLst>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a:t>
                      </a:r>
                      <a:r>
                        <a:rPr lang="en-AU" sz="1600" b="0" baseline="0" dirty="0" smtClean="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a:t>
                      </a:r>
                      <a:r>
                        <a:rPr lang="en-AU" sz="1600" b="0" baseline="0" dirty="0" smtClean="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r h="359602">
                <a:tc>
                  <a:txBody>
                    <a:bodyPr/>
                    <a:lstStyle/>
                    <a:p>
                      <a:pPr algn="l"/>
                      <a:r>
                        <a:rPr lang="en-GB" sz="1600" b="0" dirty="0" smtClean="0">
                          <a:solidFill>
                            <a:schemeClr val="tx1"/>
                          </a:solidFill>
                          <a:latin typeface="+mj-lt"/>
                        </a:rPr>
                        <a:t>11bb</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245042808"/>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52</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is waiting for publication</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rgbClr val="00B050"/>
                </a:solidFill>
              </a:rPr>
              <a:t>passed</a:t>
            </a:r>
          </a:p>
          <a:p>
            <a:pPr lvl="1"/>
            <a:r>
              <a:rPr lang="en-AU" dirty="0" smtClean="0"/>
              <a:t>802.11ah </a:t>
            </a:r>
            <a:r>
              <a:rPr lang="en-AU" dirty="0"/>
              <a:t>passed 60-day pre-ballot (</a:t>
            </a:r>
            <a:r>
              <a:rPr lang="en-AU" dirty="0" smtClean="0"/>
              <a:t>N16685) </a:t>
            </a:r>
            <a:r>
              <a:rPr lang="en-AU" dirty="0"/>
              <a:t>on </a:t>
            </a:r>
            <a:r>
              <a:rPr lang="en-AU" dirty="0" smtClean="0"/>
              <a:t>20 July 2017</a:t>
            </a:r>
            <a:endParaRPr lang="en-AU" dirty="0"/>
          </a:p>
          <a:p>
            <a:pPr lvl="2"/>
            <a:r>
              <a:rPr lang="en-AU" dirty="0"/>
              <a:t>Need? 10/0/10</a:t>
            </a:r>
          </a:p>
          <a:p>
            <a:pPr lvl="2"/>
            <a:r>
              <a:rPr lang="en-AU" dirty="0"/>
              <a:t>Submission? </a:t>
            </a:r>
            <a:r>
              <a:rPr lang="en-AU" dirty="0" smtClean="0"/>
              <a:t>9/0/11</a:t>
            </a:r>
          </a:p>
          <a:p>
            <a:r>
              <a:rPr lang="en-AU" dirty="0" smtClean="0"/>
              <a:t>FDIS ballot: </a:t>
            </a:r>
            <a:r>
              <a:rPr lang="en-AU" dirty="0" smtClean="0">
                <a:solidFill>
                  <a:schemeClr val="accent2"/>
                </a:solidFill>
              </a:rPr>
              <a:t>waiting for publication</a:t>
            </a:r>
          </a:p>
          <a:p>
            <a:pPr lvl="1"/>
            <a:r>
              <a:rPr lang="en-AU" dirty="0"/>
              <a:t>802.11ah passed </a:t>
            </a:r>
            <a:r>
              <a:rPr lang="en-AU" dirty="0" smtClean="0"/>
              <a:t>FDIS ballot (N16685</a:t>
            </a:r>
            <a:r>
              <a:rPr lang="en-AU" dirty="0"/>
              <a:t>) on </a:t>
            </a:r>
            <a:r>
              <a:rPr lang="en-AU" dirty="0" smtClean="0"/>
              <a:t>8 Feb 2019</a:t>
            </a:r>
          </a:p>
          <a:p>
            <a:pPr lvl="2"/>
            <a:r>
              <a:rPr lang="en-AU" dirty="0" smtClean="0"/>
              <a:t>Passed 9/1/9</a:t>
            </a:r>
          </a:p>
          <a:p>
            <a:pPr lvl="1"/>
            <a:r>
              <a:rPr lang="en-AU" dirty="0" smtClean="0"/>
              <a:t>There was a negative vote and comments from China NB</a:t>
            </a:r>
          </a:p>
          <a:p>
            <a:pPr lvl="2"/>
            <a:r>
              <a:rPr lang="en-AU" dirty="0" smtClean="0"/>
              <a:t>Response sent in Mar 2019 (N16906)</a:t>
            </a:r>
          </a:p>
          <a:p>
            <a:pPr lvl="1"/>
            <a:r>
              <a:rPr lang="en-AU" dirty="0" smtClean="0"/>
              <a:t>Will be known as ISO/IEC/IEEE 8802-11:2018/</a:t>
            </a:r>
            <a:r>
              <a:rPr lang="en-AU" dirty="0" err="1" smtClean="0"/>
              <a:t>Amd</a:t>
            </a:r>
            <a:r>
              <a:rPr lang="en-AU" dirty="0" smtClean="0"/>
              <a:t> 2</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53</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60-day </a:t>
            </a:r>
            <a:r>
              <a:rPr lang="en-AU" dirty="0"/>
              <a:t>ballot </a:t>
            </a:r>
            <a:r>
              <a:rPr lang="en-AU" dirty="0" smtClean="0"/>
              <a:t>passed but requires a response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p>
          <a:p>
            <a:pPr lvl="2"/>
            <a:r>
              <a:rPr lang="en-AU" dirty="0" smtClean="0"/>
              <a:t>Published version liaised in July 2018 (N16817)</a:t>
            </a:r>
          </a:p>
          <a:p>
            <a:r>
              <a:rPr lang="en-US" dirty="0" smtClean="0"/>
              <a:t>60-day</a:t>
            </a:r>
            <a:r>
              <a:rPr lang="en-AU" dirty="0" smtClean="0"/>
              <a:t> pre-ballot: </a:t>
            </a:r>
            <a:r>
              <a:rPr lang="en-AU" dirty="0" smtClean="0">
                <a:solidFill>
                  <a:srgbClr val="00B050"/>
                </a:solidFill>
              </a:rPr>
              <a:t>passed </a:t>
            </a:r>
            <a:r>
              <a:rPr lang="en-AU" dirty="0" smtClean="0">
                <a:solidFill>
                  <a:schemeClr val="accent2"/>
                </a:solidFill>
              </a:rPr>
              <a:t>&amp; requires response</a:t>
            </a:r>
          </a:p>
          <a:p>
            <a:pPr lvl="1"/>
            <a:r>
              <a:rPr lang="en-AU" dirty="0" smtClean="0"/>
              <a:t>802.11aj-2018 passed </a:t>
            </a:r>
            <a:r>
              <a:rPr lang="en-AU" dirty="0"/>
              <a:t>60-day pre-ballot (</a:t>
            </a:r>
            <a:r>
              <a:rPr lang="en-AU" dirty="0" smtClean="0"/>
              <a:t>N16897) </a:t>
            </a:r>
            <a:r>
              <a:rPr lang="en-AU" dirty="0"/>
              <a:t>on </a:t>
            </a:r>
            <a:r>
              <a:rPr lang="en-AU" dirty="0" smtClean="0"/>
              <a:t>10 Feb 2019</a:t>
            </a:r>
            <a:endParaRPr lang="en-AU" dirty="0"/>
          </a:p>
          <a:p>
            <a:pPr lvl="2"/>
            <a:r>
              <a:rPr lang="en-AU" dirty="0"/>
              <a:t>Need? </a:t>
            </a:r>
            <a:r>
              <a:rPr lang="en-AU" dirty="0" smtClean="0"/>
              <a:t>7/0/12</a:t>
            </a:r>
            <a:endParaRPr lang="en-AU" dirty="0"/>
          </a:p>
          <a:p>
            <a:pPr lvl="2"/>
            <a:r>
              <a:rPr lang="en-AU" dirty="0"/>
              <a:t>Submission? </a:t>
            </a:r>
            <a:r>
              <a:rPr lang="en-AU" dirty="0" smtClean="0"/>
              <a:t>6/0/13</a:t>
            </a:r>
          </a:p>
          <a:p>
            <a:pPr lvl="1"/>
            <a:r>
              <a:rPr lang="en-AU" dirty="0" smtClean="0"/>
              <a:t>China NB voted “yes”/”abstain” but submitted a comment</a:t>
            </a:r>
            <a:endParaRPr lang="en-AU" dirty="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54</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a:t>
            </a:r>
            <a:r>
              <a:rPr lang="en-AU" dirty="0" smtClean="0"/>
              <a:t>802.11aj </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comment CN1</a:t>
            </a:r>
          </a:p>
          <a:p>
            <a:pPr lvl="1"/>
            <a:r>
              <a:rPr lang="en-AU" i="1" dirty="0"/>
              <a:t>Clause 12.2.2 states “The RSN operations in a CMMG BSS shall be the same as the RSN operations in a DMG BSS.”  However, this clause is irrelevant with the subject “Enhancements for Very High Throughput to Support Chinese </a:t>
            </a:r>
            <a:r>
              <a:rPr lang="en-AU" i="1" dirty="0" err="1"/>
              <a:t>Millimeter</a:t>
            </a:r>
            <a:r>
              <a:rPr lang="en-AU" i="1" dirty="0"/>
              <a:t> Wave Frequency Bands (60 GHz and 45 GHz)”. Selection and using of security mechanism should NOT be bound with CMMG BSS. Besides, China NB has pointed out the technical problems about RSN mechanism for several times during the past ballots. </a:t>
            </a:r>
          </a:p>
          <a:p>
            <a:r>
              <a:rPr lang="en-AU" dirty="0"/>
              <a:t>China NB </a:t>
            </a:r>
            <a:r>
              <a:rPr lang="en-AU" dirty="0" smtClean="0"/>
              <a:t>proposed change </a:t>
            </a:r>
            <a:r>
              <a:rPr lang="en-AU" dirty="0"/>
              <a:t>CN1</a:t>
            </a:r>
          </a:p>
          <a:p>
            <a:pPr lvl="1"/>
            <a:r>
              <a:rPr lang="en-AU" i="1" dirty="0"/>
              <a:t>Change the sentence in 12.2.2 to “The RSN operations in a CMMG BSS can be the same as the RSN operations in a DMG BSS. Other security methods can be implemented in a CMMG BSS.”</a:t>
            </a:r>
            <a:endParaRPr lang="en-US"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18915511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a:t>
            </a:r>
            <a:r>
              <a:rPr lang="en-AU" dirty="0" smtClean="0"/>
              <a:t>802.11aj </a:t>
            </a:r>
            <a:endParaRPr lang="en-AU" dirty="0"/>
          </a:p>
        </p:txBody>
      </p:sp>
      <p:sp>
        <p:nvSpPr>
          <p:cNvPr id="3" name="Content Placeholder 2"/>
          <p:cNvSpPr>
            <a:spLocks noGrp="1"/>
          </p:cNvSpPr>
          <p:nvPr>
            <p:ph idx="1"/>
          </p:nvPr>
        </p:nvSpPr>
        <p:spPr/>
        <p:txBody>
          <a:bodyPr/>
          <a:lstStyle/>
          <a:p>
            <a:r>
              <a:rPr lang="en-AU" dirty="0" smtClean="0"/>
              <a:t>Proposed IEEE 802.11 WG response to CN1</a:t>
            </a:r>
          </a:p>
          <a:p>
            <a:pPr lvl="1"/>
            <a:r>
              <a:rPr lang="en-AU" dirty="0" err="1">
                <a:solidFill>
                  <a:srgbClr val="FF0000"/>
                </a:solidFill>
              </a:rPr>
              <a:t>t</a:t>
            </a:r>
            <a:r>
              <a:rPr lang="en-AU" dirty="0" err="1" smtClean="0">
                <a:solidFill>
                  <a:srgbClr val="FF0000"/>
                </a:solidFill>
              </a:rPr>
              <a:t>bd</a:t>
            </a:r>
            <a:r>
              <a:rPr lang="en-AU" dirty="0" smtClean="0">
                <a:solidFill>
                  <a:srgbClr val="FF0000"/>
                </a:solidFill>
              </a:rPr>
              <a:t> – needs an expert to respond to the comment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13562608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is waiting for start of FDIS ballot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a:t>
            </a:r>
            <a:r>
              <a:rPr lang="en-GB" dirty="0" smtClean="0"/>
              <a:t>2017</a:t>
            </a:r>
          </a:p>
          <a:p>
            <a:pPr lvl="2"/>
            <a:r>
              <a:rPr lang="en-AU" dirty="0"/>
              <a:t>Published version </a:t>
            </a:r>
            <a:r>
              <a:rPr lang="en-AU" dirty="0" smtClean="0"/>
              <a:t>liaised </a:t>
            </a:r>
            <a:r>
              <a:rPr lang="en-AU" dirty="0"/>
              <a:t>in July 2018 (N16817)</a:t>
            </a:r>
            <a:endParaRPr lang="en-GB" dirty="0" smtClean="0"/>
          </a:p>
          <a:p>
            <a:r>
              <a:rPr lang="en-US" dirty="0" smtClean="0"/>
              <a:t>60-day</a:t>
            </a:r>
            <a:r>
              <a:rPr lang="en-AU" dirty="0" smtClean="0"/>
              <a:t> pre-ballot: </a:t>
            </a:r>
            <a:r>
              <a:rPr lang="en-AU" dirty="0">
                <a:solidFill>
                  <a:srgbClr val="00B050"/>
                </a:solidFill>
              </a:rPr>
              <a:t>passed &amp; </a:t>
            </a:r>
            <a:r>
              <a:rPr lang="en-AU" dirty="0" smtClean="0">
                <a:solidFill>
                  <a:srgbClr val="00B050"/>
                </a:solidFill>
              </a:rPr>
              <a:t>response sent</a:t>
            </a:r>
          </a:p>
          <a:p>
            <a:pPr lvl="1"/>
            <a:r>
              <a:rPr lang="en-AU" dirty="0" smtClean="0"/>
              <a:t>802.11ak-2018 passed 60-day pre-ballot (N16898) on 10 Feb 2019</a:t>
            </a:r>
          </a:p>
          <a:p>
            <a:pPr lvl="2"/>
            <a:r>
              <a:rPr lang="en-AU" dirty="0" smtClean="0"/>
              <a:t>Need</a:t>
            </a:r>
            <a:r>
              <a:rPr lang="en-AU" dirty="0"/>
              <a:t>? 7/0/12</a:t>
            </a:r>
          </a:p>
          <a:p>
            <a:pPr lvl="2"/>
            <a:r>
              <a:rPr lang="en-AU" dirty="0"/>
              <a:t>Submission? </a:t>
            </a:r>
            <a:r>
              <a:rPr lang="en-AU" dirty="0" smtClean="0"/>
              <a:t>5/1/13</a:t>
            </a:r>
          </a:p>
          <a:p>
            <a:pPr lvl="1"/>
            <a:r>
              <a:rPr lang="en-AU" dirty="0" smtClean="0"/>
              <a:t>China NB voted “no” and submitted </a:t>
            </a:r>
            <a:r>
              <a:rPr lang="en-AU" dirty="0"/>
              <a:t>a </a:t>
            </a:r>
            <a:r>
              <a:rPr lang="en-AU" dirty="0" smtClean="0"/>
              <a:t>comment</a:t>
            </a:r>
          </a:p>
          <a:p>
            <a:pPr lvl="2"/>
            <a:r>
              <a:rPr lang="en-AU" dirty="0" smtClean="0"/>
              <a:t>Response sent in March 2019 (N16907)</a:t>
            </a:r>
            <a:endParaRPr lang="en-AU" dirty="0"/>
          </a:p>
          <a:p>
            <a:r>
              <a:rPr lang="en-AU" dirty="0" smtClean="0"/>
              <a:t>FDIS ballot: </a:t>
            </a:r>
            <a:r>
              <a:rPr lang="en-AU" dirty="0" smtClean="0">
                <a:solidFill>
                  <a:schemeClr val="accent2"/>
                </a:solidFill>
              </a:rPr>
              <a:t>waiting for start</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57</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a:t>
            </a:r>
            <a:r>
              <a:rPr lang="en-AU" dirty="0"/>
              <a:t>is waiting for start of FDIS ballot </a:t>
            </a:r>
            <a:endParaRPr lang="en-AU" dirty="0">
              <a:solidFill>
                <a:srgbClr val="FF0000"/>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802.11aq D8.0 was sent for liaison in Mar 2017</a:t>
            </a:r>
          </a:p>
          <a:p>
            <a:pPr lvl="1"/>
            <a:r>
              <a:rPr lang="en-AU" dirty="0"/>
              <a:t>Published version </a:t>
            </a:r>
            <a:r>
              <a:rPr lang="en-AU" dirty="0" smtClean="0"/>
              <a:t>was liaised in Sept </a:t>
            </a:r>
            <a:r>
              <a:rPr lang="en-AU" dirty="0"/>
              <a:t>2018 </a:t>
            </a:r>
            <a:r>
              <a:rPr lang="en-AU" dirty="0" smtClean="0"/>
              <a:t>(N16854)</a:t>
            </a:r>
            <a:endParaRPr lang="en-GB" dirty="0">
              <a:solidFill>
                <a:srgbClr val="FF0000"/>
              </a:solidFill>
            </a:endParaRPr>
          </a:p>
          <a:p>
            <a:r>
              <a:rPr lang="en-US" dirty="0" smtClean="0"/>
              <a:t>60-day</a:t>
            </a:r>
            <a:r>
              <a:rPr lang="en-AU" dirty="0" smtClean="0"/>
              <a:t> pre-ballot: </a:t>
            </a:r>
            <a:r>
              <a:rPr lang="en-AU" dirty="0">
                <a:solidFill>
                  <a:srgbClr val="00B050"/>
                </a:solidFill>
              </a:rPr>
              <a:t>passed &amp; </a:t>
            </a:r>
            <a:r>
              <a:rPr lang="en-AU" dirty="0" smtClean="0">
                <a:solidFill>
                  <a:srgbClr val="00B050"/>
                </a:solidFill>
              </a:rPr>
              <a:t>response sent</a:t>
            </a:r>
          </a:p>
          <a:p>
            <a:pPr lvl="1"/>
            <a:r>
              <a:rPr lang="en-AU" dirty="0"/>
              <a:t>802.11ak-2018 passed 60-day pre-ballot (</a:t>
            </a:r>
            <a:r>
              <a:rPr lang="en-AU" dirty="0" smtClean="0"/>
              <a:t>N16899) </a:t>
            </a:r>
            <a:r>
              <a:rPr lang="en-AU" dirty="0"/>
              <a:t>on 10 Feb 2019</a:t>
            </a:r>
          </a:p>
          <a:p>
            <a:pPr lvl="2"/>
            <a:r>
              <a:rPr lang="en-AU" dirty="0"/>
              <a:t>Need? 7/0/12</a:t>
            </a:r>
          </a:p>
          <a:p>
            <a:pPr lvl="2"/>
            <a:r>
              <a:rPr lang="en-AU" dirty="0"/>
              <a:t>Submission? 5</a:t>
            </a:r>
            <a:r>
              <a:rPr lang="en-AU" dirty="0" smtClean="0"/>
              <a:t>/1/13</a:t>
            </a:r>
            <a:endParaRPr lang="en-AU" dirty="0"/>
          </a:p>
          <a:p>
            <a:pPr lvl="1"/>
            <a:r>
              <a:rPr lang="en-AU" dirty="0"/>
              <a:t>China NB voted </a:t>
            </a:r>
            <a:r>
              <a:rPr lang="en-AU" dirty="0" smtClean="0"/>
              <a:t>“no” </a:t>
            </a:r>
            <a:r>
              <a:rPr lang="en-AU" dirty="0"/>
              <a:t>and submitted a </a:t>
            </a:r>
            <a:r>
              <a:rPr lang="en-AU" dirty="0" smtClean="0"/>
              <a:t>comment</a:t>
            </a:r>
          </a:p>
          <a:p>
            <a:pPr lvl="2"/>
            <a:r>
              <a:rPr lang="en-AU" dirty="0" smtClean="0"/>
              <a:t>Response sent in Mar 2019 (N16908)</a:t>
            </a:r>
            <a:endParaRPr lang="en-AU" dirty="0"/>
          </a:p>
          <a:p>
            <a:r>
              <a:rPr lang="en-AU" dirty="0" smtClean="0"/>
              <a:t>FDIS ballot: </a:t>
            </a:r>
            <a:r>
              <a:rPr lang="en-AU" dirty="0">
                <a:solidFill>
                  <a:schemeClr val="accent2"/>
                </a:solidFill>
              </a:rPr>
              <a:t>waiting for start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was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Liaised D4.0 </a:t>
            </a:r>
            <a:r>
              <a:rPr lang="en-AU" dirty="0"/>
              <a:t>out of March 2019 </a:t>
            </a:r>
            <a:r>
              <a:rPr lang="en-AU" dirty="0" smtClean="0"/>
              <a:t>meeting (</a:t>
            </a:r>
            <a:r>
              <a:rPr lang="en-AU" dirty="0" smtClean="0">
                <a:solidFill>
                  <a:srgbClr val="FF0000"/>
                </a:solidFill>
              </a:rPr>
              <a:t>N?????</a:t>
            </a:r>
            <a:r>
              <a:rPr lang="en-AU" dirty="0" smtClean="0"/>
              <a: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59</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smtClean="0">
                <a:latin typeface="+mj-lt"/>
              </a:rPr>
              <a:t>Announce </a:t>
            </a:r>
            <a:r>
              <a:rPr lang="en-US" sz="1600" dirty="0">
                <a:latin typeface="+mj-lt"/>
              </a:rPr>
              <a:t>recording </a:t>
            </a:r>
            <a:r>
              <a:rPr lang="en-US" sz="1600" dirty="0" smtClean="0">
                <a:latin typeface="+mj-lt"/>
              </a:rPr>
              <a:t>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May 2019 interim meeting in Atlanta</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14 </a:t>
            </a:r>
            <a:r>
              <a:rPr lang="en-US" sz="1600" b="1" dirty="0" smtClean="0">
                <a:latin typeface="+mj-lt"/>
              </a:rPr>
              <a:t>May 2019,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6</a:t>
            </a:fld>
            <a:endParaRPr lang="en-US" dirty="0">
              <a:latin typeface="+mn-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was </a:t>
            </a:r>
            <a:r>
              <a:rPr lang="en-AU" dirty="0"/>
              <a:t>liaised for information</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Liaised </a:t>
            </a:r>
            <a:r>
              <a:rPr lang="en-AU" dirty="0" smtClean="0"/>
              <a:t>D3.0 </a:t>
            </a:r>
            <a:r>
              <a:rPr lang="en-AU" dirty="0"/>
              <a:t>out of March 2019 meeting (</a:t>
            </a:r>
            <a:r>
              <a:rPr lang="en-AU" dirty="0">
                <a:solidFill>
                  <a:srgbClr val="FF0000"/>
                </a:solidFill>
              </a:rPr>
              <a:t>N</a:t>
            </a:r>
            <a:r>
              <a:rPr lang="en-AU" dirty="0" smtClean="0">
                <a:solidFill>
                  <a:srgbClr val="FF0000"/>
                </a:solidFill>
              </a:rPr>
              <a:t>?????</a:t>
            </a:r>
            <a:r>
              <a:rPr lang="en-AU" dirty="0" smtClean="0"/>
              <a:t>)</a:t>
            </a:r>
            <a:endParaRPr lang="en-AU" dirty="0"/>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60</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802.11az will be liaised </a:t>
            </a:r>
            <a:r>
              <a:rPr lang="en-AU" dirty="0" smtClean="0"/>
              <a:t>in the future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Will liaise draft out </a:t>
            </a:r>
            <a:r>
              <a:rPr lang="en-AU" dirty="0" smtClean="0"/>
              <a:t>later than </a:t>
            </a:r>
            <a:r>
              <a:rPr lang="en-AU" dirty="0"/>
              <a:t>March 2019 meeting</a:t>
            </a:r>
          </a:p>
          <a:p>
            <a:pPr lvl="2"/>
            <a:r>
              <a:rPr lang="en-AU" dirty="0"/>
              <a:t>Requires WG and EC </a:t>
            </a:r>
            <a:r>
              <a:rPr lang="en-AU" dirty="0" smtClean="0"/>
              <a:t>approval</a:t>
            </a:r>
          </a:p>
          <a:p>
            <a:pPr lvl="2"/>
            <a:r>
              <a:rPr lang="en-AU" dirty="0" smtClean="0"/>
              <a:t>Draft has too many TBDs</a:t>
            </a:r>
            <a:endParaRPr lang="en-AU" dirty="0"/>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61</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a:t>
            </a:r>
            <a:r>
              <a:rPr lang="en-AU" dirty="0"/>
              <a:t>will be liaised in the future</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Will </a:t>
            </a:r>
            <a:r>
              <a:rPr lang="en-AU" dirty="0"/>
              <a:t>be liaised in the </a:t>
            </a:r>
            <a:r>
              <a:rPr lang="en-AU" dirty="0" smtClean="0"/>
              <a:t>future</a:t>
            </a:r>
          </a:p>
          <a:p>
            <a:pPr lvl="2"/>
            <a:r>
              <a:rPr lang="en-AU" dirty="0" smtClean="0"/>
              <a:t>Requires </a:t>
            </a:r>
            <a:r>
              <a:rPr lang="en-AU" dirty="0"/>
              <a:t>WG and EC approval</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802.11bb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63</a:t>
            </a:fld>
            <a:endParaRPr lang="en-US"/>
          </a:p>
        </p:txBody>
      </p:sp>
    </p:spTree>
    <p:extLst>
      <p:ext uri="{BB962C8B-B14F-4D97-AF65-F5344CB8AC3E}">
        <p14:creationId xmlns:p14="http://schemas.microsoft.com/office/powerpoint/2010/main" val="32597829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3320129"/>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64</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published as </a:t>
            </a:r>
            <a:r>
              <a:rPr lang="en-AU" dirty="0"/>
              <a:t>ISO/IEC/IEEE </a:t>
            </a:r>
            <a:r>
              <a:rPr lang="en-AU" dirty="0" smtClean="0"/>
              <a:t>8802-15-6:2017 but comment responses are required</a:t>
            </a:r>
            <a:endParaRPr lang="en-AU"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 (see 15-17-0107-02)</a:t>
            </a:r>
            <a:endParaRPr lang="en-GB" dirty="0"/>
          </a:p>
          <a:p>
            <a:r>
              <a:rPr lang="en-AU" dirty="0" smtClean="0"/>
              <a:t>FDIS ballot: </a:t>
            </a:r>
            <a:r>
              <a:rPr lang="en-AU" dirty="0">
                <a:solidFill>
                  <a:srgbClr val="00B050"/>
                </a:solidFill>
              </a:rPr>
              <a:t>passed </a:t>
            </a:r>
            <a:r>
              <a:rPr lang="en-AU" dirty="0" smtClean="0">
                <a:solidFill>
                  <a:srgbClr val="00B050"/>
                </a:solidFill>
              </a:rPr>
              <a:t>&amp; published</a:t>
            </a:r>
            <a:r>
              <a:rPr lang="en-AU" dirty="0" smtClean="0">
                <a:solidFill>
                  <a:schemeClr val="accent6"/>
                </a:solidFill>
              </a:rPr>
              <a:t>, but response required</a:t>
            </a:r>
            <a:endParaRPr lang="en-AU" dirty="0">
              <a:solidFill>
                <a:schemeClr val="accent6"/>
              </a:solidFill>
            </a:endParaRPr>
          </a:p>
          <a:p>
            <a:pPr lvl="1"/>
            <a:r>
              <a:rPr lang="en-AU" dirty="0" smtClean="0"/>
              <a:t>Passed on 7 Sep 17 by </a:t>
            </a:r>
            <a:r>
              <a:rPr lang="en-AU" dirty="0"/>
              <a:t>12/2/14 (N16711)</a:t>
            </a:r>
          </a:p>
          <a:p>
            <a:pPr lvl="2"/>
            <a:r>
              <a:rPr lang="en-AU" dirty="0" smtClean="0"/>
              <a:t>China NB and Japan NB voted “no” with comments</a:t>
            </a:r>
          </a:p>
          <a:p>
            <a:pPr lvl="1"/>
            <a:r>
              <a:rPr lang="en-AU" dirty="0" smtClean="0"/>
              <a:t>Response will be sent after July 2018 meeting - </a:t>
            </a:r>
            <a:r>
              <a:rPr lang="en-AU" dirty="0" smtClean="0">
                <a:solidFill>
                  <a:srgbClr val="FF0000"/>
                </a:solidFill>
              </a:rPr>
              <a:t>was </a:t>
            </a:r>
            <a:r>
              <a:rPr lang="en-AU" dirty="0">
                <a:solidFill>
                  <a:srgbClr val="FF0000"/>
                </a:solidFill>
              </a:rPr>
              <a:t>it</a:t>
            </a:r>
            <a:r>
              <a:rPr lang="en-AU" dirty="0" smtClean="0">
                <a:solidFill>
                  <a:srgbClr val="FF0000"/>
                </a:solidFill>
              </a:rPr>
              <a:t>? Peter checking</a:t>
            </a:r>
          </a:p>
          <a:p>
            <a:pPr lvl="1"/>
            <a:r>
              <a:rPr lang="en-AU" dirty="0" smtClean="0"/>
              <a:t>Published as </a:t>
            </a:r>
            <a:r>
              <a:rPr lang="en-AU" dirty="0"/>
              <a:t>ISO/IEC/IEEE </a:t>
            </a:r>
            <a:r>
              <a:rPr lang="en-AU" dirty="0" smtClean="0"/>
              <a:t>8802-15-6:2017</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65</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Some interest has been expressed in submitting 802.15.4 (and 802.15.3)</a:t>
            </a:r>
            <a:endParaRPr lang="en-AU" dirty="0"/>
          </a:p>
        </p:txBody>
      </p:sp>
      <p:sp>
        <p:nvSpPr>
          <p:cNvPr id="3" name="Content Placeholder 2"/>
          <p:cNvSpPr>
            <a:spLocks noGrp="1"/>
          </p:cNvSpPr>
          <p:nvPr>
            <p:ph idx="1"/>
          </p:nvPr>
        </p:nvSpPr>
        <p:spPr/>
        <p:txBody>
          <a:bodyPr/>
          <a:lstStyle/>
          <a:p>
            <a:pPr lvl="1"/>
            <a:r>
              <a:rPr lang="en-AU" dirty="0" smtClean="0"/>
              <a:t>A number of 802.15.4 participants have contacted the SC Chair expressing an interest in submitting 802.15.4 into the PSDO process</a:t>
            </a:r>
          </a:p>
          <a:p>
            <a:pPr lvl="2"/>
            <a:r>
              <a:rPr lang="en-AU" dirty="0" smtClean="0"/>
              <a:t>An enquiry was also received in relation to 802.15.3</a:t>
            </a:r>
          </a:p>
          <a:p>
            <a:pPr lvl="1"/>
            <a:r>
              <a:rPr lang="en-AU" dirty="0" smtClean="0"/>
              <a:t>The SC Chair has advised them of the appropriate processes</a:t>
            </a:r>
          </a:p>
          <a:p>
            <a:pPr lvl="1"/>
            <a:r>
              <a:rPr lang="en-AU" dirty="0" smtClean="0"/>
              <a:t>Ultimately, it is question for the 802.15 WG</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13754243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has zero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64153300"/>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FF0000"/>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FF0000"/>
                          </a:solidFill>
                          <a:latin typeface="+mn-lt"/>
                        </a:rPr>
                        <a:t>-</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67</a:t>
            </a:fld>
            <a:endParaRPr lang="en-US"/>
          </a:p>
        </p:txBody>
      </p:sp>
    </p:spTree>
    <p:extLst>
      <p:ext uri="{BB962C8B-B14F-4D97-AF65-F5344CB8AC3E}">
        <p14:creationId xmlns:p14="http://schemas.microsoft.com/office/powerpoint/2010/main" val="203612763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no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85749336"/>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ct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1751644007"/>
                  </a:ext>
                </a:extLst>
              </a:tr>
            </a:tbl>
          </a:graphicData>
        </a:graphic>
      </p:graphicFrame>
      <p:sp>
        <p:nvSpPr>
          <p:cNvPr id="4" name="Footer Placeholder 3"/>
          <p:cNvSpPr>
            <a:spLocks noGrp="1"/>
          </p:cNvSpPr>
          <p:nvPr>
            <p:ph type="ftr" sz="quarter" idx="10"/>
          </p:nvPr>
        </p:nvSpPr>
        <p:spPr/>
        <p:txBody>
          <a:bodyPr/>
          <a:lstStyle/>
          <a:p>
            <a:pPr>
              <a:defRPr/>
            </a:pPr>
            <a:r>
              <a:rPr lang="en-US" dirty="0"/>
              <a:t>IEEE 802</a:t>
            </a:r>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68</a:t>
            </a:fld>
            <a:endParaRPr lang="en-US"/>
          </a:p>
        </p:txBody>
      </p:sp>
    </p:spTree>
    <p:extLst>
      <p:ext uri="{BB962C8B-B14F-4D97-AF65-F5344CB8AC3E}">
        <p14:creationId xmlns:p14="http://schemas.microsoft.com/office/powerpoint/2010/main" val="312165632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zero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75387846"/>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chemeClr val="accent6"/>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69</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IEEE 802.11 interim meeting in Mar 2019 in Vancouver</a:t>
            </a:r>
          </a:p>
          <a:p>
            <a:pPr lvl="1"/>
            <a:r>
              <a:rPr lang="en-AU" dirty="0" smtClean="0"/>
              <a:t>Review extended goals</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60-day/FDIS ballots</a:t>
            </a:r>
          </a:p>
          <a:p>
            <a:pPr lvl="1"/>
            <a:r>
              <a:rPr lang="en-AU" dirty="0" smtClean="0"/>
              <a:t>Discuss results of SC6 meeting in April 2019</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7</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LS was sent to SC6 in March 2018 asking that  various ISO/IEC standards be withdrawn</a:t>
            </a:r>
            <a:endParaRPr lang="en-AU" dirty="0"/>
          </a:p>
        </p:txBody>
      </p:sp>
      <p:sp>
        <p:nvSpPr>
          <p:cNvPr id="3" name="Content Placeholder 2"/>
          <p:cNvSpPr>
            <a:spLocks noGrp="1"/>
          </p:cNvSpPr>
          <p:nvPr>
            <p:ph idx="1"/>
          </p:nvPr>
        </p:nvSpPr>
        <p:spPr/>
        <p:txBody>
          <a:bodyPr/>
          <a:lstStyle/>
          <a:p>
            <a:pPr lvl="1"/>
            <a:r>
              <a:rPr lang="en-AU" dirty="0" smtClean="0"/>
              <a:t>The IEEE 802 EC approved withdrawal of various ISO/IEC standards in Nov 2017, giving Andrew Myles authority to make it happen</a:t>
            </a:r>
          </a:p>
          <a:p>
            <a:pPr lvl="2"/>
            <a:r>
              <a:rPr lang="en-AU" dirty="0" smtClean="0"/>
              <a:t>ISO/IEC TR 8802-1:2001</a:t>
            </a:r>
          </a:p>
          <a:p>
            <a:pPr lvl="2"/>
            <a:r>
              <a:rPr lang="en-AU" dirty="0" smtClean="0"/>
              <a:t>ISO/IEC 15802-1:1995</a:t>
            </a:r>
          </a:p>
          <a:p>
            <a:pPr lvl="2"/>
            <a:r>
              <a:rPr lang="en-AU" dirty="0" smtClean="0"/>
              <a:t>ISO/IEC 15802-3:1998</a:t>
            </a:r>
          </a:p>
          <a:p>
            <a:pPr lvl="2"/>
            <a:r>
              <a:rPr lang="en-AU" dirty="0" smtClean="0"/>
              <a:t>ISO/IEC 8802-5 and anything related (such as corrigenda)</a:t>
            </a:r>
          </a:p>
          <a:p>
            <a:pPr lvl="1"/>
            <a:r>
              <a:rPr lang="en-AU" dirty="0" smtClean="0"/>
              <a:t>The decision was not executed because more information was required by IEEE-SA staff, and this was not made available until Feb 2018</a:t>
            </a:r>
          </a:p>
          <a:p>
            <a:pPr lvl="1"/>
            <a:r>
              <a:rPr lang="en-AU" dirty="0" smtClean="0"/>
              <a:t>In March 2018, it was decided the best way of achieving the approved goal was to send a LS </a:t>
            </a:r>
            <a:r>
              <a:rPr lang="en-AU" dirty="0"/>
              <a:t>to </a:t>
            </a:r>
            <a:r>
              <a:rPr lang="en-AU" dirty="0" smtClean="0"/>
              <a:t>SC6</a:t>
            </a:r>
          </a:p>
          <a:p>
            <a:pPr lvl="2"/>
            <a:r>
              <a:rPr lang="en-AU" dirty="0" smtClean="0"/>
              <a:t>See contents in  </a:t>
            </a:r>
            <a:r>
              <a:rPr lang="en-AU" dirty="0" smtClean="0">
                <a:hlinkClick r:id="rId2"/>
              </a:rPr>
              <a:t>11-18-0576-04</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70</a:t>
            </a:fld>
            <a:endParaRPr lang="en-US"/>
          </a:p>
        </p:txBody>
      </p:sp>
    </p:spTree>
    <p:extLst>
      <p:ext uri="{BB962C8B-B14F-4D97-AF65-F5344CB8AC3E}">
        <p14:creationId xmlns:p14="http://schemas.microsoft.com/office/powerpoint/2010/main" val="105978358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685800"/>
            <a:ext cx="7858125" cy="1066800"/>
          </a:xfrm>
        </p:spPr>
        <p:txBody>
          <a:bodyPr/>
          <a:lstStyle/>
          <a:p>
            <a:r>
              <a:rPr lang="en-AU" dirty="0" smtClean="0"/>
              <a:t>SC6 has initiated a process for the withdrawal of various ISO/IEC standards as requested by IEEE 802</a:t>
            </a:r>
            <a:endParaRPr lang="en-AU" dirty="0"/>
          </a:p>
        </p:txBody>
      </p:sp>
      <p:sp>
        <p:nvSpPr>
          <p:cNvPr id="3" name="Content Placeholder 2"/>
          <p:cNvSpPr>
            <a:spLocks noGrp="1"/>
          </p:cNvSpPr>
          <p:nvPr>
            <p:ph idx="1"/>
          </p:nvPr>
        </p:nvSpPr>
        <p:spPr/>
        <p:txBody>
          <a:bodyPr/>
          <a:lstStyle/>
          <a:p>
            <a:pPr lvl="1"/>
            <a:r>
              <a:rPr lang="en-AU" dirty="0" smtClean="0"/>
              <a:t>The IEEE 802 EC Chair liaised the request in 13 March 2018 but it seemed to get lost for a while</a:t>
            </a:r>
          </a:p>
          <a:p>
            <a:pPr lvl="1"/>
            <a:r>
              <a:rPr lang="en-AU" dirty="0" smtClean="0"/>
              <a:t>In June 2018 the SC6 Secretary suggested that an internal SC6 ballot might be started soon</a:t>
            </a:r>
          </a:p>
          <a:p>
            <a:pPr lvl="1"/>
            <a:r>
              <a:rPr lang="en-AU" dirty="0" smtClean="0"/>
              <a:t>SC6 discussed the request at their meeting in August and agreed to a request to ITTF to </a:t>
            </a:r>
            <a:r>
              <a:rPr lang="en-US" i="1" dirty="0" smtClean="0"/>
              <a:t>initiate </a:t>
            </a:r>
            <a:r>
              <a:rPr lang="en-US" i="1" dirty="0"/>
              <a:t>a systematic review </a:t>
            </a:r>
            <a:r>
              <a:rPr lang="en-US" i="1" dirty="0" smtClean="0"/>
              <a:t>ballot </a:t>
            </a:r>
            <a:r>
              <a:rPr lang="en-US" i="1" dirty="0"/>
              <a:t>for withdrawal </a:t>
            </a:r>
            <a:endParaRPr lang="en-US" i="1" dirty="0" smtClean="0"/>
          </a:p>
          <a:p>
            <a:pPr lvl="2"/>
            <a:r>
              <a:rPr lang="en-AU" dirty="0"/>
              <a:t>ISO/IEC TR </a:t>
            </a:r>
            <a:r>
              <a:rPr lang="en-AU" dirty="0" smtClean="0"/>
              <a:t>8802-1:2001</a:t>
            </a:r>
            <a:endParaRPr lang="en-AU" dirty="0"/>
          </a:p>
          <a:p>
            <a:pPr lvl="2"/>
            <a:r>
              <a:rPr lang="en-AU" dirty="0"/>
              <a:t>ISO/IEC 15802-1:1995 (in systematic </a:t>
            </a:r>
            <a:r>
              <a:rPr lang="en-AU" dirty="0" smtClean="0"/>
              <a:t>review, closing 9 Feb 2019)</a:t>
            </a:r>
          </a:p>
          <a:p>
            <a:pPr lvl="2"/>
            <a:r>
              <a:rPr lang="en-AU" dirty="0" smtClean="0"/>
              <a:t>ISO/IEC </a:t>
            </a:r>
            <a:r>
              <a:rPr lang="en-AU" dirty="0"/>
              <a:t>15802-3:1998 (in systematic </a:t>
            </a:r>
            <a:r>
              <a:rPr lang="en-AU" dirty="0" smtClean="0"/>
              <a:t>review, </a:t>
            </a:r>
            <a:r>
              <a:rPr lang="en-AU" dirty="0"/>
              <a:t>closing 9 Feb 2019</a:t>
            </a:r>
            <a:r>
              <a:rPr lang="en-AU" dirty="0" smtClean="0"/>
              <a:t>)</a:t>
            </a:r>
          </a:p>
          <a:p>
            <a:pPr lvl="2"/>
            <a:r>
              <a:rPr lang="en-AU" dirty="0" smtClean="0"/>
              <a:t>ISO/IEC </a:t>
            </a:r>
            <a:r>
              <a:rPr lang="en-AU" dirty="0"/>
              <a:t>8802-5:1998 (in systematic </a:t>
            </a:r>
            <a:r>
              <a:rPr lang="en-AU" dirty="0" smtClean="0"/>
              <a:t>review, </a:t>
            </a:r>
            <a:r>
              <a:rPr lang="en-AU" dirty="0"/>
              <a:t>closing 9 Feb 2019</a:t>
            </a:r>
            <a:r>
              <a:rPr lang="en-AU" dirty="0" smtClean="0"/>
              <a:t>)</a:t>
            </a:r>
          </a:p>
          <a:p>
            <a:pPr lvl="2"/>
            <a:r>
              <a:rPr lang="en-AU" dirty="0" smtClean="0"/>
              <a:t>ISO/IEC </a:t>
            </a:r>
            <a:r>
              <a:rPr lang="en-AU" dirty="0"/>
              <a:t>8802-5:1998/Amd.1:1998 (in systematic review, closing 9 Feb 2019</a:t>
            </a:r>
            <a:r>
              <a:rPr lang="en-AU" dirty="0" smtClean="0"/>
              <a:t>)</a:t>
            </a:r>
          </a:p>
          <a:p>
            <a:pPr lvl="1"/>
            <a:r>
              <a:rPr lang="en-AU" dirty="0" smtClean="0"/>
              <a:t>We will track progress of the withdrawals</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71</a:t>
            </a:fld>
            <a:endParaRPr lang="en-US"/>
          </a:p>
        </p:txBody>
      </p:sp>
    </p:spTree>
    <p:extLst>
      <p:ext uri="{BB962C8B-B14F-4D97-AF65-F5344CB8AC3E}">
        <p14:creationId xmlns:p14="http://schemas.microsoft.com/office/powerpoint/2010/main" val="180374478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smtClean="0"/>
              <a:t>ballots </a:t>
            </a:r>
            <a:r>
              <a:rPr lang="en-AU" dirty="0"/>
              <a:t>on 4 of the 5 withdrawal requests have </a:t>
            </a:r>
            <a:r>
              <a:rPr lang="en-AU" dirty="0" smtClean="0"/>
              <a:t>completed</a:t>
            </a:r>
            <a:r>
              <a:rPr lang="en-AU" dirty="0"/>
              <a:t/>
            </a:r>
            <a:br>
              <a:rPr lang="en-AU" dirty="0"/>
            </a:br>
            <a:endParaRPr lang="en-AU" dirty="0"/>
          </a:p>
        </p:txBody>
      </p:sp>
      <p:sp>
        <p:nvSpPr>
          <p:cNvPr id="3" name="Content Placeholder 2"/>
          <p:cNvSpPr>
            <a:spLocks noGrp="1"/>
          </p:cNvSpPr>
          <p:nvPr>
            <p:ph idx="1"/>
          </p:nvPr>
        </p:nvSpPr>
        <p:spPr/>
        <p:txBody>
          <a:bodyPr/>
          <a:lstStyle/>
          <a:p>
            <a:pPr lvl="1"/>
            <a:r>
              <a:rPr lang="en-AU" dirty="0" smtClean="0"/>
              <a:t>The votes on 4 of the 5 withdrawal requests have completed</a:t>
            </a:r>
          </a:p>
          <a:p>
            <a:pPr lvl="2"/>
            <a:r>
              <a:rPr lang="en-AU" dirty="0" smtClean="0"/>
              <a:t>ISO/IEC </a:t>
            </a:r>
            <a:r>
              <a:rPr lang="en-AU" dirty="0"/>
              <a:t>TR </a:t>
            </a:r>
            <a:r>
              <a:rPr lang="en-AU" dirty="0" smtClean="0"/>
              <a:t>8802-1:2001 – has already been withdrawn (Dec 2018)</a:t>
            </a:r>
            <a:endParaRPr lang="en-AU" dirty="0"/>
          </a:p>
          <a:p>
            <a:pPr lvl="2"/>
            <a:r>
              <a:rPr lang="en-AU" dirty="0"/>
              <a:t>ISO/IEC 15802-1:1995 </a:t>
            </a:r>
            <a:r>
              <a:rPr lang="en-AU" dirty="0" smtClean="0"/>
              <a:t>– passed 3/1/10 (N16902)</a:t>
            </a:r>
            <a:endParaRPr lang="en-AU" dirty="0"/>
          </a:p>
          <a:p>
            <a:pPr lvl="2"/>
            <a:r>
              <a:rPr lang="en-AU" dirty="0"/>
              <a:t>ISO/IEC </a:t>
            </a:r>
            <a:r>
              <a:rPr lang="en-AU" dirty="0" smtClean="0"/>
              <a:t>15802-3:1998 </a:t>
            </a:r>
            <a:r>
              <a:rPr lang="en-AU" dirty="0"/>
              <a:t>– passed </a:t>
            </a:r>
            <a:r>
              <a:rPr lang="en-AU" dirty="0" smtClean="0"/>
              <a:t>3/1/10 (N16903)</a:t>
            </a:r>
          </a:p>
          <a:p>
            <a:pPr lvl="2"/>
            <a:r>
              <a:rPr lang="en-AU" dirty="0" smtClean="0"/>
              <a:t>ISO/IEC </a:t>
            </a:r>
            <a:r>
              <a:rPr lang="en-AU" dirty="0"/>
              <a:t>8802-5:1998 </a:t>
            </a:r>
            <a:r>
              <a:rPr lang="en-AU" dirty="0" smtClean="0"/>
              <a:t>– passed 4/1/9 (N16901/N16904)</a:t>
            </a:r>
          </a:p>
          <a:p>
            <a:pPr lvl="2"/>
            <a:r>
              <a:rPr lang="en-AU" dirty="0" smtClean="0"/>
              <a:t>ISO/IEC </a:t>
            </a:r>
            <a:r>
              <a:rPr lang="en-AU" dirty="0"/>
              <a:t>8802-5:1998/Amd.1:1998 – passed </a:t>
            </a:r>
            <a:r>
              <a:rPr lang="en-AU" dirty="0" smtClean="0"/>
              <a:t>4/1/9 (N16900)</a:t>
            </a:r>
            <a:endParaRPr lang="en-AU" dirty="0"/>
          </a:p>
          <a:p>
            <a:pPr lvl="1"/>
            <a:r>
              <a:rPr lang="en-AU" dirty="0" smtClean="0"/>
              <a:t>In each case the ballot passed with a negative vote from China NB</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72</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519149188"/>
              </p:ext>
            </p:extLst>
          </p:nvPr>
        </p:nvGraphicFramePr>
        <p:xfrm>
          <a:off x="1219200" y="4572000"/>
          <a:ext cx="914400" cy="806450"/>
        </p:xfrm>
        <a:graphic>
          <a:graphicData uri="http://schemas.openxmlformats.org/presentationml/2006/ole">
            <mc:AlternateContent xmlns:mc="http://schemas.openxmlformats.org/markup-compatibility/2006">
              <mc:Choice xmlns:v="urn:schemas-microsoft-com:vml" Requires="v">
                <p:oleObj spid="_x0000_s278800"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1219200" y="4572000"/>
                        <a:ext cx="914400" cy="80645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08466245"/>
              </p:ext>
            </p:extLst>
          </p:nvPr>
        </p:nvGraphicFramePr>
        <p:xfrm>
          <a:off x="2209800" y="4572000"/>
          <a:ext cx="914400" cy="806450"/>
        </p:xfrm>
        <a:graphic>
          <a:graphicData uri="http://schemas.openxmlformats.org/presentationml/2006/ole">
            <mc:AlternateContent xmlns:mc="http://schemas.openxmlformats.org/markup-compatibility/2006">
              <mc:Choice xmlns:v="urn:schemas-microsoft-com:vml" Requires="v">
                <p:oleObj spid="_x0000_s278801" name="Acrobat Document" showAsIcon="1" r:id="rId5" imgW="914400" imgH="806400" progId="AcroExch.Document.DC">
                  <p:embed/>
                </p:oleObj>
              </mc:Choice>
              <mc:Fallback>
                <p:oleObj name="Acrobat Document" showAsIcon="1" r:id="rId5" imgW="914400" imgH="806400" progId="AcroExch.Document.DC">
                  <p:embed/>
                  <p:pic>
                    <p:nvPicPr>
                      <p:cNvPr id="0" name=""/>
                      <p:cNvPicPr/>
                      <p:nvPr/>
                    </p:nvPicPr>
                    <p:blipFill>
                      <a:blip r:embed="rId6"/>
                      <a:stretch>
                        <a:fillRect/>
                      </a:stretch>
                    </p:blipFill>
                    <p:spPr>
                      <a:xfrm>
                        <a:off x="2209800" y="4572000"/>
                        <a:ext cx="914400" cy="80645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644636928"/>
              </p:ext>
            </p:extLst>
          </p:nvPr>
        </p:nvGraphicFramePr>
        <p:xfrm>
          <a:off x="3209624" y="4572000"/>
          <a:ext cx="914400" cy="806450"/>
        </p:xfrm>
        <a:graphic>
          <a:graphicData uri="http://schemas.openxmlformats.org/presentationml/2006/ole">
            <mc:AlternateContent xmlns:mc="http://schemas.openxmlformats.org/markup-compatibility/2006">
              <mc:Choice xmlns:v="urn:schemas-microsoft-com:vml" Requires="v">
                <p:oleObj spid="_x0000_s278802" name="Acrobat Document" showAsIcon="1" r:id="rId7" imgW="914400" imgH="806400" progId="AcroExch.Document.DC">
                  <p:embed/>
                </p:oleObj>
              </mc:Choice>
              <mc:Fallback>
                <p:oleObj name="Acrobat Document" showAsIcon="1" r:id="rId7" imgW="914400" imgH="806400" progId="AcroExch.Document.DC">
                  <p:embed/>
                  <p:pic>
                    <p:nvPicPr>
                      <p:cNvPr id="0" name=""/>
                      <p:cNvPicPr/>
                      <p:nvPr/>
                    </p:nvPicPr>
                    <p:blipFill>
                      <a:blip r:embed="rId8"/>
                      <a:stretch>
                        <a:fillRect/>
                      </a:stretch>
                    </p:blipFill>
                    <p:spPr>
                      <a:xfrm>
                        <a:off x="3209624" y="4572000"/>
                        <a:ext cx="914400" cy="80645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113439879"/>
              </p:ext>
            </p:extLst>
          </p:nvPr>
        </p:nvGraphicFramePr>
        <p:xfrm>
          <a:off x="4210250" y="4572000"/>
          <a:ext cx="914400" cy="806450"/>
        </p:xfrm>
        <a:graphic>
          <a:graphicData uri="http://schemas.openxmlformats.org/presentationml/2006/ole">
            <mc:AlternateContent xmlns:mc="http://schemas.openxmlformats.org/markup-compatibility/2006">
              <mc:Choice xmlns:v="urn:schemas-microsoft-com:vml" Requires="v">
                <p:oleObj spid="_x0000_s278803" name="Acrobat Document" showAsIcon="1" r:id="rId9" imgW="914400" imgH="806400" progId="AcroExch.Document.DC">
                  <p:embed/>
                </p:oleObj>
              </mc:Choice>
              <mc:Fallback>
                <p:oleObj name="Acrobat Document" showAsIcon="1" r:id="rId9" imgW="914400" imgH="806400" progId="AcroExch.Document.DC">
                  <p:embed/>
                  <p:pic>
                    <p:nvPicPr>
                      <p:cNvPr id="0" name=""/>
                      <p:cNvPicPr/>
                      <p:nvPr/>
                    </p:nvPicPr>
                    <p:blipFill>
                      <a:blip r:embed="rId10"/>
                      <a:stretch>
                        <a:fillRect/>
                      </a:stretch>
                    </p:blipFill>
                    <p:spPr>
                      <a:xfrm>
                        <a:off x="4210250" y="4572000"/>
                        <a:ext cx="914400" cy="80645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276796193"/>
              </p:ext>
            </p:extLst>
          </p:nvPr>
        </p:nvGraphicFramePr>
        <p:xfrm>
          <a:off x="5182802" y="4572000"/>
          <a:ext cx="914400" cy="806450"/>
        </p:xfrm>
        <a:graphic>
          <a:graphicData uri="http://schemas.openxmlformats.org/presentationml/2006/ole">
            <mc:AlternateContent xmlns:mc="http://schemas.openxmlformats.org/markup-compatibility/2006">
              <mc:Choice xmlns:v="urn:schemas-microsoft-com:vml" Requires="v">
                <p:oleObj spid="_x0000_s278804" name="Acrobat Document" showAsIcon="1" r:id="rId11" imgW="914400" imgH="806400" progId="AcroExch.Document.DC">
                  <p:embed/>
                </p:oleObj>
              </mc:Choice>
              <mc:Fallback>
                <p:oleObj name="Acrobat Document" showAsIcon="1" r:id="rId11" imgW="914400" imgH="806400" progId="AcroExch.Document.DC">
                  <p:embed/>
                  <p:pic>
                    <p:nvPicPr>
                      <p:cNvPr id="0" name=""/>
                      <p:cNvPicPr/>
                      <p:nvPr/>
                    </p:nvPicPr>
                    <p:blipFill>
                      <a:blip r:embed="rId12"/>
                      <a:stretch>
                        <a:fillRect/>
                      </a:stretch>
                    </p:blipFill>
                    <p:spPr>
                      <a:xfrm>
                        <a:off x="5182802"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4179666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appears there is no further action required by IEEE 802</a:t>
            </a:r>
            <a:endParaRPr lang="en-AU" dirty="0"/>
          </a:p>
        </p:txBody>
      </p:sp>
      <p:sp>
        <p:nvSpPr>
          <p:cNvPr id="3" name="Content Placeholder 2"/>
          <p:cNvSpPr>
            <a:spLocks noGrp="1"/>
          </p:cNvSpPr>
          <p:nvPr>
            <p:ph idx="1"/>
          </p:nvPr>
        </p:nvSpPr>
        <p:spPr/>
        <p:txBody>
          <a:bodyPr/>
          <a:lstStyle/>
          <a:p>
            <a:pPr lvl="1"/>
            <a:r>
              <a:rPr lang="en-AU" dirty="0"/>
              <a:t>T</a:t>
            </a:r>
            <a:r>
              <a:rPr lang="en-AU" dirty="0" smtClean="0"/>
              <a:t>he ballots passed … and it </a:t>
            </a:r>
            <a:r>
              <a:rPr lang="en-AU" dirty="0"/>
              <a:t>is likely that the documents will eventually be </a:t>
            </a:r>
            <a:r>
              <a:rPr lang="en-AU" dirty="0" smtClean="0"/>
              <a:t>withdrawn</a:t>
            </a:r>
          </a:p>
          <a:p>
            <a:pPr lvl="2"/>
            <a:r>
              <a:rPr lang="en-AU" dirty="0" smtClean="0"/>
              <a:t>IEEE 802 is not required to respond (unlike PSDO ballots)</a:t>
            </a:r>
          </a:p>
          <a:p>
            <a:pPr lvl="2"/>
            <a:r>
              <a:rPr lang="en-AU" dirty="0" smtClean="0"/>
              <a:t>It is possible the China NB comments may lead to some discussion at the next SC6 meeting before formal withdrawal</a:t>
            </a:r>
          </a:p>
          <a:p>
            <a:pPr lvl="3"/>
            <a:r>
              <a:rPr lang="en-AU" dirty="0" smtClean="0"/>
              <a:t>From JTC1 Directives</a:t>
            </a:r>
            <a:r>
              <a:rPr lang="en-AU" i="1" dirty="0" smtClean="0"/>
              <a:t>: In </a:t>
            </a:r>
            <a:r>
              <a:rPr lang="en-AU" i="1" dirty="0"/>
              <a:t>JTC 1, typically, a decision as to the appropriate action to take following a systematic review shall be based on a simple majority of ISO and IEC P-members voting for a specific action. However, in some cases a more detailed analysis of the results may indicate that another interpretation may be more appropriate. The committee decides upon a course of action and informs ITTF of the course of action</a:t>
            </a:r>
            <a:endParaRPr lang="en-AU" i="1" dirty="0" smtClean="0"/>
          </a:p>
          <a:p>
            <a:pPr lvl="1"/>
            <a:r>
              <a:rPr lang="en-AU" dirty="0" smtClean="0"/>
              <a:t>Some of the responses were a bit weird</a:t>
            </a:r>
          </a:p>
          <a:p>
            <a:pPr lvl="2"/>
            <a:r>
              <a:rPr lang="en-AU" dirty="0" smtClean="0"/>
              <a:t>China NB had some procedural questions and objections</a:t>
            </a:r>
          </a:p>
          <a:p>
            <a:pPr lvl="2"/>
            <a:r>
              <a:rPr lang="en-AU" dirty="0" smtClean="0"/>
              <a:t>China NB asserted the withdrawal of 802.5 will </a:t>
            </a:r>
            <a:r>
              <a:rPr lang="en-AU" b="0" i="1" dirty="0" smtClean="0"/>
              <a:t>result </a:t>
            </a:r>
            <a:r>
              <a:rPr lang="en-AU" b="0" i="1" dirty="0"/>
              <a:t>in large impacts on the standard </a:t>
            </a:r>
            <a:r>
              <a:rPr lang="en-AU" b="0" i="1" dirty="0" smtClean="0"/>
              <a:t>system and </a:t>
            </a:r>
            <a:r>
              <a:rPr lang="en-AU" b="0" i="1" dirty="0"/>
              <a:t>the industrial </a:t>
            </a:r>
            <a:r>
              <a:rPr lang="en-AU" b="0" i="1" dirty="0" smtClean="0"/>
              <a:t>application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33639104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It appears the WAPI Alliance is still operating, albeit with a China focus</a:t>
            </a:r>
            <a:endParaRPr lang="en-AU" dirty="0"/>
          </a:p>
        </p:txBody>
      </p:sp>
      <p:sp>
        <p:nvSpPr>
          <p:cNvPr id="3" name="Content Placeholder 2"/>
          <p:cNvSpPr>
            <a:spLocks noGrp="1"/>
          </p:cNvSpPr>
          <p:nvPr>
            <p:ph idx="1"/>
          </p:nvPr>
        </p:nvSpPr>
        <p:spPr/>
        <p:txBody>
          <a:bodyPr/>
          <a:lstStyle/>
          <a:p>
            <a:pPr lvl="1"/>
            <a:r>
              <a:rPr lang="en-AU" dirty="0" smtClean="0"/>
              <a:t>The WAPI Alliance website has moved to </a:t>
            </a:r>
            <a:r>
              <a:rPr lang="en-AU" dirty="0" smtClean="0">
                <a:hlinkClick r:id="rId2"/>
              </a:rPr>
              <a:t>http://www.wapia.org.cn</a:t>
            </a:r>
            <a:endParaRPr lang="en-AU" dirty="0" smtClean="0"/>
          </a:p>
          <a:p>
            <a:pPr lvl="1"/>
            <a:r>
              <a:rPr lang="en-AU" dirty="0"/>
              <a:t>The WAPI Alliance</a:t>
            </a:r>
            <a:r>
              <a:rPr lang="en-AU" dirty="0" smtClean="0"/>
              <a:t> is focused on the five Chinese standard projects:</a:t>
            </a:r>
          </a:p>
          <a:p>
            <a:pPr lvl="2"/>
            <a:r>
              <a:rPr lang="en-AU" dirty="0" smtClean="0"/>
              <a:t>WLAN media access control and physical layer specifications Supplement 3: Management Frame Protection Technical Specification (2</a:t>
            </a:r>
            <a:r>
              <a:rPr lang="en-AU" baseline="30000" dirty="0" smtClean="0"/>
              <a:t>nd</a:t>
            </a:r>
            <a:r>
              <a:rPr lang="en-AU" dirty="0" smtClean="0"/>
              <a:t> exposure </a:t>
            </a:r>
            <a:r>
              <a:rPr lang="en-AU" dirty="0"/>
              <a:t>d</a:t>
            </a:r>
            <a:r>
              <a:rPr lang="en-AU" dirty="0" smtClean="0"/>
              <a:t>raft),</a:t>
            </a:r>
          </a:p>
          <a:p>
            <a:pPr lvl="2"/>
            <a:r>
              <a:rPr lang="en-AU" dirty="0" smtClean="0"/>
              <a:t>Wireless LAN Product Engineering Implementation Guide Part 10: WAPI and IEEE 802.11ax" (draft)</a:t>
            </a:r>
          </a:p>
          <a:p>
            <a:pPr lvl="2"/>
            <a:r>
              <a:rPr lang="en-AU" dirty="0" smtClean="0"/>
              <a:t>Information Security Technology Lightweight Identification And Access Control Mechanisms (</a:t>
            </a:r>
            <a:r>
              <a:rPr lang="en-AU" dirty="0"/>
              <a:t>a</a:t>
            </a:r>
            <a:r>
              <a:rPr lang="en-AU" dirty="0" smtClean="0"/>
              <a:t>pproved draft)</a:t>
            </a:r>
          </a:p>
          <a:p>
            <a:pPr lvl="2"/>
            <a:r>
              <a:rPr lang="en-AU" dirty="0" smtClean="0"/>
              <a:t>Anonymous Digital Signature of Information Technology Security Technology Part 1: General Provisions (approved </a:t>
            </a:r>
            <a:r>
              <a:rPr lang="en-AU" dirty="0"/>
              <a:t>d</a:t>
            </a:r>
            <a:r>
              <a:rPr lang="en-AU" dirty="0" smtClean="0"/>
              <a:t>raft)</a:t>
            </a:r>
          </a:p>
          <a:p>
            <a:pPr lvl="2"/>
            <a:r>
              <a:rPr lang="en-AU" dirty="0" smtClean="0"/>
              <a:t>Anonymous Digital Signature of Information Technology Security Technology Part 2: Mechanisms Using Group Public Keys (draft)</a:t>
            </a:r>
          </a:p>
          <a:p>
            <a:pPr lvl="2"/>
            <a:r>
              <a:rPr lang="en-AU" dirty="0"/>
              <a:t>Information Technology Security Technology Entity Identification Part 3: Mechanisms Using Digital Signature Technology</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74</a:t>
            </a:fld>
            <a:endParaRPr lang="en-US"/>
          </a:p>
        </p:txBody>
      </p:sp>
    </p:spTree>
    <p:extLst>
      <p:ext uri="{BB962C8B-B14F-4D97-AF65-F5344CB8AC3E}">
        <p14:creationId xmlns:p14="http://schemas.microsoft.com/office/powerpoint/2010/main" val="6672541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last SC6 meeting was held in April 2019 in Beijing</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Hosts</a:t>
            </a:r>
          </a:p>
          <a:p>
            <a:pPr lvl="1"/>
            <a:r>
              <a:rPr lang="en-AU" b="0" dirty="0" smtClean="0"/>
              <a:t>SAC</a:t>
            </a:r>
            <a:endParaRPr lang="en-AU" b="0" dirty="0"/>
          </a:p>
          <a:p>
            <a:pPr lvl="1"/>
            <a:r>
              <a:rPr lang="en-AU" dirty="0" smtClean="0"/>
              <a:t>Organizers</a:t>
            </a:r>
            <a:endParaRPr lang="en-AU" dirty="0"/>
          </a:p>
          <a:p>
            <a:pPr lvl="2"/>
            <a:r>
              <a:rPr lang="en-AU" b="0" dirty="0" smtClean="0"/>
              <a:t>SC </a:t>
            </a:r>
            <a:r>
              <a:rPr lang="en-AU" b="0" dirty="0"/>
              <a:t>6 Mirror </a:t>
            </a:r>
            <a:r>
              <a:rPr lang="en-AU" b="0" dirty="0" smtClean="0"/>
              <a:t>Committee</a:t>
            </a:r>
            <a:endParaRPr lang="en-AU" dirty="0"/>
          </a:p>
          <a:p>
            <a:pPr lvl="2"/>
            <a:r>
              <a:rPr lang="en-AU" b="0" dirty="0" smtClean="0"/>
              <a:t>WAPI Alliance</a:t>
            </a:r>
          </a:p>
          <a:p>
            <a:r>
              <a:rPr lang="en-AU" dirty="0" smtClean="0"/>
              <a:t>Dates</a:t>
            </a:r>
            <a:endParaRPr lang="en-AU" dirty="0"/>
          </a:p>
          <a:p>
            <a:pPr lvl="1"/>
            <a:r>
              <a:rPr lang="en-AU" dirty="0"/>
              <a:t>22-26 Apr </a:t>
            </a:r>
            <a:r>
              <a:rPr lang="en-AU" dirty="0" smtClean="0"/>
              <a:t>2019</a:t>
            </a:r>
          </a:p>
          <a:p>
            <a:r>
              <a:rPr lang="en-AU" dirty="0"/>
              <a:t>Location</a:t>
            </a:r>
          </a:p>
          <a:p>
            <a:pPr lvl="1"/>
            <a:r>
              <a:rPr lang="en-AU" dirty="0"/>
              <a:t>Beijing, </a:t>
            </a:r>
            <a:r>
              <a:rPr lang="en-AU" dirty="0" smtClean="0"/>
              <a:t>China</a:t>
            </a:r>
            <a:endParaRPr lang="en-AU" dirty="0"/>
          </a:p>
          <a:p>
            <a:pPr lvl="2"/>
            <a:endParaRPr lang="en-US" dirty="0" smtClean="0"/>
          </a:p>
        </p:txBody>
      </p:sp>
      <p:sp>
        <p:nvSpPr>
          <p:cNvPr id="6" name="Content Placeholder 5"/>
          <p:cNvSpPr>
            <a:spLocks noGrp="1"/>
          </p:cNvSpPr>
          <p:nvPr>
            <p:ph sz="half" idx="2"/>
          </p:nvPr>
        </p:nvSpPr>
        <p:spPr/>
        <p:txBody>
          <a:bodyPr/>
          <a:lstStyle/>
          <a:p>
            <a:r>
              <a:rPr lang="en-AU" dirty="0" smtClean="0"/>
              <a:t>Logistical details</a:t>
            </a:r>
          </a:p>
          <a:p>
            <a:pPr lvl="1"/>
            <a:r>
              <a:rPr lang="en-AU" dirty="0" smtClean="0"/>
              <a:t>See </a:t>
            </a:r>
            <a:r>
              <a:rPr lang="en-AU" dirty="0" smtClean="0">
                <a:hlinkClick r:id="rId2"/>
              </a:rPr>
              <a:t>N16878</a:t>
            </a:r>
            <a:endParaRPr lang="en-AU" dirty="0" smtClean="0"/>
          </a:p>
          <a:p>
            <a:pPr lvl="1"/>
            <a:r>
              <a:rPr lang="en-AU" dirty="0" smtClean="0"/>
              <a:t>WebEx availability unknown</a:t>
            </a:r>
            <a:endParaRPr lang="en-AU" dirty="0"/>
          </a:p>
          <a:p>
            <a:r>
              <a:rPr lang="en-GB" dirty="0" smtClean="0"/>
              <a:t>Deadlines</a:t>
            </a:r>
          </a:p>
          <a:p>
            <a:pPr lvl="1"/>
            <a:r>
              <a:rPr lang="en-GB" dirty="0" smtClean="0"/>
              <a:t>New agenda items: 25 Feb 2019</a:t>
            </a:r>
          </a:p>
          <a:p>
            <a:pPr lvl="1"/>
            <a:r>
              <a:rPr lang="en-GB" dirty="0" smtClean="0"/>
              <a:t>New contributions on existing </a:t>
            </a:r>
            <a:r>
              <a:rPr lang="en-GB" smtClean="0"/>
              <a:t>agenda items: </a:t>
            </a:r>
            <a:r>
              <a:rPr lang="en-GB" dirty="0" smtClean="0"/>
              <a:t>5 April 2019</a:t>
            </a:r>
          </a:p>
          <a:p>
            <a:pPr lvl="1"/>
            <a:r>
              <a:rPr lang="en-GB" dirty="0" smtClean="0"/>
              <a:t>New comments: 13 April 2019</a:t>
            </a:r>
          </a:p>
          <a:p>
            <a:pPr lvl="1"/>
            <a:r>
              <a:rPr lang="en-GB" dirty="0" smtClean="0"/>
              <a:t>Registration:</a:t>
            </a:r>
          </a:p>
          <a:p>
            <a:r>
              <a:rPr lang="en-GB" dirty="0" smtClean="0"/>
              <a:t>Following meeting</a:t>
            </a:r>
          </a:p>
          <a:p>
            <a:pPr lvl="1"/>
            <a:r>
              <a:rPr lang="en-GB" dirty="0" smtClean="0"/>
              <a:t>Feb 2020 or Mar 2020 in UK or at ITU-T in Geneva</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75</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349959788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2</a:t>
            </a:r>
            <a:r>
              <a:rPr lang="en-AU" baseline="30000" dirty="0" smtClean="0"/>
              <a:t>nd</a:t>
            </a:r>
            <a:r>
              <a:rPr lang="en-AU" dirty="0" smtClean="0"/>
              <a:t> draft agenda for the April F2F meeting at the SC6/WG1 level has a little more detail</a:t>
            </a:r>
            <a:endParaRPr lang="en-AU" dirty="0"/>
          </a:p>
        </p:txBody>
      </p:sp>
      <p:sp>
        <p:nvSpPr>
          <p:cNvPr id="3" name="Content Placeholder 2"/>
          <p:cNvSpPr>
            <a:spLocks noGrp="1"/>
          </p:cNvSpPr>
          <p:nvPr>
            <p:ph idx="1"/>
          </p:nvPr>
        </p:nvSpPr>
        <p:spPr/>
        <p:txBody>
          <a:bodyPr/>
          <a:lstStyle/>
          <a:p>
            <a:r>
              <a:rPr lang="en-AU" dirty="0" smtClean="0"/>
              <a:t>2</a:t>
            </a:r>
            <a:r>
              <a:rPr lang="en-AU" baseline="30000" dirty="0" smtClean="0"/>
              <a:t>nd</a:t>
            </a:r>
            <a:r>
              <a:rPr lang="en-AU" dirty="0" smtClean="0"/>
              <a:t> Draft agenda (1N178)</a:t>
            </a:r>
          </a:p>
          <a:p>
            <a:pPr lvl="1"/>
            <a:r>
              <a:rPr lang="en-AU" i="1" dirty="0"/>
              <a:t>1. Welcome</a:t>
            </a:r>
          </a:p>
          <a:p>
            <a:pPr lvl="1"/>
            <a:r>
              <a:rPr lang="en-AU" i="1" dirty="0"/>
              <a:t>2. Roll Call of Delegates</a:t>
            </a:r>
          </a:p>
          <a:p>
            <a:pPr lvl="1"/>
            <a:r>
              <a:rPr lang="en-AU" i="1" dirty="0"/>
              <a:t>3. Approval of Agenda</a:t>
            </a:r>
          </a:p>
          <a:p>
            <a:pPr lvl="1"/>
            <a:r>
              <a:rPr lang="en-AU" i="1" dirty="0"/>
              <a:t>4. Review Meeting </a:t>
            </a:r>
            <a:r>
              <a:rPr lang="en-AU" i="1" dirty="0" smtClean="0"/>
              <a:t>Report</a:t>
            </a:r>
          </a:p>
          <a:p>
            <a:pPr lvl="1"/>
            <a:r>
              <a:rPr lang="en-AU" i="1" dirty="0" smtClean="0"/>
              <a:t>…</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76</a:t>
            </a:fld>
            <a:endParaRPr lang="en-US"/>
          </a:p>
        </p:txBody>
      </p:sp>
    </p:spTree>
    <p:extLst>
      <p:ext uri="{BB962C8B-B14F-4D97-AF65-F5344CB8AC3E}">
        <p14:creationId xmlns:p14="http://schemas.microsoft.com/office/powerpoint/2010/main" val="8271840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2</a:t>
            </a:r>
            <a:r>
              <a:rPr lang="en-AU" baseline="30000" dirty="0" smtClean="0"/>
              <a:t>nd</a:t>
            </a:r>
            <a:r>
              <a:rPr lang="en-AU" dirty="0" smtClean="0"/>
              <a:t> draft agenda for the April F2F meeting at the SC6/WG1 level has a little more detail</a:t>
            </a:r>
            <a:endParaRPr lang="en-AU" dirty="0"/>
          </a:p>
        </p:txBody>
      </p:sp>
      <p:sp>
        <p:nvSpPr>
          <p:cNvPr id="3" name="Content Placeholder 2"/>
          <p:cNvSpPr>
            <a:spLocks noGrp="1"/>
          </p:cNvSpPr>
          <p:nvPr>
            <p:ph idx="1"/>
          </p:nvPr>
        </p:nvSpPr>
        <p:spPr/>
        <p:txBody>
          <a:bodyPr/>
          <a:lstStyle/>
          <a:p>
            <a:r>
              <a:rPr lang="en-AU" dirty="0" smtClean="0"/>
              <a:t>2</a:t>
            </a:r>
            <a:r>
              <a:rPr lang="en-AU" baseline="30000" dirty="0" smtClean="0"/>
              <a:t>nd</a:t>
            </a:r>
            <a:r>
              <a:rPr lang="en-AU" dirty="0" smtClean="0"/>
              <a:t> Draft agenda (1N178)</a:t>
            </a:r>
          </a:p>
          <a:p>
            <a:pPr lvl="1"/>
            <a:r>
              <a:rPr lang="en-AU" i="1" dirty="0" smtClean="0"/>
              <a:t>5</a:t>
            </a:r>
            <a:r>
              <a:rPr lang="en-AU" i="1" dirty="0"/>
              <a:t>. Active Work Items</a:t>
            </a:r>
          </a:p>
          <a:p>
            <a:pPr lvl="2"/>
            <a:r>
              <a:rPr lang="en-AU" i="1" dirty="0"/>
              <a:t>5.1 Power Line Communication (PLC)</a:t>
            </a:r>
          </a:p>
          <a:p>
            <a:pPr lvl="2"/>
            <a:r>
              <a:rPr lang="en-AU" i="1" dirty="0" smtClean="0"/>
              <a:t>5.2 Near </a:t>
            </a:r>
            <a:r>
              <a:rPr lang="en-AU" i="1" dirty="0"/>
              <a:t>Field Communication Interface and </a:t>
            </a:r>
            <a:r>
              <a:rPr lang="en-AU" i="1" dirty="0" smtClean="0"/>
              <a:t>Protocol-2 </a:t>
            </a:r>
            <a:r>
              <a:rPr lang="en-AU" i="1" dirty="0"/>
              <a:t>(NFCIP-2)</a:t>
            </a:r>
          </a:p>
          <a:p>
            <a:pPr lvl="2"/>
            <a:r>
              <a:rPr lang="en-AU" i="1" dirty="0" smtClean="0"/>
              <a:t>5.3 Close </a:t>
            </a:r>
            <a:r>
              <a:rPr lang="en-AU" i="1" dirty="0"/>
              <a:t>Capacitive Coupling Communication Physical Layer</a:t>
            </a:r>
          </a:p>
          <a:p>
            <a:pPr lvl="2"/>
            <a:r>
              <a:rPr lang="en-AU" i="1" dirty="0" smtClean="0">
                <a:solidFill>
                  <a:srgbClr val="FF0000"/>
                </a:solidFill>
              </a:rPr>
              <a:t>5.4 </a:t>
            </a:r>
            <a:r>
              <a:rPr lang="en-AU" i="1" dirty="0">
                <a:solidFill>
                  <a:srgbClr val="FF0000"/>
                </a:solidFill>
              </a:rPr>
              <a:t>Review Unresolved Comments from SC 6 ballots</a:t>
            </a:r>
          </a:p>
          <a:p>
            <a:pPr lvl="2"/>
            <a:r>
              <a:rPr lang="en-AU" i="1" dirty="0">
                <a:solidFill>
                  <a:srgbClr val="FF0000"/>
                </a:solidFill>
              </a:rPr>
              <a:t>5.5 Review Results of Withdrawal Consultation</a:t>
            </a:r>
          </a:p>
          <a:p>
            <a:pPr lvl="3"/>
            <a:r>
              <a:rPr lang="en-AU" i="1" dirty="0">
                <a:solidFill>
                  <a:srgbClr val="FF0000"/>
                </a:solidFill>
              </a:rPr>
              <a:t>6N16900 Summary of voting on ISO/IEC 8802-5:1998/</a:t>
            </a:r>
            <a:r>
              <a:rPr lang="en-AU" i="1" dirty="0" err="1">
                <a:solidFill>
                  <a:srgbClr val="FF0000"/>
                </a:solidFill>
              </a:rPr>
              <a:t>Amd</a:t>
            </a:r>
            <a:r>
              <a:rPr lang="en-AU" i="1" dirty="0">
                <a:solidFill>
                  <a:srgbClr val="FF0000"/>
                </a:solidFill>
              </a:rPr>
              <a:t> 1 1998</a:t>
            </a:r>
          </a:p>
          <a:p>
            <a:pPr lvl="3"/>
            <a:r>
              <a:rPr lang="en-AU" i="1" dirty="0">
                <a:solidFill>
                  <a:srgbClr val="FF0000"/>
                </a:solidFill>
              </a:rPr>
              <a:t>6N16902 Summary of voting on ISO/IEC 15802-1:1995</a:t>
            </a:r>
          </a:p>
          <a:p>
            <a:pPr lvl="3"/>
            <a:r>
              <a:rPr lang="en-AU" i="1" dirty="0">
                <a:solidFill>
                  <a:srgbClr val="FF0000"/>
                </a:solidFill>
              </a:rPr>
              <a:t>6N16903 Summary of voting on ISO/IEC 15802-3:1998</a:t>
            </a:r>
          </a:p>
          <a:p>
            <a:pPr lvl="3"/>
            <a:r>
              <a:rPr lang="en-AU" i="1" dirty="0">
                <a:solidFill>
                  <a:srgbClr val="FF0000"/>
                </a:solidFill>
              </a:rPr>
              <a:t>6N16904 Summary of voting on ISO/IEC 8825-5:1998 (Ed 3)</a:t>
            </a:r>
          </a:p>
          <a:p>
            <a:pPr lvl="1"/>
            <a:r>
              <a:rPr lang="en-AU" i="1"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77</a:t>
            </a:fld>
            <a:endParaRPr lang="en-US"/>
          </a:p>
        </p:txBody>
      </p:sp>
    </p:spTree>
    <p:extLst>
      <p:ext uri="{BB962C8B-B14F-4D97-AF65-F5344CB8AC3E}">
        <p14:creationId xmlns:p14="http://schemas.microsoft.com/office/powerpoint/2010/main" val="37594045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2</a:t>
            </a:r>
            <a:r>
              <a:rPr lang="en-AU" baseline="30000" dirty="0" smtClean="0"/>
              <a:t>nd</a:t>
            </a:r>
            <a:r>
              <a:rPr lang="en-AU" dirty="0" smtClean="0"/>
              <a:t> draft agenda for the April F2F meeting at the SC6/WG1 level has a little more detail</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2</a:t>
            </a:r>
            <a:r>
              <a:rPr lang="en-AU" baseline="30000" dirty="0" smtClean="0"/>
              <a:t>nd</a:t>
            </a:r>
            <a:r>
              <a:rPr lang="en-AU" dirty="0" smtClean="0"/>
              <a:t> Draft agenda (1N178)</a:t>
            </a:r>
          </a:p>
          <a:p>
            <a:pPr lvl="1"/>
            <a:r>
              <a:rPr lang="en-AU" i="1" dirty="0" smtClean="0"/>
              <a:t>6</a:t>
            </a:r>
            <a:r>
              <a:rPr lang="en-AU" i="1" dirty="0"/>
              <a:t>. Ad-Hoc group updates related to WG </a:t>
            </a:r>
            <a:r>
              <a:rPr lang="en-AU" i="1" dirty="0" smtClean="0"/>
              <a:t>1</a:t>
            </a:r>
            <a:endParaRPr lang="en-AU" i="1" dirty="0"/>
          </a:p>
          <a:p>
            <a:pPr lvl="2"/>
            <a:r>
              <a:rPr lang="en-AU" i="1" dirty="0"/>
              <a:t>6.1 Study Group on Wearable Devices</a:t>
            </a:r>
          </a:p>
          <a:p>
            <a:pPr lvl="2"/>
            <a:r>
              <a:rPr lang="en-AU" i="1" dirty="0" smtClean="0"/>
              <a:t>6.2 </a:t>
            </a:r>
            <a:r>
              <a:rPr lang="en-AU" i="1" dirty="0"/>
              <a:t>Ad-Hoc Group on Networking for Block chain</a:t>
            </a:r>
          </a:p>
          <a:p>
            <a:pPr lvl="1"/>
            <a:r>
              <a:rPr lang="en-AU" i="1" dirty="0" smtClean="0"/>
              <a:t>7</a:t>
            </a:r>
            <a:r>
              <a:rPr lang="en-AU" i="1" dirty="0"/>
              <a:t>. Liaison</a:t>
            </a:r>
          </a:p>
          <a:p>
            <a:pPr lvl="2"/>
            <a:r>
              <a:rPr lang="en-AU" i="1" dirty="0"/>
              <a:t>7.1 Liaisons with other SDOs</a:t>
            </a:r>
          </a:p>
          <a:p>
            <a:pPr lvl="3"/>
            <a:r>
              <a:rPr lang="en-AU" i="1" dirty="0"/>
              <a:t>JTC 1/SC 17: Cards and security devices for personal identification</a:t>
            </a:r>
          </a:p>
          <a:p>
            <a:pPr lvl="3"/>
            <a:r>
              <a:rPr lang="en-AU" i="1" dirty="0" smtClean="0"/>
              <a:t>JTC </a:t>
            </a:r>
            <a:r>
              <a:rPr lang="en-AU" i="1" dirty="0"/>
              <a:t>1/SC 27: IT Security techniques</a:t>
            </a:r>
          </a:p>
          <a:p>
            <a:pPr lvl="3"/>
            <a:r>
              <a:rPr lang="en-AU" i="1" dirty="0" smtClean="0"/>
              <a:t>JTC </a:t>
            </a:r>
            <a:r>
              <a:rPr lang="en-AU" i="1" dirty="0"/>
              <a:t>1/SC 41: Internet of Things and related technologies</a:t>
            </a:r>
          </a:p>
          <a:p>
            <a:pPr lvl="3"/>
            <a:r>
              <a:rPr lang="en-AU" i="1" dirty="0" smtClean="0"/>
              <a:t>IEC </a:t>
            </a:r>
            <a:r>
              <a:rPr lang="en-AU" i="1" dirty="0"/>
              <a:t>TC 100/TA 15</a:t>
            </a:r>
          </a:p>
          <a:p>
            <a:pPr lvl="3"/>
            <a:r>
              <a:rPr lang="en-AU" i="1" dirty="0" smtClean="0"/>
              <a:t>ECMA </a:t>
            </a:r>
            <a:r>
              <a:rPr lang="en-AU" i="1" dirty="0"/>
              <a:t>International</a:t>
            </a:r>
          </a:p>
          <a:p>
            <a:pPr lvl="3"/>
            <a:r>
              <a:rPr lang="en-AU" i="1" dirty="0" smtClean="0"/>
              <a:t>IEEE </a:t>
            </a:r>
            <a:r>
              <a:rPr lang="en-AU" i="1" dirty="0"/>
              <a:t>1901 WG and ITU-T Q18/15</a:t>
            </a:r>
          </a:p>
          <a:p>
            <a:pPr lvl="3"/>
            <a:r>
              <a:rPr lang="en-AU" i="1" dirty="0" smtClean="0">
                <a:solidFill>
                  <a:srgbClr val="FF0000"/>
                </a:solidFill>
              </a:rPr>
              <a:t>IEEE </a:t>
            </a:r>
            <a:r>
              <a:rPr lang="en-AU" i="1" dirty="0">
                <a:solidFill>
                  <a:srgbClr val="FF0000"/>
                </a:solidFill>
              </a:rPr>
              <a:t>802</a:t>
            </a:r>
          </a:p>
          <a:p>
            <a:pPr lvl="3"/>
            <a:r>
              <a:rPr lang="en-AU" i="1" dirty="0" smtClean="0"/>
              <a:t>NFC </a:t>
            </a:r>
            <a:r>
              <a:rPr lang="en-AU" i="1" dirty="0"/>
              <a:t>Forum</a:t>
            </a:r>
          </a:p>
          <a:p>
            <a:pPr lvl="2"/>
            <a:r>
              <a:rPr lang="en-AU" i="1" dirty="0" smtClean="0"/>
              <a:t>7.2 </a:t>
            </a:r>
            <a:r>
              <a:rPr lang="en-AU" i="1" dirty="0"/>
              <a:t>Review liaison </a:t>
            </a:r>
            <a:r>
              <a:rPr lang="en-AU" i="1" dirty="0" smtClean="0"/>
              <a:t>status</a:t>
            </a:r>
          </a:p>
          <a:p>
            <a:pPr lvl="1"/>
            <a:r>
              <a:rPr lang="en-AU" i="1" dirty="0" smtClean="0"/>
              <a:t>…</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78</a:t>
            </a:fld>
            <a:endParaRPr lang="en-US"/>
          </a:p>
        </p:txBody>
      </p:sp>
    </p:spTree>
    <p:extLst>
      <p:ext uri="{BB962C8B-B14F-4D97-AF65-F5344CB8AC3E}">
        <p14:creationId xmlns:p14="http://schemas.microsoft.com/office/powerpoint/2010/main" val="3421975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2</a:t>
            </a:r>
            <a:r>
              <a:rPr lang="en-AU" baseline="30000" dirty="0" smtClean="0"/>
              <a:t>nd</a:t>
            </a:r>
            <a:r>
              <a:rPr lang="en-AU" dirty="0" smtClean="0"/>
              <a:t> draft agenda for the April F2F meeting at the SC6/WG1 level has a little more detail</a:t>
            </a:r>
            <a:endParaRPr lang="en-AU" dirty="0"/>
          </a:p>
        </p:txBody>
      </p:sp>
      <p:sp>
        <p:nvSpPr>
          <p:cNvPr id="3" name="Content Placeholder 2"/>
          <p:cNvSpPr>
            <a:spLocks noGrp="1"/>
          </p:cNvSpPr>
          <p:nvPr>
            <p:ph idx="1"/>
          </p:nvPr>
        </p:nvSpPr>
        <p:spPr/>
        <p:txBody>
          <a:bodyPr/>
          <a:lstStyle/>
          <a:p>
            <a:r>
              <a:rPr lang="en-AU" dirty="0" smtClean="0"/>
              <a:t>2</a:t>
            </a:r>
            <a:r>
              <a:rPr lang="en-AU" baseline="30000" dirty="0" smtClean="0"/>
              <a:t>nd</a:t>
            </a:r>
            <a:r>
              <a:rPr lang="en-AU" dirty="0" smtClean="0"/>
              <a:t> Draft agenda (1N178)</a:t>
            </a:r>
          </a:p>
          <a:p>
            <a:pPr lvl="1"/>
            <a:r>
              <a:rPr lang="en-AU" i="1" dirty="0" smtClean="0"/>
              <a:t>…</a:t>
            </a:r>
            <a:endParaRPr lang="en-AU" i="1" dirty="0"/>
          </a:p>
          <a:p>
            <a:pPr lvl="1"/>
            <a:r>
              <a:rPr lang="en-AU" i="1" dirty="0" smtClean="0"/>
              <a:t>8</a:t>
            </a:r>
            <a:r>
              <a:rPr lang="en-AU" i="1" dirty="0"/>
              <a:t>. Introduction of New Item</a:t>
            </a:r>
          </a:p>
          <a:p>
            <a:pPr lvl="2"/>
            <a:r>
              <a:rPr lang="en-AU" i="1" dirty="0"/>
              <a:t>8.1 WG1Nxxx: Simultaneous Wireless Information &amp; Power Transfer</a:t>
            </a:r>
          </a:p>
          <a:p>
            <a:pPr lvl="2"/>
            <a:r>
              <a:rPr lang="en-AU" i="1" dirty="0"/>
              <a:t>8.2 WG1N174: Korea National Body contribution on Wireless Drone Area Network</a:t>
            </a:r>
          </a:p>
          <a:p>
            <a:pPr lvl="1"/>
            <a:r>
              <a:rPr lang="en-AU" i="1" dirty="0"/>
              <a:t>9. Other Business</a:t>
            </a:r>
          </a:p>
          <a:p>
            <a:pPr lvl="2"/>
            <a:r>
              <a:rPr lang="en-AU" i="1" dirty="0">
                <a:solidFill>
                  <a:srgbClr val="FF0000"/>
                </a:solidFill>
              </a:rPr>
              <a:t>9.1 Improvement of WG 1 Organization</a:t>
            </a:r>
          </a:p>
          <a:p>
            <a:pPr lvl="1"/>
            <a:r>
              <a:rPr lang="en-AU" i="1" dirty="0"/>
              <a:t>10. Development, Review, and Approval of Draft WG1 Resolutions</a:t>
            </a:r>
          </a:p>
          <a:p>
            <a:pPr lvl="1"/>
            <a:r>
              <a:rPr lang="en-AU" i="1" dirty="0"/>
              <a:t>11. Close</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79</a:t>
            </a:fld>
            <a:endParaRPr lang="en-US"/>
          </a:p>
        </p:txBody>
      </p:sp>
    </p:spTree>
    <p:extLst>
      <p:ext uri="{BB962C8B-B14F-4D97-AF65-F5344CB8AC3E}">
        <p14:creationId xmlns:p14="http://schemas.microsoft.com/office/powerpoint/2010/main" val="2648087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8</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Atlanta in May 2019, as documented on slide 7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Should IEEE 802 object to item 5.4?</a:t>
            </a:r>
            <a:endParaRPr lang="en-AU" dirty="0"/>
          </a:p>
        </p:txBody>
      </p:sp>
      <p:sp>
        <p:nvSpPr>
          <p:cNvPr id="3" name="Content Placeholder 2"/>
          <p:cNvSpPr>
            <a:spLocks noGrp="1"/>
          </p:cNvSpPr>
          <p:nvPr>
            <p:ph idx="1"/>
          </p:nvPr>
        </p:nvSpPr>
        <p:spPr/>
        <p:txBody>
          <a:bodyPr/>
          <a:lstStyle/>
          <a:p>
            <a:pPr lvl="1"/>
            <a:r>
              <a:rPr lang="en-AU" dirty="0" smtClean="0"/>
              <a:t>There is a new item to </a:t>
            </a:r>
          </a:p>
          <a:p>
            <a:pPr lvl="2"/>
            <a:r>
              <a:rPr lang="en-AU" i="1" dirty="0" smtClean="0"/>
              <a:t>5.4 Review Unresolved Comments from SC 6 ballots</a:t>
            </a:r>
          </a:p>
          <a:p>
            <a:pPr lvl="1"/>
            <a:r>
              <a:rPr lang="en-AU" dirty="0" smtClean="0"/>
              <a:t>It appears to be an item to review comments in PSDO ballots</a:t>
            </a:r>
          </a:p>
          <a:p>
            <a:pPr lvl="1"/>
            <a:r>
              <a:rPr lang="en-AU" dirty="0" smtClean="0"/>
              <a:t>There are issues with this agenda item</a:t>
            </a:r>
          </a:p>
          <a:p>
            <a:pPr lvl="2"/>
            <a:r>
              <a:rPr lang="en-AU" dirty="0" smtClean="0"/>
              <a:t>It was added after the 25 Feb 2019 deadline</a:t>
            </a:r>
          </a:p>
          <a:p>
            <a:pPr lvl="2"/>
            <a:r>
              <a:rPr lang="en-AU" dirty="0" smtClean="0"/>
              <a:t>There are no associated document to review</a:t>
            </a:r>
          </a:p>
          <a:p>
            <a:pPr lvl="1"/>
            <a:r>
              <a:rPr lang="en-AU" dirty="0" smtClean="0"/>
              <a:t>Should IEEE 802 object?</a:t>
            </a:r>
          </a:p>
          <a:p>
            <a:pPr lvl="2"/>
            <a:r>
              <a:rPr lang="en-AU" dirty="0"/>
              <a:t>The reason for the objection would be that this is a new agenda item with no documents associated with it.  Clause 9.2.1 of JTC 1 Standing Document 19 (Meetings) states, </a:t>
            </a:r>
            <a:r>
              <a:rPr lang="en-AU" i="1" dirty="0"/>
              <a:t>"The First draft agenda for JTC 1 and SC face-to-face plenary meetings are due 16 weeks before the date of the meeting, and proposals for new agenda items and proposals for new work item proposals are due eight weeks before the date of the meeting (Consolidated JTC 1 Supplement 4.2.1.3)."  </a:t>
            </a:r>
            <a:r>
              <a:rPr lang="en-AU" dirty="0"/>
              <a:t>As the deadline date for new agenda items has passed (25 February 2019), this item should not be added to the agenda of WG 1.</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80</a:t>
            </a:fld>
            <a:endParaRPr lang="en-US"/>
          </a:p>
        </p:txBody>
      </p:sp>
    </p:spTree>
    <p:extLst>
      <p:ext uri="{BB962C8B-B14F-4D97-AF65-F5344CB8AC3E}">
        <p14:creationId xmlns:p14="http://schemas.microsoft.com/office/powerpoint/2010/main" val="180150396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 anyone intending to go to the SC6 meeting in China?</a:t>
            </a:r>
            <a:endParaRPr lang="en-AU" dirty="0"/>
          </a:p>
        </p:txBody>
      </p:sp>
      <p:sp>
        <p:nvSpPr>
          <p:cNvPr id="3" name="Content Placeholder 2"/>
          <p:cNvSpPr>
            <a:spLocks noGrp="1"/>
          </p:cNvSpPr>
          <p:nvPr>
            <p:ph idx="1"/>
          </p:nvPr>
        </p:nvSpPr>
        <p:spPr/>
        <p:txBody>
          <a:bodyPr/>
          <a:lstStyle/>
          <a:p>
            <a:pPr lvl="1"/>
            <a:r>
              <a:rPr lang="en-AU" dirty="0" smtClean="0"/>
              <a:t>Jodi </a:t>
            </a:r>
            <a:r>
              <a:rPr lang="en-AU" dirty="0" err="1" smtClean="0"/>
              <a:t>Haasz</a:t>
            </a:r>
            <a:r>
              <a:rPr lang="en-AU" dirty="0" smtClean="0"/>
              <a:t> notes:</a:t>
            </a:r>
          </a:p>
          <a:p>
            <a:pPr lvl="2"/>
            <a:r>
              <a:rPr lang="en-AU" dirty="0"/>
              <a:t>I am working with Peter on identifying a technical expert to accompany me to </a:t>
            </a:r>
            <a:r>
              <a:rPr lang="en-AU" dirty="0" smtClean="0"/>
              <a:t>China</a:t>
            </a:r>
          </a:p>
          <a:p>
            <a:pPr lvl="2"/>
            <a:r>
              <a:rPr lang="en-AU" dirty="0" smtClean="0"/>
              <a:t>My </a:t>
            </a:r>
            <a:r>
              <a:rPr lang="en-AU" dirty="0"/>
              <a:t>"guess" is that there will be technical presentations added to the agenda about the ISO/IEC/IEEE 8802 series of standards (as we saw in the past</a:t>
            </a:r>
            <a:r>
              <a:rPr lang="en-AU" dirty="0" smtClean="0"/>
              <a:t>)</a:t>
            </a:r>
            <a:endParaRPr lang="en-AU" dirty="0"/>
          </a:p>
          <a:p>
            <a:pPr lvl="2"/>
            <a:r>
              <a:rPr lang="en-AU" dirty="0" smtClean="0"/>
              <a:t>As </a:t>
            </a:r>
            <a:r>
              <a:rPr lang="en-AU" dirty="0"/>
              <a:t>I told Peter, I am available to attend this meeting but there is no point in me attending this meeting without a technical expert.  </a:t>
            </a:r>
            <a:endParaRPr lang="en-AU" dirty="0" smtClean="0"/>
          </a:p>
          <a:p>
            <a:pPr lvl="1"/>
            <a:r>
              <a:rPr lang="en-AU" dirty="0" smtClean="0"/>
              <a:t>We could ask that certain agenda items be made available via Zoom</a:t>
            </a:r>
          </a:p>
          <a:p>
            <a:pPr lvl="2"/>
            <a:r>
              <a:rPr lang="en-AU" dirty="0" smtClean="0"/>
              <a:t>5.2 will be on Zoom</a:t>
            </a:r>
          </a:p>
          <a:p>
            <a:pPr lvl="1"/>
            <a:r>
              <a:rPr lang="en-AU" dirty="0" smtClean="0"/>
              <a:t>Interesting notes</a:t>
            </a:r>
          </a:p>
          <a:p>
            <a:pPr lvl="2"/>
            <a:r>
              <a:rPr lang="en-AU" dirty="0" smtClean="0"/>
              <a:t>Kingston Zhang, who led the WAPI issue for the China NB, is apparently attending this meeting </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5829780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need to provide a report to SC6 at their next meeting</a:t>
            </a:r>
            <a:endParaRPr lang="en-AU" dirty="0"/>
          </a:p>
        </p:txBody>
      </p:sp>
      <p:sp>
        <p:nvSpPr>
          <p:cNvPr id="3" name="Content Placeholder 2"/>
          <p:cNvSpPr>
            <a:spLocks noGrp="1"/>
          </p:cNvSpPr>
          <p:nvPr>
            <p:ph idx="1"/>
          </p:nvPr>
        </p:nvSpPr>
        <p:spPr/>
        <p:txBody>
          <a:bodyPr/>
          <a:lstStyle/>
          <a:p>
            <a:pPr lvl="1"/>
            <a:r>
              <a:rPr lang="en-AU" dirty="0" smtClean="0"/>
              <a:t>At the last two SC6 meetings, IEEE 802 provided  status report based on the material in this deck; we will do the same for the April 2019 meeting </a:t>
            </a:r>
          </a:p>
          <a:p>
            <a:pPr lvl="1"/>
            <a:r>
              <a:rPr lang="en-AU" dirty="0" smtClean="0"/>
              <a:t>The report will be authorised at the Mar 2019 plenary and written after the plenary; it is due at SC6 by 5 April 2018</a:t>
            </a:r>
          </a:p>
          <a:p>
            <a:pPr lvl="1"/>
            <a:r>
              <a:rPr lang="en-AU" dirty="0" smtClean="0"/>
              <a:t>The Chair asked the EC to approve the request on Friday</a:t>
            </a:r>
            <a:endParaRPr lang="en-AU" dirty="0" smtClean="0">
              <a:solidFill>
                <a:srgbClr val="FF0000"/>
              </a:solidFill>
            </a:endParaRPr>
          </a:p>
          <a:p>
            <a:pPr lvl="2"/>
            <a:r>
              <a:rPr lang="en-AU" i="1" dirty="0"/>
              <a:t>Authorise the Chair &amp; Vice Chair of IEEE 802 JTC1 SC to develop a status report on behalf of IEEE 802, based on the status pages in </a:t>
            </a:r>
            <a:r>
              <a:rPr lang="en-AU" i="1" dirty="0" smtClean="0"/>
              <a:t>11-19-0233, </a:t>
            </a:r>
            <a:r>
              <a:rPr lang="en-AU" i="1" dirty="0"/>
              <a:t>for consideration by ISO/IEC JTC1/SC6 at their meeting in April 2019</a:t>
            </a:r>
          </a:p>
          <a:p>
            <a:pPr lvl="2"/>
            <a:r>
              <a:rPr lang="en-AU" dirty="0" smtClean="0">
                <a:solidFill>
                  <a:srgbClr val="FF0000"/>
                </a:solidFill>
              </a:rPr>
              <a:t>Result?</a:t>
            </a:r>
          </a:p>
          <a:p>
            <a:pPr lvl="1"/>
            <a:r>
              <a:rPr lang="en-AU" dirty="0" smtClean="0">
                <a:solidFill>
                  <a:srgbClr val="FF0000"/>
                </a:solidFill>
              </a:rPr>
              <a:t>Would Peter Yee like to volunteer to put this together</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259745665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changed in 2016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83</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84</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85</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a:t>
            </a:r>
          </a:p>
          <a:p>
            <a:pPr lvl="1"/>
            <a:r>
              <a:rPr lang="en-AU" dirty="0" smtClean="0"/>
              <a:t>Others have been added since</a:t>
            </a:r>
          </a:p>
          <a:p>
            <a:pPr lvl="2"/>
            <a:r>
              <a:rPr lang="en-AU" dirty="0" smtClean="0"/>
              <a:t>Karen Randall - </a:t>
            </a:r>
            <a:r>
              <a:rPr lang="en-AU" dirty="0" smtClean="0">
                <a:hlinkClick r:id="rId2"/>
              </a:rPr>
              <a:t>karen@randall-consulting.com</a:t>
            </a:r>
            <a:r>
              <a:rPr lang="en-AU" dirty="0" smtClean="0"/>
              <a:t> - added Sept 2015</a:t>
            </a:r>
          </a:p>
          <a:p>
            <a:pPr lvl="2"/>
            <a:r>
              <a:rPr lang="en-AU" dirty="0" smtClean="0"/>
              <a:t>Dorothy Stanley - </a:t>
            </a:r>
            <a:r>
              <a:rPr lang="en-AU" dirty="0" smtClean="0">
                <a:hlinkClick r:id="rId3"/>
              </a:rPr>
              <a:t>dorothy.stanley@hpe.com</a:t>
            </a:r>
            <a:r>
              <a:rPr lang="en-AU" dirty="0" smtClean="0"/>
              <a:t> – added Mar 2016</a:t>
            </a:r>
          </a:p>
          <a:p>
            <a:pPr lvl="2"/>
            <a:r>
              <a:rPr lang="en-AU" dirty="0" smtClean="0"/>
              <a:t>Peter Yee - </a:t>
            </a:r>
            <a:r>
              <a:rPr lang="en-US" u="sng" dirty="0" smtClean="0">
                <a:hlinkClick r:id="rId4"/>
              </a:rPr>
              <a:t>peter@akayla.com</a:t>
            </a:r>
            <a:r>
              <a:rPr lang="en-US" dirty="0"/>
              <a:t> </a:t>
            </a:r>
            <a:r>
              <a:rPr lang="en-US" dirty="0" smtClean="0"/>
              <a:t>– added Oct 2017</a:t>
            </a:r>
          </a:p>
          <a:p>
            <a:pPr lvl="2"/>
            <a:r>
              <a:rPr lang="en-AU" dirty="0" smtClean="0"/>
              <a:t>David Law – </a:t>
            </a:r>
            <a:r>
              <a:rPr lang="en-AU" dirty="0" smtClean="0">
                <a:hlinkClick r:id="rId5"/>
              </a:rPr>
              <a:t>dlaw@hpe.com</a:t>
            </a:r>
            <a:r>
              <a:rPr lang="en-AU" dirty="0" smtClean="0"/>
              <a:t> – added Oct 2017</a:t>
            </a:r>
          </a:p>
          <a:p>
            <a:pPr lvl="2"/>
            <a:r>
              <a:rPr lang="en-US" dirty="0" err="1"/>
              <a:t>Hyeong</a:t>
            </a:r>
            <a:r>
              <a:rPr lang="en-US" dirty="0"/>
              <a:t>-Ho </a:t>
            </a:r>
            <a:r>
              <a:rPr lang="en-US" dirty="0" smtClean="0"/>
              <a:t>LEE - </a:t>
            </a:r>
            <a:r>
              <a:rPr lang="en-US" dirty="0" smtClean="0">
                <a:hlinkClick r:id="rId6"/>
              </a:rPr>
              <a:t>holee@etri.re.kr</a:t>
            </a:r>
            <a:r>
              <a:rPr lang="en-US" dirty="0" smtClean="0"/>
              <a:t> - </a:t>
            </a:r>
            <a:r>
              <a:rPr lang="en-AU" dirty="0"/>
              <a:t>added Oct </a:t>
            </a:r>
            <a:r>
              <a:rPr lang="en-AU" dirty="0" smtClean="0"/>
              <a:t>2017</a:t>
            </a:r>
            <a:endParaRPr lang="en-AU" dirty="0" smtClean="0">
              <a:solidFill>
                <a:srgbClr val="FF0000"/>
              </a:solidFill>
            </a:endParaRP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86</a:t>
            </a:fld>
            <a:endParaRPr lang="en-US"/>
          </a:p>
        </p:txBody>
      </p:sp>
    </p:spTree>
    <p:extLst>
      <p:ext uri="{BB962C8B-B14F-4D97-AF65-F5344CB8AC3E}">
        <p14:creationId xmlns:p14="http://schemas.microsoft.com/office/powerpoint/2010/main" val="238333303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87</a:t>
            </a:fld>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Vancouver </a:t>
            </a:r>
            <a:r>
              <a:rPr lang="en-AU" i="1" dirty="0" smtClean="0"/>
              <a:t>in March 2018,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88</a:t>
            </a:fld>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previous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a:t>
            </a:r>
            <a:r>
              <a:rPr lang="en-AU" i="1" dirty="0" smtClean="0"/>
              <a:t>Vancouver, </a:t>
            </a:r>
            <a:r>
              <a:rPr lang="en-AU" i="1" dirty="0" smtClean="0"/>
              <a:t>in </a:t>
            </a:r>
            <a:r>
              <a:rPr lang="en-AU" i="1" dirty="0" smtClean="0"/>
              <a:t>March </a:t>
            </a:r>
            <a:r>
              <a:rPr lang="en-AU" i="1" dirty="0" smtClean="0"/>
              <a:t>2019, as documented in </a:t>
            </a:r>
            <a:r>
              <a:rPr lang="en-AU" i="1" dirty="0" smtClean="0">
                <a:solidFill>
                  <a:srgbClr val="FF0000"/>
                </a:solidFill>
                <a:hlinkClick r:id="rId3"/>
              </a:rPr>
              <a:t>11-19-0600-00</a:t>
            </a:r>
            <a:endParaRPr lang="en-AU" i="1" dirty="0" smtClean="0">
              <a:solidFill>
                <a:srgbClr val="FF0000"/>
              </a:solidFill>
            </a:endParaRPr>
          </a:p>
          <a:p>
            <a:pPr lvl="1"/>
            <a:r>
              <a:rPr lang="en-AU" dirty="0" smtClean="0"/>
              <a:t>Moved</a:t>
            </a:r>
            <a:r>
              <a:rPr lang="en-AU" dirty="0" smtClean="0"/>
              <a:t>:</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96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smtClean="0">
                <a:solidFill>
                  <a:srgbClr val="000000"/>
                </a:solidFill>
              </a:rPr>
              <a:t>Published as </a:t>
            </a:r>
            <a:r>
              <a:rPr lang="en-AU" dirty="0" smtClean="0">
                <a:solidFill>
                  <a:srgbClr val="FF0000"/>
                </a:solidFill>
              </a:rPr>
              <a:t>&lt;what&gt;</a:t>
            </a:r>
            <a:endParaRPr lang="en-AU" dirty="0">
              <a:solidFill>
                <a:srgbClr val="FF0000"/>
              </a:solidFill>
            </a:endParaRP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a:solidFill>
                  <a:srgbClr val="000000"/>
                </a:solidFill>
              </a:rPr>
              <a:t>Published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13911</Words>
  <Application>Microsoft Office PowerPoint</Application>
  <PresentationFormat>On-screen Show (4:3)</PresentationFormat>
  <Paragraphs>2259</Paragraphs>
  <Slides>151</Slides>
  <Notes>11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151</vt:i4>
      </vt:variant>
    </vt:vector>
  </HeadingPairs>
  <TitlesOfParts>
    <vt:vector size="158" baseType="lpstr">
      <vt:lpstr>Arial</vt:lpstr>
      <vt:lpstr>Times New Roman</vt:lpstr>
      <vt:lpstr>Wingdings</vt:lpstr>
      <vt:lpstr>802-11-Submission</vt:lpstr>
      <vt:lpstr>Acrobat Document</vt:lpstr>
      <vt:lpstr>Document</vt:lpstr>
      <vt:lpstr>Packager Shell Object</vt:lpstr>
      <vt:lpstr>IEEE 802 JTC1 Standing Committee May 2019 agenda in Atlanta</vt:lpstr>
      <vt:lpstr>This document will be used to run the IEEE 802 JTC1 SC meetings in Atlanta in May 2019</vt:lpstr>
      <vt:lpstr>The SC will review the official IEEE-SA patent material for pre-PAR groups</vt:lpstr>
      <vt:lpstr>The IEEE 802 JTC1 SC will operate using accepted principles of meeting etiquette</vt:lpstr>
      <vt:lpstr>The SC will review the new “Participation in IEEE 802 Meetings” slide</vt:lpstr>
      <vt:lpstr>The IEEE 802 JTC1 SC will have one slot at the May 2019 interim meeting in Atlanta</vt:lpstr>
      <vt:lpstr>The IEEE 802 JTC1 SC regular meeting has a high level list of agenda items to be considered</vt:lpstr>
      <vt:lpstr>The IEEE 802 JTC1 SC will consider approving its agenda</vt:lpstr>
      <vt:lpstr>The IEEE 802 JTC1 SC will consider approval of the minutes of its previous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new iMeet area for the “Adoption of IEEE 802 standards by ISO/IEC JTC1” is operational</vt:lpstr>
      <vt:lpstr>IEEE 802 has sent 58 standards through to PSDO ratification with 27 in-process</vt:lpstr>
      <vt:lpstr>IEEE 802.1 WG has sent 27 standards completely through the PSDO ratification process</vt:lpstr>
      <vt:lpstr>IEEE 802.1 WG has sent 27 standards completely through the PSDO ratification process</vt:lpstr>
      <vt:lpstr>IEEE 802.1 WG has sent 27 standards completely through the PSDO ratification process</vt:lpstr>
      <vt:lpstr>IEEE 802.3 WG has sent 15 standards completely through the PSDO ratification process</vt:lpstr>
      <vt:lpstr>IEEE 802.3 WG has sent 15 standards completely through the PSDO ratification process</vt:lpstr>
      <vt:lpstr>IEEE 802.11 WG has sent 8 standards completely through the PSDO ratification process</vt:lpstr>
      <vt:lpstr>IEEE 802.15 WG has sent two standards  completely through the PSDO ratification process</vt:lpstr>
      <vt:lpstr>IEEE 802.16 WG has sent zero standards completely through the PSDO ratification process</vt:lpstr>
      <vt:lpstr>IEEE 802.21 WG has sent three standards completely through the PSDO ratification process</vt:lpstr>
      <vt:lpstr>IEEE 802.22 WG has sent three standards completely through the PSDO ratification process</vt:lpstr>
      <vt:lpstr>IEEE 802.1 has 11 standards in the pipeline for ratification under the PSDO</vt:lpstr>
      <vt:lpstr>IEEE 802c has been published as ISO/IEC/IEEE 8802-A:2015/Amd 2:2019 and a response sent </vt:lpstr>
      <vt:lpstr>IEEE 802.1Q-2018 is waiting start of FDIS ballot</vt:lpstr>
      <vt:lpstr>IEEE 802.1Qcc PSDO process will be delayed until previous amendments are approved</vt:lpstr>
      <vt:lpstr>IEEE 802.1Qcp PSDO process will be delayed until previous amendments are approved</vt:lpstr>
      <vt:lpstr>IEEE 802.1AR-Rev is waiting start of FDIS ballot </vt:lpstr>
      <vt:lpstr>IEEE 802.1CM FDIS ballot closes on 26 June 2019 </vt:lpstr>
      <vt:lpstr>IEEE 802.1Qcy PSDO process will be delayed until previous amendments are approved</vt:lpstr>
      <vt:lpstr>IEEE 802.1AC/Cor-1 90-day is waiting for publication</vt:lpstr>
      <vt:lpstr>IEEE 802.1Xck is passed 60-day ballot but requires responses</vt:lpstr>
      <vt:lpstr>China NB provided comments in 60-day ballot on IEEE 802.1Xck </vt:lpstr>
      <vt:lpstr>IEEE 802.1AE-Rev 60-day ballot passed but a response is required</vt:lpstr>
      <vt:lpstr>China NB provided comments in 60-day ballot on IEEE 802.1AE-Rev </vt:lpstr>
      <vt:lpstr>IEEE 802.1AS-Rev was liaised for information in March 2019</vt:lpstr>
      <vt:lpstr>A few standards are going through Systematic Review</vt:lpstr>
      <vt:lpstr>A couple of standards are going through Systematic Review</vt:lpstr>
      <vt:lpstr>A systematic review asks five questions, including a recommended action</vt:lpstr>
      <vt:lpstr>A systematic review asks five questions, including a recommended action</vt:lpstr>
      <vt:lpstr>A systematic review asks five questions, including a recommended action</vt:lpstr>
      <vt:lpstr>The confirmation ballots on various older ISO/IEC/IEEE standards have completed</vt:lpstr>
      <vt:lpstr>The answers to question 4 of the confirmation ballots were bizarre </vt:lpstr>
      <vt:lpstr>IEEE 802.3 has 5 standards in the pipeline for ratification under the PSDO process</vt:lpstr>
      <vt:lpstr>IEEE 802.3cb 60-day ballot closes 8 April 2019</vt:lpstr>
      <vt:lpstr>IEEE 802.3cd was liaised for information in Feb 2018</vt:lpstr>
      <vt:lpstr>IEEE 802.3-REV 60-day ballot closes on 14 April 2019</vt:lpstr>
      <vt:lpstr>IEEE 802.3bt is waiting for start of 60-day ballot</vt:lpstr>
      <vt:lpstr>IEEE 802.3.2 was liaised for information in Feb 2019</vt:lpstr>
      <vt:lpstr>IEEE 802.11 has ten standards in the pipeline for ratification under the PSDO</vt:lpstr>
      <vt:lpstr>IEEE 802.11ah is waiting for publication</vt:lpstr>
      <vt:lpstr>IEEE 802.11aj 60-day ballot passed but requires a response</vt:lpstr>
      <vt:lpstr>China NB provided comments in FDIS ballot on IEEE 802.11aj </vt:lpstr>
      <vt:lpstr>China NB provided comments in FDIS ballot on IEEE 802.11aj </vt:lpstr>
      <vt:lpstr>IEEE 802.11ak is waiting for start of FDIS ballot </vt:lpstr>
      <vt:lpstr>IEEE 802.11aq is waiting for start of FDIS ballot </vt:lpstr>
      <vt:lpstr>IEEE 802.11ax was liaised for information</vt:lpstr>
      <vt:lpstr>IEEE 802.11ay was liaised for information</vt:lpstr>
      <vt:lpstr>IEEE 802.11az will be liaised in the future</vt:lpstr>
      <vt:lpstr>IEEE 802.11ba will be liaised in the future</vt:lpstr>
      <vt:lpstr>IEEE 802.11bb will be liaised when appropriate</vt:lpstr>
      <vt:lpstr>IEEE 802.15 has one standard in the pipeline for ratification under the PSDO</vt:lpstr>
      <vt:lpstr>IEEE 802.15.6-2012 published as ISO/IEC/IEEE 8802-15-6:2017 but comment responses are required</vt:lpstr>
      <vt:lpstr>Some interest has been expressed in submitting 802.15.4 (and 802.15.3)</vt:lpstr>
      <vt:lpstr>IEEE 802.16 has zero standards in the pipeline for ratification under the PSDO</vt:lpstr>
      <vt:lpstr>IEEE 802.21 has no standards in the pipeline for ratification under the PSDO</vt:lpstr>
      <vt:lpstr>IEEE 802.22 has zero standards in the pipeline for ratification under the PSDO</vt:lpstr>
      <vt:lpstr>A LS was sent to SC6 in March 2018 asking that  various ISO/IEC standards be withdrawn</vt:lpstr>
      <vt:lpstr>SC6 has initiated a process for the withdrawal of various ISO/IEC standards as requested by IEEE 802</vt:lpstr>
      <vt:lpstr>The ballots on 4 of the 5 withdrawal requests have completed </vt:lpstr>
      <vt:lpstr>It appears there is no further action required by IEEE 802</vt:lpstr>
      <vt:lpstr>It appears the WAPI Alliance is still operating, albeit with a China focus</vt:lpstr>
      <vt:lpstr>The last SC6 meeting was held in April 2019 in Beijing</vt:lpstr>
      <vt:lpstr>The 2nd draft agenda for the April F2F meeting at the SC6/WG1 level has a little more detail</vt:lpstr>
      <vt:lpstr>The 2nd draft agenda for the April F2F meeting at the SC6/WG1 level has a little more detail</vt:lpstr>
      <vt:lpstr>The 2nd draft agenda for the April F2F meeting at the SC6/WG1 level has a little more detail</vt:lpstr>
      <vt:lpstr>The 2nd draft agenda for the April F2F meeting at the SC6/WG1 level has a little more detail</vt:lpstr>
      <vt:lpstr>Should IEEE 802 object to item 5.4?</vt:lpstr>
      <vt:lpstr>Is anyone intending to go to the SC6 meeting in China?</vt:lpstr>
      <vt:lpstr>The SC will need to provide a report to SC6 at their next meeting</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2019-04-02T23:19:52Z</dcterms:modified>
</cp:coreProperties>
</file>